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6.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8.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9.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30.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4.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5.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6.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7.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8.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9.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40.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1.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2.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3.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4.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7.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8.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9.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50.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1.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2.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3.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4.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5.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6.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7.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8.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60.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1.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2.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3.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4.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5.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6.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7.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8"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73749" autoAdjust="0"/>
  </p:normalViewPr>
  <p:slideViewPr>
    <p:cSldViewPr>
      <p:cViewPr varScale="1">
        <p:scale>
          <a:sx n="89" d="100"/>
          <a:sy n="89" d="100"/>
        </p:scale>
        <p:origin x="1608"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Middlesex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0.61</c:v>
                </c:pt>
                <c:pt idx="1">
                  <c:v>0.11</c:v>
                </c:pt>
                <c:pt idx="2">
                  <c:v>6.0000000000000001E-3</c:v>
                </c:pt>
                <c:pt idx="3">
                  <c:v>0.251</c:v>
                </c:pt>
                <c:pt idx="4">
                  <c:v>1E-3</c:v>
                </c:pt>
                <c:pt idx="5">
                  <c:v>4.8000000000000001E-2</c:v>
                </c:pt>
                <c:pt idx="6">
                  <c:v>0.20399999999999999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713997456"/>
        <c:axId val="713993928"/>
      </c:barChart>
      <c:catAx>
        <c:axId val="7139974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993928"/>
        <c:crosses val="autoZero"/>
        <c:auto val="1"/>
        <c:lblAlgn val="ctr"/>
        <c:lblOffset val="100"/>
        <c:noMultiLvlLbl val="0"/>
      </c:catAx>
      <c:valAx>
        <c:axId val="713993928"/>
        <c:scaling>
          <c:orientation val="minMax"/>
          <c:max val="1"/>
        </c:scaling>
        <c:delete val="1"/>
        <c:axPos val="l"/>
        <c:numFmt formatCode="0%" sourceLinked="1"/>
        <c:majorTickMark val="none"/>
        <c:minorTickMark val="none"/>
        <c:tickLblPos val="nextTo"/>
        <c:crossAx val="713997456"/>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0.63900000000000001</c:v>
                </c:pt>
                <c:pt idx="1">
                  <c:v>0.63300000000000001</c:v>
                </c:pt>
                <c:pt idx="2">
                  <c:v>0.626</c:v>
                </c:pt>
                <c:pt idx="3">
                  <c:v>0.61899999999999999</c:v>
                </c:pt>
                <c:pt idx="4">
                  <c:v>0.61</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0.106</c:v>
                </c:pt>
                <c:pt idx="1">
                  <c:v>0.106</c:v>
                </c:pt>
                <c:pt idx="2">
                  <c:v>0.107</c:v>
                </c:pt>
                <c:pt idx="3">
                  <c:v>0.107</c:v>
                </c:pt>
                <c:pt idx="4">
                  <c:v>0.11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5.0000000000000001E-3</c:v>
                </c:pt>
                <c:pt idx="1">
                  <c:v>6.0000000000000001E-3</c:v>
                </c:pt>
                <c:pt idx="2">
                  <c:v>5.0000000000000001E-3</c:v>
                </c:pt>
                <c:pt idx="3">
                  <c:v>5.0000000000000001E-3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0.23200000000000001</c:v>
                </c:pt>
                <c:pt idx="1">
                  <c:v>0.23799999999999999</c:v>
                </c:pt>
                <c:pt idx="2">
                  <c:v>0.24299999999999999</c:v>
                </c:pt>
                <c:pt idx="3">
                  <c:v>0.246</c:v>
                </c:pt>
                <c:pt idx="4">
                  <c:v>0.251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0.188</c:v>
                </c:pt>
                <c:pt idx="1">
                  <c:v>0.192</c:v>
                </c:pt>
                <c:pt idx="2">
                  <c:v>0.19600000000000001</c:v>
                </c:pt>
                <c:pt idx="3">
                  <c:v>0.2</c:v>
                </c:pt>
                <c:pt idx="4">
                  <c:v>0.20399999999999999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713999808"/>
        <c:axId val="713998240"/>
      </c:lineChart>
      <c:catAx>
        <c:axId val="71399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998240"/>
        <c:crosses val="autoZero"/>
        <c:auto val="1"/>
        <c:lblAlgn val="ctr"/>
        <c:lblOffset val="100"/>
        <c:noMultiLvlLbl val="0"/>
      </c:catAx>
      <c:valAx>
        <c:axId val="713998240"/>
        <c:scaling>
          <c:orientation val="minMax"/>
        </c:scaling>
        <c:delete val="1"/>
        <c:axPos val="l"/>
        <c:numFmt formatCode="0%" sourceLinked="1"/>
        <c:majorTickMark val="none"/>
        <c:minorTickMark val="none"/>
        <c:tickLblPos val="nextTo"/>
        <c:crossAx val="71399980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Spotswood</c:v>
                </c:pt>
                <c:pt idx="1">
                  <c:v>Highland Park</c:v>
                </c:pt>
                <c:pt idx="2">
                  <c:v>Plainsboro</c:v>
                </c:pt>
              </c:strCache>
            </c:strRef>
          </c:cat>
          <c:val>
            <c:numRef>
              <c:f>Sheet1!$B$2:$B$4</c:f>
              <c:numCache>
                <c:formatCode>0%</c:formatCode>
                <c:ptCount val="3"/>
                <c:pt idx="0">
                  <c:v>0.92500000000000004</c:v>
                </c:pt>
                <c:pt idx="1">
                  <c:v>0.70499999999999996</c:v>
                </c:pt>
                <c:pt idx="2">
                  <c:v>0.36599999999999999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Spotswood</c:v>
                </c:pt>
                <c:pt idx="1">
                  <c:v>Highland Park</c:v>
                </c:pt>
                <c:pt idx="2">
                  <c:v>Plainsboro</c:v>
                </c:pt>
              </c:strCache>
            </c:strRef>
          </c:cat>
          <c:val>
            <c:numRef>
              <c:f>Sheet1!$C$2:$C$4</c:f>
              <c:numCache>
                <c:formatCode>0%</c:formatCode>
                <c:ptCount val="3"/>
                <c:pt idx="0">
                  <c:v>3.5999999999999997E-2</c:v>
                </c:pt>
                <c:pt idx="1">
                  <c:v>0.125</c:v>
                </c:pt>
                <c:pt idx="2">
                  <c:v>5.8999999999999997E-2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Spotswood</c:v>
                </c:pt>
                <c:pt idx="1">
                  <c:v>Highland Park</c:v>
                </c:pt>
                <c:pt idx="2">
                  <c:v>Plainsboro</c:v>
                </c:pt>
              </c:strCache>
            </c:strRef>
          </c:cat>
          <c:val>
            <c:numRef>
              <c:f>Sheet1!$D$2:$D$4</c:f>
              <c:numCache>
                <c:formatCode>0%</c:formatCode>
                <c:ptCount val="3"/>
                <c:pt idx="0">
                  <c:v>3.7999999999999999E-2</c:v>
                </c:pt>
                <c:pt idx="1">
                  <c:v>0.14599999999999999</c:v>
                </c:pt>
                <c:pt idx="2">
                  <c:v>0.55300000000000005</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Spotswood</c:v>
                </c:pt>
                <c:pt idx="1">
                  <c:v>Highland Park</c:v>
                </c:pt>
                <c:pt idx="2">
                  <c:v>Plainsboro</c:v>
                </c:pt>
              </c:strCache>
            </c:strRef>
          </c:cat>
          <c:val>
            <c:numRef>
              <c:f>Sheet1!$E$2:$E$4</c:f>
              <c:numCache>
                <c:formatCode>0%</c:formatCode>
                <c:ptCount val="3"/>
                <c:pt idx="0">
                  <c:v>0.108</c:v>
                </c:pt>
                <c:pt idx="1">
                  <c:v>0.153</c:v>
                </c:pt>
                <c:pt idx="2">
                  <c:v>3.2000000000000001E-2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713997064"/>
        <c:axId val="713996672"/>
      </c:barChart>
      <c:catAx>
        <c:axId val="71399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996672"/>
        <c:crosses val="autoZero"/>
        <c:auto val="1"/>
        <c:lblAlgn val="ctr"/>
        <c:lblOffset val="100"/>
        <c:noMultiLvlLbl val="0"/>
      </c:catAx>
      <c:valAx>
        <c:axId val="713996672"/>
        <c:scaling>
          <c:orientation val="minMax"/>
        </c:scaling>
        <c:delete val="1"/>
        <c:axPos val="l"/>
        <c:numFmt formatCode="0%" sourceLinked="1"/>
        <c:majorTickMark val="none"/>
        <c:minorTickMark val="none"/>
        <c:tickLblPos val="nextTo"/>
        <c:crossAx val="713997064"/>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0.31</c:v>
                </c:pt>
                <c:pt idx="1">
                  <c:v>0.313</c:v>
                </c:pt>
                <c:pt idx="2">
                  <c:v>0.31900000000000001</c:v>
                </c:pt>
                <c:pt idx="3">
                  <c:v>0.32100000000000001</c:v>
                </c:pt>
                <c:pt idx="4">
                  <c:v>0.32600000000000001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13997848"/>
        <c:axId val="714000592"/>
      </c:lineChart>
      <c:catAx>
        <c:axId val="71399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00592"/>
        <c:crosses val="autoZero"/>
        <c:auto val="1"/>
        <c:lblAlgn val="ctr"/>
        <c:lblOffset val="100"/>
        <c:noMultiLvlLbl val="0"/>
      </c:catAx>
      <c:valAx>
        <c:axId val="714000592"/>
        <c:scaling>
          <c:orientation val="minMax"/>
          <c:max val="1"/>
        </c:scaling>
        <c:delete val="1"/>
        <c:axPos val="l"/>
        <c:numFmt formatCode="0%" sourceLinked="1"/>
        <c:majorTickMark val="none"/>
        <c:minorTickMark val="none"/>
        <c:tickLblPos val="nextTo"/>
        <c:crossAx val="713997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9">
                  <c:v>0.32600000000000001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163831136"/>
        <c:axId val="163833880"/>
      </c:barChart>
      <c:catAx>
        <c:axId val="163831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3880"/>
        <c:crosses val="autoZero"/>
        <c:auto val="1"/>
        <c:lblAlgn val="ctr"/>
        <c:lblOffset val="100"/>
        <c:noMultiLvlLbl val="0"/>
      </c:catAx>
      <c:valAx>
        <c:axId val="163833880"/>
        <c:scaling>
          <c:orientation val="minMax"/>
        </c:scaling>
        <c:delete val="1"/>
        <c:axPos val="b"/>
        <c:numFmt formatCode="0%" sourceLinked="1"/>
        <c:majorTickMark val="none"/>
        <c:minorTickMark val="none"/>
        <c:tickLblPos val="nextTo"/>
        <c:crossAx val="1638311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Plainsboro</c:v>
                </c:pt>
                <c:pt idx="1">
                  <c:v>Edison</c:v>
                </c:pt>
                <c:pt idx="2">
                  <c:v>Perth Amboy</c:v>
                </c:pt>
                <c:pt idx="3">
                  <c:v>South Brunswick</c:v>
                </c:pt>
                <c:pt idx="4">
                  <c:v>New Brunswick</c:v>
                </c:pt>
                <c:pt idx="5">
                  <c:v>North Brunswick</c:v>
                </c:pt>
                <c:pt idx="6">
                  <c:v>Carteret</c:v>
                </c:pt>
                <c:pt idx="7">
                  <c:v>East Brunswick</c:v>
                </c:pt>
                <c:pt idx="8">
                  <c:v>Piscataway</c:v>
                </c:pt>
                <c:pt idx="9">
                  <c:v>Woodbridge</c:v>
                </c:pt>
              </c:strCache>
            </c:strRef>
          </c:cat>
          <c:val>
            <c:numRef>
              <c:f>Sheet1!$B$2:$B$11</c:f>
              <c:numCache>
                <c:formatCode>0.00%</c:formatCode>
                <c:ptCount val="10"/>
                <c:pt idx="0">
                  <c:v>0.49399999999999999</c:v>
                </c:pt>
                <c:pt idx="1">
                  <c:v>0.46899999999999997</c:v>
                </c:pt>
                <c:pt idx="2">
                  <c:v>0.41799999999999998</c:v>
                </c:pt>
                <c:pt idx="3">
                  <c:v>0.38600000000000001</c:v>
                </c:pt>
                <c:pt idx="4">
                  <c:v>0.35099999999999998</c:v>
                </c:pt>
                <c:pt idx="5">
                  <c:v>0.34</c:v>
                </c:pt>
                <c:pt idx="6">
                  <c:v>0.33900000000000002</c:v>
                </c:pt>
                <c:pt idx="7">
                  <c:v>0.33</c:v>
                </c:pt>
                <c:pt idx="8">
                  <c:v>0.32100000000000001</c:v>
                </c:pt>
                <c:pt idx="9">
                  <c:v>0.315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Middlesex county avg 32.6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Plainsboro</c:v>
                </c:pt>
                <c:pt idx="1">
                  <c:v>Edison</c:v>
                </c:pt>
                <c:pt idx="2">
                  <c:v>Perth Amboy</c:v>
                </c:pt>
                <c:pt idx="3">
                  <c:v>South Brunswick</c:v>
                </c:pt>
                <c:pt idx="4">
                  <c:v>New Brunswick</c:v>
                </c:pt>
                <c:pt idx="5">
                  <c:v>North Brunswick</c:v>
                </c:pt>
                <c:pt idx="6">
                  <c:v>Carteret</c:v>
                </c:pt>
                <c:pt idx="7">
                  <c:v>East Brunswick</c:v>
                </c:pt>
                <c:pt idx="8">
                  <c:v>Piscataway</c:v>
                </c:pt>
                <c:pt idx="9">
                  <c:v>Woodbridge</c:v>
                </c:pt>
              </c:strCache>
            </c:strRef>
          </c:cat>
          <c:val>
            <c:numRef>
              <c:f>Sheet1!$C$2:$C$11</c:f>
              <c:numCache>
                <c:formatCode>0%</c:formatCode>
                <c:ptCount val="10"/>
                <c:pt idx="0">
                  <c:v>0.32600000000000001</c:v>
                </c:pt>
                <c:pt idx="1">
                  <c:v>0.32600000000000001</c:v>
                </c:pt>
                <c:pt idx="2">
                  <c:v>0.32600000000000001</c:v>
                </c:pt>
                <c:pt idx="3">
                  <c:v>0.32600000000000001</c:v>
                </c:pt>
                <c:pt idx="4">
                  <c:v>0.32600000000000001</c:v>
                </c:pt>
                <c:pt idx="5">
                  <c:v>0.32600000000000001</c:v>
                </c:pt>
                <c:pt idx="6">
                  <c:v>0.32600000000000001</c:v>
                </c:pt>
                <c:pt idx="7">
                  <c:v>0.32600000000000001</c:v>
                </c:pt>
                <c:pt idx="8">
                  <c:v>0.32600000000000001</c:v>
                </c:pt>
                <c:pt idx="9">
                  <c:v>0.32600000000000001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163833096"/>
        <c:axId val="163834664"/>
      </c:barChart>
      <c:catAx>
        <c:axId val="163833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4664"/>
        <c:crosses val="autoZero"/>
        <c:auto val="1"/>
        <c:lblAlgn val="ctr"/>
        <c:lblOffset val="100"/>
        <c:noMultiLvlLbl val="0"/>
      </c:catAx>
      <c:valAx>
        <c:axId val="163834664"/>
        <c:scaling>
          <c:orientation val="minMax"/>
        </c:scaling>
        <c:delete val="1"/>
        <c:axPos val="b"/>
        <c:numFmt formatCode="0.00%" sourceLinked="1"/>
        <c:majorTickMark val="none"/>
        <c:minorTickMark val="none"/>
        <c:tickLblPos val="nextTo"/>
        <c:crossAx val="16383309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3931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0.58199999999999996</c:v>
                </c:pt>
                <c:pt idx="1">
                  <c:v>0.57999999999999996</c:v>
                </c:pt>
                <c:pt idx="2">
                  <c:v>0.57599999999999996</c:v>
                </c:pt>
                <c:pt idx="3">
                  <c:v>0.57299999999999995</c:v>
                </c:pt>
                <c:pt idx="4">
                  <c:v>0.56899999999999995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163831920"/>
        <c:axId val="163832704"/>
      </c:lineChart>
      <c:catAx>
        <c:axId val="16383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832704"/>
        <c:crosses val="autoZero"/>
        <c:auto val="1"/>
        <c:lblAlgn val="ctr"/>
        <c:lblOffset val="100"/>
        <c:noMultiLvlLbl val="0"/>
      </c:catAx>
      <c:valAx>
        <c:axId val="163832704"/>
        <c:scaling>
          <c:orientation val="minMax"/>
          <c:max val="1"/>
        </c:scaling>
        <c:delete val="1"/>
        <c:axPos val="l"/>
        <c:numFmt formatCode="0%" sourceLinked="1"/>
        <c:majorTickMark val="out"/>
        <c:minorTickMark val="none"/>
        <c:tickLblPos val="nextTo"/>
        <c:crossAx val="163831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3">
                  <c:v>0.56899999999999995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03351776"/>
        <c:axId val="503352168"/>
      </c:barChart>
      <c:catAx>
        <c:axId val="503351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352168"/>
        <c:crosses val="autoZero"/>
        <c:auto val="1"/>
        <c:lblAlgn val="ctr"/>
        <c:lblOffset val="100"/>
        <c:noMultiLvlLbl val="0"/>
      </c:catAx>
      <c:valAx>
        <c:axId val="503352168"/>
        <c:scaling>
          <c:orientation val="minMax"/>
        </c:scaling>
        <c:delete val="1"/>
        <c:axPos val="b"/>
        <c:numFmt formatCode="0%" sourceLinked="1"/>
        <c:majorTickMark val="none"/>
        <c:minorTickMark val="none"/>
        <c:tickLblPos val="nextTo"/>
        <c:crossAx val="5033517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Milltown</c:v>
                </c:pt>
                <c:pt idx="1">
                  <c:v>Sayreville</c:v>
                </c:pt>
                <c:pt idx="2">
                  <c:v>Perth Amboy</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Middlesex county avg 56.9</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Milltown</c:v>
                </c:pt>
                <c:pt idx="1">
                  <c:v>Sayreville</c:v>
                </c:pt>
                <c:pt idx="2">
                  <c:v>Perth Amboy</c:v>
                </c:pt>
              </c:strCache>
            </c:strRef>
          </c:cat>
          <c:val>
            <c:numRef>
              <c:f>Sheet1!$D$2:$D$4</c:f>
              <c:numCache>
                <c:formatCode>0%</c:formatCode>
                <c:ptCount val="3"/>
                <c:pt idx="0">
                  <c:v>0.56899999999999995</c:v>
                </c:pt>
                <c:pt idx="1">
                  <c:v>0.56899999999999995</c:v>
                </c:pt>
                <c:pt idx="2">
                  <c:v>0.56899999999999995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64030704"/>
        <c:axId val="36403109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Milltown</c:v>
                </c:pt>
                <c:pt idx="1">
                  <c:v>Sayreville</c:v>
                </c:pt>
                <c:pt idx="2">
                  <c:v>Perth Amboy</c:v>
                </c:pt>
              </c:strCache>
            </c:strRef>
          </c:cat>
          <c:val>
            <c:numRef>
              <c:f>Sheet1!$B$2:$B$4</c:f>
              <c:numCache>
                <c:formatCode>0%</c:formatCode>
                <c:ptCount val="3"/>
                <c:pt idx="0">
                  <c:v>0.84399999999999997</c:v>
                </c:pt>
                <c:pt idx="1">
                  <c:v>0.65900000000000003</c:v>
                </c:pt>
                <c:pt idx="2">
                  <c:v>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64031880"/>
        <c:axId val="364031488"/>
      </c:barChart>
      <c:catAx>
        <c:axId val="364030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4031096"/>
        <c:crosses val="autoZero"/>
        <c:auto val="1"/>
        <c:lblAlgn val="ctr"/>
        <c:lblOffset val="100"/>
        <c:noMultiLvlLbl val="0"/>
      </c:catAx>
      <c:valAx>
        <c:axId val="364031096"/>
        <c:scaling>
          <c:orientation val="minMax"/>
        </c:scaling>
        <c:delete val="1"/>
        <c:axPos val="b"/>
        <c:numFmt formatCode="0%" sourceLinked="1"/>
        <c:majorTickMark val="none"/>
        <c:minorTickMark val="none"/>
        <c:tickLblPos val="nextTo"/>
        <c:crossAx val="364030704"/>
        <c:crosses val="autoZero"/>
        <c:crossBetween val="between"/>
      </c:valAx>
      <c:valAx>
        <c:axId val="364031488"/>
        <c:scaling>
          <c:orientation val="minMax"/>
        </c:scaling>
        <c:delete val="1"/>
        <c:axPos val="t"/>
        <c:numFmt formatCode="0%" sourceLinked="1"/>
        <c:majorTickMark val="out"/>
        <c:minorTickMark val="none"/>
        <c:tickLblPos val="nextTo"/>
        <c:crossAx val="364031880"/>
        <c:crosses val="max"/>
        <c:crossBetween val="between"/>
      </c:valAx>
      <c:catAx>
        <c:axId val="364031880"/>
        <c:scaling>
          <c:orientation val="minMax"/>
        </c:scaling>
        <c:delete val="1"/>
        <c:axPos val="l"/>
        <c:numFmt formatCode="General" sourceLinked="1"/>
        <c:majorTickMark val="out"/>
        <c:minorTickMark val="none"/>
        <c:tickLblPos val="nextTo"/>
        <c:crossAx val="36403148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2493848425196851"/>
          <c:y val="0.8465689070762236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8">
                  <c:v>182068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84847144"/>
        <c:axId val="384847536"/>
      </c:barChart>
      <c:catAx>
        <c:axId val="384847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847536"/>
        <c:crosses val="autoZero"/>
        <c:auto val="1"/>
        <c:lblAlgn val="ctr"/>
        <c:lblOffset val="100"/>
        <c:noMultiLvlLbl val="0"/>
      </c:catAx>
      <c:valAx>
        <c:axId val="3848475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84847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84848712"/>
        <c:axId val="384848320"/>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1">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1">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163285336"/>
        <c:axId val="163284944"/>
      </c:barChart>
      <c:valAx>
        <c:axId val="384848320"/>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4848712"/>
        <c:crosses val="max"/>
        <c:crossBetween val="between"/>
      </c:valAx>
      <c:catAx>
        <c:axId val="384848712"/>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84848320"/>
        <c:crosses val="autoZero"/>
        <c:auto val="1"/>
        <c:lblAlgn val="ctr"/>
        <c:lblOffset val="100"/>
        <c:noMultiLvlLbl val="0"/>
      </c:catAx>
      <c:valAx>
        <c:axId val="163284944"/>
        <c:scaling>
          <c:orientation val="minMax"/>
          <c:max val="1"/>
        </c:scaling>
        <c:delete val="1"/>
        <c:axPos val="b"/>
        <c:numFmt formatCode="General" sourceLinked="1"/>
        <c:majorTickMark val="out"/>
        <c:minorTickMark val="none"/>
        <c:tickLblPos val="nextTo"/>
        <c:crossAx val="163285336"/>
        <c:crosses val="autoZero"/>
        <c:crossBetween val="between"/>
      </c:valAx>
      <c:catAx>
        <c:axId val="163285336"/>
        <c:scaling>
          <c:orientation val="minMax"/>
        </c:scaling>
        <c:delete val="1"/>
        <c:axPos val="r"/>
        <c:numFmt formatCode="General" sourceLinked="1"/>
        <c:majorTickMark val="out"/>
        <c:minorTickMark val="none"/>
        <c:tickLblPos val="nextTo"/>
        <c:crossAx val="163284944"/>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Edison</c:v>
                </c:pt>
                <c:pt idx="2">
                  <c:v>Woodbridge</c:v>
                </c:pt>
                <c:pt idx="3">
                  <c:v>Perth Amboy</c:v>
                </c:pt>
                <c:pt idx="4">
                  <c:v>Old Bridge</c:v>
                </c:pt>
                <c:pt idx="5">
                  <c:v>New Brunswick</c:v>
                </c:pt>
                <c:pt idx="6">
                  <c:v>South Brunswick</c:v>
                </c:pt>
                <c:pt idx="7">
                  <c:v>East Brunswick</c:v>
                </c:pt>
                <c:pt idx="8">
                  <c:v>Piscataway</c:v>
                </c:pt>
                <c:pt idx="9">
                  <c:v>Sayreville</c:v>
                </c:pt>
                <c:pt idx="10">
                  <c:v>North Brunswick</c:v>
                </c:pt>
              </c:strCache>
            </c:strRef>
          </c:cat>
          <c:val>
            <c:numRef>
              <c:f>Sheet1!$B$2:$B$12</c:f>
              <c:numCache>
                <c:formatCode>0%</c:formatCode>
                <c:ptCount val="11"/>
                <c:pt idx="0">
                  <c:v>0.318</c:v>
                </c:pt>
                <c:pt idx="1">
                  <c:v>0.33900000000000002</c:v>
                </c:pt>
                <c:pt idx="2">
                  <c:v>0.34799999999999998</c:v>
                </c:pt>
                <c:pt idx="3">
                  <c:v>0.32700000000000001</c:v>
                </c:pt>
                <c:pt idx="4">
                  <c:v>0.32100000000000001</c:v>
                </c:pt>
                <c:pt idx="5">
                  <c:v>0.37</c:v>
                </c:pt>
                <c:pt idx="6">
                  <c:v>0.222</c:v>
                </c:pt>
                <c:pt idx="7">
                  <c:v>0.23200000000000001</c:v>
                </c:pt>
                <c:pt idx="8">
                  <c:v>0.34300000000000003</c:v>
                </c:pt>
                <c:pt idx="9">
                  <c:v>0.33200000000000002</c:v>
                </c:pt>
                <c:pt idx="10">
                  <c:v>0.39700000000000002</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Edison</c:v>
                </c:pt>
                <c:pt idx="2">
                  <c:v>Woodbridge</c:v>
                </c:pt>
                <c:pt idx="3">
                  <c:v>Perth Amboy</c:v>
                </c:pt>
                <c:pt idx="4">
                  <c:v>Old Bridge</c:v>
                </c:pt>
                <c:pt idx="5">
                  <c:v>New Brunswick</c:v>
                </c:pt>
                <c:pt idx="6">
                  <c:v>South Brunswick</c:v>
                </c:pt>
                <c:pt idx="7">
                  <c:v>East Brunswick</c:v>
                </c:pt>
                <c:pt idx="8">
                  <c:v>Piscataway</c:v>
                </c:pt>
                <c:pt idx="9">
                  <c:v>Sayreville</c:v>
                </c:pt>
                <c:pt idx="10">
                  <c:v>North Brunswick</c:v>
                </c:pt>
              </c:strCache>
            </c:strRef>
          </c:cat>
          <c:val>
            <c:numRef>
              <c:f>Sheet1!$C$2:$C$12</c:f>
              <c:numCache>
                <c:formatCode>0%</c:formatCode>
                <c:ptCount val="11"/>
                <c:pt idx="0">
                  <c:v>0.33400000000000002</c:v>
                </c:pt>
                <c:pt idx="1">
                  <c:v>0.34899999999999998</c:v>
                </c:pt>
                <c:pt idx="2">
                  <c:v>0.307</c:v>
                </c:pt>
                <c:pt idx="3">
                  <c:v>0.35</c:v>
                </c:pt>
                <c:pt idx="4">
                  <c:v>0.33300000000000002</c:v>
                </c:pt>
                <c:pt idx="5">
                  <c:v>0.34300000000000003</c:v>
                </c:pt>
                <c:pt idx="6">
                  <c:v>0.35299999999999998</c:v>
                </c:pt>
                <c:pt idx="7">
                  <c:v>0.373</c:v>
                </c:pt>
                <c:pt idx="8">
                  <c:v>0.34100000000000003</c:v>
                </c:pt>
                <c:pt idx="9">
                  <c:v>0.32100000000000001</c:v>
                </c:pt>
                <c:pt idx="10">
                  <c:v>0.33200000000000002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Edison</c:v>
                </c:pt>
                <c:pt idx="2">
                  <c:v>Woodbridge</c:v>
                </c:pt>
                <c:pt idx="3">
                  <c:v>Perth Amboy</c:v>
                </c:pt>
                <c:pt idx="4">
                  <c:v>Old Bridge</c:v>
                </c:pt>
                <c:pt idx="5">
                  <c:v>New Brunswick</c:v>
                </c:pt>
                <c:pt idx="6">
                  <c:v>South Brunswick</c:v>
                </c:pt>
                <c:pt idx="7">
                  <c:v>East Brunswick</c:v>
                </c:pt>
                <c:pt idx="8">
                  <c:v>Piscataway</c:v>
                </c:pt>
                <c:pt idx="9">
                  <c:v>Sayreville</c:v>
                </c:pt>
                <c:pt idx="10">
                  <c:v>North Brunswick</c:v>
                </c:pt>
              </c:strCache>
            </c:strRef>
          </c:cat>
          <c:val>
            <c:numRef>
              <c:f>Sheet1!$D$2:$D$12</c:f>
              <c:numCache>
                <c:formatCode>0%</c:formatCode>
                <c:ptCount val="11"/>
                <c:pt idx="0">
                  <c:v>0.34799999999999998</c:v>
                </c:pt>
                <c:pt idx="1">
                  <c:v>0.311</c:v>
                </c:pt>
                <c:pt idx="2">
                  <c:v>0.34499999999999997</c:v>
                </c:pt>
                <c:pt idx="3">
                  <c:v>0.32300000000000001</c:v>
                </c:pt>
                <c:pt idx="4">
                  <c:v>0.34599999999999997</c:v>
                </c:pt>
                <c:pt idx="5">
                  <c:v>0.28699999999999998</c:v>
                </c:pt>
                <c:pt idx="6">
                  <c:v>0.42499999999999999</c:v>
                </c:pt>
                <c:pt idx="7">
                  <c:v>0.39400000000000002</c:v>
                </c:pt>
                <c:pt idx="8">
                  <c:v>0.316</c:v>
                </c:pt>
                <c:pt idx="9">
                  <c:v>0.34699999999999998</c:v>
                </c:pt>
                <c:pt idx="10">
                  <c:v>0.27100000000000002</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163286120"/>
        <c:axId val="163286512"/>
      </c:barChart>
      <c:catAx>
        <c:axId val="163286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286512"/>
        <c:crosses val="autoZero"/>
        <c:auto val="1"/>
        <c:lblAlgn val="ctr"/>
        <c:lblOffset val="100"/>
        <c:noMultiLvlLbl val="0"/>
      </c:catAx>
      <c:valAx>
        <c:axId val="16328651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328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509998064"/>
        <c:axId val="509998456"/>
      </c:barChart>
      <c:barChart>
        <c:barDir val="bar"/>
        <c:grouping val="clustered"/>
        <c:varyColors val="0"/>
        <c:ser>
          <c:idx val="0"/>
          <c:order val="0"/>
          <c:tx>
            <c:strRef>
              <c:f>Sheet1!$B$1</c:f>
              <c:strCache>
                <c:ptCount val="1"/>
                <c:pt idx="0">
                  <c:v>County copy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8">
                  <c:v>3338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Copy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8">
                  <c:v>3338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09999240"/>
        <c:axId val="509998848"/>
      </c:barChart>
      <c:catAx>
        <c:axId val="509998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998456"/>
        <c:crosses val="autoZero"/>
        <c:auto val="1"/>
        <c:lblAlgn val="ctr"/>
        <c:lblOffset val="100"/>
        <c:noMultiLvlLbl val="0"/>
      </c:catAx>
      <c:valAx>
        <c:axId val="509998456"/>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998064"/>
        <c:crosses val="autoZero"/>
        <c:crossBetween val="between"/>
      </c:valAx>
      <c:valAx>
        <c:axId val="509998848"/>
        <c:scaling>
          <c:orientation val="minMax"/>
          <c:max val="7000"/>
        </c:scaling>
        <c:delete val="1"/>
        <c:axPos val="t"/>
        <c:numFmt formatCode="General" sourceLinked="1"/>
        <c:majorTickMark val="out"/>
        <c:minorTickMark val="none"/>
        <c:tickLblPos val="nextTo"/>
        <c:crossAx val="509999240"/>
        <c:crosses val="max"/>
        <c:crossBetween val="between"/>
      </c:valAx>
      <c:catAx>
        <c:axId val="509999240"/>
        <c:scaling>
          <c:orientation val="minMax"/>
        </c:scaling>
        <c:delete val="1"/>
        <c:axPos val="l"/>
        <c:numFmt formatCode="General" sourceLinked="1"/>
        <c:majorTickMark val="out"/>
        <c:minorTickMark val="none"/>
        <c:tickLblPos val="nextTo"/>
        <c:crossAx val="50999884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122</c:v>
                </c:pt>
                <c:pt idx="1">
                  <c:v>166</c:v>
                </c:pt>
                <c:pt idx="2">
                  <c:v>173</c:v>
                </c:pt>
                <c:pt idx="3">
                  <c:v>180</c:v>
                </c:pt>
                <c:pt idx="4">
                  <c:v>154</c:v>
                </c:pt>
                <c:pt idx="5">
                  <c:v>145</c:v>
                </c:pt>
                <c:pt idx="6">
                  <c:v>107</c:v>
                </c:pt>
                <c:pt idx="7">
                  <c:v>91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197</c:v>
                </c:pt>
                <c:pt idx="1">
                  <c:v>191</c:v>
                </c:pt>
                <c:pt idx="2">
                  <c:v>183</c:v>
                </c:pt>
                <c:pt idx="3">
                  <c:v>180</c:v>
                </c:pt>
                <c:pt idx="4">
                  <c:v>178</c:v>
                </c:pt>
                <c:pt idx="5">
                  <c:v>176</c:v>
                </c:pt>
                <c:pt idx="6">
                  <c:v>154</c:v>
                </c:pt>
                <c:pt idx="7">
                  <c:v>119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10531856"/>
        <c:axId val="510532248"/>
      </c:barChart>
      <c:catAx>
        <c:axId val="51053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532248"/>
        <c:crosses val="autoZero"/>
        <c:auto val="1"/>
        <c:lblAlgn val="ctr"/>
        <c:lblOffset val="100"/>
        <c:noMultiLvlLbl val="0"/>
      </c:catAx>
      <c:valAx>
        <c:axId val="51053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53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Passaic</c:v>
                </c:pt>
                <c:pt idx="2">
                  <c:v>Hudson</c:v>
                </c:pt>
                <c:pt idx="3">
                  <c:v>Atlantic</c:v>
                </c:pt>
                <c:pt idx="4">
                  <c:v>Salem</c:v>
                </c:pt>
                <c:pt idx="5">
                  <c:v>Essex</c:v>
                </c:pt>
                <c:pt idx="6">
                  <c:v>Camden</c:v>
                </c:pt>
                <c:pt idx="7">
                  <c:v>Cape May </c:v>
                </c:pt>
                <c:pt idx="8">
                  <c:v>Ocean</c:v>
                </c:pt>
                <c:pt idx="9">
                  <c:v>Mercer</c:v>
                </c:pt>
                <c:pt idx="10">
                  <c:v>Union</c:v>
                </c:pt>
                <c:pt idx="11">
                  <c:v>Warren</c:v>
                </c:pt>
                <c:pt idx="12">
                  <c:v>Gloucester</c:v>
                </c:pt>
                <c:pt idx="13">
                  <c:v>Middlesex</c:v>
                </c:pt>
                <c:pt idx="14">
                  <c:v>Monmouth</c:v>
                </c:pt>
                <c:pt idx="15">
                  <c:v>Bergen</c:v>
                </c:pt>
                <c:pt idx="16">
                  <c:v>Burlington</c:v>
                </c:pt>
                <c:pt idx="17">
                  <c:v>Sussex </c:v>
                </c:pt>
                <c:pt idx="18">
                  <c:v>Somerset</c:v>
                </c:pt>
                <c:pt idx="19">
                  <c:v>Morris</c:v>
                </c:pt>
                <c:pt idx="20">
                  <c:v>Hunterdon</c:v>
                </c:pt>
              </c:strCache>
            </c:strRef>
          </c:cat>
          <c:val>
            <c:numRef>
              <c:f>Sheet1!$B$2:$B$22</c:f>
              <c:numCache>
                <c:formatCode>0.00%</c:formatCode>
                <c:ptCount val="21"/>
                <c:pt idx="0">
                  <c:v>0.219</c:v>
                </c:pt>
                <c:pt idx="1">
                  <c:v>0.218</c:v>
                </c:pt>
                <c:pt idx="2">
                  <c:v>0.20799999999999999</c:v>
                </c:pt>
                <c:pt idx="3">
                  <c:v>0.20200000000000001</c:v>
                </c:pt>
                <c:pt idx="4">
                  <c:v>0.19900000000000001</c:v>
                </c:pt>
                <c:pt idx="5">
                  <c:v>0.19600000000000001</c:v>
                </c:pt>
                <c:pt idx="6">
                  <c:v>0.155</c:v>
                </c:pt>
                <c:pt idx="7">
                  <c:v>0.13600000000000001</c:v>
                </c:pt>
                <c:pt idx="8">
                  <c:v>0.127</c:v>
                </c:pt>
                <c:pt idx="9">
                  <c:v>0.124</c:v>
                </c:pt>
                <c:pt idx="10">
                  <c:v>0.115</c:v>
                </c:pt>
                <c:pt idx="11">
                  <c:v>0.10299999999999999</c:v>
                </c:pt>
                <c:pt idx="12">
                  <c:v>8.7999999999999995E-2</c:v>
                </c:pt>
                <c:pt idx="14">
                  <c:v>8.1000000000000003E-2</c:v>
                </c:pt>
                <c:pt idx="15">
                  <c:v>7.5999999999999998E-2</c:v>
                </c:pt>
                <c:pt idx="16">
                  <c:v>7.0000000000000007E-2</c:v>
                </c:pt>
                <c:pt idx="17">
                  <c:v>5.7000000000000002E-2</c:v>
                </c:pt>
                <c:pt idx="18">
                  <c:v>4.2000000000000003E-2</c:v>
                </c:pt>
                <c:pt idx="19">
                  <c:v>4.1000000000000002E-2</c:v>
                </c:pt>
                <c:pt idx="20">
                  <c:v>3.9E-2</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Passaic</c:v>
                </c:pt>
                <c:pt idx="2">
                  <c:v>Hudson</c:v>
                </c:pt>
                <c:pt idx="3">
                  <c:v>Atlantic</c:v>
                </c:pt>
                <c:pt idx="4">
                  <c:v>Salem</c:v>
                </c:pt>
                <c:pt idx="5">
                  <c:v>Essex</c:v>
                </c:pt>
                <c:pt idx="6">
                  <c:v>Camden</c:v>
                </c:pt>
                <c:pt idx="7">
                  <c:v>Cape May </c:v>
                </c:pt>
                <c:pt idx="8">
                  <c:v>Ocean</c:v>
                </c:pt>
                <c:pt idx="9">
                  <c:v>Mercer</c:v>
                </c:pt>
                <c:pt idx="10">
                  <c:v>Union</c:v>
                </c:pt>
                <c:pt idx="11">
                  <c:v>Warren</c:v>
                </c:pt>
                <c:pt idx="12">
                  <c:v>Gloucester</c:v>
                </c:pt>
                <c:pt idx="13">
                  <c:v>Middlesex</c:v>
                </c:pt>
                <c:pt idx="14">
                  <c:v>Monmouth</c:v>
                </c:pt>
                <c:pt idx="15">
                  <c:v>Bergen</c:v>
                </c:pt>
                <c:pt idx="16">
                  <c:v>Burlington</c:v>
                </c:pt>
                <c:pt idx="17">
                  <c:v>Sussex </c:v>
                </c:pt>
                <c:pt idx="18">
                  <c:v>Somerset</c:v>
                </c:pt>
                <c:pt idx="19">
                  <c:v>Morris</c:v>
                </c:pt>
                <c:pt idx="20">
                  <c:v>Hunterdon</c:v>
                </c:pt>
              </c:strCache>
            </c:strRef>
          </c:cat>
          <c:val>
            <c:numRef>
              <c:f>Sheet1!$C$2:$C$22</c:f>
              <c:numCache>
                <c:formatCode>General</c:formatCode>
                <c:ptCount val="21"/>
                <c:pt idx="13" formatCode="0.00%">
                  <c:v>8.5999999999999993E-2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Cumberland</c:v>
                </c:pt>
                <c:pt idx="1">
                  <c:v>Passaic</c:v>
                </c:pt>
                <c:pt idx="2">
                  <c:v>Hudson</c:v>
                </c:pt>
                <c:pt idx="3">
                  <c:v>Atlantic</c:v>
                </c:pt>
                <c:pt idx="4">
                  <c:v>Salem</c:v>
                </c:pt>
                <c:pt idx="5">
                  <c:v>Essex</c:v>
                </c:pt>
                <c:pt idx="6">
                  <c:v>Camden</c:v>
                </c:pt>
                <c:pt idx="7">
                  <c:v>Cape May </c:v>
                </c:pt>
                <c:pt idx="8">
                  <c:v>Ocean</c:v>
                </c:pt>
                <c:pt idx="9">
                  <c:v>Mercer</c:v>
                </c:pt>
                <c:pt idx="10">
                  <c:v>Union</c:v>
                </c:pt>
                <c:pt idx="11">
                  <c:v>Warren</c:v>
                </c:pt>
                <c:pt idx="12">
                  <c:v>Gloucester</c:v>
                </c:pt>
                <c:pt idx="13">
                  <c:v>Middlesex</c:v>
                </c:pt>
                <c:pt idx="14">
                  <c:v>Monmouth</c:v>
                </c:pt>
                <c:pt idx="15">
                  <c:v>Bergen</c:v>
                </c:pt>
                <c:pt idx="16">
                  <c:v>Burlington</c:v>
                </c:pt>
                <c:pt idx="17">
                  <c:v>Sussex </c:v>
                </c:pt>
                <c:pt idx="18">
                  <c:v>Somerset</c:v>
                </c:pt>
                <c:pt idx="19">
                  <c:v>Morris</c:v>
                </c:pt>
                <c:pt idx="20">
                  <c:v>Hunterdon</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Cumberland</c:v>
                </c:pt>
                <c:pt idx="1">
                  <c:v>Passaic</c:v>
                </c:pt>
                <c:pt idx="2">
                  <c:v>Hudson</c:v>
                </c:pt>
                <c:pt idx="3">
                  <c:v>Atlantic</c:v>
                </c:pt>
                <c:pt idx="4">
                  <c:v>Salem</c:v>
                </c:pt>
                <c:pt idx="5">
                  <c:v>Essex</c:v>
                </c:pt>
                <c:pt idx="6">
                  <c:v>Camden</c:v>
                </c:pt>
                <c:pt idx="7">
                  <c:v>Cape May </c:v>
                </c:pt>
                <c:pt idx="8">
                  <c:v>Ocean</c:v>
                </c:pt>
                <c:pt idx="9">
                  <c:v>Mercer</c:v>
                </c:pt>
                <c:pt idx="10">
                  <c:v>Union</c:v>
                </c:pt>
                <c:pt idx="11">
                  <c:v>Warren</c:v>
                </c:pt>
                <c:pt idx="12">
                  <c:v>Gloucester</c:v>
                </c:pt>
                <c:pt idx="13">
                  <c:v>Middlesex</c:v>
                </c:pt>
                <c:pt idx="14">
                  <c:v>Monmouth</c:v>
                </c:pt>
                <c:pt idx="15">
                  <c:v>Bergen</c:v>
                </c:pt>
                <c:pt idx="16">
                  <c:v>Burlington</c:v>
                </c:pt>
                <c:pt idx="17">
                  <c:v>Sussex </c:v>
                </c:pt>
                <c:pt idx="18">
                  <c:v>Somerset</c:v>
                </c:pt>
                <c:pt idx="19">
                  <c:v>Morris</c:v>
                </c:pt>
                <c:pt idx="20">
                  <c:v>Hunterdon</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10533032"/>
        <c:axId val="514815272"/>
      </c:barChart>
      <c:catAx>
        <c:axId val="510533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815272"/>
        <c:crosses val="autoZero"/>
        <c:auto val="1"/>
        <c:lblAlgn val="ctr"/>
        <c:lblOffset val="100"/>
        <c:noMultiLvlLbl val="0"/>
      </c:catAx>
      <c:valAx>
        <c:axId val="514815272"/>
        <c:scaling>
          <c:orientation val="minMax"/>
          <c:max val="0.25"/>
          <c:min val="0"/>
        </c:scaling>
        <c:delete val="1"/>
        <c:axPos val="b"/>
        <c:numFmt formatCode="0.00%" sourceLinked="1"/>
        <c:majorTickMark val="out"/>
        <c:minorTickMark val="none"/>
        <c:tickLblPos val="nextTo"/>
        <c:crossAx val="51053303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8.5000000000000006E-2</c:v>
                </c:pt>
                <c:pt idx="1">
                  <c:v>8.6999999999999994E-2</c:v>
                </c:pt>
                <c:pt idx="2">
                  <c:v>9.0999999999999998E-2</c:v>
                </c:pt>
                <c:pt idx="3">
                  <c:v>9.1999999999999998E-2</c:v>
                </c:pt>
                <c:pt idx="4">
                  <c:v>8.5999999999999993E-2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14816056"/>
        <c:axId val="514816448"/>
      </c:lineChart>
      <c:catAx>
        <c:axId val="51481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816448"/>
        <c:crosses val="autoZero"/>
        <c:auto val="1"/>
        <c:lblAlgn val="ctr"/>
        <c:lblOffset val="100"/>
        <c:noMultiLvlLbl val="0"/>
      </c:catAx>
      <c:valAx>
        <c:axId val="514816448"/>
        <c:scaling>
          <c:orientation val="minMax"/>
          <c:max val="0.4"/>
          <c:min val="0"/>
        </c:scaling>
        <c:delete val="1"/>
        <c:axPos val="l"/>
        <c:numFmt formatCode="0%" sourceLinked="1"/>
        <c:majorTickMark val="out"/>
        <c:minorTickMark val="none"/>
        <c:tickLblPos val="nextTo"/>
        <c:crossAx val="514816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Sayreville</c:v>
                </c:pt>
                <c:pt idx="1">
                  <c:v>Jamesburg</c:v>
                </c:pt>
                <c:pt idx="2">
                  <c:v>South River</c:v>
                </c:pt>
                <c:pt idx="3">
                  <c:v>South Amboy</c:v>
                </c:pt>
                <c:pt idx="4">
                  <c:v>Dunellen</c:v>
                </c:pt>
                <c:pt idx="5">
                  <c:v>Highland Park</c:v>
                </c:pt>
                <c:pt idx="6">
                  <c:v>Carteret</c:v>
                </c:pt>
                <c:pt idx="7">
                  <c:v>Milltown</c:v>
                </c:pt>
                <c:pt idx="8">
                  <c:v>Perth Amboy</c:v>
                </c:pt>
                <c:pt idx="9">
                  <c:v>New Brunswick</c:v>
                </c:pt>
              </c:strCache>
            </c:strRef>
          </c:cat>
          <c:val>
            <c:numRef>
              <c:f>Sheet1!$B$2:$B$11</c:f>
              <c:numCache>
                <c:formatCode>0.0%</c:formatCode>
                <c:ptCount val="10"/>
                <c:pt idx="0">
                  <c:v>7.4999999999999997E-2</c:v>
                </c:pt>
                <c:pt idx="1">
                  <c:v>8.3000000000000004E-2</c:v>
                </c:pt>
                <c:pt idx="2">
                  <c:v>9.2999999999999999E-2</c:v>
                </c:pt>
                <c:pt idx="3">
                  <c:v>9.9000000000000005E-2</c:v>
                </c:pt>
                <c:pt idx="4">
                  <c:v>0.10100000000000001</c:v>
                </c:pt>
                <c:pt idx="5">
                  <c:v>0.115</c:v>
                </c:pt>
                <c:pt idx="6">
                  <c:v>0.13900000000000001</c:v>
                </c:pt>
                <c:pt idx="7">
                  <c:v>0.14899999999999999</c:v>
                </c:pt>
                <c:pt idx="8">
                  <c:v>0.247</c:v>
                </c:pt>
                <c:pt idx="9">
                  <c:v>0.34799999999999998</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Sayreville</c:v>
                </c:pt>
                <c:pt idx="1">
                  <c:v>Jamesburg</c:v>
                </c:pt>
                <c:pt idx="2">
                  <c:v>South River</c:v>
                </c:pt>
                <c:pt idx="3">
                  <c:v>South Amboy</c:v>
                </c:pt>
                <c:pt idx="4">
                  <c:v>Dunellen</c:v>
                </c:pt>
                <c:pt idx="5">
                  <c:v>Highland Park</c:v>
                </c:pt>
                <c:pt idx="6">
                  <c:v>Carteret</c:v>
                </c:pt>
                <c:pt idx="7">
                  <c:v>Milltown</c:v>
                </c:pt>
                <c:pt idx="8">
                  <c:v>Perth Amboy</c:v>
                </c:pt>
                <c:pt idx="9">
                  <c:v>New Brunswick</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Sayreville</c:v>
                </c:pt>
                <c:pt idx="1">
                  <c:v>Jamesburg</c:v>
                </c:pt>
                <c:pt idx="2">
                  <c:v>South River</c:v>
                </c:pt>
                <c:pt idx="3">
                  <c:v>South Amboy</c:v>
                </c:pt>
                <c:pt idx="4">
                  <c:v>Dunellen</c:v>
                </c:pt>
                <c:pt idx="5">
                  <c:v>Highland Park</c:v>
                </c:pt>
                <c:pt idx="6">
                  <c:v>Carteret</c:v>
                </c:pt>
                <c:pt idx="7">
                  <c:v>Milltown</c:v>
                </c:pt>
                <c:pt idx="8">
                  <c:v>Perth Amboy</c:v>
                </c:pt>
                <c:pt idx="9">
                  <c:v>New Brunswick</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Middlesex county avg 8.6%</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Sayreville</c:v>
                </c:pt>
                <c:pt idx="1">
                  <c:v>Jamesburg</c:v>
                </c:pt>
                <c:pt idx="2">
                  <c:v>South River</c:v>
                </c:pt>
                <c:pt idx="3">
                  <c:v>South Amboy</c:v>
                </c:pt>
                <c:pt idx="4">
                  <c:v>Dunellen</c:v>
                </c:pt>
                <c:pt idx="5">
                  <c:v>Highland Park</c:v>
                </c:pt>
                <c:pt idx="6">
                  <c:v>Carteret</c:v>
                </c:pt>
                <c:pt idx="7">
                  <c:v>Milltown</c:v>
                </c:pt>
                <c:pt idx="8">
                  <c:v>Perth Amboy</c:v>
                </c:pt>
                <c:pt idx="9">
                  <c:v>New Brunswick</c:v>
                </c:pt>
              </c:strCache>
            </c:strRef>
          </c:cat>
          <c:val>
            <c:numRef>
              <c:f>Sheet1!$E$2:$E$11</c:f>
              <c:numCache>
                <c:formatCode>0%</c:formatCode>
                <c:ptCount val="10"/>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163399344"/>
        <c:axId val="163399736"/>
      </c:barChart>
      <c:catAx>
        <c:axId val="16339934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399736"/>
        <c:crosses val="autoZero"/>
        <c:auto val="1"/>
        <c:lblAlgn val="ctr"/>
        <c:lblOffset val="100"/>
        <c:noMultiLvlLbl val="0"/>
      </c:catAx>
      <c:valAx>
        <c:axId val="163399736"/>
        <c:scaling>
          <c:orientation val="minMax"/>
          <c:max val="0.8"/>
        </c:scaling>
        <c:delete val="1"/>
        <c:axPos val="b"/>
        <c:numFmt formatCode="0.0%" sourceLinked="1"/>
        <c:majorTickMark val="out"/>
        <c:minorTickMark val="none"/>
        <c:tickLblPos val="nextTo"/>
        <c:crossAx val="163399344"/>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8.7319848403089859E-2"/>
          <c:y val="0.90985882446512367"/>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1598</c:v>
                </c:pt>
                <c:pt idx="1">
                  <c:v>764</c:v>
                </c:pt>
                <c:pt idx="2">
                  <c:v>1659</c:v>
                </c:pt>
                <c:pt idx="3">
                  <c:v>1167</c:v>
                </c:pt>
                <c:pt idx="4">
                  <c:v>1125</c:v>
                </c:pt>
                <c:pt idx="5">
                  <c:v>953</c:v>
                </c:pt>
                <c:pt idx="6">
                  <c:v>1229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6">
                  <c:v>101927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163400912"/>
        <c:axId val="508616936"/>
      </c:barChart>
      <c:catAx>
        <c:axId val="163400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8616936"/>
        <c:crosses val="autoZero"/>
        <c:auto val="1"/>
        <c:lblAlgn val="ctr"/>
        <c:lblOffset val="100"/>
        <c:noMultiLvlLbl val="0"/>
      </c:catAx>
      <c:valAx>
        <c:axId val="508616936"/>
        <c:scaling>
          <c:orientation val="minMax"/>
        </c:scaling>
        <c:delete val="1"/>
        <c:axPos val="b"/>
        <c:numFmt formatCode="&quot;$&quot;#,##0_);[Red]\(&quot;$&quot;#,##0\)" sourceLinked="1"/>
        <c:majorTickMark val="none"/>
        <c:minorTickMark val="none"/>
        <c:tickLblPos val="nextTo"/>
        <c:crossAx val="1634009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79596</c:v>
                </c:pt>
                <c:pt idx="1">
                  <c:v>80118</c:v>
                </c:pt>
                <c:pt idx="2">
                  <c:v>79593</c:v>
                </c:pt>
                <c:pt idx="3">
                  <c:v>80716</c:v>
                </c:pt>
                <c:pt idx="4">
                  <c:v>83133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508617328"/>
        <c:axId val="508617720"/>
      </c:lineChart>
      <c:catAx>
        <c:axId val="50861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8617720"/>
        <c:crosses val="autoZero"/>
        <c:auto val="1"/>
        <c:lblAlgn val="ctr"/>
        <c:lblOffset val="100"/>
        <c:noMultiLvlLbl val="0"/>
      </c:catAx>
      <c:valAx>
        <c:axId val="508617720"/>
        <c:scaling>
          <c:orientation val="minMax"/>
        </c:scaling>
        <c:delete val="1"/>
        <c:axPos val="l"/>
        <c:numFmt formatCode="_(&quot;$&quot;* #,##0_);_(&quot;$&quot;* \(#,##0\);_(&quot;$&quot;* &quot;-&quot;??_);_(@_)" sourceLinked="1"/>
        <c:majorTickMark val="out"/>
        <c:minorTickMark val="none"/>
        <c:tickLblPos val="nextTo"/>
        <c:crossAx val="508617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4" formatCode="_(&quot;$&quot;* #,##0_);_(&quot;$&quot;* \(#,##0\);_(&quot;$&quot;* &quot;-&quot;??_);_(@_)">
                  <c:v>83133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508618504"/>
        <c:axId val="161984400"/>
      </c:barChart>
      <c:catAx>
        <c:axId val="508618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984400"/>
        <c:crosses val="autoZero"/>
        <c:auto val="1"/>
        <c:lblAlgn val="ctr"/>
        <c:lblOffset val="100"/>
        <c:noMultiLvlLbl val="0"/>
      </c:catAx>
      <c:valAx>
        <c:axId val="161984400"/>
        <c:scaling>
          <c:orientation val="minMax"/>
        </c:scaling>
        <c:delete val="1"/>
        <c:axPos val="b"/>
        <c:numFmt formatCode="_(&quot;$&quot;* #,##0_);_(&quot;$&quot;* \(#,##0\);_(&quot;$&quot;* &quot;-&quot;??_);_(@_)" sourceLinked="1"/>
        <c:majorTickMark val="none"/>
        <c:minorTickMark val="none"/>
        <c:tickLblPos val="nextTo"/>
        <c:crossAx val="50861850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South River</c:v>
                </c:pt>
                <c:pt idx="3">
                  <c:v>South Amboy</c:v>
                </c:pt>
                <c:pt idx="4">
                  <c:v>Middlesex</c:v>
                </c:pt>
                <c:pt idx="5">
                  <c:v>Carteret</c:v>
                </c:pt>
                <c:pt idx="6">
                  <c:v>Spotswood</c:v>
                </c:pt>
                <c:pt idx="7">
                  <c:v>Highland Park</c:v>
                </c:pt>
                <c:pt idx="8">
                  <c:v>Monroe</c:v>
                </c:pt>
                <c:pt idx="9">
                  <c:v>Dunellen</c:v>
                </c:pt>
              </c:strCache>
            </c:strRef>
          </c:cat>
          <c:val>
            <c:numRef>
              <c:f>Sheet1!$B$2:$B$11</c:f>
              <c:numCache>
                <c:formatCode>_("$"* #,##0_);_("$"* \(#,##0\);_("$"* "-"??_);_(@_)</c:formatCode>
                <c:ptCount val="10"/>
                <c:pt idx="0">
                  <c:v>38413</c:v>
                </c:pt>
                <c:pt idx="1">
                  <c:v>50883</c:v>
                </c:pt>
                <c:pt idx="2">
                  <c:v>62332</c:v>
                </c:pt>
                <c:pt idx="3">
                  <c:v>65074</c:v>
                </c:pt>
                <c:pt idx="4">
                  <c:v>73196</c:v>
                </c:pt>
                <c:pt idx="5">
                  <c:v>73892</c:v>
                </c:pt>
                <c:pt idx="6">
                  <c:v>75226</c:v>
                </c:pt>
                <c:pt idx="7">
                  <c:v>75913</c:v>
                </c:pt>
                <c:pt idx="8">
                  <c:v>78263</c:v>
                </c:pt>
                <c:pt idx="9">
                  <c:v>78447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Middlesex county median $83,133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c:v>
                </c:pt>
                <c:pt idx="1">
                  <c:v>Perth Amboy</c:v>
                </c:pt>
                <c:pt idx="2">
                  <c:v>South River</c:v>
                </c:pt>
                <c:pt idx="3">
                  <c:v>South Amboy</c:v>
                </c:pt>
                <c:pt idx="4">
                  <c:v>Middlesex</c:v>
                </c:pt>
                <c:pt idx="5">
                  <c:v>Carteret</c:v>
                </c:pt>
                <c:pt idx="6">
                  <c:v>Spotswood</c:v>
                </c:pt>
                <c:pt idx="7">
                  <c:v>Highland Park</c:v>
                </c:pt>
                <c:pt idx="8">
                  <c:v>Monroe</c:v>
                </c:pt>
                <c:pt idx="9">
                  <c:v>Dunellen</c:v>
                </c:pt>
              </c:strCache>
            </c:strRef>
          </c:cat>
          <c:val>
            <c:numRef>
              <c:f>Sheet1!$C$2:$C$11</c:f>
              <c:numCache>
                <c:formatCode>"$"#,##0</c:formatCode>
                <c:ptCount val="10"/>
                <c:pt idx="0">
                  <c:v>83133</c:v>
                </c:pt>
                <c:pt idx="1">
                  <c:v>83133</c:v>
                </c:pt>
                <c:pt idx="2">
                  <c:v>83133</c:v>
                </c:pt>
                <c:pt idx="3">
                  <c:v>83133</c:v>
                </c:pt>
                <c:pt idx="4">
                  <c:v>83133</c:v>
                </c:pt>
                <c:pt idx="5">
                  <c:v>83133</c:v>
                </c:pt>
                <c:pt idx="6">
                  <c:v>83133</c:v>
                </c:pt>
                <c:pt idx="7">
                  <c:v>83133</c:v>
                </c:pt>
                <c:pt idx="8">
                  <c:v>83133</c:v>
                </c:pt>
                <c:pt idx="9">
                  <c:v>83133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161985184"/>
        <c:axId val="161985576"/>
      </c:barChart>
      <c:catAx>
        <c:axId val="161985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985576"/>
        <c:crosses val="autoZero"/>
        <c:auto val="1"/>
        <c:lblAlgn val="ctr"/>
        <c:lblOffset val="100"/>
        <c:noMultiLvlLbl val="0"/>
      </c:catAx>
      <c:valAx>
        <c:axId val="161985576"/>
        <c:scaling>
          <c:orientation val="minMax"/>
        </c:scaling>
        <c:delete val="1"/>
        <c:axPos val="b"/>
        <c:numFmt formatCode="_(&quot;$&quot;* #,##0_);_(&quot;$&quot;* \(#,##0\);_(&quot;$&quot;* &quot;-&quot;??_);_(@_)" sourceLinked="1"/>
        <c:majorTickMark val="none"/>
        <c:minorTickMark val="none"/>
        <c:tickLblPos val="nextTo"/>
        <c:crossAx val="161985184"/>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608046931091585"/>
          <c:w val="0.31907007507096719"/>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9">
                  <c:v>0.17</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636851688"/>
        <c:axId val="636852080"/>
      </c:barChart>
      <c:catAx>
        <c:axId val="636851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852080"/>
        <c:crosses val="autoZero"/>
        <c:auto val="1"/>
        <c:lblAlgn val="ctr"/>
        <c:lblOffset val="100"/>
        <c:noMultiLvlLbl val="0"/>
      </c:catAx>
      <c:valAx>
        <c:axId val="636852080"/>
        <c:scaling>
          <c:orientation val="minMax"/>
        </c:scaling>
        <c:delete val="1"/>
        <c:axPos val="b"/>
        <c:numFmt formatCode="0%" sourceLinked="1"/>
        <c:majorTickMark val="none"/>
        <c:minorTickMark val="none"/>
        <c:tickLblPos val="nextTo"/>
        <c:crossAx val="6368516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c:v>
                </c:pt>
                <c:pt idx="1">
                  <c:v>0.2</c:v>
                </c:pt>
                <c:pt idx="2">
                  <c:v>0.2</c:v>
                </c:pt>
                <c:pt idx="3">
                  <c:v>0.21</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636852864"/>
        <c:axId val="636853256"/>
      </c:lineChart>
      <c:catAx>
        <c:axId val="63685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853256"/>
        <c:crosses val="autoZero"/>
        <c:auto val="1"/>
        <c:lblAlgn val="ctr"/>
        <c:lblOffset val="100"/>
        <c:noMultiLvlLbl val="0"/>
      </c:catAx>
      <c:valAx>
        <c:axId val="636853256"/>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6852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Middlesex</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8.7999999999999995E-2</c:v>
                </c:pt>
                <c:pt idx="1">
                  <c:v>8.4000000000000005E-2</c:v>
                </c:pt>
                <c:pt idx="2">
                  <c:v>8.2000000000000003E-2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705840472"/>
        <c:axId val="705840864"/>
      </c:lineChart>
      <c:catAx>
        <c:axId val="70584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5840864"/>
        <c:crosses val="autoZero"/>
        <c:auto val="1"/>
        <c:lblAlgn val="ctr"/>
        <c:lblOffset val="100"/>
        <c:noMultiLvlLbl val="0"/>
      </c:catAx>
      <c:valAx>
        <c:axId val="70584086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5840472"/>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6" formatCode="0.0%">
                  <c:v>8.2000000000000003E-2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705841648"/>
        <c:axId val="362388528"/>
      </c:barChart>
      <c:catAx>
        <c:axId val="70584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8528"/>
        <c:crosses val="autoZero"/>
        <c:auto val="1"/>
        <c:lblAlgn val="ctr"/>
        <c:lblOffset val="100"/>
        <c:noMultiLvlLbl val="0"/>
      </c:catAx>
      <c:valAx>
        <c:axId val="362388528"/>
        <c:scaling>
          <c:orientation val="minMax"/>
        </c:scaling>
        <c:delete val="1"/>
        <c:axPos val="b"/>
        <c:numFmt formatCode="0.0%" sourceLinked="1"/>
        <c:majorTickMark val="none"/>
        <c:minorTickMark val="none"/>
        <c:tickLblPos val="nextTo"/>
        <c:crossAx val="705841648"/>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14869</c:v>
                </c:pt>
                <c:pt idx="1">
                  <c:v>14243</c:v>
                </c:pt>
                <c:pt idx="2">
                  <c:v>14276</c:v>
                </c:pt>
                <c:pt idx="3">
                  <c:v>13652</c:v>
                </c:pt>
                <c:pt idx="4" formatCode="General">
                  <c:v>13361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62389312"/>
        <c:axId val="362389704"/>
      </c:lineChart>
      <c:catAx>
        <c:axId val="36238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9704"/>
        <c:crosses val="autoZero"/>
        <c:auto val="1"/>
        <c:lblAlgn val="ctr"/>
        <c:lblOffset val="100"/>
        <c:noMultiLvlLbl val="0"/>
      </c:catAx>
      <c:valAx>
        <c:axId val="362389704"/>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931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33730</c:v>
                </c:pt>
                <c:pt idx="1">
                  <c:v>34647</c:v>
                </c:pt>
                <c:pt idx="2">
                  <c:v>34838</c:v>
                </c:pt>
                <c:pt idx="3">
                  <c:v>34413</c:v>
                </c:pt>
                <c:pt idx="4">
                  <c:v>35341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714412360"/>
        <c:axId val="714412752"/>
      </c:lineChart>
      <c:catAx>
        <c:axId val="71441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412752"/>
        <c:crosses val="autoZero"/>
        <c:auto val="1"/>
        <c:lblAlgn val="ctr"/>
        <c:lblOffset val="100"/>
        <c:noMultiLvlLbl val="0"/>
      </c:catAx>
      <c:valAx>
        <c:axId val="7144127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412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26068</c:v>
                </c:pt>
                <c:pt idx="1">
                  <c:v>26725</c:v>
                </c:pt>
                <c:pt idx="2">
                  <c:v>27364</c:v>
                </c:pt>
                <c:pt idx="3">
                  <c:v>27848</c:v>
                </c:pt>
                <c:pt idx="4">
                  <c:v>25477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714413536"/>
        <c:axId val="714413928"/>
      </c:lineChart>
      <c:catAx>
        <c:axId val="71441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413928"/>
        <c:crosses val="autoZero"/>
        <c:auto val="1"/>
        <c:lblAlgn val="ctr"/>
        <c:lblOffset val="100"/>
        <c:noMultiLvlLbl val="0"/>
      </c:catAx>
      <c:valAx>
        <c:axId val="7144139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413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Middlesex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1125</c:v>
                </c:pt>
                <c:pt idx="1">
                  <c:v>1020</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502110864"/>
        <c:axId val="502111256"/>
      </c:barChart>
      <c:catAx>
        <c:axId val="50211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111256"/>
        <c:crosses val="autoZero"/>
        <c:auto val="1"/>
        <c:lblAlgn val="ctr"/>
        <c:lblOffset val="100"/>
        <c:noMultiLvlLbl val="0"/>
      </c:catAx>
      <c:valAx>
        <c:axId val="50211125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1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5">
                  <c:v>1125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5" formatCode="&quot;$&quot;#,##0_);[Red]\(&quot;$&quot;#,##0\)">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502112040"/>
        <c:axId val="62411728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624118072"/>
        <c:axId val="624117680"/>
      </c:lineChart>
      <c:catAx>
        <c:axId val="50211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7288"/>
        <c:crosses val="autoZero"/>
        <c:auto val="1"/>
        <c:lblAlgn val="ctr"/>
        <c:lblOffset val="100"/>
        <c:noMultiLvlLbl val="0"/>
      </c:catAx>
      <c:valAx>
        <c:axId val="62411728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12040"/>
        <c:crosses val="autoZero"/>
        <c:crossBetween val="between"/>
      </c:valAx>
      <c:valAx>
        <c:axId val="62411768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624118072"/>
        <c:crosses val="max"/>
        <c:crossBetween val="between"/>
      </c:valAx>
      <c:catAx>
        <c:axId val="624118072"/>
        <c:scaling>
          <c:orientation val="minMax"/>
        </c:scaling>
        <c:delete val="1"/>
        <c:axPos val="b"/>
        <c:numFmt formatCode="General" sourceLinked="1"/>
        <c:majorTickMark val="out"/>
        <c:minorTickMark val="none"/>
        <c:tickLblPos val="nextTo"/>
        <c:crossAx val="62411768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6">
                  <c:v>33.299999999999997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624118856"/>
        <c:axId val="624119248"/>
      </c:barChart>
      <c:catAx>
        <c:axId val="624118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9248"/>
        <c:crosses val="autoZero"/>
        <c:auto val="1"/>
        <c:lblAlgn val="ctr"/>
        <c:lblOffset val="100"/>
        <c:noMultiLvlLbl val="0"/>
      </c:catAx>
      <c:valAx>
        <c:axId val="624119248"/>
        <c:scaling>
          <c:orientation val="minMax"/>
        </c:scaling>
        <c:delete val="1"/>
        <c:axPos val="t"/>
        <c:numFmt formatCode="General" sourceLinked="1"/>
        <c:majorTickMark val="none"/>
        <c:minorTickMark val="none"/>
        <c:tickLblPos val="nextTo"/>
        <c:crossAx val="624118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32.4</c:v>
                </c:pt>
                <c:pt idx="1">
                  <c:v>32.700000000000003</c:v>
                </c:pt>
                <c:pt idx="2">
                  <c:v>32.9</c:v>
                </c:pt>
                <c:pt idx="3" formatCode="0.0">
                  <c:v>33.200000000000003</c:v>
                </c:pt>
                <c:pt idx="4" formatCode="0.0">
                  <c:v>33.299999999999997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24120032"/>
        <c:axId val="624120424"/>
      </c:lineChart>
      <c:catAx>
        <c:axId val="62412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20424"/>
        <c:crosses val="autoZero"/>
        <c:auto val="1"/>
        <c:lblAlgn val="ctr"/>
        <c:lblOffset val="100"/>
        <c:noMultiLvlLbl val="0"/>
      </c:catAx>
      <c:valAx>
        <c:axId val="624120424"/>
        <c:scaling>
          <c:orientation val="minMax"/>
          <c:max val="40"/>
          <c:min val="0"/>
        </c:scaling>
        <c:delete val="1"/>
        <c:axPos val="l"/>
        <c:numFmt formatCode="General" sourceLinked="1"/>
        <c:majorTickMark val="none"/>
        <c:minorTickMark val="none"/>
        <c:tickLblPos val="nextTo"/>
        <c:crossAx val="624120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Monroe</c:v>
                </c:pt>
                <c:pt idx="1">
                  <c:v>South Brunswick</c:v>
                </c:pt>
                <c:pt idx="2">
                  <c:v>Cranbury</c:v>
                </c:pt>
                <c:pt idx="3">
                  <c:v>East Brunswick</c:v>
                </c:pt>
                <c:pt idx="4">
                  <c:v>Old Bridge</c:v>
                </c:pt>
                <c:pt idx="5">
                  <c:v>Edison</c:v>
                </c:pt>
                <c:pt idx="6">
                  <c:v>Metuchen</c:v>
                </c:pt>
                <c:pt idx="7">
                  <c:v>Plainsboro</c:v>
                </c:pt>
                <c:pt idx="8">
                  <c:v>Sayreville</c:v>
                </c:pt>
                <c:pt idx="9">
                  <c:v>North Brunswick</c:v>
                </c:pt>
              </c:strCache>
            </c:strRef>
          </c:cat>
          <c:val>
            <c:numRef>
              <c:f>Sheet1!$B$2:$B$11</c:f>
              <c:numCache>
                <c:formatCode>General</c:formatCode>
                <c:ptCount val="10"/>
                <c:pt idx="0">
                  <c:v>40.4</c:v>
                </c:pt>
                <c:pt idx="1">
                  <c:v>38.299999999999997</c:v>
                </c:pt>
                <c:pt idx="2">
                  <c:v>38.200000000000003</c:v>
                </c:pt>
                <c:pt idx="3" formatCode="0.0">
                  <c:v>38</c:v>
                </c:pt>
                <c:pt idx="4">
                  <c:v>37.5</c:v>
                </c:pt>
                <c:pt idx="5">
                  <c:v>36.4</c:v>
                </c:pt>
                <c:pt idx="6">
                  <c:v>36.1</c:v>
                </c:pt>
                <c:pt idx="7" formatCode="0.0">
                  <c:v>35.700000000000003</c:v>
                </c:pt>
                <c:pt idx="8">
                  <c:v>33.5</c:v>
                </c:pt>
                <c:pt idx="9">
                  <c:v>33.4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Middlesex county avg 33.3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Monroe</c:v>
                </c:pt>
                <c:pt idx="1">
                  <c:v>South Brunswick</c:v>
                </c:pt>
                <c:pt idx="2">
                  <c:v>Cranbury</c:v>
                </c:pt>
                <c:pt idx="3">
                  <c:v>East Brunswick</c:v>
                </c:pt>
                <c:pt idx="4">
                  <c:v>Old Bridge</c:v>
                </c:pt>
                <c:pt idx="5">
                  <c:v>Edison</c:v>
                </c:pt>
                <c:pt idx="6">
                  <c:v>Metuchen</c:v>
                </c:pt>
                <c:pt idx="7">
                  <c:v>Plainsboro</c:v>
                </c:pt>
                <c:pt idx="8">
                  <c:v>Sayreville</c:v>
                </c:pt>
                <c:pt idx="9">
                  <c:v>North Brunswick</c:v>
                </c:pt>
              </c:strCache>
            </c:strRef>
          </c:cat>
          <c:val>
            <c:numRef>
              <c:f>Sheet1!$C$2:$C$11</c:f>
              <c:numCache>
                <c:formatCode>General</c:formatCode>
                <c:ptCount val="10"/>
                <c:pt idx="0">
                  <c:v>33.299999999999997</c:v>
                </c:pt>
                <c:pt idx="1">
                  <c:v>33.299999999999997</c:v>
                </c:pt>
                <c:pt idx="2">
                  <c:v>33.299999999999997</c:v>
                </c:pt>
                <c:pt idx="3">
                  <c:v>33.299999999999997</c:v>
                </c:pt>
                <c:pt idx="4">
                  <c:v>33.299999999999997</c:v>
                </c:pt>
                <c:pt idx="5">
                  <c:v>33.299999999999997</c:v>
                </c:pt>
                <c:pt idx="6">
                  <c:v>33.299999999999997</c:v>
                </c:pt>
                <c:pt idx="7">
                  <c:v>33.299999999999997</c:v>
                </c:pt>
                <c:pt idx="8">
                  <c:v>33.299999999999997</c:v>
                </c:pt>
                <c:pt idx="9">
                  <c:v>33.299999999999997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36720200"/>
        <c:axId val="636720592"/>
      </c:barChart>
      <c:catAx>
        <c:axId val="6367202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720592"/>
        <c:crosses val="autoZero"/>
        <c:auto val="1"/>
        <c:lblAlgn val="ctr"/>
        <c:lblOffset val="100"/>
        <c:noMultiLvlLbl val="0"/>
      </c:catAx>
      <c:valAx>
        <c:axId val="636720592"/>
        <c:scaling>
          <c:orientation val="minMax"/>
        </c:scaling>
        <c:delete val="1"/>
        <c:axPos val="t"/>
        <c:numFmt formatCode="General" sourceLinked="1"/>
        <c:majorTickMark val="none"/>
        <c:minorTickMark val="none"/>
        <c:tickLblPos val="nextTo"/>
        <c:crossAx val="63672020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094689960629921"/>
          <c:y val="0.9060088025339073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6">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36721376"/>
        <c:axId val="636721768"/>
      </c:barChart>
      <c:catAx>
        <c:axId val="636721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721768"/>
        <c:crosses val="autoZero"/>
        <c:auto val="1"/>
        <c:lblAlgn val="ctr"/>
        <c:lblOffset val="100"/>
        <c:noMultiLvlLbl val="0"/>
      </c:catAx>
      <c:valAx>
        <c:axId val="636721768"/>
        <c:scaling>
          <c:orientation val="minMax"/>
        </c:scaling>
        <c:delete val="1"/>
        <c:axPos val="b"/>
        <c:numFmt formatCode="0%" sourceLinked="1"/>
        <c:majorTickMark val="none"/>
        <c:minorTickMark val="none"/>
        <c:tickLblPos val="nextTo"/>
        <c:crossAx val="636721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6" formatCode="&quot;$&quot;#,##0">
                  <c:v>13138</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636722552"/>
        <c:axId val="636722944"/>
      </c:barChart>
      <c:catAx>
        <c:axId val="636722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722944"/>
        <c:crosses val="autoZero"/>
        <c:auto val="1"/>
        <c:lblAlgn val="ctr"/>
        <c:lblOffset val="100"/>
        <c:noMultiLvlLbl val="0"/>
      </c:catAx>
      <c:valAx>
        <c:axId val="636722944"/>
        <c:scaling>
          <c:orientation val="minMax"/>
        </c:scaling>
        <c:delete val="1"/>
        <c:axPos val="b"/>
        <c:numFmt formatCode="&quot;$&quot;#,##0" sourceLinked="1"/>
        <c:majorTickMark val="none"/>
        <c:minorTickMark val="none"/>
        <c:tickLblPos val="nextTo"/>
        <c:crossAx val="636722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2" formatCode="0.0%">
                  <c:v>3.7999999999999999E-2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636723728"/>
        <c:axId val="711960968"/>
      </c:barChart>
      <c:catAx>
        <c:axId val="636723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960968"/>
        <c:crosses val="autoZero"/>
        <c:auto val="1"/>
        <c:lblAlgn val="ctr"/>
        <c:lblOffset val="100"/>
        <c:noMultiLvlLbl val="0"/>
      </c:catAx>
      <c:valAx>
        <c:axId val="711960968"/>
        <c:scaling>
          <c:orientation val="minMax"/>
        </c:scaling>
        <c:delete val="1"/>
        <c:axPos val="b"/>
        <c:numFmt formatCode="0.0%" sourceLinked="1"/>
        <c:majorTickMark val="none"/>
        <c:minorTickMark val="none"/>
        <c:tickLblPos val="nextTo"/>
        <c:crossAx val="636723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6.3E-2</c:v>
                </c:pt>
                <c:pt idx="1">
                  <c:v>5.8999999999999997E-2</c:v>
                </c:pt>
                <c:pt idx="2">
                  <c:v>5.1999999999999998E-2</c:v>
                </c:pt>
                <c:pt idx="3">
                  <c:v>4.5999999999999999E-2</c:v>
                </c:pt>
                <c:pt idx="4">
                  <c:v>3.7999999999999999E-2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11961752"/>
        <c:axId val="711962144"/>
      </c:lineChart>
      <c:catAx>
        <c:axId val="71196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1962144"/>
        <c:crosses val="autoZero"/>
        <c:auto val="1"/>
        <c:lblAlgn val="ctr"/>
        <c:lblOffset val="100"/>
        <c:noMultiLvlLbl val="0"/>
      </c:catAx>
      <c:valAx>
        <c:axId val="711962144"/>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961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Perth Amboy</c:v>
                </c:pt>
                <c:pt idx="1">
                  <c:v>South River</c:v>
                </c:pt>
                <c:pt idx="2">
                  <c:v>Dunellen</c:v>
                </c:pt>
                <c:pt idx="3">
                  <c:v>Jamesburg</c:v>
                </c:pt>
                <c:pt idx="4">
                  <c:v>New Brunswick</c:v>
                </c:pt>
                <c:pt idx="5">
                  <c:v>Carteret</c:v>
                </c:pt>
                <c:pt idx="6">
                  <c:v>Plainsboro</c:v>
                </c:pt>
                <c:pt idx="7">
                  <c:v>South Plainfield</c:v>
                </c:pt>
                <c:pt idx="8">
                  <c:v>Milltown</c:v>
                </c:pt>
                <c:pt idx="9">
                  <c:v>Piscataway</c:v>
                </c:pt>
              </c:strCache>
            </c:strRef>
          </c:cat>
          <c:val>
            <c:numRef>
              <c:f>Sheet1!$B$2:$B$11</c:f>
              <c:numCache>
                <c:formatCode>0.0%</c:formatCode>
                <c:ptCount val="10"/>
                <c:pt idx="0">
                  <c:v>9.2999999999999999E-2</c:v>
                </c:pt>
                <c:pt idx="1">
                  <c:v>8.2000000000000003E-2</c:v>
                </c:pt>
                <c:pt idx="2">
                  <c:v>7.3999999999999996E-2</c:v>
                </c:pt>
                <c:pt idx="3">
                  <c:v>7.3999999999999996E-2</c:v>
                </c:pt>
                <c:pt idx="4">
                  <c:v>6.7000000000000004E-2</c:v>
                </c:pt>
                <c:pt idx="5">
                  <c:v>5.8999999999999997E-2</c:v>
                </c:pt>
                <c:pt idx="6">
                  <c:v>0.05</c:v>
                </c:pt>
                <c:pt idx="7">
                  <c:v>0.05</c:v>
                </c:pt>
                <c:pt idx="8">
                  <c:v>4.3999999999999997E-2</c:v>
                </c:pt>
                <c:pt idx="9">
                  <c:v>4.2000000000000003E-2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Middlesex County avg 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Perth Amboy</c:v>
                </c:pt>
                <c:pt idx="1">
                  <c:v>South River</c:v>
                </c:pt>
                <c:pt idx="2">
                  <c:v>Dunellen</c:v>
                </c:pt>
                <c:pt idx="3">
                  <c:v>Jamesburg</c:v>
                </c:pt>
                <c:pt idx="4">
                  <c:v>New Brunswick</c:v>
                </c:pt>
                <c:pt idx="5">
                  <c:v>Carteret</c:v>
                </c:pt>
                <c:pt idx="6">
                  <c:v>Plainsboro</c:v>
                </c:pt>
                <c:pt idx="7">
                  <c:v>South Plainfield</c:v>
                </c:pt>
                <c:pt idx="8">
                  <c:v>Milltown</c:v>
                </c:pt>
                <c:pt idx="9">
                  <c:v>Piscataway</c:v>
                </c:pt>
              </c:strCache>
            </c:strRef>
          </c:cat>
          <c:val>
            <c:numRef>
              <c:f>Sheet1!$C$2:$C$11</c:f>
              <c:numCache>
                <c:formatCode>0.00%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11962928"/>
        <c:axId val="711963320"/>
      </c:barChart>
      <c:catAx>
        <c:axId val="711962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963320"/>
        <c:crosses val="autoZero"/>
        <c:auto val="1"/>
        <c:lblAlgn val="ctr"/>
        <c:lblOffset val="100"/>
        <c:noMultiLvlLbl val="0"/>
      </c:catAx>
      <c:valAx>
        <c:axId val="711963320"/>
        <c:scaling>
          <c:orientation val="minMax"/>
          <c:max val="0.5"/>
        </c:scaling>
        <c:delete val="1"/>
        <c:axPos val="b"/>
        <c:numFmt formatCode="0.0%" sourceLinked="1"/>
        <c:majorTickMark val="none"/>
        <c:minorTickMark val="none"/>
        <c:tickLblPos val="nextTo"/>
        <c:crossAx val="711962928"/>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95774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5">
                  <c:v>37660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5">
                  <c:v>6510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11964104"/>
        <c:axId val="711964496"/>
      </c:barChart>
      <c:catAx>
        <c:axId val="71196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964496"/>
        <c:crosses val="autoZero"/>
        <c:auto val="1"/>
        <c:lblAlgn val="ctr"/>
        <c:lblOffset val="100"/>
        <c:noMultiLvlLbl val="0"/>
      </c:catAx>
      <c:valAx>
        <c:axId val="71196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196410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5">
                  <c:v>0.95199999999999996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44949024"/>
        <c:axId val="344949416"/>
      </c:barChart>
      <c:catAx>
        <c:axId val="34494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49416"/>
        <c:crosses val="autoZero"/>
        <c:auto val="1"/>
        <c:lblAlgn val="ctr"/>
        <c:lblOffset val="100"/>
        <c:noMultiLvlLbl val="0"/>
      </c:catAx>
      <c:valAx>
        <c:axId val="344949416"/>
        <c:scaling>
          <c:orientation val="minMax"/>
          <c:max val="1"/>
          <c:min val="0.8"/>
        </c:scaling>
        <c:delete val="1"/>
        <c:axPos val="l"/>
        <c:numFmt formatCode="General" sourceLinked="1"/>
        <c:majorTickMark val="out"/>
        <c:minorTickMark val="none"/>
        <c:tickLblPos val="nextTo"/>
        <c:crossAx val="344949024"/>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5707062007874014E-2"/>
                  <c:y val="2.52941907069448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184-4EDF-9F95-D13CD8E27934}"/>
                </c:ext>
              </c:extLst>
            </c:dLbl>
            <c:dLbl>
              <c:idx val="2"/>
              <c:layout>
                <c:manualLayout>
                  <c:x val="-8.207062007874015E-3"/>
                  <c:y val="3.28054427991538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84-4EDF-9F95-D13CD8E279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0.95599999999999996</c:v>
                </c:pt>
                <c:pt idx="1">
                  <c:v>0.84099999999999997</c:v>
                </c:pt>
                <c:pt idx="2">
                  <c:v>0.94799999999999995</c:v>
                </c:pt>
                <c:pt idx="3">
                  <c:v>0.93500000000000005</c:v>
                </c:pt>
                <c:pt idx="4">
                  <c:v>0.94599999999999995</c:v>
                </c:pt>
                <c:pt idx="5">
                  <c:v>0.95199999999999996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44950200"/>
        <c:axId val="344950592"/>
      </c:lineChart>
      <c:catAx>
        <c:axId val="34495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0592"/>
        <c:crosses val="autoZero"/>
        <c:auto val="1"/>
        <c:lblAlgn val="ctr"/>
        <c:lblOffset val="100"/>
        <c:noMultiLvlLbl val="0"/>
      </c:catAx>
      <c:valAx>
        <c:axId val="344950592"/>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0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6">
                  <c:v>486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44951376"/>
        <c:axId val="344951768"/>
      </c:barChart>
      <c:catAx>
        <c:axId val="34495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1768"/>
        <c:crosses val="autoZero"/>
        <c:auto val="1"/>
        <c:lblAlgn val="ctr"/>
        <c:lblOffset val="100"/>
        <c:noMultiLvlLbl val="0"/>
      </c:catAx>
      <c:valAx>
        <c:axId val="34495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1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578</c:v>
                </c:pt>
                <c:pt idx="1">
                  <c:v>486</c:v>
                </c:pt>
                <c:pt idx="2">
                  <c:v>486</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764926304"/>
        <c:axId val="764926696"/>
      </c:lineChart>
      <c:catAx>
        <c:axId val="76492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6696"/>
        <c:crosses val="autoZero"/>
        <c:auto val="1"/>
        <c:lblAlgn val="ctr"/>
        <c:lblOffset val="100"/>
        <c:noMultiLvlLbl val="0"/>
      </c:catAx>
      <c:valAx>
        <c:axId val="7649266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6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902621849804E-2"/>
          <c:y val="0.15681890853529848"/>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0"/>
              <c:layout>
                <c:manualLayout>
                  <c:x val="-3.3369830844470087E-2"/>
                  <c:y val="-5.66405876604353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756-46B8-B71E-0E5B62367B3D}"/>
                </c:ext>
              </c:extLst>
            </c:dLbl>
            <c:dLbl>
              <c:idx val="3"/>
              <c:layout>
                <c:manualLayout>
                  <c:x val="-4.2561558337976327E-2"/>
                  <c:y val="-7.09227514869757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56-46B8-B71E-0E5B62367B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Middlesex</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0"/>
              <c:layout>
                <c:manualLayout>
                  <c:x val="-3.4901785426721149E-2"/>
                  <c:y val="6.61620302114622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756-46B8-B71E-0E5B62367B3D}"/>
                </c:ext>
              </c:extLst>
            </c:dLbl>
            <c:dLbl>
              <c:idx val="3"/>
              <c:layout>
                <c:manualLayout>
                  <c:x val="-3.4901785426721121E-2"/>
                  <c:y val="7.56834727624891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56-46B8-B71E-0E5B62367B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1368</c:v>
                </c:pt>
                <c:pt idx="1">
                  <c:v>1201</c:v>
                </c:pt>
                <c:pt idx="2">
                  <c:v>1185</c:v>
                </c:pt>
                <c:pt idx="3">
                  <c:v>1292</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764927480"/>
        <c:axId val="764927872"/>
      </c:lineChart>
      <c:catAx>
        <c:axId val="76492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7872"/>
        <c:crosses val="autoZero"/>
        <c:auto val="1"/>
        <c:lblAlgn val="ctr"/>
        <c:lblOffset val="100"/>
        <c:noMultiLvlLbl val="0"/>
      </c:catAx>
      <c:valAx>
        <c:axId val="76492787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748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1222</c:v>
                </c:pt>
                <c:pt idx="1">
                  <c:v>1231</c:v>
                </c:pt>
                <c:pt idx="2">
                  <c:v>1262</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764928656"/>
        <c:axId val="764929048"/>
      </c:lineChart>
      <c:catAx>
        <c:axId val="76492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9048"/>
        <c:crosses val="autoZero"/>
        <c:auto val="1"/>
        <c:lblAlgn val="ctr"/>
        <c:lblOffset val="100"/>
        <c:noMultiLvlLbl val="0"/>
      </c:catAx>
      <c:valAx>
        <c:axId val="76492904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4928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Middlesex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1.9159539324825777E-2"/>
                  <c:y val="3.43035655901441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92-4F04-9EE2-43722E9C85F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 (18)</c:v>
                </c:pt>
                <c:pt idx="1">
                  <c:v>Jul (18)</c:v>
                </c:pt>
                <c:pt idx="2">
                  <c:v>Aug (18)</c:v>
                </c:pt>
                <c:pt idx="3">
                  <c:v>Sep (18)</c:v>
                </c:pt>
                <c:pt idx="4">
                  <c:v>Oct (18)</c:v>
                </c:pt>
                <c:pt idx="5">
                  <c:v>Nov (18)</c:v>
                </c:pt>
                <c:pt idx="6">
                  <c:v>Dec (18)</c:v>
                </c:pt>
                <c:pt idx="7">
                  <c:v>Jan (19)</c:v>
                </c:pt>
                <c:pt idx="8">
                  <c:v>Feb (19)</c:v>
                </c:pt>
                <c:pt idx="9">
                  <c:v>Mar (19)</c:v>
                </c:pt>
                <c:pt idx="10">
                  <c:v>Apr (19)</c:v>
                </c:pt>
                <c:pt idx="11">
                  <c:v>May (19)</c:v>
                </c:pt>
              </c:strCache>
            </c:strRef>
          </c:cat>
          <c:val>
            <c:numRef>
              <c:f>Sheet1!$B$2:$M$2</c:f>
              <c:numCache>
                <c:formatCode>0.0%</c:formatCode>
                <c:ptCount val="12"/>
                <c:pt idx="0">
                  <c:v>3.9E-2</c:v>
                </c:pt>
                <c:pt idx="1">
                  <c:v>4.2000000000000003E-2</c:v>
                </c:pt>
                <c:pt idx="2">
                  <c:v>3.7999999999999999E-2</c:v>
                </c:pt>
                <c:pt idx="3">
                  <c:v>3.4000000000000002E-2</c:v>
                </c:pt>
                <c:pt idx="4">
                  <c:v>3.1E-2</c:v>
                </c:pt>
                <c:pt idx="5">
                  <c:v>2.9000000000000001E-2</c:v>
                </c:pt>
                <c:pt idx="6">
                  <c:v>0.03</c:v>
                </c:pt>
                <c:pt idx="7">
                  <c:v>3.9E-2</c:v>
                </c:pt>
                <c:pt idx="8">
                  <c:v>0.04</c:v>
                </c:pt>
                <c:pt idx="9">
                  <c:v>3.5000000000000003E-2</c:v>
                </c:pt>
                <c:pt idx="10">
                  <c:v>2.5000000000000001E-2</c:v>
                </c:pt>
                <c:pt idx="11">
                  <c:v>2.5999999999999999E-2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 (18)</c:v>
                </c:pt>
                <c:pt idx="1">
                  <c:v>Jul (18)</c:v>
                </c:pt>
                <c:pt idx="2">
                  <c:v>Aug (18)</c:v>
                </c:pt>
                <c:pt idx="3">
                  <c:v>Sep (18)</c:v>
                </c:pt>
                <c:pt idx="4">
                  <c:v>Oct (18)</c:v>
                </c:pt>
                <c:pt idx="5">
                  <c:v>Nov (18)</c:v>
                </c:pt>
                <c:pt idx="6">
                  <c:v>Dec (18)</c:v>
                </c:pt>
                <c:pt idx="7">
                  <c:v>Jan (19)</c:v>
                </c:pt>
                <c:pt idx="8">
                  <c:v>Feb (19)</c:v>
                </c:pt>
                <c:pt idx="9">
                  <c:v>Mar (19)</c:v>
                </c:pt>
                <c:pt idx="10">
                  <c:v>Apr (19)</c:v>
                </c:pt>
                <c:pt idx="11">
                  <c:v>May (19)</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624311424"/>
        <c:axId val="624311816"/>
      </c:lineChart>
      <c:catAx>
        <c:axId val="62431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311816"/>
        <c:crosses val="autoZero"/>
        <c:auto val="1"/>
        <c:lblAlgn val="ctr"/>
        <c:lblOffset val="100"/>
        <c:noMultiLvlLbl val="1"/>
      </c:catAx>
      <c:valAx>
        <c:axId val="6243118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31142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6">
                  <c:v>3.5000000000000003E-2</c:v>
                </c:pt>
                <c:pt idx="7">
                  <c:v>3.5999999999999997E-2</c:v>
                </c:pt>
                <c:pt idx="8">
                  <c:v>3.6000000000000004E-2</c:v>
                </c:pt>
                <c:pt idx="9">
                  <c:v>3.6500000000000005E-2</c:v>
                </c:pt>
                <c:pt idx="10">
                  <c:v>3.6500000000000005E-2</c:v>
                </c:pt>
                <c:pt idx="11">
                  <c:v>3.95E-2</c:v>
                </c:pt>
                <c:pt idx="12">
                  <c:v>0.04</c:v>
                </c:pt>
                <c:pt idx="13">
                  <c:v>4.1499999999999995E-2</c:v>
                </c:pt>
                <c:pt idx="14">
                  <c:v>4.3999999999999997E-2</c:v>
                </c:pt>
                <c:pt idx="15">
                  <c:v>4.7500000000000001E-2</c:v>
                </c:pt>
                <c:pt idx="16">
                  <c:v>4.9000000000000002E-2</c:v>
                </c:pt>
                <c:pt idx="17">
                  <c:v>5.1000000000000004E-2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5" formatCode="0.0%">
                  <c:v>3.4500000000000003E-2</c:v>
                </c:pt>
              </c:numCache>
            </c:numRef>
          </c:val>
          <c:extLst>
            <c:ext xmlns:c16="http://schemas.microsoft.com/office/drawing/2014/chart" uri="{C3380CC4-5D6E-409C-BE32-E72D297353CC}">
              <c16:uniqueId val="{00000000-D273-45CF-A154-A4F42B934BF7}"/>
            </c:ext>
          </c:extLst>
        </c:ser>
        <c:ser>
          <c:idx val="2"/>
          <c:order val="2"/>
          <c:tx>
            <c:strRef>
              <c:f>Sheet1!$D$1</c:f>
              <c:strCache>
                <c:ptCount val="1"/>
                <c:pt idx="0">
                  <c:v>NJ median 4.0%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1-D273-45CF-A154-A4F42B934BF7}"/>
            </c:ext>
          </c:extLst>
        </c:ser>
        <c:dLbls>
          <c:showLegendKey val="0"/>
          <c:showVal val="0"/>
          <c:showCatName val="0"/>
          <c:showSerName val="0"/>
          <c:showPercent val="0"/>
          <c:showBubbleSize val="0"/>
        </c:dLbls>
        <c:gapWidth val="182"/>
        <c:axId val="624312600"/>
        <c:axId val="624312992"/>
      </c:barChart>
      <c:catAx>
        <c:axId val="624312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312992"/>
        <c:crosses val="autoZero"/>
        <c:auto val="1"/>
        <c:lblAlgn val="ctr"/>
        <c:lblOffset val="100"/>
        <c:noMultiLvlLbl val="0"/>
      </c:catAx>
      <c:valAx>
        <c:axId val="624312992"/>
        <c:scaling>
          <c:orientation val="minMax"/>
        </c:scaling>
        <c:delete val="1"/>
        <c:axPos val="b"/>
        <c:numFmt formatCode="0.0%" sourceLinked="1"/>
        <c:majorTickMark val="none"/>
        <c:minorTickMark val="none"/>
        <c:tickLblPos val="nextTo"/>
        <c:crossAx val="6243126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117041859530867"/>
          <c:y val="0.90985015318343054"/>
          <c:w val="0.1275061810082797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3" formatCode="_(&quot;$&quot;* #,##0_);_(&quot;$&quot;* \(#,##0\);_(&quot;$&quot;* &quot;-&quot;??_);_(@_)">
                  <c:v>65990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delete val="1"/>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_("$"* #,##0_);_("$"* \(#,##0\);_("$"* "-"??_);_(@_)</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13"/>
              <c:layout>
                <c:manualLayout>
                  <c:x val="2.8385038804806593E-3"/>
                  <c:y val="-6.79992982329641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EA3-481D-B23D-8F4333D0C1F0}"/>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3" formatCode="_(&quot;$&quot;* #,##0_);_(&quot;$&quot;* \(#,##0\);_(&quot;$&quot;* &quot;-&quot;??_);_(@_)">
                  <c:v>51699</c:v>
                </c:pt>
              </c:numCache>
            </c:numRef>
          </c:val>
          <c:extLst>
            <c:ext xmlns:c16="http://schemas.microsoft.com/office/drawing/2014/chart" uri="{C3380CC4-5D6E-409C-BE32-E72D297353CC}">
              <c16:uniqueId val="{00000000-FEA3-481D-B23D-8F4333D0C1F0}"/>
            </c:ext>
          </c:extLst>
        </c:ser>
        <c:dLbls>
          <c:showLegendKey val="0"/>
          <c:showVal val="0"/>
          <c:showCatName val="0"/>
          <c:showSerName val="0"/>
          <c:showPercent val="0"/>
          <c:showBubbleSize val="0"/>
        </c:dLbls>
        <c:gapWidth val="0"/>
        <c:overlap val="-26"/>
        <c:axId val="624313776"/>
        <c:axId val="624314168"/>
      </c:barChart>
      <c:catAx>
        <c:axId val="624313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314168"/>
        <c:crosses val="autoZero"/>
        <c:auto val="1"/>
        <c:lblAlgn val="ctr"/>
        <c:lblOffset val="100"/>
        <c:noMultiLvlLbl val="0"/>
      </c:catAx>
      <c:valAx>
        <c:axId val="624314168"/>
        <c:scaling>
          <c:orientation val="minMax"/>
        </c:scaling>
        <c:delete val="1"/>
        <c:axPos val="b"/>
        <c:numFmt formatCode="General" sourceLinked="1"/>
        <c:majorTickMark val="none"/>
        <c:minorTickMark val="none"/>
        <c:tickLblPos val="nextTo"/>
        <c:crossAx val="624313776"/>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2676892432772158"/>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Middlesex</c:v>
                </c:pt>
                <c:pt idx="1">
                  <c:v>New Jersey</c:v>
                </c:pt>
                <c:pt idx="2">
                  <c:v>United States</c:v>
                </c:pt>
              </c:strCache>
            </c:strRef>
          </c:cat>
          <c:val>
            <c:numRef>
              <c:f>Sheet1!$B$2:$B$4</c:f>
              <c:numCache>
                <c:formatCode>_("$"* #,##0_);_("$"* \(#,##0\);_("$"* "-"??_);_(@_)</c:formatCode>
                <c:ptCount val="3"/>
                <c:pt idx="0">
                  <c:v>65990</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Middlesex</c:v>
                </c:pt>
                <c:pt idx="1">
                  <c:v>New Jersey</c:v>
                </c:pt>
                <c:pt idx="2">
                  <c:v>United States</c:v>
                </c:pt>
              </c:strCache>
            </c:strRef>
          </c:cat>
          <c:val>
            <c:numRef>
              <c:f>Sheet1!$C$2:$C$4</c:f>
              <c:numCache>
                <c:formatCode>_("$"* #,##0_);_("$"* \(#,##0\);_("$"* "-"??_);_(@_)</c:formatCode>
                <c:ptCount val="3"/>
                <c:pt idx="0">
                  <c:v>51699</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624314952"/>
        <c:axId val="629195680"/>
      </c:barChart>
      <c:catAx>
        <c:axId val="624314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9195680"/>
        <c:crosses val="autoZero"/>
        <c:auto val="1"/>
        <c:lblAlgn val="ctr"/>
        <c:lblOffset val="100"/>
        <c:noMultiLvlLbl val="0"/>
      </c:catAx>
      <c:valAx>
        <c:axId val="629195680"/>
        <c:scaling>
          <c:orientation val="minMax"/>
        </c:scaling>
        <c:delete val="1"/>
        <c:axPos val="b"/>
        <c:numFmt formatCode="_(&quot;$&quot;* #,##0_);_(&quot;$&quot;* \(#,##0\);_(&quot;$&quot;* &quot;-&quot;??_);_(@_)" sourceLinked="1"/>
        <c:majorTickMark val="none"/>
        <c:minorTickMark val="none"/>
        <c:tickLblPos val="nextTo"/>
        <c:crossAx val="624314952"/>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65666</c:v>
                </c:pt>
                <c:pt idx="1">
                  <c:v>65785</c:v>
                </c:pt>
                <c:pt idx="2">
                  <c:v>65206</c:v>
                </c:pt>
                <c:pt idx="3">
                  <c:v>65352</c:v>
                </c:pt>
                <c:pt idx="4">
                  <c:v>65990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50617</c:v>
                </c:pt>
                <c:pt idx="1">
                  <c:v>50943</c:v>
                </c:pt>
                <c:pt idx="2">
                  <c:v>51140</c:v>
                </c:pt>
                <c:pt idx="3">
                  <c:v>51103</c:v>
                </c:pt>
                <c:pt idx="4">
                  <c:v>51699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629196464"/>
        <c:axId val="629196856"/>
      </c:lineChart>
      <c:catAx>
        <c:axId val="62919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9196856"/>
        <c:crosses val="autoZero"/>
        <c:auto val="1"/>
        <c:lblAlgn val="ctr"/>
        <c:lblOffset val="100"/>
        <c:noMultiLvlLbl val="0"/>
      </c:catAx>
      <c:valAx>
        <c:axId val="6291968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9196464"/>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Cranbury</c:v>
                </c:pt>
                <c:pt idx="1">
                  <c:v>Piscataway</c:v>
                </c:pt>
                <c:pt idx="2">
                  <c:v>New Brunswick</c:v>
                </c:pt>
              </c:strCache>
            </c:strRef>
          </c:cat>
          <c:val>
            <c:numRef>
              <c:f>Sheet1!$B$2:$B$4</c:f>
              <c:numCache>
                <c:formatCode>_("$"* #,##0_);_("$"* \(#,##0\);_("$"* "-"_);_(@_)</c:formatCode>
                <c:ptCount val="3"/>
                <c:pt idx="0">
                  <c:v>114076</c:v>
                </c:pt>
                <c:pt idx="1">
                  <c:v>65723</c:v>
                </c:pt>
                <c:pt idx="2">
                  <c:v>31592</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Cranbury</c:v>
                </c:pt>
                <c:pt idx="1">
                  <c:v>Piscataway</c:v>
                </c:pt>
                <c:pt idx="2">
                  <c:v>New Brunswick</c:v>
                </c:pt>
              </c:strCache>
            </c:strRef>
          </c:cat>
          <c:val>
            <c:numRef>
              <c:f>Sheet1!$C$2:$C$4</c:f>
              <c:numCache>
                <c:formatCode>_("$"* #,##0_);_("$"* \(#,##0\);_("$"* "-"_);_(@_)</c:formatCode>
                <c:ptCount val="3"/>
                <c:pt idx="0">
                  <c:v>69712</c:v>
                </c:pt>
                <c:pt idx="1">
                  <c:v>55483</c:v>
                </c:pt>
                <c:pt idx="2">
                  <c:v>28364</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516602512"/>
        <c:axId val="516602904"/>
      </c:barChart>
      <c:catAx>
        <c:axId val="51660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602904"/>
        <c:crosses val="autoZero"/>
        <c:auto val="1"/>
        <c:lblAlgn val="ctr"/>
        <c:lblOffset val="100"/>
        <c:noMultiLvlLbl val="0"/>
      </c:catAx>
      <c:valAx>
        <c:axId val="51660290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60251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8">
                  <c:v>1184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516603688"/>
        <c:axId val="51660408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516604864"/>
        <c:axId val="516604472"/>
      </c:lineChart>
      <c:catAx>
        <c:axId val="51660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6604080"/>
        <c:crosses val="autoZero"/>
        <c:auto val="1"/>
        <c:lblAlgn val="ctr"/>
        <c:lblOffset val="100"/>
        <c:noMultiLvlLbl val="0"/>
      </c:catAx>
      <c:valAx>
        <c:axId val="51660408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03688"/>
        <c:crosses val="autoZero"/>
        <c:crossBetween val="between"/>
      </c:valAx>
      <c:valAx>
        <c:axId val="51660447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04864"/>
        <c:crosses val="max"/>
        <c:crossBetween val="between"/>
      </c:valAx>
      <c:catAx>
        <c:axId val="516604864"/>
        <c:scaling>
          <c:orientation val="minMax"/>
        </c:scaling>
        <c:delete val="1"/>
        <c:axPos val="b"/>
        <c:numFmt formatCode="General" sourceLinked="1"/>
        <c:majorTickMark val="out"/>
        <c:minorTickMark val="none"/>
        <c:tickLblPos val="nextTo"/>
        <c:crossAx val="51660447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4318075607045286"/>
          <c:y val="2.166375431316606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104</c:v>
                </c:pt>
                <c:pt idx="2">
                  <c:v>468</c:v>
                </c:pt>
                <c:pt idx="3">
                  <c:v>603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2.474668483383554E-2"/>
                  <c:y val="-3.5838447313632981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9373394880700651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1725</c:v>
                </c:pt>
                <c:pt idx="1">
                  <c:v>8273</c:v>
                </c:pt>
                <c:pt idx="2">
                  <c:v>607</c:v>
                </c:pt>
                <c:pt idx="3">
                  <c:v>47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973056102362212E-2"/>
          <c:y val="7.5792886091647332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5">
                  <c:v>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57503168"/>
        <c:axId val="357503560"/>
      </c:barChart>
      <c:catAx>
        <c:axId val="35750316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3560"/>
        <c:crosses val="autoZero"/>
        <c:auto val="1"/>
        <c:lblAlgn val="ctr"/>
        <c:lblOffset val="100"/>
        <c:noMultiLvlLbl val="0"/>
      </c:catAx>
      <c:valAx>
        <c:axId val="357503560"/>
        <c:scaling>
          <c:orientation val="minMax"/>
        </c:scaling>
        <c:delete val="1"/>
        <c:axPos val="b"/>
        <c:numFmt formatCode="General" sourceLinked="1"/>
        <c:majorTickMark val="none"/>
        <c:minorTickMark val="none"/>
        <c:tickLblPos val="nextTo"/>
        <c:crossAx val="35750316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396456692913385"/>
          <c:y val="0.9593171240001455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9</c:v>
                </c:pt>
                <c:pt idx="1">
                  <c:v>6</c:v>
                </c:pt>
                <c:pt idx="2">
                  <c:v>7</c:v>
                </c:pt>
                <c:pt idx="3">
                  <c:v>7</c:v>
                </c:pt>
                <c:pt idx="4">
                  <c:v>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57504344"/>
        <c:axId val="357504736"/>
      </c:lineChart>
      <c:catAx>
        <c:axId val="35750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504736"/>
        <c:crosses val="autoZero"/>
        <c:auto val="1"/>
        <c:lblAlgn val="ctr"/>
        <c:lblOffset val="100"/>
        <c:noMultiLvlLbl val="0"/>
      </c:catAx>
      <c:valAx>
        <c:axId val="357504736"/>
        <c:scaling>
          <c:orientation val="minMax"/>
          <c:max val="32"/>
          <c:min val="0"/>
        </c:scaling>
        <c:delete val="1"/>
        <c:axPos val="l"/>
        <c:numFmt formatCode="General" sourceLinked="1"/>
        <c:majorTickMark val="none"/>
        <c:minorTickMark val="none"/>
        <c:tickLblPos val="nextTo"/>
        <c:crossAx val="35750434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57505520"/>
        <c:axId val="357505912"/>
      </c:barChart>
      <c:catAx>
        <c:axId val="35750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5912"/>
        <c:crosses val="autoZero"/>
        <c:auto val="1"/>
        <c:lblAlgn val="ctr"/>
        <c:lblOffset val="100"/>
        <c:noMultiLvlLbl val="0"/>
      </c:catAx>
      <c:valAx>
        <c:axId val="357505912"/>
        <c:scaling>
          <c:orientation val="minMax"/>
        </c:scaling>
        <c:delete val="1"/>
        <c:axPos val="b"/>
        <c:numFmt formatCode="General" sourceLinked="1"/>
        <c:majorTickMark val="none"/>
        <c:minorTickMark val="none"/>
        <c:tickLblPos val="nextTo"/>
        <c:crossAx val="357505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57506696"/>
        <c:axId val="357507088"/>
      </c:lineChart>
      <c:catAx>
        <c:axId val="35750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507088"/>
        <c:crosses val="autoZero"/>
        <c:auto val="1"/>
        <c:lblAlgn val="ctr"/>
        <c:lblOffset val="100"/>
        <c:noMultiLvlLbl val="0"/>
      </c:catAx>
      <c:valAx>
        <c:axId val="357507088"/>
        <c:scaling>
          <c:orientation val="minMax"/>
        </c:scaling>
        <c:delete val="1"/>
        <c:axPos val="l"/>
        <c:numFmt formatCode="General" sourceLinked="1"/>
        <c:majorTickMark val="none"/>
        <c:minorTickMark val="none"/>
        <c:tickLblPos val="nextTo"/>
        <c:crossAx val="35750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 non-Hispanic</c:v>
                </c:pt>
                <c:pt idx="2">
                  <c:v>Hispanic (any race)</c:v>
                </c:pt>
                <c:pt idx="3">
                  <c:v>Asian, non-Hispanic</c:v>
                </c:pt>
                <c:pt idx="4">
                  <c:v>Two or More Races, non-Hispanic</c:v>
                </c:pt>
              </c:strCache>
            </c:strRef>
          </c:cat>
          <c:val>
            <c:numRef>
              <c:f>Sheet1!$B$2:$B$6</c:f>
              <c:numCache>
                <c:formatCode>General</c:formatCode>
                <c:ptCount val="5"/>
                <c:pt idx="1">
                  <c:v>6.4</c:v>
                </c:pt>
                <c:pt idx="2">
                  <c:v>2.2000000000000002</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57507872"/>
        <c:axId val="357508264"/>
      </c:barChart>
      <c:catAx>
        <c:axId val="35750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8264"/>
        <c:crosses val="autoZero"/>
        <c:auto val="1"/>
        <c:lblAlgn val="ctr"/>
        <c:lblOffset val="100"/>
        <c:noMultiLvlLbl val="0"/>
      </c:catAx>
      <c:valAx>
        <c:axId val="3575082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7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2.8</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57509048"/>
        <c:axId val="357509440"/>
      </c:barChart>
      <c:catAx>
        <c:axId val="35750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9440"/>
        <c:crosses val="autoZero"/>
        <c:auto val="1"/>
        <c:lblAlgn val="ctr"/>
        <c:lblOffset val="100"/>
        <c:noMultiLvlLbl val="0"/>
      </c:catAx>
      <c:valAx>
        <c:axId val="357509440"/>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09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7">
                  <c:v>4303</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57510224"/>
        <c:axId val="357510616"/>
      </c:barChart>
      <c:catAx>
        <c:axId val="35751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10616"/>
        <c:crosses val="autoZero"/>
        <c:auto val="1"/>
        <c:lblAlgn val="ctr"/>
        <c:lblOffset val="100"/>
        <c:noMultiLvlLbl val="0"/>
      </c:catAx>
      <c:valAx>
        <c:axId val="357510616"/>
        <c:scaling>
          <c:orientation val="minMax"/>
        </c:scaling>
        <c:delete val="1"/>
        <c:axPos val="b"/>
        <c:numFmt formatCode="General" sourceLinked="1"/>
        <c:majorTickMark val="none"/>
        <c:minorTickMark val="none"/>
        <c:tickLblPos val="nextTo"/>
        <c:crossAx val="35751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4969</c:v>
                </c:pt>
                <c:pt idx="1">
                  <c:v>4743</c:v>
                </c:pt>
                <c:pt idx="2">
                  <c:v>4490</c:v>
                </c:pt>
                <c:pt idx="3">
                  <c:v>4482</c:v>
                </c:pt>
                <c:pt idx="4">
                  <c:v>4303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512583368"/>
        <c:axId val="512583760"/>
      </c:lineChart>
      <c:catAx>
        <c:axId val="51258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583760"/>
        <c:crosses val="autoZero"/>
        <c:auto val="1"/>
        <c:lblAlgn val="ctr"/>
        <c:lblOffset val="100"/>
        <c:noMultiLvlLbl val="0"/>
      </c:catAx>
      <c:valAx>
        <c:axId val="5125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583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Woodbridge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866</c:v>
                </c:pt>
                <c:pt idx="1">
                  <c:v>815</c:v>
                </c:pt>
                <c:pt idx="2">
                  <c:v>794</c:v>
                </c:pt>
                <c:pt idx="3">
                  <c:v>788</c:v>
                </c:pt>
                <c:pt idx="4">
                  <c:v>683</c:v>
                </c:pt>
                <c:pt idx="5">
                  <c:v>575</c:v>
                </c:pt>
                <c:pt idx="6">
                  <c:v>640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New Brunswick</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528</c:v>
                </c:pt>
                <c:pt idx="1">
                  <c:v>550</c:v>
                </c:pt>
                <c:pt idx="2">
                  <c:v>601</c:v>
                </c:pt>
                <c:pt idx="3">
                  <c:v>548</c:v>
                </c:pt>
                <c:pt idx="4">
                  <c:v>539</c:v>
                </c:pt>
                <c:pt idx="5">
                  <c:v>663</c:v>
                </c:pt>
                <c:pt idx="6">
                  <c:v>582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Perth Amboy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210</c:v>
                </c:pt>
                <c:pt idx="1">
                  <c:v>267</c:v>
                </c:pt>
                <c:pt idx="2">
                  <c:v>373</c:v>
                </c:pt>
                <c:pt idx="3">
                  <c:v>319</c:v>
                </c:pt>
                <c:pt idx="4">
                  <c:v>398</c:v>
                </c:pt>
                <c:pt idx="5">
                  <c:v>334</c:v>
                </c:pt>
                <c:pt idx="6">
                  <c:v>333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Old Bridge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434</c:v>
                </c:pt>
                <c:pt idx="1">
                  <c:v>428</c:v>
                </c:pt>
                <c:pt idx="2">
                  <c:v>360</c:v>
                </c:pt>
                <c:pt idx="3">
                  <c:v>347</c:v>
                </c:pt>
                <c:pt idx="4">
                  <c:v>323</c:v>
                </c:pt>
                <c:pt idx="5">
                  <c:v>331</c:v>
                </c:pt>
                <c:pt idx="6">
                  <c:v>307</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Piscataway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310</c:v>
                </c:pt>
                <c:pt idx="1">
                  <c:v>309</c:v>
                </c:pt>
                <c:pt idx="2">
                  <c:v>319</c:v>
                </c:pt>
                <c:pt idx="3">
                  <c:v>314</c:v>
                </c:pt>
                <c:pt idx="4">
                  <c:v>305</c:v>
                </c:pt>
                <c:pt idx="5">
                  <c:v>257</c:v>
                </c:pt>
                <c:pt idx="6">
                  <c:v>279</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Edison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312</c:v>
                </c:pt>
                <c:pt idx="1">
                  <c:v>337</c:v>
                </c:pt>
                <c:pt idx="2">
                  <c:v>306</c:v>
                </c:pt>
                <c:pt idx="3">
                  <c:v>306</c:v>
                </c:pt>
                <c:pt idx="4">
                  <c:v>249</c:v>
                </c:pt>
                <c:pt idx="5">
                  <c:v>252</c:v>
                </c:pt>
                <c:pt idx="6">
                  <c:v>252</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East Brunswick</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196</c:v>
                </c:pt>
                <c:pt idx="1">
                  <c:v>197</c:v>
                </c:pt>
                <c:pt idx="2">
                  <c:v>165</c:v>
                </c:pt>
                <c:pt idx="3">
                  <c:v>245</c:v>
                </c:pt>
                <c:pt idx="4">
                  <c:v>185</c:v>
                </c:pt>
                <c:pt idx="5">
                  <c:v>258</c:v>
                </c:pt>
                <c:pt idx="6">
                  <c:v>249</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Carteret</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241</c:v>
                </c:pt>
                <c:pt idx="1">
                  <c:v>289</c:v>
                </c:pt>
                <c:pt idx="2">
                  <c:v>267</c:v>
                </c:pt>
                <c:pt idx="3">
                  <c:v>227</c:v>
                </c:pt>
                <c:pt idx="4">
                  <c:v>244</c:v>
                </c:pt>
                <c:pt idx="5">
                  <c:v>217</c:v>
                </c:pt>
                <c:pt idx="6">
                  <c:v>213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South River</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292</c:v>
                </c:pt>
                <c:pt idx="1">
                  <c:v>297</c:v>
                </c:pt>
                <c:pt idx="2">
                  <c:v>216</c:v>
                </c:pt>
                <c:pt idx="3">
                  <c:v>192</c:v>
                </c:pt>
                <c:pt idx="4">
                  <c:v>215</c:v>
                </c:pt>
                <c:pt idx="5">
                  <c:v>231</c:v>
                </c:pt>
                <c:pt idx="6">
                  <c:v>207</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Monroe</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53</c:v>
                </c:pt>
                <c:pt idx="1">
                  <c:v>239</c:v>
                </c:pt>
                <c:pt idx="2">
                  <c:v>215</c:v>
                </c:pt>
                <c:pt idx="3">
                  <c:v>223</c:v>
                </c:pt>
                <c:pt idx="4">
                  <c:v>190</c:v>
                </c:pt>
                <c:pt idx="5">
                  <c:v>185</c:v>
                </c:pt>
                <c:pt idx="6">
                  <c:v>202</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512584544"/>
        <c:axId val="512584936"/>
      </c:lineChart>
      <c:catAx>
        <c:axId val="51258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584936"/>
        <c:crosses val="autoZero"/>
        <c:auto val="1"/>
        <c:lblAlgn val="ctr"/>
        <c:lblOffset val="100"/>
        <c:noMultiLvlLbl val="0"/>
      </c:catAx>
      <c:valAx>
        <c:axId val="51258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5845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114</c:v>
                </c:pt>
                <c:pt idx="1">
                  <c:v>106</c:v>
                </c:pt>
                <c:pt idx="2">
                  <c:v>182</c:v>
                </c:pt>
                <c:pt idx="3">
                  <c:v>235</c:v>
                </c:pt>
                <c:pt idx="4">
                  <c:v>209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512586896"/>
        <c:axId val="512587288"/>
      </c:lineChart>
      <c:catAx>
        <c:axId val="51258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587288"/>
        <c:crosses val="autoZero"/>
        <c:auto val="1"/>
        <c:lblAlgn val="ctr"/>
        <c:lblOffset val="100"/>
        <c:noMultiLvlLbl val="0"/>
      </c:catAx>
      <c:valAx>
        <c:axId val="5125872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586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8" formatCode="0%">
                  <c:v>-0.11063829787234</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512588072"/>
        <c:axId val="512588464"/>
      </c:barChart>
      <c:catAx>
        <c:axId val="51258807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588464"/>
        <c:crosses val="autoZero"/>
        <c:auto val="1"/>
        <c:lblAlgn val="ctr"/>
        <c:lblOffset val="100"/>
        <c:noMultiLvlLbl val="0"/>
      </c:catAx>
      <c:valAx>
        <c:axId val="512588464"/>
        <c:scaling>
          <c:orientation val="minMax"/>
        </c:scaling>
        <c:delete val="1"/>
        <c:axPos val="t"/>
        <c:numFmt formatCode="0%" sourceLinked="1"/>
        <c:majorTickMark val="none"/>
        <c:minorTickMark val="none"/>
        <c:tickLblPos val="nextTo"/>
        <c:crossAx val="51258807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672481137517751"/>
          <c:y val="0.87745762269663585"/>
          <c:w val="0.2411884199212489"/>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2">
                  <c:v>0.12720045428733701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512589248"/>
        <c:axId val="512589640"/>
      </c:barChart>
      <c:catAx>
        <c:axId val="51258924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589640"/>
        <c:crosses val="autoZero"/>
        <c:auto val="1"/>
        <c:lblAlgn val="ctr"/>
        <c:lblOffset val="100"/>
        <c:noMultiLvlLbl val="0"/>
      </c:catAx>
      <c:valAx>
        <c:axId val="512589640"/>
        <c:scaling>
          <c:orientation val="minMax"/>
        </c:scaling>
        <c:delete val="1"/>
        <c:axPos val="t"/>
        <c:numFmt formatCode="0%" sourceLinked="1"/>
        <c:majorTickMark val="none"/>
        <c:minorTickMark val="none"/>
        <c:tickLblPos val="nextTo"/>
        <c:crossAx val="51258924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1.9442862479255873E-2"/>
                  <c:y val="1.3186814327837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86-45B5-8A3E-296FA0F3857E}"/>
                </c:ext>
              </c:extLst>
            </c:dLbl>
            <c:dLbl>
              <c:idx val="3"/>
              <c:layout>
                <c:manualLayout>
                  <c:x val="-6.4809541597519475E-3"/>
                  <c:y val="1.97802214917556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86-45B5-8A3E-296FA0F3857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7231</c:v>
                </c:pt>
                <c:pt idx="1">
                  <c:v>7791</c:v>
                </c:pt>
                <c:pt idx="2">
                  <c:v>4538</c:v>
                </c:pt>
                <c:pt idx="3" formatCode="#,##0">
                  <c:v>3522</c:v>
                </c:pt>
                <c:pt idx="4" formatCode="#,##0">
                  <c:v>3970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512590424"/>
        <c:axId val="347324424"/>
      </c:lineChart>
      <c:catAx>
        <c:axId val="51259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324424"/>
        <c:crosses val="autoZero"/>
        <c:auto val="1"/>
        <c:lblAlgn val="ctr"/>
        <c:lblOffset val="100"/>
        <c:noMultiLvlLbl val="0"/>
      </c:catAx>
      <c:valAx>
        <c:axId val="34732442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590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0.31</c:v>
                </c:pt>
                <c:pt idx="1">
                  <c:v>0.42</c:v>
                </c:pt>
                <c:pt idx="2">
                  <c:v>0.06</c:v>
                </c:pt>
                <c:pt idx="3">
                  <c:v>0.05</c:v>
                </c:pt>
                <c:pt idx="4">
                  <c:v>0.14000000000000001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1</c:v>
                </c:pt>
                <c:pt idx="3">
                  <c:v>2</c:v>
                </c:pt>
                <c:pt idx="4">
                  <c:v>1</c:v>
                </c:pt>
                <c:pt idx="5">
                  <c:v>1</c:v>
                </c:pt>
                <c:pt idx="6">
                  <c:v>1</c:v>
                </c:pt>
                <c:pt idx="7">
                  <c:v>1</c:v>
                </c:pt>
                <c:pt idx="8">
                  <c:v>0</c:v>
                </c:pt>
                <c:pt idx="9">
                  <c:v>5</c:v>
                </c:pt>
                <c:pt idx="10">
                  <c:v>2</c:v>
                </c:pt>
                <c:pt idx="11">
                  <c:v>3</c:v>
                </c:pt>
                <c:pt idx="12">
                  <c:v>1</c:v>
                </c:pt>
                <c:pt idx="13">
                  <c:v>4</c:v>
                </c:pt>
                <c:pt idx="14">
                  <c:v>1</c:v>
                </c:pt>
                <c:pt idx="15">
                  <c:v>4</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47325600"/>
        <c:axId val="347325992"/>
      </c:barChart>
      <c:catAx>
        <c:axId val="347325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325992"/>
        <c:crosses val="autoZero"/>
        <c:auto val="1"/>
        <c:lblAlgn val="ctr"/>
        <c:lblOffset val="100"/>
        <c:noMultiLvlLbl val="0"/>
      </c:catAx>
      <c:valAx>
        <c:axId val="347325992"/>
        <c:scaling>
          <c:orientation val="minMax"/>
        </c:scaling>
        <c:delete val="1"/>
        <c:axPos val="b"/>
        <c:numFmt formatCode="General" sourceLinked="1"/>
        <c:majorTickMark val="none"/>
        <c:minorTickMark val="none"/>
        <c:tickLblPos val="nextTo"/>
        <c:crossAx val="347325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6">
                  <c:v>0.12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47326776"/>
        <c:axId val="347327168"/>
      </c:barChart>
      <c:catAx>
        <c:axId val="347326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27168"/>
        <c:crosses val="autoZero"/>
        <c:auto val="1"/>
        <c:lblAlgn val="ctr"/>
        <c:lblOffset val="100"/>
        <c:noMultiLvlLbl val="0"/>
      </c:catAx>
      <c:valAx>
        <c:axId val="347327168"/>
        <c:scaling>
          <c:orientation val="minMax"/>
        </c:scaling>
        <c:delete val="1"/>
        <c:axPos val="b"/>
        <c:numFmt formatCode="0.0%" sourceLinked="1"/>
        <c:majorTickMark val="none"/>
        <c:minorTickMark val="none"/>
        <c:tickLblPos val="nextTo"/>
        <c:crossAx val="3473267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0.106</c:v>
                </c:pt>
                <c:pt idx="1">
                  <c:v>0.10199999999999999</c:v>
                </c:pt>
                <c:pt idx="2">
                  <c:v>0.108</c:v>
                </c:pt>
                <c:pt idx="3">
                  <c:v>0.107</c:v>
                </c:pt>
                <c:pt idx="4">
                  <c:v>0.12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47327952"/>
        <c:axId val="347328344"/>
      </c:lineChart>
      <c:catAx>
        <c:axId val="34732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28344"/>
        <c:crosses val="autoZero"/>
        <c:auto val="1"/>
        <c:lblAlgn val="ctr"/>
        <c:lblOffset val="100"/>
        <c:noMultiLvlLbl val="0"/>
      </c:catAx>
      <c:valAx>
        <c:axId val="34732834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27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0.129</c:v>
                </c:pt>
                <c:pt idx="2" formatCode="0.0%">
                  <c:v>0.111</c:v>
                </c:pt>
                <c:pt idx="3" formatCode="0.0%">
                  <c:v>7.2999999999999995E-2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47329128"/>
        <c:axId val="347329520"/>
      </c:barChart>
      <c:catAx>
        <c:axId val="3473291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29520"/>
        <c:crosses val="autoZero"/>
        <c:auto val="1"/>
        <c:lblAlgn val="ctr"/>
        <c:lblOffset val="100"/>
        <c:noMultiLvlLbl val="0"/>
      </c:catAx>
      <c:valAx>
        <c:axId val="347329520"/>
        <c:scaling>
          <c:orientation val="minMax"/>
          <c:max val="0.30000000000000004"/>
        </c:scaling>
        <c:delete val="1"/>
        <c:axPos val="t"/>
        <c:numFmt formatCode="0.00%" sourceLinked="1"/>
        <c:majorTickMark val="none"/>
        <c:minorTickMark val="none"/>
        <c:tickLblPos val="nextTo"/>
        <c:crossAx val="347329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9.6000000000000002E-2</c:v>
                </c:pt>
                <c:pt idx="1">
                  <c:v>0.14199999999999999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47330304"/>
        <c:axId val="347330696"/>
      </c:barChart>
      <c:catAx>
        <c:axId val="34733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30696"/>
        <c:crosses val="autoZero"/>
        <c:auto val="1"/>
        <c:lblAlgn val="ctr"/>
        <c:lblOffset val="100"/>
        <c:noMultiLvlLbl val="0"/>
      </c:catAx>
      <c:valAx>
        <c:axId val="347330696"/>
        <c:scaling>
          <c:orientation val="minMax"/>
          <c:max val="0.30000000000000004"/>
          <c:min val="0"/>
        </c:scaling>
        <c:delete val="1"/>
        <c:axPos val="b"/>
        <c:numFmt formatCode="0.0%" sourceLinked="1"/>
        <c:majorTickMark val="none"/>
        <c:minorTickMark val="none"/>
        <c:tickLblPos val="nextTo"/>
        <c:crossAx val="347330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3">
                  <c:v>0.13600000000000001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47331480"/>
        <c:axId val="347331872"/>
      </c:barChart>
      <c:catAx>
        <c:axId val="347331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331872"/>
        <c:crosses val="autoZero"/>
        <c:auto val="1"/>
        <c:lblAlgn val="ctr"/>
        <c:lblOffset val="100"/>
        <c:noMultiLvlLbl val="0"/>
      </c:catAx>
      <c:valAx>
        <c:axId val="347331872"/>
        <c:scaling>
          <c:orientation val="minMax"/>
        </c:scaling>
        <c:delete val="1"/>
        <c:axPos val="b"/>
        <c:numFmt formatCode="0.0%" sourceLinked="1"/>
        <c:majorTickMark val="none"/>
        <c:minorTickMark val="none"/>
        <c:tickLblPos val="nextTo"/>
        <c:crossAx val="34733148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0.128</c:v>
                </c:pt>
                <c:pt idx="1">
                  <c:v>0.106</c:v>
                </c:pt>
                <c:pt idx="2">
                  <c:v>0.107</c:v>
                </c:pt>
                <c:pt idx="3">
                  <c:v>0.108</c:v>
                </c:pt>
                <c:pt idx="4">
                  <c:v>0.13600000000000001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0888928"/>
        <c:axId val="380889320"/>
      </c:lineChart>
      <c:catAx>
        <c:axId val="38088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889320"/>
        <c:crosses val="autoZero"/>
        <c:auto val="1"/>
        <c:lblAlgn val="ctr"/>
        <c:lblOffset val="100"/>
        <c:noMultiLvlLbl val="0"/>
      </c:catAx>
      <c:valAx>
        <c:axId val="38088932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888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0.22800000000000001</c:v>
                </c:pt>
                <c:pt idx="2" formatCode="0.0%">
                  <c:v>9.0999999999999998E-2</c:v>
                </c:pt>
                <c:pt idx="3" formatCode="0.0%">
                  <c:v>9.0999999999999998E-2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0890104"/>
        <c:axId val="380890496"/>
      </c:barChart>
      <c:catAx>
        <c:axId val="3808901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890496"/>
        <c:crosses val="autoZero"/>
        <c:auto val="1"/>
        <c:lblAlgn val="ctr"/>
        <c:lblOffset val="100"/>
        <c:noMultiLvlLbl val="0"/>
      </c:catAx>
      <c:valAx>
        <c:axId val="380890496"/>
        <c:scaling>
          <c:orientation val="minMax"/>
          <c:max val="0.30000000000000004"/>
        </c:scaling>
        <c:delete val="1"/>
        <c:axPos val="t"/>
        <c:numFmt formatCode="0.00%" sourceLinked="1"/>
        <c:majorTickMark val="none"/>
        <c:minorTickMark val="none"/>
        <c:tickLblPos val="nextTo"/>
        <c:crossAx val="380890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0.11700000000000001</c:v>
                </c:pt>
                <c:pt idx="1">
                  <c:v>0.15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0891280"/>
        <c:axId val="380891672"/>
      </c:barChart>
      <c:catAx>
        <c:axId val="380891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891672"/>
        <c:crosses val="autoZero"/>
        <c:auto val="1"/>
        <c:lblAlgn val="ctr"/>
        <c:lblOffset val="100"/>
        <c:noMultiLvlLbl val="0"/>
      </c:catAx>
      <c:valAx>
        <c:axId val="380891672"/>
        <c:scaling>
          <c:orientation val="minMax"/>
          <c:max val="0.30000000000000004"/>
          <c:min val="0"/>
        </c:scaling>
        <c:delete val="1"/>
        <c:axPos val="b"/>
        <c:numFmt formatCode="0.0%" sourceLinked="1"/>
        <c:majorTickMark val="none"/>
        <c:minorTickMark val="none"/>
        <c:tickLblPos val="nextTo"/>
        <c:crossAx val="380891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total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7" formatCode="0">
                  <c:v>18126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total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7">
                  <c:v>18515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66726632"/>
        <c:axId val="366727024"/>
      </c:barChart>
      <c:catAx>
        <c:axId val="366726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727024"/>
        <c:crosses val="autoZero"/>
        <c:auto val="1"/>
        <c:lblAlgn val="ctr"/>
        <c:lblOffset val="100"/>
        <c:noMultiLvlLbl val="0"/>
      </c:catAx>
      <c:valAx>
        <c:axId val="366727024"/>
        <c:scaling>
          <c:orientation val="minMax"/>
        </c:scaling>
        <c:delete val="1"/>
        <c:axPos val="b"/>
        <c:numFmt formatCode="General" sourceLinked="1"/>
        <c:majorTickMark val="none"/>
        <c:minorTickMark val="none"/>
        <c:tickLblPos val="nextTo"/>
        <c:crossAx val="36672663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0.0%</c:formatCode>
                <c:ptCount val="21"/>
                <c:pt idx="1">
                  <c:v>0.14119999999999999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0.0%</c:formatCode>
                <c:ptCount val="21"/>
                <c:pt idx="1">
                  <c:v>0.14380000000000001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66727808"/>
        <c:axId val="366728200"/>
      </c:barChart>
      <c:catAx>
        <c:axId val="36672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728200"/>
        <c:crosses val="autoZero"/>
        <c:auto val="1"/>
        <c:lblAlgn val="ctr"/>
        <c:lblOffset val="100"/>
        <c:noMultiLvlLbl val="0"/>
      </c:catAx>
      <c:valAx>
        <c:axId val="3667282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727808"/>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7">
                  <c:v>1269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66728984"/>
        <c:axId val="366729376"/>
      </c:barChart>
      <c:catAx>
        <c:axId val="36672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729376"/>
        <c:crosses val="autoZero"/>
        <c:auto val="1"/>
        <c:lblAlgn val="ctr"/>
        <c:lblOffset val="100"/>
        <c:noMultiLvlLbl val="0"/>
      </c:catAx>
      <c:valAx>
        <c:axId val="36672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728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www.middlesex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2537836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a:t>
            </a:r>
            <a:r>
              <a:rPr lang="en-US" sz="1200" kern="1200" dirty="0" smtClean="0">
                <a:solidFill>
                  <a:schemeClr val="tx1"/>
                </a:solidFill>
                <a:effectLst/>
                <a:latin typeface="+mn-lt"/>
                <a:ea typeface="+mn-ea"/>
                <a:cs typeface="+mn-cs"/>
              </a:rPr>
              <a:t>residents</a:t>
            </a:r>
            <a:r>
              <a:rPr lang="en-US" sz="1200" kern="1200" dirty="0">
                <a:solidFill>
                  <a:schemeClr val="tx1"/>
                </a:solidFill>
                <a:effectLst/>
                <a:latin typeface="+mn-lt"/>
                <a:ea typeface="+mn-ea"/>
                <a:cs typeface="+mn-cs"/>
              </a:rPr>
              <a:t>, and lower proportions of White and Black/African American residents in this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 Chart 1.3.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Asian and Hispanic/Latino residents has very slightly increased. Other ethnic/racial groups appear </a:t>
            </a:r>
            <a:r>
              <a:rPr lang="en-US" sz="1200" kern="1200" dirty="0" smtClean="0">
                <a:solidFill>
                  <a:schemeClr val="tx1"/>
                </a:solidFill>
                <a:effectLst/>
                <a:latin typeface="+mn-lt"/>
                <a:ea typeface="+mn-ea"/>
                <a:cs typeface="+mn-cs"/>
              </a:rPr>
              <a:t>steady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Spotswood and Highland Park</a:t>
            </a:r>
            <a:r>
              <a:rPr lang="en-US" sz="1200" kern="1200" baseline="0" dirty="0" smtClean="0">
                <a:solidFill>
                  <a:schemeClr val="tx1"/>
                </a:solidFill>
                <a:effectLst/>
                <a:latin typeface="+mn-lt"/>
                <a:ea typeface="+mn-ea"/>
                <a:cs typeface="+mn-cs"/>
              </a:rPr>
              <a:t> are</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composed of mostly White </a:t>
            </a:r>
            <a:r>
              <a:rPr lang="en-US" sz="1200" kern="1200" dirty="0" smtClean="0">
                <a:solidFill>
                  <a:schemeClr val="tx1"/>
                </a:solidFill>
                <a:effectLst/>
                <a:latin typeface="+mn-lt"/>
                <a:ea typeface="+mn-ea"/>
                <a:cs typeface="+mn-cs"/>
              </a:rPr>
              <a:t>residents, with Hispanic/Latino,</a:t>
            </a:r>
            <a:r>
              <a:rPr lang="en-US" sz="1200" kern="1200" baseline="0" dirty="0" smtClean="0">
                <a:solidFill>
                  <a:schemeClr val="tx1"/>
                </a:solidFill>
                <a:effectLst/>
                <a:latin typeface="+mn-lt"/>
                <a:ea typeface="+mn-ea"/>
                <a:cs typeface="+mn-cs"/>
              </a:rPr>
              <a:t> Asian, and Black/African American residents making up the next highest percentages;</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while </a:t>
            </a:r>
            <a:r>
              <a:rPr lang="en-US" sz="1200" kern="1200" dirty="0" smtClean="0">
                <a:solidFill>
                  <a:schemeClr val="tx1"/>
                </a:solidFill>
                <a:effectLst/>
                <a:latin typeface="+mn-lt"/>
                <a:ea typeface="+mn-ea"/>
                <a:cs typeface="+mn-cs"/>
              </a:rPr>
              <a:t>Plainsboro </a:t>
            </a:r>
            <a:r>
              <a:rPr lang="en-US" sz="1200" kern="1200" dirty="0">
                <a:solidFill>
                  <a:schemeClr val="tx1"/>
                </a:solidFill>
                <a:effectLst/>
                <a:latin typeface="+mn-lt"/>
                <a:ea typeface="+mn-ea"/>
                <a:cs typeface="+mn-cs"/>
              </a:rPr>
              <a:t>residents </a:t>
            </a:r>
            <a:r>
              <a:rPr lang="en-US" sz="1200" b="0" i="0" u="none" strike="noStrike" kern="1200" baseline="0" dirty="0" smtClean="0">
                <a:solidFill>
                  <a:schemeClr val="tx1"/>
                </a:solidFill>
                <a:latin typeface="+mn-lt"/>
                <a:ea typeface="+mn-ea"/>
                <a:cs typeface="+mn-cs"/>
              </a:rPr>
              <a:t>are mostly Asian, with White residents making up the next highest percentage.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counties percentage of foreign-born residents has slightly increased over the past 5 years.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Plainsboro and Edison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1.9.</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Perth Amboy has the lowest proportion of residents who speak English-only, while Milltown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numbers of children in each municipality, and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2018, this county had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a:t>
            </a:r>
            <a:r>
              <a:rPr lang="en-US" sz="1200" kern="1200" dirty="0" smtClean="0">
                <a:solidFill>
                  <a:schemeClr val="tx1"/>
                </a:solidFill>
                <a:effectLst/>
                <a:latin typeface="+mn-lt"/>
                <a:ea typeface="+mn-ea"/>
                <a:cs typeface="+mn-cs"/>
              </a:rPr>
              <a:t>3128</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a:t>
            </a:r>
            <a:r>
              <a:rPr lang="en-US" sz="1200" kern="1200" dirty="0" smtClean="0">
                <a:solidFill>
                  <a:schemeClr val="tx1"/>
                </a:solidFill>
                <a:effectLst/>
                <a:latin typeface="+mn-lt"/>
                <a:ea typeface="+mn-ea"/>
                <a:cs typeface="+mn-cs"/>
              </a:rPr>
              <a:t>placement: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210</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42,918 (in-home); 5,543 (out-of-home placement); 48,461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lower percentage of families living in poverty than the NJ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been steady between 2013 and 2017.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2.3.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Poverty definition</a:t>
            </a:r>
            <a:r>
              <a:rPr lang="en-US" sz="1200" kern="1200" dirty="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To determine a person's poverty status, </a:t>
            </a:r>
            <a:r>
              <a:rPr lang="en-US" sz="1200" kern="1200" dirty="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highest poverty rates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An overall value for NJ is also not available.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both the state </a:t>
            </a:r>
            <a:r>
              <a:rPr lang="en-US" sz="1200" kern="1200" dirty="0" smtClean="0">
                <a:solidFill>
                  <a:schemeClr val="tx1"/>
                </a:solidFill>
                <a:effectLst/>
                <a:latin typeface="+mn-lt"/>
                <a:ea typeface="+mn-ea"/>
                <a:cs typeface="+mn-cs"/>
              </a:rPr>
              <a:t>median </a:t>
            </a:r>
            <a:r>
              <a:rPr lang="en-US" sz="1200" kern="1200" dirty="0">
                <a:solidFill>
                  <a:schemeClr val="tx1"/>
                </a:solidFill>
                <a:effectLst/>
                <a:latin typeface="+mn-lt"/>
                <a:ea typeface="+mn-ea"/>
                <a:cs typeface="+mn-cs"/>
              </a:rPr>
              <a:t>and national </a:t>
            </a:r>
            <a:r>
              <a:rPr lang="en-US" sz="1200" kern="1200" dirty="0" smtClean="0">
                <a:solidFill>
                  <a:schemeClr val="tx1"/>
                </a:solidFill>
                <a:effectLst/>
                <a:latin typeface="+mn-lt"/>
                <a:ea typeface="+mn-ea"/>
                <a:cs typeface="+mn-cs"/>
              </a:rPr>
              <a:t>median. </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between 2013 and 2017.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Perth Amboy and New Brunswick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slightly lower percentage of households experiencing severe cost burden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remained steady between 2014 and 2019.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219146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rates have </a:t>
            </a:r>
            <a:r>
              <a:rPr lang="en-US" sz="1200" kern="1200" dirty="0" smtClean="0">
                <a:solidFill>
                  <a:schemeClr val="tx1"/>
                </a:solidFill>
                <a:effectLst/>
                <a:latin typeface="+mn-lt"/>
                <a:ea typeface="+mn-ea"/>
                <a:cs typeface="+mn-cs"/>
              </a:rPr>
              <a:t>slightly decreased over </a:t>
            </a:r>
            <a:r>
              <a:rPr lang="en-US" sz="1200" kern="1200" dirty="0">
                <a:solidFill>
                  <a:schemeClr val="tx1"/>
                </a:solidFill>
                <a:effectLst/>
                <a:latin typeface="+mn-lt"/>
                <a:ea typeface="+mn-ea"/>
                <a:cs typeface="+mn-cs"/>
              </a:rPr>
              <a:t>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County and state levels only.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less than both the state and national averages.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County and state levels only.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slightly decreased between 2013 and 2017.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increased between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a:t>
            </a:r>
            <a:r>
              <a:rPr lang="en-US" sz="1200" kern="1200" dirty="0" smtClean="0">
                <a:solidFill>
                  <a:schemeClr val="tx1"/>
                </a:solidFill>
                <a:effectLst/>
                <a:latin typeface="+mn-lt"/>
                <a:ea typeface="+mn-ea"/>
                <a:cs typeface="+mn-cs"/>
              </a:rPr>
              <a:t>varied between </a:t>
            </a:r>
            <a:r>
              <a:rPr lang="en-US" sz="1200" kern="1200" dirty="0">
                <a:solidFill>
                  <a:schemeClr val="tx1"/>
                </a:solidFill>
                <a:effectLst/>
                <a:latin typeface="+mn-lt"/>
                <a:ea typeface="+mn-ea"/>
                <a:cs typeface="+mn-cs"/>
              </a:rPr>
              <a:t>2013 and 2017.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infant, toddler, and pre-K median monthly childcare costs in this county tend to be mid-range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infant, toddler and pre-K childcare costs appear as expected when compared to the county’s median household income.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to work than the state average of 31.5 minutes.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a:t>
            </a:r>
            <a:r>
              <a:rPr lang="en-US" sz="1200" kern="1200" dirty="0" smtClean="0">
                <a:solidFill>
                  <a:schemeClr val="tx1"/>
                </a:solidFill>
                <a:effectLst/>
                <a:latin typeface="+mn-lt"/>
                <a:ea typeface="+mn-ea"/>
                <a:cs typeface="+mn-cs"/>
              </a:rPr>
              <a:t>slightly</a:t>
            </a:r>
            <a:r>
              <a:rPr lang="en-US" sz="1200" kern="1200" baseline="0" dirty="0" smtClean="0">
                <a:solidFill>
                  <a:schemeClr val="tx1"/>
                </a:solidFill>
                <a:effectLst/>
                <a:latin typeface="+mn-lt"/>
                <a:ea typeface="+mn-ea"/>
                <a:cs typeface="+mn-cs"/>
              </a:rPr>
              <a:t> increased </a:t>
            </a:r>
            <a:r>
              <a:rPr lang="en-US" sz="1200" kern="1200" dirty="0" smtClean="0">
                <a:solidFill>
                  <a:schemeClr val="tx1"/>
                </a:solidFill>
                <a:effectLst/>
                <a:latin typeface="+mn-lt"/>
                <a:ea typeface="+mn-ea"/>
                <a:cs typeface="+mn-cs"/>
              </a:rPr>
              <a:t>over </a:t>
            </a:r>
            <a:r>
              <a:rPr lang="en-US" sz="1200" kern="1200" dirty="0">
                <a:solidFill>
                  <a:schemeClr val="tx1"/>
                </a:solidFill>
                <a:effectLst/>
                <a:latin typeface="+mn-lt"/>
                <a:ea typeface="+mn-ea"/>
                <a:cs typeface="+mn-cs"/>
              </a:rPr>
              <a:t>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8.3.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Monroe and South Brunswick have the longest average commute times.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based on "typical regional" family profile.</a:t>
            </a:r>
          </a:p>
          <a:p>
            <a:r>
              <a:rPr lang="en-US" sz="1200" kern="1200" dirty="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based on "typical regional" family profile.</a:t>
            </a:r>
          </a:p>
          <a:p>
            <a:r>
              <a:rPr lang="en-US" sz="1200" kern="1200" dirty="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lower percentage of minors without insurance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decreased over time.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Perth Amboy and South River </a:t>
            </a:r>
            <a:r>
              <a:rPr lang="en-US" sz="1200" kern="1200" dirty="0">
                <a:solidFill>
                  <a:schemeClr val="tx1"/>
                </a:solidFill>
                <a:effectLst/>
                <a:latin typeface="+mn-lt"/>
                <a:ea typeface="+mn-ea"/>
                <a:cs typeface="+mn-cs"/>
              </a:rPr>
              <a:t>have the largest percentages of minors without insurance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Excepting the dip in 2014-2015, this county's child immunization rates have remained mostly steady between 2013 and 2019.</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dropped between 2016 </a:t>
            </a:r>
            <a:r>
              <a:rPr lang="en-US" sz="1200" kern="1200">
                <a:solidFill>
                  <a:schemeClr val="tx1"/>
                </a:solidFill>
                <a:effectLst/>
                <a:latin typeface="+mn-lt"/>
                <a:ea typeface="+mn-ea"/>
                <a:cs typeface="+mn-cs"/>
              </a:rPr>
              <a:t>and </a:t>
            </a:r>
            <a:r>
              <a:rPr lang="en-US" sz="1200" kern="1200" smtClean="0">
                <a:solidFill>
                  <a:schemeClr val="tx1"/>
                </a:solidFill>
                <a:effectLst/>
                <a:latin typeface="+mn-lt"/>
                <a:ea typeface="+mn-ea"/>
                <a:cs typeface="+mn-cs"/>
              </a:rPr>
              <a:t>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are estimated to earn a similar weekly wage than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annual wage has been steady between 2016 and 2018.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as with each NJ county, men tend to have higher annual incomes than women.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about the same median income as the state average, and a higher median income as compared to the national average.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 males </a:t>
            </a:r>
            <a:r>
              <a:rPr lang="en-US" sz="1200" kern="1200" dirty="0" smtClean="0">
                <a:solidFill>
                  <a:schemeClr val="tx1"/>
                </a:solidFill>
                <a:effectLst/>
                <a:latin typeface="+mn-lt"/>
                <a:ea typeface="+mn-ea"/>
                <a:cs typeface="+mn-cs"/>
              </a:rPr>
              <a:t>has remained steady and </a:t>
            </a:r>
            <a:r>
              <a:rPr lang="en-US" sz="1200" kern="1200" dirty="0">
                <a:solidFill>
                  <a:schemeClr val="tx1"/>
                </a:solidFill>
                <a:effectLst/>
                <a:latin typeface="+mn-lt"/>
                <a:ea typeface="+mn-ea"/>
                <a:cs typeface="+mn-cs"/>
              </a:rPr>
              <a:t>females has </a:t>
            </a:r>
            <a:r>
              <a:rPr lang="en-US" sz="1200" kern="1200" dirty="0" smtClean="0">
                <a:solidFill>
                  <a:schemeClr val="tx1"/>
                </a:solidFill>
                <a:effectLst/>
                <a:latin typeface="+mn-lt"/>
                <a:ea typeface="+mn-ea"/>
                <a:cs typeface="+mn-cs"/>
              </a:rPr>
              <a:t>slightly increased </a:t>
            </a:r>
            <a:r>
              <a:rPr lang="en-US" sz="1200" kern="1200" dirty="0">
                <a:solidFill>
                  <a:schemeClr val="tx1"/>
                </a:solidFill>
                <a:effectLst/>
                <a:latin typeface="+mn-lt"/>
                <a:ea typeface="+mn-ea"/>
                <a:cs typeface="+mn-cs"/>
              </a:rPr>
              <a:t>between 2013 and 2017. Men consistently earn about $14K more than women.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crime rate is mid-range, compared to others in the state.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juvenile arrest rate in the state.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rate has </a:t>
            </a:r>
            <a:r>
              <a:rPr lang="en-US" sz="1200" kern="1200" dirty="0" smtClean="0">
                <a:solidFill>
                  <a:schemeClr val="tx1"/>
                </a:solidFill>
                <a:effectLst/>
                <a:latin typeface="+mn-lt"/>
                <a:ea typeface="+mn-ea"/>
                <a:cs typeface="+mn-cs"/>
              </a:rPr>
              <a:t>slightly decreased between </a:t>
            </a:r>
            <a:r>
              <a:rPr lang="en-US" sz="1200" kern="1200" dirty="0">
                <a:solidFill>
                  <a:schemeClr val="tx1"/>
                </a:solidFill>
                <a:effectLst/>
                <a:latin typeface="+mn-lt"/>
                <a:ea typeface="+mn-ea"/>
                <a:cs typeface="+mn-cs"/>
              </a:rPr>
              <a:t>2012 and 2016, and is below the rate for NJ.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deaths was too small to calculate reliable rates for most counties, including this one.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County is the decedent's county of residence, not the county where the assault occurred.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Blanks indicate the number of deaths was too small to calculate reliable rates. Most counties have blanks in this section.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homicide rates for Black, non-Hispanic residents was higher than for Hispanic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cannot compare homicide rates by sex.</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County is the decedent's county of residence, not the county where the assault occurred.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domestic violence incidents in NJ.</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12.3.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the number of domestic violence incidents in this county has decreased between 2012 and 2016.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12.3.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Woodbridge and New Brunswick have had the highest number of domestic violence incidents reported in the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Most domestic violence offenses in NJ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Municipality/County data available? </a:t>
            </a:r>
            <a:r>
              <a:rPr lang="en-US" sz="1200" kern="1200" dirty="0">
                <a:solidFill>
                  <a:schemeClr val="tx1"/>
                </a:solidFill>
                <a:effectLst/>
                <a:latin typeface="+mn-lt"/>
                <a:ea typeface="+mn-ea"/>
                <a:cs typeface="+mn-cs"/>
              </a:rPr>
              <a:t>No, neither county nor municipality estimates available.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arrests were related to assault.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Municipality/County data available? </a:t>
            </a:r>
            <a:r>
              <a:rPr lang="en-US" sz="1200" kern="1200" dirty="0">
                <a:solidFill>
                  <a:schemeClr val="tx1"/>
                </a:solidFill>
                <a:effectLst/>
                <a:latin typeface="+mn-lt"/>
                <a:ea typeface="+mn-ea"/>
                <a:cs typeface="+mn-cs"/>
              </a:rPr>
              <a:t>No, neither county nor municipality estimates available.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number of suspected overdose deaths decreased over that period.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2014 and 2018, the number of suspected opioid deaths in this county had increased in 5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there is a decreasing trend of overdose deaths as a proportion of the population from 2017 to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decreasing line indicates that more people have been dying of overdoses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majority of mental health programs available are supportive housing and outpatient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estimated frequency of mental health distress found is around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time, the percentage of the population reporting mental health distress in this phone survey has slightly increased.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a:t>
            </a:r>
            <a:r>
              <a:rPr lang="en-US" sz="1200" kern="1200" dirty="0" smtClean="0">
                <a:solidFill>
                  <a:schemeClr val="tx1"/>
                </a:solidFill>
                <a:effectLst/>
                <a:latin typeface="+mn-lt"/>
                <a:ea typeface="+mn-ea"/>
                <a:cs typeface="+mn-cs"/>
              </a:rPr>
              <a:t>White, non-Hispanic </a:t>
            </a:r>
            <a:r>
              <a:rPr lang="en-US" sz="1200" kern="1200" dirty="0">
                <a:solidFill>
                  <a:schemeClr val="tx1"/>
                </a:solidFill>
                <a:effectLst/>
                <a:latin typeface="+mn-lt"/>
                <a:ea typeface="+mn-ea"/>
                <a:cs typeface="+mn-cs"/>
              </a:rPr>
              <a:t>residents reported symptoms of mental health distress most frequently, followed by Hispanic, then </a:t>
            </a:r>
            <a:r>
              <a:rPr lang="en-US" sz="1200" kern="1200" dirty="0" smtClean="0">
                <a:solidFill>
                  <a:schemeClr val="tx1"/>
                </a:solidFill>
                <a:effectLst/>
                <a:latin typeface="+mn-lt"/>
                <a:ea typeface="+mn-ea"/>
                <a:cs typeface="+mn-cs"/>
              </a:rPr>
              <a:t>Asian, non-Hispanic </a:t>
            </a:r>
            <a:r>
              <a:rPr lang="en-US" sz="1200" kern="1200" dirty="0">
                <a:solidFill>
                  <a:schemeClr val="tx1"/>
                </a:solidFill>
                <a:effectLst/>
                <a:latin typeface="+mn-lt"/>
                <a:ea typeface="+mn-ea"/>
                <a:cs typeface="+mn-cs"/>
              </a:rPr>
              <a:t>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than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estimated frequency of depression is slightly under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time, the percentage of the population reporting depression in this phone survey has varied slightly.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a:t>
            </a:r>
            <a:r>
              <a:rPr lang="en-US" sz="1200" kern="1200" dirty="0" smtClean="0">
                <a:solidFill>
                  <a:schemeClr val="tx1"/>
                </a:solidFill>
                <a:effectLst/>
                <a:latin typeface="+mn-lt"/>
                <a:ea typeface="+mn-ea"/>
                <a:cs typeface="+mn-cs"/>
              </a:rPr>
              <a:t>White, non-Hispanic </a:t>
            </a:r>
            <a:r>
              <a:rPr lang="en-US" sz="1200" kern="1200" dirty="0">
                <a:solidFill>
                  <a:schemeClr val="tx1"/>
                </a:solidFill>
                <a:effectLst/>
                <a:latin typeface="+mn-lt"/>
                <a:ea typeface="+mn-ea"/>
                <a:cs typeface="+mn-cs"/>
              </a:rPr>
              <a:t>residents reported diagnosed depression, most frequently, followed by Hispanic/Latino and </a:t>
            </a:r>
            <a:r>
              <a:rPr lang="en-US" sz="1200" kern="1200" dirty="0" smtClean="0">
                <a:solidFill>
                  <a:schemeClr val="tx1"/>
                </a:solidFill>
                <a:effectLst/>
                <a:latin typeface="+mn-lt"/>
                <a:ea typeface="+mn-ea"/>
                <a:cs typeface="+mn-cs"/>
              </a:rPr>
              <a:t>Asian, non-Hispanic </a:t>
            </a:r>
            <a:r>
              <a:rPr lang="en-US" sz="1200" kern="1200" dirty="0">
                <a:solidFill>
                  <a:schemeClr val="tx1"/>
                </a:solidFill>
                <a:effectLst/>
                <a:latin typeface="+mn-lt"/>
                <a:ea typeface="+mn-ea"/>
                <a:cs typeface="+mn-cs"/>
              </a:rPr>
              <a:t>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Diagnosed depression was reported more frequently by Women than by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Special Ed services of the NJ counties in 2018.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Yes</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2017 and 2018, the county’s percentage of children receiving Special Education services are below the state average.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2017 NJ Average=17.6%</a:t>
            </a:r>
          </a:p>
          <a:p>
            <a:r>
              <a:rPr lang="en-US" sz="1200" kern="1200" dirty="0">
                <a:solidFill>
                  <a:schemeClr val="tx1"/>
                </a:solidFill>
                <a:effectLst/>
                <a:latin typeface="+mn-lt"/>
                <a:ea typeface="+mn-ea"/>
                <a:cs typeface="+mn-cs"/>
              </a:rPr>
              <a:t>2018 NJ Average=17.9%</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Yes</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Special Ed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Sources:</a:t>
            </a:r>
          </a:p>
          <a:p>
            <a:pPr defTabSz="904046">
              <a:defRPr/>
            </a:pPr>
            <a:r>
              <a:rPr lang="en-US" dirty="0"/>
              <a:t>16.1. </a:t>
            </a:r>
            <a:r>
              <a:rPr lang="en-US" dirty="0">
                <a:hlinkClick r:id="rId3"/>
              </a:rPr>
              <a:t>http://www.middlesexresourcenet.org</a:t>
            </a:r>
            <a:r>
              <a:rPr lang="en-US" dirty="0" smtClean="0">
                <a:hlinkClick r:id="rId3"/>
              </a:rPr>
              <a:t>/</a:t>
            </a:r>
            <a:endParaRPr lang="en-US" dirty="0" smtClean="0"/>
          </a:p>
          <a:p>
            <a:pPr defTabSz="904046">
              <a:defRPr/>
            </a:pPr>
            <a:endParaRPr lang="en-US" dirty="0"/>
          </a:p>
          <a:p>
            <a:pPr defTabSz="904046">
              <a:defRPr/>
            </a:pPr>
            <a:r>
              <a:rPr lang="en-US" dirty="0"/>
              <a:t>16.2. </a:t>
            </a:r>
            <a:r>
              <a:rPr lang="en-US" dirty="0">
                <a:hlinkClick r:id="rId4"/>
              </a:rPr>
              <a:t>https://www.probononj.org/ProviderDirectory.aspx</a:t>
            </a:r>
            <a:endParaRPr lang="en-US" dirty="0"/>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a:extLst>
              <a:ext uri="{FF2B5EF4-FFF2-40B4-BE49-F238E27FC236}">
                <a16:creationId xmlns:a16="http://schemas.microsoft.com/office/drawing/2014/main" id="{2B446B37-C91F-4681-A689-6AB2ED63F9D6}"/>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215900"/>
            <a:ext cx="5943600" cy="6426200"/>
          </a:xfrm>
          <a:prstGeom prst="rect">
            <a:avLst/>
          </a:prstGeom>
          <a:noFill/>
          <a:ln>
            <a:noFill/>
          </a:ln>
        </p:spPr>
      </p:pic>
      <p:sp>
        <p:nvSpPr>
          <p:cNvPr id="5" name="Title 1">
            <a:extLst>
              <a:ext uri="{FF2B5EF4-FFF2-40B4-BE49-F238E27FC236}">
                <a16:creationId xmlns:a16="http://schemas.microsoft.com/office/drawing/2014/main" id="{52B71584-56F0-42D0-9C3D-CA9EF12D84E0}"/>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Middlesex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6" name="Picture 5" descr="Image result for middlesex county nj map wikipedia">
            <a:extLst>
              <a:ext uri="{FF2B5EF4-FFF2-40B4-BE49-F238E27FC236}">
                <a16:creationId xmlns:a16="http://schemas.microsoft.com/office/drawing/2014/main" id="{B6E6BD31-683F-44CC-969D-617187B90CA8}"/>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0749" y="609600"/>
            <a:ext cx="1828800" cy="3462020"/>
          </a:xfrm>
          <a:prstGeom prst="rect">
            <a:avLst/>
          </a:prstGeom>
          <a:noFill/>
          <a:ln>
            <a:noFill/>
          </a:ln>
        </p:spPr>
      </p:pic>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8" name="Picture 7"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9"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633D9CBF-4783-40F3-A1DB-02020E989341}"/>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725F1A52-DE10-4BD5-A526-6629524C6F9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EC94492D-4243-46E5-AE18-9DF2E4AC39DE}"/>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3EF9B2D1-8E91-44E2-8245-015DCC279DD0}"/>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middlesex county nj map wikipedia">
            <a:extLst>
              <a:ext uri="{FF2B5EF4-FFF2-40B4-BE49-F238E27FC236}">
                <a16:creationId xmlns:a16="http://schemas.microsoft.com/office/drawing/2014/main" id="{6499E4E1-139D-4D5A-ADC8-29AC2738E2BC}"/>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CF047E70-4D76-47F6-998B-EEE421B5F7C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E0C1BA1E-2EB9-4066-AA71-3C1CFC856E46}"/>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206269EE-42F5-4968-A96E-EAA2412D5038}"/>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middlesex county nj map wikipedia">
            <a:extLst>
              <a:ext uri="{FF2B5EF4-FFF2-40B4-BE49-F238E27FC236}">
                <a16:creationId xmlns:a16="http://schemas.microsoft.com/office/drawing/2014/main" id="{52D55A7E-0393-42B3-B560-64CC537BEA94}"/>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7" name="TextBox 14">
            <a:extLst>
              <a:ext uri="{FF2B5EF4-FFF2-40B4-BE49-F238E27FC236}">
                <a16:creationId xmlns:a16="http://schemas.microsoft.com/office/drawing/2014/main" id="{B32E7422-09AA-49B4-ACCC-10FA1C3C50D1}"/>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iddlesex county nj map wikipedia">
            <a:extLst>
              <a:ext uri="{FF2B5EF4-FFF2-40B4-BE49-F238E27FC236}">
                <a16:creationId xmlns:a16="http://schemas.microsoft.com/office/drawing/2014/main" id="{0613CE35-1EFB-4306-B118-B6D2CC5E1E03}"/>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6" name="TextBox 14">
            <a:extLst>
              <a:ext uri="{FF2B5EF4-FFF2-40B4-BE49-F238E27FC236}">
                <a16:creationId xmlns:a16="http://schemas.microsoft.com/office/drawing/2014/main" id="{4161837E-21D2-4964-871C-200167E16C77}"/>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iddlesex county nj map wikipedia">
            <a:extLst>
              <a:ext uri="{FF2B5EF4-FFF2-40B4-BE49-F238E27FC236}">
                <a16:creationId xmlns:a16="http://schemas.microsoft.com/office/drawing/2014/main" id="{CCD468ED-844C-442B-95D6-04471B202C5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6" name="TextBox 14">
            <a:extLst>
              <a:ext uri="{FF2B5EF4-FFF2-40B4-BE49-F238E27FC236}">
                <a16:creationId xmlns:a16="http://schemas.microsoft.com/office/drawing/2014/main" id="{D9CE031F-FE87-46CB-A0C1-F36760F87177}"/>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24384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middlesex county nj map wikipedia">
            <a:extLst>
              <a:ext uri="{FF2B5EF4-FFF2-40B4-BE49-F238E27FC236}">
                <a16:creationId xmlns:a16="http://schemas.microsoft.com/office/drawing/2014/main" id="{EC4F516D-E8E4-4BD7-92E4-35A0BE6E724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10" name="TextBox 14">
            <a:extLst>
              <a:ext uri="{FF2B5EF4-FFF2-40B4-BE49-F238E27FC236}">
                <a16:creationId xmlns:a16="http://schemas.microsoft.com/office/drawing/2014/main" id="{7620E286-7A8F-4714-8365-94CC53C38946}"/>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147649-0BF5-4B0B-BD17-94BED952DC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4" y="-1365"/>
            <a:ext cx="12187151" cy="6860730"/>
          </a:xfrm>
          <a:prstGeom prst="rect">
            <a:avLst/>
          </a:prstGeom>
        </p:spPr>
      </p:pic>
      <p:pic>
        <p:nvPicPr>
          <p:cNvPr id="7" name="Picture 6">
            <a:extLst>
              <a:ext uri="{FF2B5EF4-FFF2-40B4-BE49-F238E27FC236}">
                <a16:creationId xmlns:a16="http://schemas.microsoft.com/office/drawing/2014/main" id="{9E8B742F-F091-4442-93A3-A80DAA3A9E38}"/>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8" name="TextBox 14">
            <a:extLst>
              <a:ext uri="{FF2B5EF4-FFF2-40B4-BE49-F238E27FC236}">
                <a16:creationId xmlns:a16="http://schemas.microsoft.com/office/drawing/2014/main" id="{3CEE842F-06BE-4A5E-B833-0A900E6D8C0F}"/>
              </a:ext>
            </a:extLst>
          </p:cNvPr>
          <p:cNvSpPr txBox="1"/>
          <p:nvPr userDrawn="1"/>
        </p:nvSpPr>
        <p:spPr>
          <a:xfrm>
            <a:off x="8023754" y="4663535"/>
            <a:ext cx="3863446"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latin typeface="Franklin Gothic Medium Cond" panose="020B0606030402020204" pitchFamily="34" charset="0"/>
              </a:rPr>
              <a:t>Middlesex County</a:t>
            </a:r>
          </a:p>
        </p:txBody>
      </p:sp>
      <p:pic>
        <p:nvPicPr>
          <p:cNvPr id="9" name="Picture 8">
            <a:extLst>
              <a:ext uri="{FF2B5EF4-FFF2-40B4-BE49-F238E27FC236}">
                <a16:creationId xmlns:a16="http://schemas.microsoft.com/office/drawing/2014/main" id="{6E703729-769D-4CD3-8B60-54D8D55517F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pic>
        <p:nvPicPr>
          <p:cNvPr id="10" name="Picture 9">
            <a:extLst>
              <a:ext uri="{FF2B5EF4-FFF2-40B4-BE49-F238E27FC236}">
                <a16:creationId xmlns:a16="http://schemas.microsoft.com/office/drawing/2014/main" id="{014117BC-5F13-4689-A865-1A8319E4767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sp>
        <p:nvSpPr>
          <p:cNvPr id="11" name="TextBox 10">
            <a:extLst>
              <a:ext uri="{FF2B5EF4-FFF2-40B4-BE49-F238E27FC236}">
                <a16:creationId xmlns:a16="http://schemas.microsoft.com/office/drawing/2014/main" id="{AAEDEBEF-9377-4299-BDD3-26BAF6BB8A30}"/>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pic>
        <p:nvPicPr>
          <p:cNvPr id="12" name="Picture 11" descr="Image result for middlesex county nj map wikipedia">
            <a:extLst>
              <a:ext uri="{FF2B5EF4-FFF2-40B4-BE49-F238E27FC236}">
                <a16:creationId xmlns:a16="http://schemas.microsoft.com/office/drawing/2014/main" id="{93B08302-E8EB-4465-8FDD-802460619544}"/>
              </a:ext>
            </a:extLst>
          </p:cNvPr>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970407" y="4818859"/>
            <a:ext cx="834879" cy="1422031"/>
          </a:xfrm>
          <a:prstGeom prst="rect">
            <a:avLst/>
          </a:prstGeom>
          <a:noFill/>
          <a:ln>
            <a:noFill/>
          </a:ln>
        </p:spPr>
      </p:pic>
    </p:spTree>
    <p:extLst>
      <p:ext uri="{BB962C8B-B14F-4D97-AF65-F5344CB8AC3E}">
        <p14:creationId xmlns:p14="http://schemas.microsoft.com/office/powerpoint/2010/main" val="1223282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9388"/>
            <a:ext cx="762000" cy="1538568"/>
          </a:xfrm>
          <a:prstGeom prst="rect">
            <a:avLst/>
          </a:prstGeom>
          <a:noFill/>
          <a:ln>
            <a:noFill/>
          </a:ln>
        </p:spPr>
      </p:pic>
      <p:sp>
        <p:nvSpPr>
          <p:cNvPr id="8" name="TextBox 14">
            <a:extLst>
              <a:ext uri="{FF2B5EF4-FFF2-40B4-BE49-F238E27FC236}">
                <a16:creationId xmlns:a16="http://schemas.microsoft.com/office/drawing/2014/main" id="{74253E8A-758E-4E32-8607-285DDB06671B}"/>
              </a:ext>
            </a:extLst>
          </p:cNvPr>
          <p:cNvSpPr txBox="1"/>
          <p:nvPr userDrawn="1"/>
        </p:nvSpPr>
        <p:spPr>
          <a:xfrm>
            <a:off x="346450" y="76199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sp>
        <p:nvSpPr>
          <p:cNvPr id="10" name="TextBox 14">
            <a:extLst>
              <a:ext uri="{FF2B5EF4-FFF2-40B4-BE49-F238E27FC236}">
                <a16:creationId xmlns:a16="http://schemas.microsoft.com/office/drawing/2014/main" id="{C73BFD6D-DB60-497C-9540-0BDEE175350F}"/>
              </a:ext>
            </a:extLst>
          </p:cNvPr>
          <p:cNvSpPr txBox="1"/>
          <p:nvPr userDrawn="1"/>
        </p:nvSpPr>
        <p:spPr>
          <a:xfrm>
            <a:off x="7023100" y="4332097"/>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1" name="Picture 10" descr="Image result for middlesex county nj map wikipedia">
            <a:extLst>
              <a:ext uri="{FF2B5EF4-FFF2-40B4-BE49-F238E27FC236}">
                <a16:creationId xmlns:a16="http://schemas.microsoft.com/office/drawing/2014/main" id="{3414AECC-BB91-4DC3-8568-81FD1A5F0C4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3761" y="4474316"/>
            <a:ext cx="762000" cy="1538568"/>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8" name="Picture 7" descr="Image result for middlesex county nj map wikipedia">
            <a:extLst>
              <a:ext uri="{FF2B5EF4-FFF2-40B4-BE49-F238E27FC236}">
                <a16:creationId xmlns:a16="http://schemas.microsoft.com/office/drawing/2014/main" id="{0D64E62F-3534-4FD0-8ED1-DCD867B3FA33}"/>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64400" y="476875"/>
            <a:ext cx="762000" cy="1538568"/>
          </a:xfrm>
          <a:prstGeom prst="rect">
            <a:avLst/>
          </a:prstGeom>
          <a:noFill/>
          <a:ln>
            <a:noFill/>
          </a:ln>
        </p:spPr>
      </p:pic>
      <p:sp>
        <p:nvSpPr>
          <p:cNvPr id="10" name="TextBox 14">
            <a:extLst>
              <a:ext uri="{FF2B5EF4-FFF2-40B4-BE49-F238E27FC236}">
                <a16:creationId xmlns:a16="http://schemas.microsoft.com/office/drawing/2014/main" id="{EDFF1AFE-A588-4127-8983-9AC44B6F896A}"/>
              </a:ext>
            </a:extLst>
          </p:cNvPr>
          <p:cNvSpPr txBox="1"/>
          <p:nvPr userDrawn="1"/>
        </p:nvSpPr>
        <p:spPr>
          <a:xfrm>
            <a:off x="670300" y="381761"/>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middlesex county nj map wikipedia">
            <a:extLst>
              <a:ext uri="{FF2B5EF4-FFF2-40B4-BE49-F238E27FC236}">
                <a16:creationId xmlns:a16="http://schemas.microsoft.com/office/drawing/2014/main" id="{C944EBD2-7B0F-46F3-B655-946BD7F753C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95400" y="462188"/>
            <a:ext cx="762000" cy="1538568"/>
          </a:xfrm>
          <a:prstGeom prst="rect">
            <a:avLst/>
          </a:prstGeom>
          <a:noFill/>
          <a:ln>
            <a:noFill/>
          </a:ln>
        </p:spPr>
      </p:pic>
      <p:sp>
        <p:nvSpPr>
          <p:cNvPr id="10" name="TextBox 14">
            <a:extLst>
              <a:ext uri="{FF2B5EF4-FFF2-40B4-BE49-F238E27FC236}">
                <a16:creationId xmlns:a16="http://schemas.microsoft.com/office/drawing/2014/main" id="{FB8C59A5-421C-45E8-8264-1117F2A84E32}"/>
              </a:ext>
            </a:extLst>
          </p:cNvPr>
          <p:cNvSpPr txBox="1"/>
          <p:nvPr userDrawn="1"/>
        </p:nvSpPr>
        <p:spPr>
          <a:xfrm>
            <a:off x="7023100" y="4332097"/>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
        <p:nvSpPr>
          <p:cNvPr id="11" name="TextBox 14">
            <a:extLst>
              <a:ext uri="{FF2B5EF4-FFF2-40B4-BE49-F238E27FC236}">
                <a16:creationId xmlns:a16="http://schemas.microsoft.com/office/drawing/2014/main" id="{2858773E-15F0-4EFB-B971-41B83D245254}"/>
              </a:ext>
            </a:extLst>
          </p:cNvPr>
          <p:cNvSpPr txBox="1"/>
          <p:nvPr userDrawn="1"/>
        </p:nvSpPr>
        <p:spPr>
          <a:xfrm>
            <a:off x="670300" y="381761"/>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iddlesex county nj map wikipedia">
            <a:extLst>
              <a:ext uri="{FF2B5EF4-FFF2-40B4-BE49-F238E27FC236}">
                <a16:creationId xmlns:a16="http://schemas.microsoft.com/office/drawing/2014/main" id="{9CC5CCF0-59F6-457D-9212-87761F198791}"/>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448380" y="2655032"/>
            <a:ext cx="762000" cy="1538568"/>
          </a:xfrm>
          <a:prstGeom prst="rect">
            <a:avLst/>
          </a:prstGeom>
          <a:noFill/>
          <a:ln>
            <a:noFill/>
          </a:ln>
        </p:spPr>
      </p:pic>
      <p:sp>
        <p:nvSpPr>
          <p:cNvPr id="9" name="TextBox 14">
            <a:extLst>
              <a:ext uri="{FF2B5EF4-FFF2-40B4-BE49-F238E27FC236}">
                <a16:creationId xmlns:a16="http://schemas.microsoft.com/office/drawing/2014/main" id="{9BB42B74-AED9-4566-BE6E-B95A91E355E0}"/>
              </a:ext>
            </a:extLst>
          </p:cNvPr>
          <p:cNvSpPr txBox="1"/>
          <p:nvPr userDrawn="1"/>
        </p:nvSpPr>
        <p:spPr>
          <a:xfrm>
            <a:off x="3786858" y="2610758"/>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middlesex county nj map wikipedia">
            <a:extLst>
              <a:ext uri="{FF2B5EF4-FFF2-40B4-BE49-F238E27FC236}">
                <a16:creationId xmlns:a16="http://schemas.microsoft.com/office/drawing/2014/main" id="{F60C3A6E-C00E-44B0-9585-BFF84ADEF4FD}"/>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371600" y="508539"/>
            <a:ext cx="762000" cy="1538568"/>
          </a:xfrm>
          <a:prstGeom prst="rect">
            <a:avLst/>
          </a:prstGeom>
          <a:noFill/>
          <a:ln>
            <a:noFill/>
          </a:ln>
        </p:spPr>
      </p:pic>
      <p:sp>
        <p:nvSpPr>
          <p:cNvPr id="7" name="TextBox 14">
            <a:extLst>
              <a:ext uri="{FF2B5EF4-FFF2-40B4-BE49-F238E27FC236}">
                <a16:creationId xmlns:a16="http://schemas.microsoft.com/office/drawing/2014/main" id="{1E7C7489-F2EF-4499-8F70-FD3ED5ACBD47}"/>
              </a:ext>
            </a:extLst>
          </p:cNvPr>
          <p:cNvSpPr txBox="1"/>
          <p:nvPr userDrawn="1"/>
        </p:nvSpPr>
        <p:spPr>
          <a:xfrm>
            <a:off x="670300" y="381761"/>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iddlesex county nj map wikipedia">
            <a:extLst>
              <a:ext uri="{FF2B5EF4-FFF2-40B4-BE49-F238E27FC236}">
                <a16:creationId xmlns:a16="http://schemas.microsoft.com/office/drawing/2014/main" id="{3EC79C1B-55C7-42BF-96E6-B1ED6EC9AA54}"/>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18154" y="362205"/>
            <a:ext cx="762000" cy="1538568"/>
          </a:xfrm>
          <a:prstGeom prst="rect">
            <a:avLst/>
          </a:prstGeom>
          <a:noFill/>
          <a:ln>
            <a:noFill/>
          </a:ln>
        </p:spPr>
      </p:pic>
      <p:sp>
        <p:nvSpPr>
          <p:cNvPr id="12" name="TextBox 14">
            <a:extLst>
              <a:ext uri="{FF2B5EF4-FFF2-40B4-BE49-F238E27FC236}">
                <a16:creationId xmlns:a16="http://schemas.microsoft.com/office/drawing/2014/main" id="{47C241B6-FB14-4931-AEF0-7819325818AC}"/>
              </a:ext>
            </a:extLst>
          </p:cNvPr>
          <p:cNvSpPr txBox="1"/>
          <p:nvPr userDrawn="1"/>
        </p:nvSpPr>
        <p:spPr>
          <a:xfrm>
            <a:off x="234475" y="374822"/>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middlesex county nj map wikipedia">
            <a:extLst>
              <a:ext uri="{FF2B5EF4-FFF2-40B4-BE49-F238E27FC236}">
                <a16:creationId xmlns:a16="http://schemas.microsoft.com/office/drawing/2014/main" id="{5448F04B-9A6C-4E46-B60F-E0F9D46852A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50644" y="4881787"/>
            <a:ext cx="762000" cy="1538568"/>
          </a:xfrm>
          <a:prstGeom prst="rect">
            <a:avLst/>
          </a:prstGeom>
          <a:noFill/>
          <a:ln>
            <a:noFill/>
          </a:ln>
        </p:spPr>
      </p:pic>
      <p:sp>
        <p:nvSpPr>
          <p:cNvPr id="7" name="TextBox 14">
            <a:extLst>
              <a:ext uri="{FF2B5EF4-FFF2-40B4-BE49-F238E27FC236}">
                <a16:creationId xmlns:a16="http://schemas.microsoft.com/office/drawing/2014/main" id="{F712BD96-5ACB-4BA5-9BD1-8BF3110C6C1D}"/>
              </a:ext>
            </a:extLst>
          </p:cNvPr>
          <p:cNvSpPr txBox="1"/>
          <p:nvPr userDrawn="1"/>
        </p:nvSpPr>
        <p:spPr>
          <a:xfrm>
            <a:off x="7288644" y="4881787"/>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iddlesex county nj map wikipedia">
            <a:extLst>
              <a:ext uri="{FF2B5EF4-FFF2-40B4-BE49-F238E27FC236}">
                <a16:creationId xmlns:a16="http://schemas.microsoft.com/office/drawing/2014/main" id="{AC9C8ED4-18BE-4CCF-BD95-87C3A5E8A95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20939" y="4835929"/>
            <a:ext cx="762000" cy="1538568"/>
          </a:xfrm>
          <a:prstGeom prst="rect">
            <a:avLst/>
          </a:prstGeom>
          <a:noFill/>
          <a:ln>
            <a:noFill/>
          </a:ln>
        </p:spPr>
      </p:pic>
      <p:sp>
        <p:nvSpPr>
          <p:cNvPr id="12" name="TextBox 14">
            <a:extLst>
              <a:ext uri="{FF2B5EF4-FFF2-40B4-BE49-F238E27FC236}">
                <a16:creationId xmlns:a16="http://schemas.microsoft.com/office/drawing/2014/main" id="{32A30E1E-D9F9-4583-A2B4-533357C9A76D}"/>
              </a:ext>
            </a:extLst>
          </p:cNvPr>
          <p:cNvSpPr txBox="1"/>
          <p:nvPr userDrawn="1"/>
        </p:nvSpPr>
        <p:spPr>
          <a:xfrm>
            <a:off x="537456" y="477349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iddlesex county nj map wikipedia">
            <a:extLst>
              <a:ext uri="{FF2B5EF4-FFF2-40B4-BE49-F238E27FC236}">
                <a16:creationId xmlns:a16="http://schemas.microsoft.com/office/drawing/2014/main" id="{5327D090-C1DC-4CFE-93C4-8065E456EAF3}"/>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85652" y="376860"/>
            <a:ext cx="762000" cy="1538568"/>
          </a:xfrm>
          <a:prstGeom prst="rect">
            <a:avLst/>
          </a:prstGeom>
          <a:noFill/>
          <a:ln>
            <a:noFill/>
          </a:ln>
        </p:spPr>
      </p:pic>
      <p:sp>
        <p:nvSpPr>
          <p:cNvPr id="13" name="TextBox 14">
            <a:extLst>
              <a:ext uri="{FF2B5EF4-FFF2-40B4-BE49-F238E27FC236}">
                <a16:creationId xmlns:a16="http://schemas.microsoft.com/office/drawing/2014/main" id="{1191DEC2-A30A-461F-907D-A9C20DBEADD6}"/>
              </a:ext>
            </a:extLst>
          </p:cNvPr>
          <p:cNvSpPr txBox="1"/>
          <p:nvPr userDrawn="1"/>
        </p:nvSpPr>
        <p:spPr>
          <a:xfrm>
            <a:off x="3599793" y="352275"/>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iddlesex county nj map wikipedia">
            <a:extLst>
              <a:ext uri="{FF2B5EF4-FFF2-40B4-BE49-F238E27FC236}">
                <a16:creationId xmlns:a16="http://schemas.microsoft.com/office/drawing/2014/main" id="{DBCD48FB-BEAC-4C15-B130-578669CF5656}"/>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49247" y="253550"/>
            <a:ext cx="762000" cy="1538568"/>
          </a:xfrm>
          <a:prstGeom prst="rect">
            <a:avLst/>
          </a:prstGeom>
          <a:noFill/>
          <a:ln>
            <a:noFill/>
          </a:ln>
        </p:spPr>
      </p:pic>
      <p:sp>
        <p:nvSpPr>
          <p:cNvPr id="9" name="TextBox 14">
            <a:extLst>
              <a:ext uri="{FF2B5EF4-FFF2-40B4-BE49-F238E27FC236}">
                <a16:creationId xmlns:a16="http://schemas.microsoft.com/office/drawing/2014/main" id="{C8C8FCD6-02CF-47BF-845F-7EA0EDF4359C}"/>
              </a:ext>
            </a:extLst>
          </p:cNvPr>
          <p:cNvSpPr txBox="1"/>
          <p:nvPr userDrawn="1"/>
        </p:nvSpPr>
        <p:spPr>
          <a:xfrm>
            <a:off x="8354331" y="334687"/>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iddlesex county nj map wikipedia">
            <a:extLst>
              <a:ext uri="{FF2B5EF4-FFF2-40B4-BE49-F238E27FC236}">
                <a16:creationId xmlns:a16="http://schemas.microsoft.com/office/drawing/2014/main" id="{134FF3A0-E181-48E7-AE72-02D87E36280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60284" y="386234"/>
            <a:ext cx="762000" cy="1538568"/>
          </a:xfrm>
          <a:prstGeom prst="rect">
            <a:avLst/>
          </a:prstGeom>
          <a:noFill/>
          <a:ln>
            <a:noFill/>
          </a:ln>
        </p:spPr>
      </p:pic>
      <p:sp>
        <p:nvSpPr>
          <p:cNvPr id="12" name="TextBox 14">
            <a:extLst>
              <a:ext uri="{FF2B5EF4-FFF2-40B4-BE49-F238E27FC236}">
                <a16:creationId xmlns:a16="http://schemas.microsoft.com/office/drawing/2014/main" id="{6BA38E99-6391-4549-8273-89F28CF21EA7}"/>
              </a:ext>
            </a:extLst>
          </p:cNvPr>
          <p:cNvSpPr txBox="1"/>
          <p:nvPr userDrawn="1"/>
        </p:nvSpPr>
        <p:spPr>
          <a:xfrm>
            <a:off x="8229600" y="368619"/>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iddlesex county nj map wikipedia">
            <a:extLst>
              <a:ext uri="{FF2B5EF4-FFF2-40B4-BE49-F238E27FC236}">
                <a16:creationId xmlns:a16="http://schemas.microsoft.com/office/drawing/2014/main" id="{2A73FD64-E531-4150-90AD-892C3E28A901}"/>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15400" y="749318"/>
            <a:ext cx="762000" cy="1538568"/>
          </a:xfrm>
          <a:prstGeom prst="rect">
            <a:avLst/>
          </a:prstGeom>
          <a:noFill/>
          <a:ln>
            <a:noFill/>
          </a:ln>
        </p:spPr>
      </p:pic>
      <p:sp>
        <p:nvSpPr>
          <p:cNvPr id="12" name="TextBox 14">
            <a:extLst>
              <a:ext uri="{FF2B5EF4-FFF2-40B4-BE49-F238E27FC236}">
                <a16:creationId xmlns:a16="http://schemas.microsoft.com/office/drawing/2014/main" id="{A39FAD7A-BB54-4EA8-B526-DCEF4C2CED3B}"/>
              </a:ext>
            </a:extLst>
          </p:cNvPr>
          <p:cNvSpPr txBox="1"/>
          <p:nvPr userDrawn="1"/>
        </p:nvSpPr>
        <p:spPr>
          <a:xfrm>
            <a:off x="8017649" y="77018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middlesex county nj map wikipedia">
            <a:extLst>
              <a:ext uri="{FF2B5EF4-FFF2-40B4-BE49-F238E27FC236}">
                <a16:creationId xmlns:a16="http://schemas.microsoft.com/office/drawing/2014/main" id="{ADC3F88D-D260-4475-B336-E0A82AC14698}"/>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6183" y="484335"/>
            <a:ext cx="762000" cy="1538568"/>
          </a:xfrm>
          <a:prstGeom prst="rect">
            <a:avLst/>
          </a:prstGeom>
          <a:noFill/>
          <a:ln>
            <a:noFill/>
          </a:ln>
        </p:spPr>
      </p:pic>
      <p:sp>
        <p:nvSpPr>
          <p:cNvPr id="16" name="TextBox 14">
            <a:extLst>
              <a:ext uri="{FF2B5EF4-FFF2-40B4-BE49-F238E27FC236}">
                <a16:creationId xmlns:a16="http://schemas.microsoft.com/office/drawing/2014/main" id="{4BC0F0CD-8831-43A9-8251-33E873BE1897}"/>
              </a:ext>
            </a:extLst>
          </p:cNvPr>
          <p:cNvSpPr txBox="1"/>
          <p:nvPr userDrawn="1"/>
        </p:nvSpPr>
        <p:spPr>
          <a:xfrm>
            <a:off x="7943193" y="49086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middlesex county nj map wikipedia">
            <a:extLst>
              <a:ext uri="{FF2B5EF4-FFF2-40B4-BE49-F238E27FC236}">
                <a16:creationId xmlns:a16="http://schemas.microsoft.com/office/drawing/2014/main" id="{6B0E71EE-664F-47EC-B6A9-AB277DB0AF5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53400" y="360897"/>
            <a:ext cx="762000" cy="1538568"/>
          </a:xfrm>
          <a:prstGeom prst="rect">
            <a:avLst/>
          </a:prstGeom>
          <a:noFill/>
          <a:ln>
            <a:noFill/>
          </a:ln>
        </p:spPr>
      </p:pic>
      <p:sp>
        <p:nvSpPr>
          <p:cNvPr id="8" name="TextBox 14">
            <a:extLst>
              <a:ext uri="{FF2B5EF4-FFF2-40B4-BE49-F238E27FC236}">
                <a16:creationId xmlns:a16="http://schemas.microsoft.com/office/drawing/2014/main" id="{C05CABA0-B818-48DD-AA1C-6A66602693F0}"/>
              </a:ext>
            </a:extLst>
          </p:cNvPr>
          <p:cNvSpPr txBox="1"/>
          <p:nvPr userDrawn="1"/>
        </p:nvSpPr>
        <p:spPr>
          <a:xfrm>
            <a:off x="7518400" y="2911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middlesex county nj map wikipedia">
            <a:extLst>
              <a:ext uri="{FF2B5EF4-FFF2-40B4-BE49-F238E27FC236}">
                <a16:creationId xmlns:a16="http://schemas.microsoft.com/office/drawing/2014/main" id="{FCE28F58-96B5-41C4-95F1-467502D2D64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0731" y="959751"/>
            <a:ext cx="762000" cy="1538568"/>
          </a:xfrm>
          <a:prstGeom prst="rect">
            <a:avLst/>
          </a:prstGeom>
          <a:noFill/>
          <a:ln>
            <a:noFill/>
          </a:ln>
        </p:spPr>
      </p:pic>
      <p:sp>
        <p:nvSpPr>
          <p:cNvPr id="9" name="TextBox 14">
            <a:extLst>
              <a:ext uri="{FF2B5EF4-FFF2-40B4-BE49-F238E27FC236}">
                <a16:creationId xmlns:a16="http://schemas.microsoft.com/office/drawing/2014/main" id="{ABEED602-CA7B-414E-A537-B36646A1489A}"/>
              </a:ext>
            </a:extLst>
          </p:cNvPr>
          <p:cNvSpPr txBox="1"/>
          <p:nvPr userDrawn="1"/>
        </p:nvSpPr>
        <p:spPr>
          <a:xfrm>
            <a:off x="419747" y="842725"/>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1"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1.xml"/><Relationship Id="rId7"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7.xml"/><Relationship Id="rId7"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6.xml"/><Relationship Id="rId5" Type="http://schemas.openxmlformats.org/officeDocument/2006/relationships/tags" Target="../tags/tag25.xml"/><Relationship Id="rId10" Type="http://schemas.openxmlformats.org/officeDocument/2006/relationships/slideLayout" Target="../slideLayouts/slideLayout8.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7.xml"/><Relationship Id="rId5" Type="http://schemas.openxmlformats.org/officeDocument/2006/relationships/tags" Target="../tags/tag34.xml"/><Relationship Id="rId10" Type="http://schemas.openxmlformats.org/officeDocument/2006/relationships/slideLayout" Target="../slideLayouts/slideLayout8.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1.xml"/><Relationship Id="rId7"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9.xml"/><Relationship Id="rId4" Type="http://schemas.openxmlformats.org/officeDocument/2006/relationships/tags" Target="../tags/tag48.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0.xml"/><Relationship Id="rId5" Type="http://schemas.openxmlformats.org/officeDocument/2006/relationships/tags" Target="../tags/tag57.xml"/><Relationship Id="rId10" Type="http://schemas.openxmlformats.org/officeDocument/2006/relationships/slideLayout" Target="../slideLayouts/slideLayout8.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1.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8.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69.xml"/><Relationship Id="rId7"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3.xml"/><Relationship Id="rId5" Type="http://schemas.openxmlformats.org/officeDocument/2006/relationships/tags" Target="../tags/tag77.xml"/><Relationship Id="rId10" Type="http://schemas.openxmlformats.org/officeDocument/2006/relationships/slideLayout" Target="../slideLayouts/slideLayout8.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5.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8.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6.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8.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7.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8.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8.xml"/><Relationship Id="rId5" Type="http://schemas.openxmlformats.org/officeDocument/2006/relationships/slideLayout" Target="../slideLayouts/slideLayout8.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9.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8.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4.xml"/><Relationship Id="rId7" Type="http://schemas.openxmlformats.org/officeDocument/2006/relationships/slideLayout" Target="../slideLayouts/slideLayout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0.xml"/><Relationship Id="rId7" Type="http://schemas.openxmlformats.org/officeDocument/2006/relationships/slideLayout" Target="../slideLayouts/slideLayout8.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96.xml"/><Relationship Id="rId7" Type="http://schemas.openxmlformats.org/officeDocument/2006/relationships/slideLayout" Target="../slideLayouts/slideLayout8.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3.xml"/><Relationship Id="rId4" Type="http://schemas.openxmlformats.org/officeDocument/2006/relationships/tags" Target="../tags/tag203.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4.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8.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5.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8.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6.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8.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7.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8.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8.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8.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8.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40.xml"/><Relationship Id="rId5" Type="http://schemas.openxmlformats.org/officeDocument/2006/relationships/tags" Target="../tags/tag242.xml"/><Relationship Id="rId10" Type="http://schemas.openxmlformats.org/officeDocument/2006/relationships/slideLayout" Target="../slideLayouts/slideLayout8.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49.xml"/><Relationship Id="rId7" Type="http://schemas.openxmlformats.org/officeDocument/2006/relationships/slideLayout" Target="../slideLayouts/slideLayout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5.xml"/><Relationship Id="rId7" Type="http://schemas.openxmlformats.org/officeDocument/2006/relationships/slideLayout" Target="../slideLayouts/slideLayout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61.xml"/><Relationship Id="rId7" Type="http://schemas.openxmlformats.org/officeDocument/2006/relationships/slideLayout" Target="../slideLayouts/slideLayout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4.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8.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5.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6.xml"/><Relationship Id="rId5" Type="http://schemas.openxmlformats.org/officeDocument/2006/relationships/tags" Target="../tags/tag279.xml"/><Relationship Id="rId10" Type="http://schemas.openxmlformats.org/officeDocument/2006/relationships/slideLayout" Target="../slideLayouts/slideLayout8.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7.xml"/><Relationship Id="rId3" Type="http://schemas.openxmlformats.org/officeDocument/2006/relationships/tags" Target="../tags/tag286.xml"/><Relationship Id="rId7" Type="http://schemas.openxmlformats.org/officeDocument/2006/relationships/slideLayout" Target="../slideLayouts/slideLayout8.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8.xml"/><Relationship Id="rId4" Type="http://schemas.openxmlformats.org/officeDocument/2006/relationships/tags" Target="../tags/tag293.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9.xml"/><Relationship Id="rId5" Type="http://schemas.openxmlformats.org/officeDocument/2006/relationships/tags" Target="../tags/tag302.xml"/><Relationship Id="rId10" Type="http://schemas.openxmlformats.org/officeDocument/2006/relationships/slideLayout" Target="../slideLayouts/slideLayout8.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50.xml"/><Relationship Id="rId4" Type="http://schemas.openxmlformats.org/officeDocument/2006/relationships/tags" Target="../tags/tag310.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1.xml"/><Relationship Id="rId5" Type="http://schemas.openxmlformats.org/officeDocument/2006/relationships/tags" Target="../tags/tag319.xml"/><Relationship Id="rId10" Type="http://schemas.openxmlformats.org/officeDocument/2006/relationships/slideLayout" Target="../slideLayouts/slideLayout8.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2.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9.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3.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9.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4.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9.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5.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9.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6.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9.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7.xml"/><Relationship Id="rId4" Type="http://schemas.openxmlformats.org/officeDocument/2006/relationships/tags" Target="../tags/tag352.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8.xml"/><Relationship Id="rId4" Type="http://schemas.openxmlformats.org/officeDocument/2006/relationships/tags" Target="../tags/tag360.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9.xml"/><Relationship Id="rId5" Type="http://schemas.openxmlformats.org/officeDocument/2006/relationships/slideLayout" Target="../slideLayouts/slideLayout9.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60.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9.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1.xml"/><Relationship Id="rId4" Type="http://schemas.openxmlformats.org/officeDocument/2006/relationships/tags" Target="../tags/tag377.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2.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9.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3.xml"/><Relationship Id="rId5" Type="http://schemas.openxmlformats.org/officeDocument/2006/relationships/tags" Target="../tags/tag396.xml"/><Relationship Id="rId10" Type="http://schemas.openxmlformats.org/officeDocument/2006/relationships/slideLayout" Target="../slideLayouts/slideLayout9.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4.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9.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3.xml"/><Relationship Id="rId7" Type="http://schemas.openxmlformats.org/officeDocument/2006/relationships/slideLayout" Target="../slideLayouts/slideLayout9.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6.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7.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2156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4690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3A36B2-9133-4583-AB51-5574186E4E90}"/>
              </a:ext>
            </a:extLst>
          </p:cNvPr>
          <p:cNvPicPr>
            <a:picLocks noChangeAspect="1"/>
          </p:cNvPicPr>
          <p:nvPr/>
        </p:nvPicPr>
        <p:blipFill rotWithShape="1">
          <a:blip r:embed="rId4"/>
          <a:srcRect t="1648" b="-1648"/>
          <a:stretch/>
        </p:blipFill>
        <p:spPr>
          <a:xfrm>
            <a:off x="7733787" y="631808"/>
            <a:ext cx="4494424" cy="6477001"/>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Middlesex County Basic Needs</a:t>
            </a:r>
          </a:p>
        </p:txBody>
      </p:sp>
      <p:pic>
        <p:nvPicPr>
          <p:cNvPr id="3" name="table">
            <a:extLst>
              <a:ext uri="{FF2B5EF4-FFF2-40B4-BE49-F238E27FC236}">
                <a16:creationId xmlns:a16="http://schemas.microsoft.com/office/drawing/2014/main" id="{CC3AD479-4245-4781-914C-F590AFCA4A71}"/>
              </a:ext>
            </a:extLst>
          </p:cNvPr>
          <p:cNvPicPr>
            <a:picLocks noChangeAspect="1"/>
          </p:cNvPicPr>
          <p:nvPr/>
        </p:nvPicPr>
        <p:blipFill>
          <a:blip r:embed="rId5"/>
          <a:stretch>
            <a:fillRect/>
          </a:stretch>
        </p:blipFill>
        <p:spPr>
          <a:xfrm>
            <a:off x="3124200" y="744042"/>
            <a:ext cx="4609587" cy="6113958"/>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819696" y="685800"/>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81FA3F30-BC8B-46E4-80FB-C5E66F324AE2}"/>
              </a:ext>
            </a:extLst>
          </p:cNvPr>
          <p:cNvSpPr txBox="1"/>
          <p:nvPr/>
        </p:nvSpPr>
        <p:spPr>
          <a:xfrm>
            <a:off x="7797139" y="967847"/>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3F69EE89-F2C2-4D41-AD58-BE262FCB86CA}"/>
              </a:ext>
            </a:extLst>
          </p:cNvPr>
          <p:cNvSpPr txBox="1"/>
          <p:nvPr/>
        </p:nvSpPr>
        <p:spPr>
          <a:xfrm>
            <a:off x="10979647" y="9722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45AC67-20CA-4C37-A63F-95191D8E4394}"/>
              </a:ext>
            </a:extLst>
          </p:cNvPr>
          <p:cNvPicPr>
            <a:picLocks noChangeAspect="1"/>
          </p:cNvPicPr>
          <p:nvPr/>
        </p:nvPicPr>
        <p:blipFill>
          <a:blip r:embed="rId4"/>
          <a:stretch>
            <a:fillRect/>
          </a:stretch>
        </p:blipFill>
        <p:spPr>
          <a:xfrm>
            <a:off x="7320454" y="568596"/>
            <a:ext cx="4871545" cy="628940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Middlesex County Service Needs</a:t>
            </a:r>
          </a:p>
        </p:txBody>
      </p:sp>
      <p:pic>
        <p:nvPicPr>
          <p:cNvPr id="3" name="table">
            <a:extLst>
              <a:ext uri="{FF2B5EF4-FFF2-40B4-BE49-F238E27FC236}">
                <a16:creationId xmlns:a16="http://schemas.microsoft.com/office/drawing/2014/main" id="{69CBC6F6-59FE-415F-AA4E-4CDCDB5EAB51}"/>
              </a:ext>
            </a:extLst>
          </p:cNvPr>
          <p:cNvPicPr>
            <a:picLocks noChangeAspect="1"/>
          </p:cNvPicPr>
          <p:nvPr/>
        </p:nvPicPr>
        <p:blipFill>
          <a:blip r:embed="rId5"/>
          <a:stretch>
            <a:fillRect/>
          </a:stretch>
        </p:blipFill>
        <p:spPr>
          <a:xfrm>
            <a:off x="3200400" y="568597"/>
            <a:ext cx="3958830" cy="6289402"/>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320455" y="568597"/>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5" name="TextBox 6">
            <a:extLst>
              <a:ext uri="{FF2B5EF4-FFF2-40B4-BE49-F238E27FC236}">
                <a16:creationId xmlns:a16="http://schemas.microsoft.com/office/drawing/2014/main" id="{7C1B1C24-D4B3-43DD-8E28-ACB83DDF51FB}"/>
              </a:ext>
            </a:extLst>
          </p:cNvPr>
          <p:cNvSpPr txBox="1"/>
          <p:nvPr/>
        </p:nvSpPr>
        <p:spPr>
          <a:xfrm>
            <a:off x="7271557" y="92254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a:extLst>
              <a:ext uri="{FF2B5EF4-FFF2-40B4-BE49-F238E27FC236}">
                <a16:creationId xmlns:a16="http://schemas.microsoft.com/office/drawing/2014/main" id="{B06B62AE-D8C8-41CA-9932-4741C270C3C5}"/>
              </a:ext>
            </a:extLst>
          </p:cNvPr>
          <p:cNvSpPr txBox="1"/>
          <p:nvPr/>
        </p:nvSpPr>
        <p:spPr>
          <a:xfrm>
            <a:off x="11002066" y="922539"/>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82458528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22494519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8011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304560331"/>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85848339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24615153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43969526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23292412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60152859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952863128"/>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13863769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63844997"/>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752451" y="4800600"/>
            <a:ext cx="7811298" cy="4572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3448232079"/>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964636058"/>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402124251"/>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842286808"/>
              </p:ext>
            </p:extLst>
          </p:nvPr>
        </p:nvGraphicFramePr>
        <p:xfrm>
          <a:off x="3150217" y="671971"/>
          <a:ext cx="6069983" cy="588122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56756989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20023718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0607574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62532961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20464347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93469712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26042901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46856554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55096609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https://map.feedingamerica.org/county/2015/overall</a:t>
            </a:r>
            <a:endParaRPr lang="en-US" sz="1200" dirty="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817808606"/>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8747784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52352124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8979530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06807336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16976224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41243926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86060099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4977903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652484790"/>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88392115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576088881"/>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58126160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96867232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36172300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60195576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91451409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74340367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22417725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29076004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39151987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737602429"/>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Monthly unemployment rate from June 2018-May 2019: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2018-2019</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32821894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2188122307"/>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55726025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2267062164"/>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97936744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63369585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61863931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66827134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04102560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580483811"/>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159741115"/>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648362373"/>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11831635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980318288"/>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2872352507"/>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78660430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74870355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73997145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934909309"/>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886650059"/>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03992277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288997201"/>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959169385"/>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132645189"/>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36659618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94272349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92767036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419948517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915899251"/>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30585791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53883334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25809321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53146985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30192633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19695809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1672991964"/>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61261288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330EA4-FD0C-485D-BFEE-D424249807CF}"/>
              </a:ext>
            </a:extLst>
          </p:cNvPr>
          <p:cNvSpPr/>
          <p:nvPr/>
        </p:nvSpPr>
        <p:spPr>
          <a:xfrm>
            <a:off x="3276600" y="457200"/>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AAA Counseling &amp; Consulting Services, LLC </a:t>
            </a:r>
            <a:r>
              <a:rPr lang="en-US" sz="1400" dirty="0">
                <a:solidFill>
                  <a:srgbClr val="C00000"/>
                </a:solidFill>
                <a:latin typeface="Franklin Gothic Medium" panose="020B0603020102020204" pitchFamily="34" charset="0"/>
              </a:rPr>
              <a:t>[Mental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Adolescent &amp; Children Enrichment Services, LLC </a:t>
            </a:r>
            <a:r>
              <a:rPr lang="en-US" sz="1400" dirty="0">
                <a:solidFill>
                  <a:srgbClr val="C00000"/>
                </a:solidFill>
                <a:latin typeface="Franklin Gothic Medium" panose="020B0603020102020204" pitchFamily="34" charset="0"/>
              </a:rPr>
              <a:t>[Child Development &amp; Parenting]</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Adult Sibs: Supportive Networks.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err="1">
                <a:latin typeface="Franklin Gothic Medium" panose="020B0603020102020204" pitchFamily="34" charset="0"/>
              </a:rPr>
              <a:t>Alianza</a:t>
            </a:r>
            <a:r>
              <a:rPr lang="en-US" sz="1400" spc="-20" dirty="0">
                <a:latin typeface="Franklin Gothic Medium" panose="020B0603020102020204" pitchFamily="34" charset="0"/>
              </a:rPr>
              <a:t>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Alliance Center for Independence (ACI)  </a:t>
            </a:r>
            <a:r>
              <a:rPr lang="en-US" sz="1400" dirty="0">
                <a:solidFill>
                  <a:srgbClr val="C00000"/>
                </a:solidFill>
                <a:latin typeface="Franklin Gothic Medium" panose="020B0603020102020204" pitchFamily="34" charset="0"/>
              </a:rPr>
              <a:t>[Disabilities]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ARC – Middlesex County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B.A.S.C. Network </a:t>
            </a:r>
            <a:r>
              <a:rPr lang="en-US" sz="1400" dirty="0">
                <a:solidFill>
                  <a:srgbClr val="C00000"/>
                </a:solidFill>
                <a:latin typeface="Franklin Gothic Medium" panose="020B0603020102020204" pitchFamily="34" charset="0"/>
              </a:rPr>
              <a:t>[Childcare]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Bayside Family Success Center </a:t>
            </a:r>
            <a:r>
              <a:rPr lang="en-US" sz="1400" dirty="0">
                <a:solidFill>
                  <a:srgbClr val="C00000"/>
                </a:solidFill>
                <a:latin typeface="Franklin Gothic Medium" panose="020B0603020102020204" pitchFamily="34" charset="0"/>
              </a:rPr>
              <a:t>[General]</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Big Brother Big Sister of Monmouth and Middlesex Counties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 for Developmental Disabilities </a:t>
            </a:r>
            <a:r>
              <a:rPr lang="en-US" sz="1400" dirty="0">
                <a:solidFill>
                  <a:srgbClr val="C00000"/>
                </a:solidFill>
                <a:latin typeface="Franklin Gothic Medium" panose="020B0603020102020204" pitchFamily="34" charset="0"/>
              </a:rPr>
              <a:t>[Developmental Disabilities]</a:t>
            </a:r>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6998A362-2140-4797-AB29-E47CAF4148ED}"/>
              </a:ext>
            </a:extLst>
          </p:cNvPr>
          <p:cNvSpPr/>
          <p:nvPr/>
        </p:nvSpPr>
        <p:spPr>
          <a:xfrm>
            <a:off x="8077200"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Central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bff32343721849909a9&quot;,&quot;SmartGridHorizontal&quot;:0,&quot;LinkedExcelSources&quot;:{&quot;5e271508383938077ce0e0d8&quot;:&quot;{{Desktop}}\\Linked Files\\workbooks\\Middlesex 01-15-2020_QA_v05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8423</TotalTime>
  <Words>9463</Words>
  <Application>Microsoft Office PowerPoint</Application>
  <PresentationFormat>Widescreen</PresentationFormat>
  <Paragraphs>843</Paragraphs>
  <Slides>90</Slides>
  <Notes>68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1373</cp:revision>
  <dcterms:created xsi:type="dcterms:W3CDTF">2006-08-16T00:00:00Z</dcterms:created>
  <dcterms:modified xsi:type="dcterms:W3CDTF">2020-01-31T20:37:25Z</dcterms:modified>
</cp:coreProperties>
</file>