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4548" autoAdjust="0"/>
  </p:normalViewPr>
  <p:slideViewPr>
    <p:cSldViewPr>
      <p:cViewPr varScale="1">
        <p:scale>
          <a:sx n="72" d="100"/>
          <a:sy n="72" d="100"/>
        </p:scale>
        <p:origin x="984" y="149"/>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Mercer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Mercer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Overview'!$A$12,'0. Overview'!$A$33,'0. Overview'!$A$56,'0. Overview'!$A$77,'0. Overview'!$A$97,'0. Overview'!$A$119,'0. Overview'!$A$141,'0. Overview'!$A$176,'0. Overview'!$A$189,'0. Overview'!$A$204)</c:f>
              <c:strCache>
                <c:ptCount val="10"/>
                <c:pt idx="0">
                  <c:v>Mercer</c:v>
                </c:pt>
                <c:pt idx="1">
                  <c:v>Mercer</c:v>
                </c:pt>
                <c:pt idx="2">
                  <c:v>Mercer</c:v>
                </c:pt>
                <c:pt idx="3">
                  <c:v>Mercer</c:v>
                </c:pt>
                <c:pt idx="4">
                  <c:v>Mercer</c:v>
                </c:pt>
                <c:pt idx="5">
                  <c:v>Mercer</c:v>
                </c:pt>
                <c:pt idx="6">
                  <c:v>Mercer</c:v>
                </c:pt>
                <c:pt idx="7">
                  <c:v>Mercer </c:v>
                </c:pt>
                <c:pt idx="8">
                  <c:v>Mercer</c:v>
                </c:pt>
                <c:pt idx="9">
                  <c:v>Mercer</c:v>
                </c:pt>
              </c:strCache>
            </c:strRef>
          </c:cat>
          <c:val>
            <c:numRef>
              <c:f>('0. Overview'!$C$12,'0. Overview'!$C$33,'0. Overview'!$C$56,'0. Overview'!$C$77,'0. Overview'!$C$97,'0. Overview'!$C$119,'0. Overview'!$C$141,'0. Overview'!$C$176,'0. Overview'!$C$189,'0. Overview'!$C$204)</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3F92-45C2-B0C8-2DDF4369FBFA}"/>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Overview'!$A$12,'0. Overview'!$A$33,'0. Overview'!$A$56,'0. Overview'!$A$77,'0. Overview'!$A$97,'0. Overview'!$A$119,'0. Overview'!$A$141,'0. Overview'!$A$176,'0. Overview'!$A$189,'0. Overview'!$A$204)</c:f>
              <c:strCache>
                <c:ptCount val="10"/>
                <c:pt idx="0">
                  <c:v>Mercer</c:v>
                </c:pt>
                <c:pt idx="1">
                  <c:v>Mercer</c:v>
                </c:pt>
                <c:pt idx="2">
                  <c:v>Mercer</c:v>
                </c:pt>
                <c:pt idx="3">
                  <c:v>Mercer</c:v>
                </c:pt>
                <c:pt idx="4">
                  <c:v>Mercer</c:v>
                </c:pt>
                <c:pt idx="5">
                  <c:v>Mercer</c:v>
                </c:pt>
                <c:pt idx="6">
                  <c:v>Mercer</c:v>
                </c:pt>
                <c:pt idx="7">
                  <c:v>Mercer </c:v>
                </c:pt>
                <c:pt idx="8">
                  <c:v>Mercer</c:v>
                </c:pt>
                <c:pt idx="9">
                  <c:v>Mercer</c:v>
                </c:pt>
              </c:strCache>
            </c:strRef>
          </c:cat>
          <c:val>
            <c:numRef>
              <c:f>('0. Overview'!$D$12,'0. Overview'!$D$33,'0. Overview'!$D$56,'0. Overview'!$D$77,'0. Overview'!$D$97,'0. Overview'!$D$119,'0. Overview'!$D$141,'0. Overview'!$D$176,'0. Overview'!$D$189,'0. Overview'!$D$204)</c:f>
              <c:numCache>
                <c:formatCode>General</c:formatCode>
                <c:ptCount val="10"/>
                <c:pt idx="0">
                  <c:v>11.875</c:v>
                </c:pt>
                <c:pt idx="1">
                  <c:v>12.875</c:v>
                </c:pt>
                <c:pt idx="2">
                  <c:v>11.875</c:v>
                </c:pt>
                <c:pt idx="3">
                  <c:v>12.875</c:v>
                </c:pt>
                <c:pt idx="4">
                  <c:v>14.875</c:v>
                </c:pt>
                <c:pt idx="5">
                  <c:v>14.875</c:v>
                </c:pt>
                <c:pt idx="6">
                  <c:v>14.875</c:v>
                </c:pt>
                <c:pt idx="7">
                  <c:v>1.875</c:v>
                </c:pt>
                <c:pt idx="8">
                  <c:v>8.875</c:v>
                </c:pt>
                <c:pt idx="9">
                  <c:v>17.875</c:v>
                </c:pt>
              </c:numCache>
            </c:numRef>
          </c:val>
          <c:extLst>
            <c:ext xmlns:c16="http://schemas.microsoft.com/office/drawing/2014/chart" uri="{C3380CC4-5D6E-409C-BE32-E72D297353CC}">
              <c16:uniqueId val="{00000001-3F92-45C2-B0C8-2DDF4369FBFA}"/>
            </c:ext>
          </c:extLst>
        </c:ser>
        <c:ser>
          <c:idx val="3"/>
          <c:order val="2"/>
          <c:spPr>
            <a:solidFill>
              <a:schemeClr val="bg1">
                <a:lumMod val="65000"/>
              </a:schemeClr>
            </a:solidFill>
            <a:ln>
              <a:solidFill>
                <a:schemeClr val="tx1">
                  <a:lumMod val="95000"/>
                  <a:lumOff val="5000"/>
                </a:schemeClr>
              </a:solidFill>
            </a:ln>
            <a:effectLst/>
          </c:spPr>
          <c:invertIfNegative val="0"/>
          <c:cat>
            <c:strRef>
              <c:f>('0. Overview'!$A$12,'0. Overview'!$A$33,'0. Overview'!$A$56,'0. Overview'!$A$77,'0. Overview'!$A$97,'0. Overview'!$A$119,'0. Overview'!$A$141,'0. Overview'!$A$176,'0. Overview'!$A$189,'0. Overview'!$A$204)</c:f>
              <c:strCache>
                <c:ptCount val="10"/>
                <c:pt idx="0">
                  <c:v>Mercer</c:v>
                </c:pt>
                <c:pt idx="1">
                  <c:v>Mercer</c:v>
                </c:pt>
                <c:pt idx="2">
                  <c:v>Mercer</c:v>
                </c:pt>
                <c:pt idx="3">
                  <c:v>Mercer</c:v>
                </c:pt>
                <c:pt idx="4">
                  <c:v>Mercer</c:v>
                </c:pt>
                <c:pt idx="5">
                  <c:v>Mercer</c:v>
                </c:pt>
                <c:pt idx="6">
                  <c:v>Mercer</c:v>
                </c:pt>
                <c:pt idx="7">
                  <c:v>Mercer </c:v>
                </c:pt>
                <c:pt idx="8">
                  <c:v>Mercer</c:v>
                </c:pt>
                <c:pt idx="9">
                  <c:v>Mercer</c:v>
                </c:pt>
              </c:strCache>
            </c:strRef>
          </c:cat>
          <c:val>
            <c:numRef>
              <c:f>('0. Overview'!$E$12,'0. Overview'!$E$33,'0. Overview'!$E$56,'0. Overview'!$E$77,'0. Overview'!$E$97,'0. Overview'!$E$119,'0. Overview'!$E$141,'0. Overview'!$E$176,'0. Overview'!$E$189,'0. Overview'!$E$204)</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3F92-45C2-B0C8-2DDF4369FBFA}"/>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Overview'!$A$247,'0. Overview'!$A$269,'0. Overview'!$A$279,'0. Overview'!$A$298,'0. Overview'!$A$322,'0. Overview'!$A$347,'0. Overview'!$A$370,'0. Overview'!$A$394,'0. Overview'!$A$416)</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('0. Overview'!$C$247,'0. Overview'!$C$269,'0. Overview'!$C$279,'0. Overview'!$C$298,'0. Overview'!$C$322,'0. Overview'!$C$347,'0. Overview'!$C$370,'0. Overview'!$C$394,'0. Overview'!$C$416)</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8277-4B11-B49F-10BD0856C1FF}"/>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Overview'!$A$247,'0. Overview'!$A$269,'0. Overview'!$A$279,'0. Overview'!$A$298,'0. Overview'!$A$322,'0. Overview'!$A$347,'0. Overview'!$A$370,'0. Overview'!$A$394,'0. Overview'!$A$416)</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('0. Overview'!$D$247,'0. Overview'!$D$269,'0. Overview'!$D$279,'0. Overview'!$D$298,'0. Overview'!$D$322,'0. Overview'!$D$347,'0. Overview'!$D$370,'0. Overview'!$D$394,'0. Overview'!$D$416)</c:f>
              <c:numCache>
                <c:formatCode>General</c:formatCode>
                <c:ptCount val="9"/>
                <c:pt idx="0">
                  <c:v>1.875</c:v>
                </c:pt>
                <c:pt idx="1">
                  <c:v>1.875</c:v>
                </c:pt>
                <c:pt idx="2">
                  <c:v>13.875</c:v>
                </c:pt>
                <c:pt idx="3">
                  <c:v>16.875</c:v>
                </c:pt>
                <c:pt idx="4">
                  <c:v>15.875</c:v>
                </c:pt>
                <c:pt idx="5">
                  <c:v>12.875</c:v>
                </c:pt>
                <c:pt idx="6">
                  <c:v>11.875</c:v>
                </c:pt>
                <c:pt idx="7">
                  <c:v>11.875</c:v>
                </c:pt>
                <c:pt idx="8">
                  <c:v>11.875</c:v>
                </c:pt>
              </c:numCache>
            </c:numRef>
          </c:val>
          <c:extLst>
            <c:ext xmlns:c16="http://schemas.microsoft.com/office/drawing/2014/chart" uri="{C3380CC4-5D6E-409C-BE32-E72D297353CC}">
              <c16:uniqueId val="{00000001-8277-4B11-B49F-10BD0856C1FF}"/>
            </c:ext>
          </c:extLst>
        </c:ser>
        <c:ser>
          <c:idx val="3"/>
          <c:order val="2"/>
          <c:spPr>
            <a:solidFill>
              <a:schemeClr val="bg2">
                <a:lumMod val="75000"/>
              </a:schemeClr>
            </a:solidFill>
            <a:ln>
              <a:solidFill>
                <a:schemeClr val="tx1"/>
              </a:solidFill>
            </a:ln>
            <a:effectLst/>
          </c:spPr>
          <c:invertIfNegative val="0"/>
          <c:cat>
            <c:strRef>
              <c:f>('0. Overview'!$A$247,'0. Overview'!$A$269,'0. Overview'!$A$279,'0. Overview'!$A$298,'0. Overview'!$A$322,'0. Overview'!$A$347,'0. Overview'!$A$370,'0. Overview'!$A$394,'0. Overview'!$A$416)</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('0. Overview'!$E$247,'0. Overview'!$E$269,'0. Overview'!$E$279,'0. Overview'!$E$298,'0. Overview'!$E$322,'0. Overview'!$E$347,'0. Overview'!$E$370,'0. Overview'!$E$394,'0. Overview'!$E$416)</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8277-4B11-B49F-10BD0856C1FF}"/>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Mercer</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0.58799999999999997</c:v>
                </c:pt>
                <c:pt idx="1">
                  <c:v>0.221</c:v>
                </c:pt>
                <c:pt idx="2">
                  <c:v>0.01</c:v>
                </c:pt>
                <c:pt idx="3">
                  <c:v>0.14000000000000001</c:v>
                </c:pt>
                <c:pt idx="4">
                  <c:v>1E-3</c:v>
                </c:pt>
                <c:pt idx="5">
                  <c:v>0.15</c:v>
                </c:pt>
                <c:pt idx="6">
                  <c:v>0.19400000000000001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0.65700000000000003</c:v>
                </c:pt>
                <c:pt idx="1">
                  <c:v>0.63300000000000001</c:v>
                </c:pt>
                <c:pt idx="2">
                  <c:v>0.61599999999999999</c:v>
                </c:pt>
                <c:pt idx="3">
                  <c:v>0.63300000000000001</c:v>
                </c:pt>
                <c:pt idx="4">
                  <c:v>0.58799999999999997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0.219</c:v>
                </c:pt>
                <c:pt idx="1">
                  <c:v>0.21299999999999999</c:v>
                </c:pt>
                <c:pt idx="2">
                  <c:v>0.215</c:v>
                </c:pt>
                <c:pt idx="3">
                  <c:v>0.218</c:v>
                </c:pt>
                <c:pt idx="4">
                  <c:v>0.221</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4.0000000000000001E-3</c:v>
                </c:pt>
                <c:pt idx="1">
                  <c:v>4.0000000000000001E-3</c:v>
                </c:pt>
                <c:pt idx="2">
                  <c:v>6.0000000000000001E-3</c:v>
                </c:pt>
                <c:pt idx="3">
                  <c:v>6.0000000000000001E-3</c:v>
                </c:pt>
                <c:pt idx="4">
                  <c:v>0.01</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0.123</c:v>
                </c:pt>
                <c:pt idx="1">
                  <c:v>0.122</c:v>
                </c:pt>
                <c:pt idx="2">
                  <c:v>0.127</c:v>
                </c:pt>
                <c:pt idx="3">
                  <c:v>0.124</c:v>
                </c:pt>
                <c:pt idx="4">
                  <c:v>0.14000000000000001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0.17799999999999999</c:v>
                </c:pt>
                <c:pt idx="1">
                  <c:v>0.18099999999999999</c:v>
                </c:pt>
                <c:pt idx="2">
                  <c:v>0.185</c:v>
                </c:pt>
                <c:pt idx="3">
                  <c:v>0.17899999999999999</c:v>
                </c:pt>
                <c:pt idx="4">
                  <c:v>0.19400000000000001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55</c:v>
                </c:pt>
                <c:pt idx="1">
                  <c:v>55</c:v>
                </c:pt>
                <c:pt idx="2">
                  <c:v>55</c:v>
                </c:pt>
                <c:pt idx="3">
                  <c:v>59</c:v>
                </c:pt>
                <c:pt idx="4">
                  <c:v>62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4" formatCode="0.00">
                  <c:v>62.320807535999997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0.23799999999999999</c:v>
                </c:pt>
                <c:pt idx="1">
                  <c:v>0.23699999999999999</c:v>
                </c:pt>
                <c:pt idx="2">
                  <c:v>0.24199999999999999</c:v>
                </c:pt>
                <c:pt idx="3">
                  <c:v>0.23</c:v>
                </c:pt>
                <c:pt idx="4">
                  <c:v>0.22500000000000001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8">
                  <c:v>0.11</c:v>
                </c:pt>
                <c:pt idx="9">
                  <c:v>0.11600000000000001</c:v>
                </c:pt>
                <c:pt idx="10">
                  <c:v>0.129</c:v>
                </c:pt>
                <c:pt idx="11">
                  <c:v>0.16</c:v>
                </c:pt>
                <c:pt idx="12">
                  <c:v>0.191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13">
                  <c:v>0.22500000000000001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0385051673228343"/>
          <c:y val="0.94031890130912266"/>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Windsor township</c:v>
                </c:pt>
                <c:pt idx="1">
                  <c:v>East Windsor township</c:v>
                </c:pt>
                <c:pt idx="2">
                  <c:v>Princeton</c:v>
                </c:pt>
                <c:pt idx="3">
                  <c:v>Hightstown borough</c:v>
                </c:pt>
                <c:pt idx="4">
                  <c:v>Lawrence township</c:v>
                </c:pt>
                <c:pt idx="5">
                  <c:v>Robbinsville township</c:v>
                </c:pt>
                <c:pt idx="6">
                  <c:v>Trenton city</c:v>
                </c:pt>
                <c:pt idx="7">
                  <c:v>Hamilton township</c:v>
                </c:pt>
                <c:pt idx="8">
                  <c:v>Hopewell township</c:v>
                </c:pt>
                <c:pt idx="9">
                  <c:v>Ewing township</c:v>
                </c:pt>
              </c:strCache>
            </c:strRef>
          </c:cat>
          <c:val>
            <c:numRef>
              <c:f>Sheet1!$B$2:$B$11</c:f>
              <c:numCache>
                <c:formatCode>0.00%</c:formatCode>
                <c:ptCount val="10"/>
                <c:pt idx="0">
                  <c:v>0.42099999999999999</c:v>
                </c:pt>
                <c:pt idx="1">
                  <c:v>0.34499999999999997</c:v>
                </c:pt>
                <c:pt idx="2">
                  <c:v>0.28799999999999998</c:v>
                </c:pt>
                <c:pt idx="3">
                  <c:v>0.27500000000000002</c:v>
                </c:pt>
                <c:pt idx="4">
                  <c:v>0.26100000000000001</c:v>
                </c:pt>
                <c:pt idx="5">
                  <c:v>0.246</c:v>
                </c:pt>
                <c:pt idx="6">
                  <c:v>0.23300000000000001</c:v>
                </c:pt>
                <c:pt idx="7">
                  <c:v>0.17699999999999999</c:v>
                </c:pt>
                <c:pt idx="8">
                  <c:v>0.14599999999999999</c:v>
                </c:pt>
                <c:pt idx="9">
                  <c:v>0.14099999999999999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Mercer County avg 23.6%</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West Windsor township</c:v>
                </c:pt>
                <c:pt idx="1">
                  <c:v>East Windsor township</c:v>
                </c:pt>
                <c:pt idx="2">
                  <c:v>Princeton</c:v>
                </c:pt>
                <c:pt idx="3">
                  <c:v>Hightstown borough</c:v>
                </c:pt>
                <c:pt idx="4">
                  <c:v>Lawrence township</c:v>
                </c:pt>
                <c:pt idx="5">
                  <c:v>Robbinsville township</c:v>
                </c:pt>
                <c:pt idx="6">
                  <c:v>Trenton city</c:v>
                </c:pt>
                <c:pt idx="7">
                  <c:v>Hamilton township</c:v>
                </c:pt>
                <c:pt idx="8">
                  <c:v>Hopewell township</c:v>
                </c:pt>
                <c:pt idx="9">
                  <c:v>Ewing township</c:v>
                </c:pt>
              </c:strCache>
            </c:strRef>
          </c:cat>
          <c:val>
            <c:numRef>
              <c:f>Sheet1!$C$2:$C$11</c:f>
              <c:numCache>
                <c:formatCode>0%</c:formatCode>
                <c:ptCount val="10"/>
                <c:pt idx="0">
                  <c:v>0.23599999999999999</c:v>
                </c:pt>
                <c:pt idx="1">
                  <c:v>0.23599999999999999</c:v>
                </c:pt>
                <c:pt idx="2">
                  <c:v>0.23599999999999999</c:v>
                </c:pt>
                <c:pt idx="3">
                  <c:v>0.23599999999999999</c:v>
                </c:pt>
                <c:pt idx="4">
                  <c:v>0.23599999999999999</c:v>
                </c:pt>
                <c:pt idx="5">
                  <c:v>0.23599999999999999</c:v>
                </c:pt>
                <c:pt idx="6">
                  <c:v>0.23599999999999999</c:v>
                </c:pt>
                <c:pt idx="7">
                  <c:v>0.23599999999999999</c:v>
                </c:pt>
                <c:pt idx="8">
                  <c:v>0.23599999999999999</c:v>
                </c:pt>
                <c:pt idx="9">
                  <c:v>0.23599999999999999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5962573818897642"/>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0.69899999999999995</c:v>
                </c:pt>
                <c:pt idx="1">
                  <c:v>0.68300000000000005</c:v>
                </c:pt>
                <c:pt idx="2">
                  <c:v>0.68</c:v>
                </c:pt>
                <c:pt idx="3">
                  <c:v>0.69</c:v>
                </c:pt>
                <c:pt idx="4">
                  <c:v>0.70799999999999996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7">
                  <c:v>0.70799999999999996</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416301673228347"/>
          <c:y val="0.90152886049834302"/>
          <c:w val="0.12765243602362206"/>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10">
                  <c:v>94772</c:v>
                </c:pt>
                <c:pt idx="11">
                  <c:v>104949</c:v>
                </c:pt>
                <c:pt idx="12">
                  <c:v>118648</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9">
                  <c:v>81648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24760</c:v>
                </c:pt>
                <c:pt idx="1">
                  <c:v>30143</c:v>
                </c:pt>
                <c:pt idx="2">
                  <c:v>26745</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7500835620350461"/>
          <c:y val="0.88694641230867255"/>
          <c:w val="0.8249916437964952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Trenton city</c:v>
                </c:pt>
                <c:pt idx="1">
                  <c:v>Hamilton township</c:v>
                </c:pt>
                <c:pt idx="2">
                  <c:v>West Windsor township</c:v>
                </c:pt>
                <c:pt idx="3">
                  <c:v>East Windsor township</c:v>
                </c:pt>
                <c:pt idx="4">
                  <c:v>Lawrence township</c:v>
                </c:pt>
                <c:pt idx="5">
                  <c:v>Princeton</c:v>
                </c:pt>
                <c:pt idx="6">
                  <c:v>Ewing township</c:v>
                </c:pt>
                <c:pt idx="7">
                  <c:v>Robbinsville township</c:v>
                </c:pt>
                <c:pt idx="8">
                  <c:v>Hopewell township</c:v>
                </c:pt>
                <c:pt idx="9">
                  <c:v>Hightstown borough</c:v>
                </c:pt>
                <c:pt idx="10">
                  <c:v>Pennington borough</c:v>
                </c:pt>
                <c:pt idx="11">
                  <c:v>Hopewell borough</c:v>
                </c:pt>
              </c:strCache>
            </c:strRef>
          </c:cat>
          <c:val>
            <c:numRef>
              <c:f>Sheet1!$B$2:$B$13</c:f>
              <c:numCache>
                <c:formatCode>0</c:formatCode>
                <c:ptCount val="12"/>
                <c:pt idx="0">
                  <c:v>23023</c:v>
                </c:pt>
                <c:pt idx="1">
                  <c:v>16531</c:v>
                </c:pt>
                <c:pt idx="2">
                  <c:v>7607</c:v>
                </c:pt>
                <c:pt idx="3">
                  <c:v>6931</c:v>
                </c:pt>
                <c:pt idx="4">
                  <c:v>6462</c:v>
                </c:pt>
                <c:pt idx="5">
                  <c:v>6108</c:v>
                </c:pt>
                <c:pt idx="6">
                  <c:v>5720</c:v>
                </c:pt>
                <c:pt idx="7">
                  <c:v>4109</c:v>
                </c:pt>
                <c:pt idx="8">
                  <c:v>4107</c:v>
                </c:pt>
                <c:pt idx="9">
                  <c:v>693</c:v>
                </c:pt>
                <c:pt idx="10">
                  <c:v>639</c:v>
                </c:pt>
                <c:pt idx="11">
                  <c:v>516</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0.32</c:v>
                </c:pt>
                <c:pt idx="1">
                  <c:v>0.32</c:v>
                </c:pt>
                <c:pt idx="2">
                  <c:v>0.28999999999999998</c:v>
                </c:pt>
                <c:pt idx="3">
                  <c:v>0.28000000000000003</c:v>
                </c:pt>
                <c:pt idx="4">
                  <c:v>0.26440937049000002</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8">
                  <c:v>0.23577603798999999</c:v>
                </c:pt>
                <c:pt idx="9">
                  <c:v>0.21532273269999999</c:v>
                </c:pt>
                <c:pt idx="10">
                  <c:v>0.21041752161999999</c:v>
                </c:pt>
                <c:pt idx="11">
                  <c:v>0.20543212818000001</c:v>
                </c:pt>
                <c:pt idx="12">
                  <c:v>0.19881513271000001</c:v>
                </c:pt>
                <c:pt idx="13">
                  <c:v>0.17797867458</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7">
                  <c:v>0.26440937049000002</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1781052194639932"/>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Mercer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1539</c:v>
                </c:pt>
                <c:pt idx="1">
                  <c:v>862</c:v>
                </c:pt>
                <c:pt idx="2">
                  <c:v>1151</c:v>
                </c:pt>
                <c:pt idx="3">
                  <c:v>1197</c:v>
                </c:pt>
                <c:pt idx="4">
                  <c:v>870</c:v>
                </c:pt>
                <c:pt idx="5">
                  <c:v>1597</c:v>
                </c:pt>
                <c:pt idx="6">
                  <c:v>971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9">
                  <c:v>99110</c:v>
                </c:pt>
                <c:pt idx="10">
                  <c:v>100387</c:v>
                </c:pt>
                <c:pt idx="11">
                  <c:v>101568</c:v>
                </c:pt>
                <c:pt idx="12">
                  <c:v>102475</c:v>
                </c:pt>
                <c:pt idx="13">
                  <c:v>102891</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8">
                  <c:v>98245</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79173</c:v>
                </c:pt>
                <c:pt idx="1">
                  <c:v>80632</c:v>
                </c:pt>
                <c:pt idx="2">
                  <c:v>79492</c:v>
                </c:pt>
                <c:pt idx="3">
                  <c:v>83306</c:v>
                </c:pt>
                <c:pt idx="4">
                  <c:v>87662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9">
                  <c:v>81159</c:v>
                </c:pt>
                <c:pt idx="10">
                  <c:v>86764</c:v>
                </c:pt>
                <c:pt idx="12">
                  <c:v>94397</c:v>
                </c:pt>
                <c:pt idx="13">
                  <c:v>94412</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11" formatCode="_(&quot;$&quot;* #,##0_);_(&quot;$&quot;* \(#,##0\);_(&quot;$&quot;* &quot;-&quot;??_);_(@_)">
                  <c:v>87662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city</c:v>
                </c:pt>
                <c:pt idx="1">
                  <c:v>Ewing township</c:v>
                </c:pt>
                <c:pt idx="2">
                  <c:v>Hamilton township</c:v>
                </c:pt>
                <c:pt idx="3">
                  <c:v>Hightstown borough</c:v>
                </c:pt>
                <c:pt idx="4">
                  <c:v>East Windsor township</c:v>
                </c:pt>
                <c:pt idx="5">
                  <c:v>Lawrence township</c:v>
                </c:pt>
                <c:pt idx="6">
                  <c:v>Hopewell borough</c:v>
                </c:pt>
                <c:pt idx="7">
                  <c:v>Pennington borough</c:v>
                </c:pt>
                <c:pt idx="8">
                  <c:v>Hopewell township</c:v>
                </c:pt>
                <c:pt idx="9">
                  <c:v>Robbinsville township</c:v>
                </c:pt>
              </c:strCache>
            </c:strRef>
          </c:cat>
          <c:val>
            <c:numRef>
              <c:f>Sheet1!$B$2:$B$11</c:f>
              <c:numCache>
                <c:formatCode>_("$"* #,##0_);_("$"* \(#,##0\);_("$"* "-"??_);_(@_)</c:formatCode>
                <c:ptCount val="10"/>
                <c:pt idx="0">
                  <c:v>39718</c:v>
                </c:pt>
                <c:pt idx="1">
                  <c:v>78232</c:v>
                </c:pt>
                <c:pt idx="2">
                  <c:v>84684</c:v>
                </c:pt>
                <c:pt idx="3">
                  <c:v>91875</c:v>
                </c:pt>
                <c:pt idx="4">
                  <c:v>101864</c:v>
                </c:pt>
                <c:pt idx="5">
                  <c:v>114043</c:v>
                </c:pt>
                <c:pt idx="6">
                  <c:v>125400</c:v>
                </c:pt>
                <c:pt idx="7">
                  <c:v>141250</c:v>
                </c:pt>
                <c:pt idx="8">
                  <c:v>153281</c:v>
                </c:pt>
                <c:pt idx="9">
                  <c:v>155680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Mercer county Median $85,687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Trenton city</c:v>
                </c:pt>
                <c:pt idx="1">
                  <c:v>Ewing township</c:v>
                </c:pt>
                <c:pt idx="2">
                  <c:v>Hamilton township</c:v>
                </c:pt>
                <c:pt idx="3">
                  <c:v>Hightstown borough</c:v>
                </c:pt>
                <c:pt idx="4">
                  <c:v>East Windsor township</c:v>
                </c:pt>
                <c:pt idx="5">
                  <c:v>Lawrence township</c:v>
                </c:pt>
                <c:pt idx="6">
                  <c:v>Hopewell borough</c:v>
                </c:pt>
                <c:pt idx="7">
                  <c:v>Pennington borough</c:v>
                </c:pt>
                <c:pt idx="8">
                  <c:v>Hopewell township</c:v>
                </c:pt>
                <c:pt idx="9">
                  <c:v>Robbinsville township</c:v>
                </c:pt>
              </c:strCache>
            </c:strRef>
          </c:cat>
          <c:val>
            <c:numRef>
              <c:f>Sheet1!$C$2:$C$11</c:f>
              <c:numCache>
                <c:formatCode>"$"#,##0</c:formatCode>
                <c:ptCount val="10"/>
                <c:pt idx="0">
                  <c:v>85687</c:v>
                </c:pt>
                <c:pt idx="1">
                  <c:v>85687</c:v>
                </c:pt>
                <c:pt idx="2">
                  <c:v>85687</c:v>
                </c:pt>
                <c:pt idx="3">
                  <c:v>85687</c:v>
                </c:pt>
                <c:pt idx="4">
                  <c:v>85687</c:v>
                </c:pt>
                <c:pt idx="5">
                  <c:v>85687</c:v>
                </c:pt>
                <c:pt idx="6">
                  <c:v>85687</c:v>
                </c:pt>
                <c:pt idx="7">
                  <c:v>85687</c:v>
                </c:pt>
                <c:pt idx="8">
                  <c:v>85687</c:v>
                </c:pt>
                <c:pt idx="9">
                  <c:v>85687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37107767698646177"/>
          <c:y val="0.9608046931091585"/>
          <c:w val="0.19372075658510887"/>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9">
                  <c:v>9.4E-2</c:v>
                </c:pt>
                <c:pt idx="10">
                  <c:v>0.10199999999999999</c:v>
                </c:pt>
                <c:pt idx="11">
                  <c:v>0.107</c:v>
                </c:pt>
                <c:pt idx="12">
                  <c:v>0.11799999999999999</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8" formatCode="0%">
                  <c:v>9.0999999999999998E-2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179859008965808"/>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0.126</c:v>
                </c:pt>
                <c:pt idx="1">
                  <c:v>0.113</c:v>
                </c:pt>
                <c:pt idx="2">
                  <c:v>0.111</c:v>
                </c:pt>
                <c:pt idx="3">
                  <c:v>0.11600000000000001</c:v>
                </c:pt>
                <c:pt idx="4">
                  <c:v>9.0999999999999998E-2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v>
                </c:pt>
                <c:pt idx="1">
                  <c:v>Hamilton </c:v>
                </c:pt>
                <c:pt idx="2">
                  <c:v>Ewing </c:v>
                </c:pt>
                <c:pt idx="3">
                  <c:v>East Windsor </c:v>
                </c:pt>
                <c:pt idx="4">
                  <c:v>Pennington </c:v>
                </c:pt>
                <c:pt idx="5">
                  <c:v>West Windsor </c:v>
                </c:pt>
                <c:pt idx="6">
                  <c:v>Hopewell borough</c:v>
                </c:pt>
                <c:pt idx="7">
                  <c:v>Princeton</c:v>
                </c:pt>
                <c:pt idx="8">
                  <c:v>Lawrence </c:v>
                </c:pt>
                <c:pt idx="9">
                  <c:v>Hopewell township</c:v>
                </c:pt>
              </c:strCache>
            </c:strRef>
          </c:cat>
          <c:val>
            <c:numRef>
              <c:f>Sheet1!$B$2:$B$11</c:f>
              <c:numCache>
                <c:formatCode>0%</c:formatCode>
                <c:ptCount val="10"/>
                <c:pt idx="0">
                  <c:v>0.32100000000000001</c:v>
                </c:pt>
                <c:pt idx="1">
                  <c:v>9.0999999999999998E-2</c:v>
                </c:pt>
                <c:pt idx="2">
                  <c:v>8.6999999999999994E-2</c:v>
                </c:pt>
                <c:pt idx="3">
                  <c:v>6.4000000000000001E-2</c:v>
                </c:pt>
                <c:pt idx="4">
                  <c:v>6.3E-2</c:v>
                </c:pt>
                <c:pt idx="5">
                  <c:v>3.5999999999999997E-2</c:v>
                </c:pt>
                <c:pt idx="6">
                  <c:v>2.1000000000000001E-2</c:v>
                </c:pt>
                <c:pt idx="7">
                  <c:v>1.7999999999999999E-2</c:v>
                </c:pt>
                <c:pt idx="8">
                  <c:v>1.6E-2</c:v>
                </c:pt>
                <c:pt idx="9">
                  <c:v>6.0000000000000001E-3</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Mercer county avg 11.2%</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Trenton </c:v>
                </c:pt>
                <c:pt idx="1">
                  <c:v>Hamilton </c:v>
                </c:pt>
                <c:pt idx="2">
                  <c:v>Ewing </c:v>
                </c:pt>
                <c:pt idx="3">
                  <c:v>East Windsor </c:v>
                </c:pt>
                <c:pt idx="4">
                  <c:v>Pennington </c:v>
                </c:pt>
                <c:pt idx="5">
                  <c:v>West Windsor </c:v>
                </c:pt>
                <c:pt idx="6">
                  <c:v>Hopewell borough</c:v>
                </c:pt>
                <c:pt idx="7">
                  <c:v>Princeton</c:v>
                </c:pt>
                <c:pt idx="8">
                  <c:v>Lawrence </c:v>
                </c:pt>
                <c:pt idx="9">
                  <c:v>Hopewell township</c:v>
                </c:pt>
              </c:strCache>
            </c:strRef>
          </c:cat>
          <c:val>
            <c:numRef>
              <c:f>Sheet1!$C$2:$C$11</c:f>
              <c:numCache>
                <c:formatCode>0%</c:formatCode>
                <c:ptCount val="10"/>
                <c:pt idx="0">
                  <c:v>0.112</c:v>
                </c:pt>
                <c:pt idx="1">
                  <c:v>0.112</c:v>
                </c:pt>
                <c:pt idx="2">
                  <c:v>0.112</c:v>
                </c:pt>
                <c:pt idx="3">
                  <c:v>0.112</c:v>
                </c:pt>
                <c:pt idx="4">
                  <c:v>0.112</c:v>
                </c:pt>
                <c:pt idx="5">
                  <c:v>0.112</c:v>
                </c:pt>
                <c:pt idx="6">
                  <c:v>0.112</c:v>
                </c:pt>
                <c:pt idx="7">
                  <c:v>0.112</c:v>
                </c:pt>
                <c:pt idx="8">
                  <c:v>0.112</c:v>
                </c:pt>
                <c:pt idx="9">
                  <c:v>0.112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5886059623392415"/>
          <c:y val="0.92248508709138632"/>
          <c:w val="0.1699239457069566"/>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8">
                  <c:v>0.15640356946</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9">
                  <c:v>0.16181520212</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072551673228347"/>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0.2</c:v>
                </c:pt>
                <c:pt idx="1">
                  <c:v>0.19</c:v>
                </c:pt>
                <c:pt idx="2">
                  <c:v>0.19</c:v>
                </c:pt>
                <c:pt idx="3">
                  <c:v>0.19</c:v>
                </c:pt>
                <c:pt idx="4">
                  <c:v>0.18398460057999999</c:v>
                </c:pt>
                <c:pt idx="5">
                  <c:v>0.18</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9">
                  <c:v>8.3000000000000004E-2</c:v>
                </c:pt>
                <c:pt idx="10">
                  <c:v>8.4000000000000005E-2</c:v>
                </c:pt>
                <c:pt idx="11">
                  <c:v>8.8999999999999996E-2</c:v>
                </c:pt>
                <c:pt idx="12" formatCode="General">
                  <c:v>9.8000000000000004E-2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8" formatCode="0.0%">
                  <c:v>8.3000000000000004E-2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3562397614908044"/>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8.8999999999999996E-2</c:v>
                </c:pt>
                <c:pt idx="1">
                  <c:v>8.2000000000000003E-2</c:v>
                </c:pt>
                <c:pt idx="2">
                  <c:v>8.3000000000000004E-2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7990</c:v>
                </c:pt>
                <c:pt idx="1">
                  <c:v>7453</c:v>
                </c:pt>
                <c:pt idx="2">
                  <c:v>7471</c:v>
                </c:pt>
                <c:pt idx="3">
                  <c:v>7739</c:v>
                </c:pt>
                <c:pt idx="4">
                  <c:v>7397</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17841</c:v>
                </c:pt>
                <c:pt idx="1">
                  <c:v>17529</c:v>
                </c:pt>
                <c:pt idx="2">
                  <c:v>17416</c:v>
                </c:pt>
                <c:pt idx="3">
                  <c:v>16871</c:v>
                </c:pt>
                <c:pt idx="4">
                  <c:v>17778</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14107</c:v>
                </c:pt>
                <c:pt idx="1">
                  <c:v>12823</c:v>
                </c:pt>
                <c:pt idx="2">
                  <c:v>14048</c:v>
                </c:pt>
                <c:pt idx="3">
                  <c:v>16857</c:v>
                </c:pt>
                <c:pt idx="4">
                  <c:v>15368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Mercer</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1445</c:v>
                </c:pt>
                <c:pt idx="1">
                  <c:v>1354</c:v>
                </c:pt>
                <c:pt idx="2">
                  <c:v>1195</c:v>
                </c:pt>
                <c:pt idx="3">
                  <c:v>320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11">
                  <c:v>1445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11" formatCode="&quot;$&quot;#,##0_);[Red]\(&quot;$&quot;#,##0\)">
                  <c:v>320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8">
                  <c:v>28.9</c:v>
                </c:pt>
                <c:pt idx="9">
                  <c:v>28.8</c:v>
                </c:pt>
                <c:pt idx="10">
                  <c:v>28.8</c:v>
                </c:pt>
                <c:pt idx="11">
                  <c:v>28.7</c:v>
                </c:pt>
                <c:pt idx="12">
                  <c:v>26.9</c:v>
                </c:pt>
                <c:pt idx="13">
                  <c:v>26.6</c:v>
                </c:pt>
                <c:pt idx="14">
                  <c:v>26.5</c:v>
                </c:pt>
                <c:pt idx="15">
                  <c:v>25.7</c:v>
                </c:pt>
                <c:pt idx="16">
                  <c:v>25.6</c:v>
                </c:pt>
                <c:pt idx="17">
                  <c:v>25.4</c:v>
                </c:pt>
                <c:pt idx="18">
                  <c:v>24</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19">
                  <c:v>23.9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28.8</c:v>
                </c:pt>
                <c:pt idx="1">
                  <c:v>26.6</c:v>
                </c:pt>
                <c:pt idx="2">
                  <c:v>29.6</c:v>
                </c:pt>
                <c:pt idx="3" formatCode="0.0">
                  <c:v>28.6</c:v>
                </c:pt>
                <c:pt idx="4" formatCode="0.0">
                  <c:v>23.9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9">
                  <c:v>0.2</c:v>
                </c:pt>
                <c:pt idx="10">
                  <c:v>0.2</c:v>
                </c:pt>
                <c:pt idx="11">
                  <c:v>0.2</c:v>
                </c:pt>
                <c:pt idx="12">
                  <c:v>0.19</c:v>
                </c:pt>
                <c:pt idx="13">
                  <c:v>0.19</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14">
                  <c:v>0.18</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4">
                  <c:v>4.5999999999999996</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2">
                  <c:v>2.7E-2</c:v>
                </c:pt>
                <c:pt idx="13">
                  <c:v>2.1999999999999999E-2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14" formatCode="0.0%">
                  <c:v>2.1000000000000001E-2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2.5000000000000001E-2</c:v>
                </c:pt>
                <c:pt idx="1">
                  <c:v>3.3000000000000002E-2</c:v>
                </c:pt>
                <c:pt idx="2">
                  <c:v>4.5999999999999999E-2</c:v>
                </c:pt>
                <c:pt idx="3">
                  <c:v>3.1E-2</c:v>
                </c:pt>
                <c:pt idx="4">
                  <c:v>2.1000000000000001E-2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city</c:v>
                </c:pt>
                <c:pt idx="1">
                  <c:v>East Windsor township</c:v>
                </c:pt>
                <c:pt idx="2">
                  <c:v>Lawrence township</c:v>
                </c:pt>
                <c:pt idx="3">
                  <c:v>Hopewell borough</c:v>
                </c:pt>
                <c:pt idx="4">
                  <c:v>Ewing township</c:v>
                </c:pt>
                <c:pt idx="5">
                  <c:v>West Windsor township</c:v>
                </c:pt>
                <c:pt idx="6">
                  <c:v>Hamilton township</c:v>
                </c:pt>
                <c:pt idx="7">
                  <c:v>Pennington borough</c:v>
                </c:pt>
                <c:pt idx="8">
                  <c:v>Hopewell township</c:v>
                </c:pt>
                <c:pt idx="9">
                  <c:v>Hightstown borough</c:v>
                </c:pt>
              </c:strCache>
            </c:strRef>
          </c:cat>
          <c:val>
            <c:numRef>
              <c:f>Sheet1!$B$2:$B$11</c:f>
              <c:numCache>
                <c:formatCode>0.0%</c:formatCode>
                <c:ptCount val="10"/>
                <c:pt idx="0">
                  <c:v>5.3999999999999999E-2</c:v>
                </c:pt>
                <c:pt idx="1">
                  <c:v>3.3000000000000002E-2</c:v>
                </c:pt>
                <c:pt idx="2">
                  <c:v>3.3000000000000002E-2</c:v>
                </c:pt>
                <c:pt idx="3">
                  <c:v>2.4E-2</c:v>
                </c:pt>
                <c:pt idx="4">
                  <c:v>2.1999999999999999E-2</c:v>
                </c:pt>
                <c:pt idx="5">
                  <c:v>1.7000000000000001E-2</c:v>
                </c:pt>
                <c:pt idx="6">
                  <c:v>1.4999999999999999E-2</c:v>
                </c:pt>
                <c:pt idx="7">
                  <c:v>8.0000000000000002E-3</c:v>
                </c:pt>
                <c:pt idx="8">
                  <c:v>4.0000000000000001E-3</c:v>
                </c:pt>
                <c:pt idx="9">
                  <c:v>0</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Mercer county avg 2.6%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Trenton city</c:v>
                </c:pt>
                <c:pt idx="1">
                  <c:v>East Windsor township</c:v>
                </c:pt>
                <c:pt idx="2">
                  <c:v>Lawrence township</c:v>
                </c:pt>
                <c:pt idx="3">
                  <c:v>Hopewell borough</c:v>
                </c:pt>
                <c:pt idx="4">
                  <c:v>Ewing township</c:v>
                </c:pt>
                <c:pt idx="5">
                  <c:v>West Windsor township</c:v>
                </c:pt>
                <c:pt idx="6">
                  <c:v>Hamilton township</c:v>
                </c:pt>
                <c:pt idx="7">
                  <c:v>Pennington borough</c:v>
                </c:pt>
                <c:pt idx="8">
                  <c:v>Hopewell township</c:v>
                </c:pt>
                <c:pt idx="9">
                  <c:v>Hightstown borough</c:v>
                </c:pt>
              </c:strCache>
            </c:strRef>
          </c:cat>
          <c:val>
            <c:numRef>
              <c:f>Sheet1!$C$2:$C$11</c:f>
              <c:numCache>
                <c:formatCode>0.00%</c:formatCode>
                <c:ptCount val="10"/>
                <c:pt idx="0">
                  <c:v>2.5999999999999999E-2</c:v>
                </c:pt>
                <c:pt idx="1">
                  <c:v>2.5999999999999999E-2</c:v>
                </c:pt>
                <c:pt idx="2">
                  <c:v>2.5999999999999999E-2</c:v>
                </c:pt>
                <c:pt idx="3">
                  <c:v>2.5999999999999999E-2</c:v>
                </c:pt>
                <c:pt idx="4">
                  <c:v>2.5999999999999999E-2</c:v>
                </c:pt>
                <c:pt idx="5">
                  <c:v>2.5999999999999999E-2</c:v>
                </c:pt>
                <c:pt idx="6">
                  <c:v>2.5999999999999999E-2</c:v>
                </c:pt>
                <c:pt idx="7">
                  <c:v>2.5999999999999999E-2</c:v>
                </c:pt>
                <c:pt idx="8">
                  <c:v>2.5999999999999999E-2</c:v>
                </c:pt>
                <c:pt idx="9">
                  <c:v>2.5999999999999999E-2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9.898781988188976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8">
                  <c:v>28111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8">
                  <c:v>9524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11">
                  <c:v>0.94350000000000001</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11">
                  <c:v>0.74660000000000004</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1">
                  <c:v>0.90200000000000002</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General</c:formatCode>
                <c:ptCount val="21"/>
                <c:pt idx="0" formatCode="0%">
                  <c:v>0.86699999999999999</c:v>
                </c:pt>
                <c:pt idx="2" formatCode="0%">
                  <c:v>0.91500000000000004</c:v>
                </c:pt>
                <c:pt idx="3" formatCode="0%">
                  <c:v>0.91800000000000004</c:v>
                </c:pt>
                <c:pt idx="4" formatCode="0%">
                  <c:v>0.92200000000000004</c:v>
                </c:pt>
                <c:pt idx="5" formatCode="0%">
                  <c:v>0.92200000000000004</c:v>
                </c:pt>
                <c:pt idx="6" formatCode="0%">
                  <c:v>0.92400000000000004</c:v>
                </c:pt>
                <c:pt idx="7" formatCode="0%">
                  <c:v>0.92700000000000005</c:v>
                </c:pt>
                <c:pt idx="8" formatCode="0%">
                  <c:v>0.92900000000000005</c:v>
                </c:pt>
                <c:pt idx="9" formatCode="0%">
                  <c:v>0.93100000000000005</c:v>
                </c:pt>
                <c:pt idx="10" formatCode="0%">
                  <c:v>0.93300000000000005</c:v>
                </c:pt>
                <c:pt idx="11" formatCode="0%">
                  <c:v>0.93500000000000005</c:v>
                </c:pt>
                <c:pt idx="12" formatCode="0%">
                  <c:v>0.93600000000000005</c:v>
                </c:pt>
                <c:pt idx="13" formatCode="0%">
                  <c:v>0.93799999999999994</c:v>
                </c:pt>
                <c:pt idx="14" formatCode="0%">
                  <c:v>0.94099999999999995</c:v>
                </c:pt>
                <c:pt idx="15" formatCode="0%">
                  <c:v>0.94399999999999995</c:v>
                </c:pt>
                <c:pt idx="16" formatCode="0%">
                  <c:v>0.94399999999999995</c:v>
                </c:pt>
                <c:pt idx="17" formatCode="0%">
                  <c:v>0.94499999999999995</c:v>
                </c:pt>
                <c:pt idx="18" formatCode="0%">
                  <c:v>0.94599999999999995</c:v>
                </c:pt>
                <c:pt idx="19" formatCode="0%">
                  <c:v>0.95499999999999996</c:v>
                </c:pt>
                <c:pt idx="20" formatCode="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2108731163855"/>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0.93899999999999995</c:v>
                </c:pt>
                <c:pt idx="1">
                  <c:v>0.94399999999999995</c:v>
                </c:pt>
                <c:pt idx="2">
                  <c:v>0.93799999999999994</c:v>
                </c:pt>
                <c:pt idx="3">
                  <c:v>0.91900000000000004</c:v>
                </c:pt>
                <c:pt idx="4">
                  <c:v>0.88300000000000001</c:v>
                </c:pt>
                <c:pt idx="5">
                  <c:v>0.90200000000000002</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11">
                  <c:v>323</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0">
                  <c:v>308</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Mercer</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3.7999999999999999E-2</c:v>
                </c:pt>
                <c:pt idx="1">
                  <c:v>3.5000000000000003E-2</c:v>
                </c:pt>
                <c:pt idx="2">
                  <c:v>3.3000000000000002E-2</c:v>
                </c:pt>
                <c:pt idx="3">
                  <c:v>2.9000000000000001E-2</c:v>
                </c:pt>
                <c:pt idx="4">
                  <c:v>2.8000000000000001E-2</c:v>
                </c:pt>
                <c:pt idx="5">
                  <c:v>3.1E-2</c:v>
                </c:pt>
                <c:pt idx="6">
                  <c:v>3.2000000000000001E-2</c:v>
                </c:pt>
                <c:pt idx="7">
                  <c:v>3.1E-2</c:v>
                </c:pt>
                <c:pt idx="8">
                  <c:v>2.3E-2</c:v>
                </c:pt>
                <c:pt idx="9">
                  <c:v>2.5000000000000001E-2</c:v>
                </c:pt>
                <c:pt idx="10">
                  <c:v>2.5000000000000001E-2</c:v>
                </c:pt>
                <c:pt idx="11" formatCode="0.00%">
                  <c:v>2.5000000000000001E-2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4">
                  <c:v>0.03</c:v>
                </c:pt>
                <c:pt idx="5">
                  <c:v>3.1E-2</c:v>
                </c:pt>
                <c:pt idx="6">
                  <c:v>3.2000000000000001E-2</c:v>
                </c:pt>
                <c:pt idx="7">
                  <c:v>3.2000000000000001E-2</c:v>
                </c:pt>
                <c:pt idx="8">
                  <c:v>3.3500000000000002E-2</c:v>
                </c:pt>
                <c:pt idx="9">
                  <c:v>3.4000000000000002E-2</c:v>
                </c:pt>
                <c:pt idx="10">
                  <c:v>3.4000000000000002E-2</c:v>
                </c:pt>
                <c:pt idx="11">
                  <c:v>3.5000000000000003E-2</c:v>
                </c:pt>
                <c:pt idx="12">
                  <c:v>3.7499999999999999E-2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3">
                  <c:v>0.03</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414858641743735"/>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3">
                  <c:v>4.9411900000000002E-2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12" formatCode="0.0%">
                  <c:v>4.9820900000000001E-2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65315995440373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5.8569700000000002E-2</c:v>
                </c:pt>
                <c:pt idx="1">
                  <c:v>6.5073400000000003E-2</c:v>
                </c:pt>
                <c:pt idx="2">
                  <c:v>6.0172900000000001E-2</c:v>
                </c:pt>
                <c:pt idx="3">
                  <c:v>4.9881000000000002E-2</c:v>
                </c:pt>
                <c:pt idx="4">
                  <c:v>4.9820900000000001E-2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Trenton Public School District</c:v>
                </c:pt>
                <c:pt idx="1">
                  <c:v>Ewing Township School District</c:v>
                </c:pt>
                <c:pt idx="2">
                  <c:v>Trenton Stem-to-Civics Charter School</c:v>
                </c:pt>
                <c:pt idx="3">
                  <c:v>Hamilton Township Public School District</c:v>
                </c:pt>
                <c:pt idx="4">
                  <c:v>East Windsor Regional School District</c:v>
                </c:pt>
                <c:pt idx="5">
                  <c:v>Foundation Academy Charter School</c:v>
                </c:pt>
                <c:pt idx="6">
                  <c:v>Princeton Public School District</c:v>
                </c:pt>
                <c:pt idx="7">
                  <c:v>Hopewell Valley Regional School District</c:v>
                </c:pt>
                <c:pt idx="8">
                  <c:v>Robbinsville Public School District</c:v>
                </c:pt>
                <c:pt idx="9">
                  <c:v>West Windsor-Plainsboro Regional School District</c:v>
                </c:pt>
                <c:pt idx="10">
                  <c:v>Lawrence Township Public School District</c:v>
                </c:pt>
                <c:pt idx="11">
                  <c:v>Area Vocational Technical School District of Mercer County</c:v>
                </c:pt>
              </c:strCache>
            </c:strRef>
          </c:cat>
          <c:val>
            <c:numRef>
              <c:f>Sheet1!$B$2:$B$13</c:f>
              <c:numCache>
                <c:formatCode>0%</c:formatCode>
                <c:ptCount val="12"/>
                <c:pt idx="0">
                  <c:v>60.3</c:v>
                </c:pt>
                <c:pt idx="1">
                  <c:v>85.2</c:v>
                </c:pt>
                <c:pt idx="2">
                  <c:v>88.5</c:v>
                </c:pt>
                <c:pt idx="3">
                  <c:v>92.3</c:v>
                </c:pt>
                <c:pt idx="4">
                  <c:v>94.6</c:v>
                </c:pt>
                <c:pt idx="5">
                  <c:v>95.7</c:v>
                </c:pt>
                <c:pt idx="6">
                  <c:v>96.2</c:v>
                </c:pt>
                <c:pt idx="7">
                  <c:v>96.5</c:v>
                </c:pt>
                <c:pt idx="8">
                  <c:v>97.5</c:v>
                </c:pt>
                <c:pt idx="9">
                  <c:v>97.8</c:v>
                </c:pt>
                <c:pt idx="10">
                  <c:v>99</c:v>
                </c:pt>
                <c:pt idx="11">
                  <c:v>100</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Sheet1!$A$2:$A$13</c:f>
              <c:strCache>
                <c:ptCount val="12"/>
                <c:pt idx="0">
                  <c:v>Trenton Public School District</c:v>
                </c:pt>
                <c:pt idx="1">
                  <c:v>Ewing Township School District</c:v>
                </c:pt>
                <c:pt idx="2">
                  <c:v>Trenton Stem-to-Civics Charter School</c:v>
                </c:pt>
                <c:pt idx="3">
                  <c:v>Hamilton Township Public School District</c:v>
                </c:pt>
                <c:pt idx="4">
                  <c:v>East Windsor Regional School District</c:v>
                </c:pt>
                <c:pt idx="5">
                  <c:v>Foundation Academy Charter School</c:v>
                </c:pt>
                <c:pt idx="6">
                  <c:v>Princeton Public School District</c:v>
                </c:pt>
                <c:pt idx="7">
                  <c:v>Hopewell Valley Regional School District</c:v>
                </c:pt>
                <c:pt idx="8">
                  <c:v>Robbinsville Public School District</c:v>
                </c:pt>
                <c:pt idx="9">
                  <c:v>West Windsor-Plainsboro Regional School District</c:v>
                </c:pt>
                <c:pt idx="10">
                  <c:v>Lawrence Township Public School District</c:v>
                </c:pt>
                <c:pt idx="11">
                  <c:v>Area Vocational Technical School District of Mercer County</c:v>
                </c:pt>
              </c:strCache>
            </c:strRef>
          </c:cat>
          <c:val>
            <c:numRef>
              <c:f>Sheet1!$C$2:$C$13</c:f>
              <c:numCache>
                <c:formatCode>0%</c:formatCode>
                <c:ptCount val="12"/>
                <c:pt idx="0">
                  <c:v>90.9</c:v>
                </c:pt>
                <c:pt idx="1">
                  <c:v>90.9</c:v>
                </c:pt>
                <c:pt idx="2">
                  <c:v>90.9</c:v>
                </c:pt>
                <c:pt idx="3">
                  <c:v>90.9</c:v>
                </c:pt>
                <c:pt idx="4">
                  <c:v>90.9</c:v>
                </c:pt>
                <c:pt idx="5">
                  <c:v>90.9</c:v>
                </c:pt>
                <c:pt idx="6">
                  <c:v>90.9</c:v>
                </c:pt>
                <c:pt idx="7">
                  <c:v>90.9</c:v>
                </c:pt>
                <c:pt idx="8">
                  <c:v>90.9</c:v>
                </c:pt>
                <c:pt idx="9">
                  <c:v>90.9</c:v>
                </c:pt>
                <c:pt idx="10">
                  <c:v>90.9</c:v>
                </c:pt>
                <c:pt idx="11">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1736930398637111"/>
          <c:y val="0.92003118421528385"/>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0.81799999999999995</c:v>
                </c:pt>
                <c:pt idx="1">
                  <c:v>0.85399999999999998</c:v>
                </c:pt>
                <c:pt idx="2">
                  <c:v>0.86599999999999999</c:v>
                </c:pt>
                <c:pt idx="3">
                  <c:v>0.84899999999999998</c:v>
                </c:pt>
                <c:pt idx="4">
                  <c:v>0.90800000000000003</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8" formatCode="0.0%">
                  <c:v>0.90800000000000003</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9">
                  <c:v>405.7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2075876879026578E-2"/>
                  <c:y val="0.1622181867069660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5.1427662451284497E-3"/>
                  <c:y val="4.7491410758649974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41</c:v>
                </c:pt>
                <c:pt idx="1">
                  <c:v>103</c:v>
                </c:pt>
                <c:pt idx="2">
                  <c:v>343</c:v>
                </c:pt>
                <c:pt idx="3">
                  <c:v>1016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863</c:v>
                </c:pt>
                <c:pt idx="1">
                  <c:v>3621</c:v>
                </c:pt>
                <c:pt idx="2">
                  <c:v>478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19">
                  <c:v>8.84</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1990206692913389"/>
          <c:y val="0.87893986242298117"/>
          <c:w val="0.11983046259842517"/>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Mercer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14.83394</c:v>
                </c:pt>
                <c:pt idx="1">
                  <c:v>15.72367</c:v>
                </c:pt>
                <c:pt idx="2">
                  <c:v>14.207850000000001</c:v>
                </c:pt>
                <c:pt idx="3">
                  <c:v>12.82314</c:v>
                </c:pt>
                <c:pt idx="4">
                  <c:v>8.8000000000000007</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13">
                  <c:v>93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13">
                  <c:v>821</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11.4</c:v>
                </c:pt>
                <c:pt idx="1">
                  <c:v>11.3</c:v>
                </c:pt>
                <c:pt idx="2">
                  <c:v>11.5</c:v>
                </c:pt>
                <c:pt idx="3">
                  <c:v>11.6</c:v>
                </c:pt>
                <c:pt idx="4">
                  <c:v>11.681765825999999</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2" formatCode="0.0">
                  <c:v>11.681765825999999</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3">
                  <c:v>10.548029167999999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1986361608221199"/>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7">
                  <c:v>2020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2316</c:v>
                </c:pt>
                <c:pt idx="1">
                  <c:v>2788</c:v>
                </c:pt>
                <c:pt idx="2">
                  <c:v>2372</c:v>
                </c:pt>
                <c:pt idx="3">
                  <c:v>2139</c:v>
                </c:pt>
                <c:pt idx="4">
                  <c:v>2020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9.4279169750314001E-2"/>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440821755070122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945</c:v>
                </c:pt>
                <c:pt idx="1">
                  <c:v>706</c:v>
                </c:pt>
                <c:pt idx="2">
                  <c:v>153</c:v>
                </c:pt>
                <c:pt idx="3">
                  <c:v>122</c:v>
                </c:pt>
                <c:pt idx="4" formatCode="#,##0">
                  <c:v>39</c:v>
                </c:pt>
                <c:pt idx="5">
                  <c:v>24</c:v>
                </c:pt>
                <c:pt idx="6">
                  <c:v>77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10">
                  <c:v>73197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10">
                  <c:v>61423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63754</c:v>
                </c:pt>
                <c:pt idx="1">
                  <c:v>65310</c:v>
                </c:pt>
                <c:pt idx="2">
                  <c:v>65744</c:v>
                </c:pt>
                <c:pt idx="3">
                  <c:v>68445</c:v>
                </c:pt>
                <c:pt idx="4">
                  <c:v>73197</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51734</c:v>
                </c:pt>
                <c:pt idx="1">
                  <c:v>53256</c:v>
                </c:pt>
                <c:pt idx="2">
                  <c:v>53136</c:v>
                </c:pt>
                <c:pt idx="3">
                  <c:v>56649</c:v>
                </c:pt>
                <c:pt idx="4">
                  <c:v>61423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8">
                  <c:v>246</c:v>
                </c:pt>
                <c:pt idx="9">
                  <c:v>287</c:v>
                </c:pt>
                <c:pt idx="10">
                  <c:v>306</c:v>
                </c:pt>
                <c:pt idx="11">
                  <c:v>353</c:v>
                </c:pt>
                <c:pt idx="12">
                  <c:v>377</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7">
                  <c:v>235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138</c:v>
                </c:pt>
                <c:pt idx="1">
                  <c:v>115</c:v>
                </c:pt>
                <c:pt idx="2">
                  <c:v>128</c:v>
                </c:pt>
                <c:pt idx="3">
                  <c:v>138</c:v>
                </c:pt>
                <c:pt idx="4">
                  <c:v>108</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6.9952847007431892E-3"/>
                  <c:y val="2.78050281888956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8">
                  <c:v>-0.12</c:v>
                </c:pt>
                <c:pt idx="9">
                  <c:v>-0.125</c:v>
                </c:pt>
                <c:pt idx="10">
                  <c:v>-0.13218390804597699</c:v>
                </c:pt>
                <c:pt idx="11">
                  <c:v>-0.15454545454545501</c:v>
                </c:pt>
                <c:pt idx="12">
                  <c:v>-0.17716535433070901</c:v>
                </c:pt>
                <c:pt idx="13">
                  <c:v>-0.19323671497584499</c:v>
                </c:pt>
                <c:pt idx="14">
                  <c:v>-0.20909090909090899</c:v>
                </c:pt>
                <c:pt idx="15">
                  <c:v>-0.21379310344827601</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16">
                  <c:v>-0.217391304347826</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Mercer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0.1125"/>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0.34</c:v>
                </c:pt>
                <c:pt idx="1">
                  <c:v>0.36</c:v>
                </c:pt>
                <c:pt idx="2">
                  <c:v>0.09</c:v>
                </c:pt>
                <c:pt idx="3">
                  <c:v>0.08</c:v>
                </c:pt>
                <c:pt idx="4">
                  <c:v>0.09</c:v>
                </c:pt>
                <c:pt idx="5">
                  <c:v>0.01</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0</c:v>
                </c:pt>
                <c:pt idx="2">
                  <c:v>1</c:v>
                </c:pt>
                <c:pt idx="3">
                  <c:v>0</c:v>
                </c:pt>
                <c:pt idx="4">
                  <c:v>0</c:v>
                </c:pt>
                <c:pt idx="5">
                  <c:v>1</c:v>
                </c:pt>
                <c:pt idx="6">
                  <c:v>1</c:v>
                </c:pt>
                <c:pt idx="7">
                  <c:v>0</c:v>
                </c:pt>
                <c:pt idx="8">
                  <c:v>1</c:v>
                </c:pt>
                <c:pt idx="9">
                  <c:v>1</c:v>
                </c:pt>
                <c:pt idx="10">
                  <c:v>1</c:v>
                </c:pt>
                <c:pt idx="11">
                  <c:v>1</c:v>
                </c:pt>
                <c:pt idx="12">
                  <c:v>1</c:v>
                </c:pt>
                <c:pt idx="13">
                  <c:v>1</c:v>
                </c:pt>
                <c:pt idx="14">
                  <c:v>2</c:v>
                </c:pt>
                <c:pt idx="15">
                  <c:v>3</c:v>
                </c:pt>
                <c:pt idx="16">
                  <c:v>0</c:v>
                </c:pt>
                <c:pt idx="17">
                  <c:v>2</c:v>
                </c:pt>
                <c:pt idx="18">
                  <c:v>1</c:v>
                </c:pt>
                <c:pt idx="19">
                  <c:v>2</c:v>
                </c:pt>
                <c:pt idx="20">
                  <c:v>1</c:v>
                </c:pt>
                <c:pt idx="21">
                  <c:v>2</c:v>
                </c:pt>
                <c:pt idx="22">
                  <c:v>0</c:v>
                </c:pt>
                <c:pt idx="23">
                  <c:v>0</c:v>
                </c:pt>
                <c:pt idx="24">
                  <c:v>1</c:v>
                </c:pt>
                <c:pt idx="25">
                  <c:v>4</c:v>
                </c:pt>
                <c:pt idx="26">
                  <c:v>1</c:v>
                </c:pt>
                <c:pt idx="27">
                  <c:v>1</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6">
                  <c:v>0.112</c:v>
                </c:pt>
                <c:pt idx="7">
                  <c:v>0.123</c:v>
                </c:pt>
                <c:pt idx="8">
                  <c:v>0.125</c:v>
                </c:pt>
                <c:pt idx="9">
                  <c:v>0.127</c:v>
                </c:pt>
                <c:pt idx="10">
                  <c:v>0.13300000000000001</c:v>
                </c:pt>
                <c:pt idx="11">
                  <c:v>0.13600000000000001</c:v>
                </c:pt>
                <c:pt idx="12">
                  <c:v>0.14099999999999999</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5">
                  <c:v>0.112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87575527383351"/>
          <c:y val="0.92034887445304525"/>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0.109</c:v>
                </c:pt>
                <c:pt idx="1">
                  <c:v>0.16800000000000001</c:v>
                </c:pt>
                <c:pt idx="2">
                  <c:v>0.16800000000000001</c:v>
                </c:pt>
                <c:pt idx="3">
                  <c:v>0.14000000000000001</c:v>
                </c:pt>
                <c:pt idx="4">
                  <c:v>0.112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0.153</c:v>
                </c:pt>
                <c:pt idx="1">
                  <c:v>0.128</c:v>
                </c:pt>
                <c:pt idx="2" formatCode="0.0%">
                  <c:v>0.191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5.8000000000000003E-2</c:v>
                </c:pt>
                <c:pt idx="1">
                  <c:v>0.16200000000000001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9">
                  <c:v>0.16</c:v>
                </c:pt>
                <c:pt idx="10">
                  <c:v>0.16500000000000001</c:v>
                </c:pt>
                <c:pt idx="11">
                  <c:v>0.16700000000000001</c:v>
                </c:pt>
                <c:pt idx="12">
                  <c:v>0.17299999999999999</c:v>
                </c:pt>
                <c:pt idx="13">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8">
                  <c:v>0.157</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480612760949476"/>
          <c:y val="0.90022169728783907"/>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0.14199999999999999</c:v>
                </c:pt>
                <c:pt idx="1">
                  <c:v>0.155</c:v>
                </c:pt>
                <c:pt idx="2">
                  <c:v>0.20100000000000001</c:v>
                </c:pt>
                <c:pt idx="3">
                  <c:v>0.123</c:v>
                </c:pt>
                <c:pt idx="4">
                  <c:v>0.157</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dLbl>
              <c:idx val="0"/>
              <c:layout>
                <c:manualLayout>
                  <c:x val="1.909017792086560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B8C-4894-8C35-582D9DF2E8D6}"/>
                </c:ext>
              </c:extLst>
            </c:dLbl>
            <c:dLbl>
              <c:idx val="1"/>
              <c:layout>
                <c:manualLayout>
                  <c:x val="2.004897886971481E-4"/>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B8C-4894-8C35-582D9DF2E8D6}"/>
                </c:ext>
              </c:extLst>
            </c:dLbl>
            <c:dLbl>
              <c:idx val="2"/>
              <c:layout>
                <c:manualLayout>
                  <c:x val="1.5242097967051001E-2"/>
                  <c:y val="-8.19112738049600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B8C-4894-8C35-582D9DF2E8D6}"/>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0.182</c:v>
                </c:pt>
                <c:pt idx="1">
                  <c:v>0.17299999999999999</c:v>
                </c:pt>
                <c:pt idx="2" formatCode="0.0%">
                  <c:v>0.316</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0.122</c:v>
                </c:pt>
                <c:pt idx="1">
                  <c:v>0.185</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3">
                  <c:v>6.6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9" formatCode="0">
                  <c:v>9565</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9">
                  <c:v>9627</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10">
                  <c:v>511</c:v>
                </c:pt>
                <c:pt idx="11">
                  <c:v>582</c:v>
                </c:pt>
                <c:pt idx="12">
                  <c:v>657</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9">
                  <c:v>394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9">
                  <c:v>496</c:v>
                </c:pt>
                <c:pt idx="10">
                  <c:v>582</c:v>
                </c:pt>
                <c:pt idx="11">
                  <c:v>754</c:v>
                </c:pt>
                <c:pt idx="12">
                  <c:v>756</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8">
                  <c:v>475</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439</c:v>
                </c:pt>
                <c:pt idx="1">
                  <c:v>462</c:v>
                </c:pt>
                <c:pt idx="2">
                  <c:v>494</c:v>
                </c:pt>
                <c:pt idx="3">
                  <c:v>487</c:v>
                </c:pt>
                <c:pt idx="4">
                  <c:v>475</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18" formatCode="0.0%">
                  <c:v>3.5999999999999997E-2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536309146436852"/>
          <c:y val="0.8865650043744531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8">
                  <c:v>280</c:v>
                </c:pt>
                <c:pt idx="9">
                  <c:v>327</c:v>
                </c:pt>
                <c:pt idx="11">
                  <c:v>394</c:v>
                </c:pt>
                <c:pt idx="12">
                  <c:v>411</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10">
                  <c:v>345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9">
                  <c:v>1249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9">
                  <c:v>1249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90</c:v>
                </c:pt>
                <c:pt idx="1">
                  <c:v>96</c:v>
                </c:pt>
                <c:pt idx="2">
                  <c:v>88</c:v>
                </c:pt>
                <c:pt idx="3">
                  <c:v>84</c:v>
                </c:pt>
                <c:pt idx="4">
                  <c:v>94</c:v>
                </c:pt>
                <c:pt idx="5">
                  <c:v>88</c:v>
                </c:pt>
                <c:pt idx="6">
                  <c:v>75</c:v>
                </c:pt>
                <c:pt idx="7">
                  <c:v>81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277</c:v>
                </c:pt>
                <c:pt idx="1">
                  <c:v>286</c:v>
                </c:pt>
                <c:pt idx="2">
                  <c:v>255</c:v>
                </c:pt>
                <c:pt idx="3">
                  <c:v>237</c:v>
                </c:pt>
                <c:pt idx="4">
                  <c:v>218</c:v>
                </c:pt>
                <c:pt idx="5">
                  <c:v>177</c:v>
                </c:pt>
                <c:pt idx="6">
                  <c:v>155</c:v>
                </c:pt>
                <c:pt idx="7">
                  <c:v>137</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7" formatCode="#,##0">
                  <c:v>1117</c:v>
                </c:pt>
                <c:pt idx="8" formatCode="#,##0">
                  <c:v>1713</c:v>
                </c:pt>
                <c:pt idx="9" formatCode="#,##0">
                  <c:v>1728</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10">
                  <c:v>2011</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13"/>
              <c:tx>
                <c:rich>
                  <a:bodyPr/>
                  <a:lstStyle/>
                  <a:p>
                    <a:fld id="{8D54989B-B40F-408E-AD59-5460F2F51A5D}" type="VALUE">
                      <a:rPr lang="en-US" smtClean="0"/>
                      <a:pPr/>
                      <a:t>[VALUE]</a:t>
                    </a:fld>
                    <a:r>
                      <a:rPr lang="en-US"/>
                      <a:t>.47</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54F-40E9-B139-A95C68C9A0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3" formatCode="0.00">
                  <c:v>5.47</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0.4111</cdr:x>
      <cdr:y>0.78141</cdr:y>
    </cdr:from>
    <cdr:to>
      <cdr:x>0.5653</cdr:x>
      <cdr:y>0.81708</cdr:y>
    </cdr:to>
    <cdr:sp macro="" textlink="">
      <cdr:nvSpPr>
        <cdr:cNvPr id="2" name="TextBox 5"/>
        <cdr:cNvSpPr txBox="1"/>
      </cdr:nvSpPr>
      <cdr:spPr>
        <a:xfrm xmlns:a="http://schemas.openxmlformats.org/drawingml/2006/main">
          <a:off x="2497965" y="5057125"/>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www.mercerresourcenet.org/" TargetMode="External"/><Relationship Id="rId7" Type="http://schemas.openxmlformats.org/officeDocument/2006/relationships/hyperlink" Target="https://www.bianj.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s://arcmercer.org/" TargetMode="External"/><Relationship Id="rId4" Type="http://schemas.openxmlformats.org/officeDocument/2006/relationships/hyperlink" Target="https://www.aamh.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and Asian residents, and lower proportions of White, Hispanic/Latino, and “Other” minority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West Windsor township and East Windsor township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slightly higher than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city and Hamilton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similar to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city and Ewing township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lower than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slightly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and Hamilton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slightly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increase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rPr>
              <a:t>Infant, toddler, and pre-K median monthly childcare costs in this county tend to be on the high side for the state. </a:t>
            </a:r>
          </a:p>
          <a:p>
            <a:pPr rtl="0"/>
            <a:r>
              <a:rPr lang="en-US" dirty="0">
                <a:effectLst/>
              </a:rPr>
              <a:t> </a:t>
            </a:r>
          </a:p>
          <a:p>
            <a:pPr rtl="0"/>
            <a:r>
              <a:rPr lang="en-US" dirty="0">
                <a:effectLst/>
              </a:rPr>
              <a:t> 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toddler, and Pre-K childcare.</a:t>
            </a:r>
          </a:p>
          <a:p>
            <a:r>
              <a:rPr lang="en-US" sz="1200" kern="1200" dirty="0">
                <a:solidFill>
                  <a:schemeClr val="tx1"/>
                </a:solidFill>
                <a:effectLst/>
                <a:latin typeface="+mn-lt"/>
                <a:ea typeface="+mn-ea"/>
                <a:cs typeface="+mn-cs"/>
              </a:rPr>
              <a:t> </a:t>
            </a:r>
          </a:p>
          <a:p>
            <a:pPr rtl="0"/>
            <a:r>
              <a:rPr lang="en-US" dirty="0">
                <a:effectLst/>
              </a:rPr>
              <a:t> 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then decrease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and East Windsor township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94.35% of Mercer County’s population has received at least one dose of the COVID-19 vaccination.</a:t>
            </a:r>
          </a:p>
          <a:p>
            <a:r>
              <a:rPr lang="en-US" dirty="0"/>
              <a:t>•   74.66% of Mercer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632782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slightly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Trenton Public School District and Ewing Township School District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slightly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$12K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-21.74%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vary.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community support services, followed by partial care.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decrease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Hispanic/Latino residents reported symptoms of mental health distress most frequently, followed by White then Black residents.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Hispanic/Latino residents reported diagnosed depression most frequently, followed by White, then Black residents. </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1,031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218</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http://www.mercerresourcenet.org/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https://www.aamh.org/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https://arcmercer.org/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https://www.bianj.org/</a:t>
            </a: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7</a:t>
            </a:r>
            <a:r>
              <a:rPr lang="en-US" baseline="30000" dirty="0"/>
              <a:t>th</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r>
              <a:rPr lang="en-US" dirty="0"/>
              <a:t>https://www.mercerresourcenet.org/community-services/legal-advocacy/advocacy/</a:t>
            </a: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Mercer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mercer county nj map">
            <a:extLst>
              <a:ext uri="{FF2B5EF4-FFF2-40B4-BE49-F238E27FC236}">
                <a16:creationId xmlns:a16="http://schemas.microsoft.com/office/drawing/2014/main" id="{66A5D517-2B44-1E04-F918-C954532589AC}"/>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93357" y="222622"/>
            <a:ext cx="529973" cy="815825"/>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descr="Image result for mercer county nj map">
            <a:extLst>
              <a:ext uri="{FF2B5EF4-FFF2-40B4-BE49-F238E27FC236}">
                <a16:creationId xmlns:a16="http://schemas.microsoft.com/office/drawing/2014/main" id="{A64E1F4C-C670-8610-DA97-378D8DA8E9D7}"/>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93357" y="222622"/>
            <a:ext cx="529973" cy="815825"/>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descr="Image result for mercer county nj map">
            <a:extLst>
              <a:ext uri="{FF2B5EF4-FFF2-40B4-BE49-F238E27FC236}">
                <a16:creationId xmlns:a16="http://schemas.microsoft.com/office/drawing/2014/main" id="{A1E62A78-F097-0D73-8E5D-029ACEF41551}"/>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93357" y="222622"/>
            <a:ext cx="529973" cy="815825"/>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descr="Image result for mercer county nj map">
            <a:extLst>
              <a:ext uri="{FF2B5EF4-FFF2-40B4-BE49-F238E27FC236}">
                <a16:creationId xmlns:a16="http://schemas.microsoft.com/office/drawing/2014/main" id="{4F7C7A1E-7624-71CF-7D8B-263F2204F699}"/>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93357" y="222622"/>
            <a:ext cx="529973" cy="815825"/>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pic>
        <p:nvPicPr>
          <p:cNvPr id="3" name="Picture 2" descr="Image result for mercer county nj map">
            <a:extLst>
              <a:ext uri="{FF2B5EF4-FFF2-40B4-BE49-F238E27FC236}">
                <a16:creationId xmlns:a16="http://schemas.microsoft.com/office/drawing/2014/main" id="{C940CC00-C5CE-0F8B-8398-BFBE95334B57}"/>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93357" y="222622"/>
            <a:ext cx="529973" cy="815825"/>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3" name="Picture 2" descr="Image result for mercer county nj map">
            <a:extLst>
              <a:ext uri="{FF2B5EF4-FFF2-40B4-BE49-F238E27FC236}">
                <a16:creationId xmlns:a16="http://schemas.microsoft.com/office/drawing/2014/main" id="{7951F54D-9413-06CB-8E9E-CEB8539677AB}"/>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93357" y="222622"/>
            <a:ext cx="529973" cy="815825"/>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3" name="Picture 2" descr="Image result for mercer county nj map">
            <a:extLst>
              <a:ext uri="{FF2B5EF4-FFF2-40B4-BE49-F238E27FC236}">
                <a16:creationId xmlns:a16="http://schemas.microsoft.com/office/drawing/2014/main" id="{A2AAA5D8-4404-72CD-97B9-000A836E5AEE}"/>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93357" y="222622"/>
            <a:ext cx="529973" cy="815825"/>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3" name="Picture 2" descr="Image result for mercer county nj map">
            <a:extLst>
              <a:ext uri="{FF2B5EF4-FFF2-40B4-BE49-F238E27FC236}">
                <a16:creationId xmlns:a16="http://schemas.microsoft.com/office/drawing/2014/main" id="{BC7C3BDB-5A03-5786-6210-E5A7A1E00A8C}"/>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93357" y="222622"/>
            <a:ext cx="529973" cy="815825"/>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3" name="Picture 2" descr="Image result for mercer county nj map">
            <a:extLst>
              <a:ext uri="{FF2B5EF4-FFF2-40B4-BE49-F238E27FC236}">
                <a16:creationId xmlns:a16="http://schemas.microsoft.com/office/drawing/2014/main" id="{F134CE95-D16D-B70A-FAB9-A84FA64E8892}"/>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93357" y="222622"/>
            <a:ext cx="529973" cy="815825"/>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3" name="Picture 2" descr="Image result for mercer county nj map">
            <a:extLst>
              <a:ext uri="{FF2B5EF4-FFF2-40B4-BE49-F238E27FC236}">
                <a16:creationId xmlns:a16="http://schemas.microsoft.com/office/drawing/2014/main" id="{E875DCC2-4AFE-C6B9-1BA3-0EF79620EA30}"/>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93357" y="222622"/>
            <a:ext cx="529973" cy="815825"/>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descr="Image result for mercer county nj map">
            <a:extLst>
              <a:ext uri="{FF2B5EF4-FFF2-40B4-BE49-F238E27FC236}">
                <a16:creationId xmlns:a16="http://schemas.microsoft.com/office/drawing/2014/main" id="{68123681-43E5-CB96-1AB0-248ECDABAEC8}"/>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47307" y="888572"/>
            <a:ext cx="947696" cy="1600200"/>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mercer county nj map">
            <a:extLst>
              <a:ext uri="{FF2B5EF4-FFF2-40B4-BE49-F238E27FC236}">
                <a16:creationId xmlns:a16="http://schemas.microsoft.com/office/drawing/2014/main" id="{B2F21F83-D1C5-9EFD-0521-E4990D596719}"/>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620000" y="4356828"/>
            <a:ext cx="947696" cy="1600200"/>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mercer county nj map">
            <a:extLst>
              <a:ext uri="{FF2B5EF4-FFF2-40B4-BE49-F238E27FC236}">
                <a16:creationId xmlns:a16="http://schemas.microsoft.com/office/drawing/2014/main" id="{4F5C799F-FE1E-B26B-3765-DFFD8108540E}"/>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295400" y="376445"/>
            <a:ext cx="947696" cy="1600200"/>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mercer county nj map">
            <a:extLst>
              <a:ext uri="{FF2B5EF4-FFF2-40B4-BE49-F238E27FC236}">
                <a16:creationId xmlns:a16="http://schemas.microsoft.com/office/drawing/2014/main" id="{EF5FE7F2-D981-B239-AA61-93AE18F14990}"/>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219200" y="431372"/>
            <a:ext cx="947696" cy="1600200"/>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ercer county nj map">
            <a:extLst>
              <a:ext uri="{FF2B5EF4-FFF2-40B4-BE49-F238E27FC236}">
                <a16:creationId xmlns:a16="http://schemas.microsoft.com/office/drawing/2014/main" id="{8C0CD746-3449-51E1-07FB-9B21647255FC}"/>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4199752" y="2628899"/>
            <a:ext cx="947696" cy="1600200"/>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mercer county nj map">
            <a:extLst>
              <a:ext uri="{FF2B5EF4-FFF2-40B4-BE49-F238E27FC236}">
                <a16:creationId xmlns:a16="http://schemas.microsoft.com/office/drawing/2014/main" id="{78FC87D1-F119-3CBA-EF71-1A78BF32A188}"/>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35465" y="507572"/>
            <a:ext cx="947696" cy="1600200"/>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ercer county nj map">
            <a:extLst>
              <a:ext uri="{FF2B5EF4-FFF2-40B4-BE49-F238E27FC236}">
                <a16:creationId xmlns:a16="http://schemas.microsoft.com/office/drawing/2014/main" id="{0B2ACBAC-D74C-897A-E84A-E88FFDC55A24}"/>
              </a:ext>
            </a:extLst>
          </p:cNvPr>
          <p:cNvPicPr/>
          <p:nvPr userDrawn="1"/>
        </p:nvPicPr>
        <p:blipFill>
          <a:blip r:embed="rId5">
            <a:extLst>
              <a:ext uri="{28A0092B-C50C-407E-A947-70E740481C1C}">
                <a14:useLocalDpi xmlns:a14="http://schemas.microsoft.com/office/drawing/2010/main"/>
              </a:ext>
            </a:extLst>
          </a:blip>
          <a:srcRect/>
          <a:stretch>
            <a:fillRect/>
          </a:stretch>
        </p:blipFill>
        <p:spPr bwMode="auto">
          <a:xfrm>
            <a:off x="596348" y="354708"/>
            <a:ext cx="969449" cy="1466210"/>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descr="Image result for mercer county nj map">
            <a:extLst>
              <a:ext uri="{FF2B5EF4-FFF2-40B4-BE49-F238E27FC236}">
                <a16:creationId xmlns:a16="http://schemas.microsoft.com/office/drawing/2014/main" id="{47C60558-FE67-76D8-EB8F-33FAF8B8936F}"/>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694405" y="4850971"/>
            <a:ext cx="947696" cy="1600200"/>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ercer county nj map">
            <a:extLst>
              <a:ext uri="{FF2B5EF4-FFF2-40B4-BE49-F238E27FC236}">
                <a16:creationId xmlns:a16="http://schemas.microsoft.com/office/drawing/2014/main" id="{4175BB57-BB24-A4E9-2C39-8E96CE8CE9A8}"/>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901477" y="4774297"/>
            <a:ext cx="947696" cy="1600200"/>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ercer county nj map">
            <a:extLst>
              <a:ext uri="{FF2B5EF4-FFF2-40B4-BE49-F238E27FC236}">
                <a16:creationId xmlns:a16="http://schemas.microsoft.com/office/drawing/2014/main" id="{10B972D3-6B5A-1AA1-16F9-C174BE2F35D7}"/>
              </a:ext>
            </a:extLst>
          </p:cNvPr>
          <p:cNvPicPr/>
          <p:nvPr userDrawn="1"/>
        </p:nvPicPr>
        <p:blipFill>
          <a:blip r:embed="rId5">
            <a:extLst>
              <a:ext uri="{28A0092B-C50C-407E-A947-70E740481C1C}">
                <a14:useLocalDpi xmlns:a14="http://schemas.microsoft.com/office/drawing/2010/main"/>
              </a:ext>
            </a:extLst>
          </a:blip>
          <a:srcRect/>
          <a:stretch>
            <a:fillRect/>
          </a:stretch>
        </p:blipFill>
        <p:spPr bwMode="auto">
          <a:xfrm>
            <a:off x="3931928" y="392325"/>
            <a:ext cx="947696" cy="1600200"/>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ercer county nj map">
            <a:extLst>
              <a:ext uri="{FF2B5EF4-FFF2-40B4-BE49-F238E27FC236}">
                <a16:creationId xmlns:a16="http://schemas.microsoft.com/office/drawing/2014/main" id="{49755E4C-DA73-A7FE-C8A6-016CD55E4B3C}"/>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763911" y="294585"/>
            <a:ext cx="774549" cy="1465946"/>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ercer county nj map">
            <a:extLst>
              <a:ext uri="{FF2B5EF4-FFF2-40B4-BE49-F238E27FC236}">
                <a16:creationId xmlns:a16="http://schemas.microsoft.com/office/drawing/2014/main" id="{612E0B86-C9D8-0E19-9772-C3A34AF6C5F0}"/>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323770" y="365184"/>
            <a:ext cx="947696" cy="1600200"/>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ercer county nj map">
            <a:extLst>
              <a:ext uri="{FF2B5EF4-FFF2-40B4-BE49-F238E27FC236}">
                <a16:creationId xmlns:a16="http://schemas.microsoft.com/office/drawing/2014/main" id="{D1BCFEA8-04FF-C3BA-88DB-37BB7E632070}"/>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493751" y="692233"/>
            <a:ext cx="947696" cy="1600200"/>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mercer county nj map">
            <a:extLst>
              <a:ext uri="{FF2B5EF4-FFF2-40B4-BE49-F238E27FC236}">
                <a16:creationId xmlns:a16="http://schemas.microsoft.com/office/drawing/2014/main" id="{11B4E591-04CD-FB58-8176-3650A5372C21}"/>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956998" y="413464"/>
            <a:ext cx="947696" cy="1600200"/>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ercer county nj map">
            <a:extLst>
              <a:ext uri="{FF2B5EF4-FFF2-40B4-BE49-F238E27FC236}">
                <a16:creationId xmlns:a16="http://schemas.microsoft.com/office/drawing/2014/main" id="{582C5DE2-C541-6FD5-D123-FE3D46CFE2DD}"/>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523847" y="271376"/>
            <a:ext cx="947696" cy="1600200"/>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ercer county nj map">
            <a:extLst>
              <a:ext uri="{FF2B5EF4-FFF2-40B4-BE49-F238E27FC236}">
                <a16:creationId xmlns:a16="http://schemas.microsoft.com/office/drawing/2014/main" id="{298A6DBA-3153-6AAB-4B9B-D630243CAA56}"/>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571515" y="318153"/>
            <a:ext cx="947696" cy="1600200"/>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ercer county nj map">
            <a:extLst>
              <a:ext uri="{FF2B5EF4-FFF2-40B4-BE49-F238E27FC236}">
                <a16:creationId xmlns:a16="http://schemas.microsoft.com/office/drawing/2014/main" id="{1FD75F3D-B4D6-2124-7E5D-A81E1BE16AB4}"/>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946982" y="218134"/>
            <a:ext cx="947696" cy="1600200"/>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descr="Image result for mercer county nj map">
            <a:extLst>
              <a:ext uri="{FF2B5EF4-FFF2-40B4-BE49-F238E27FC236}">
                <a16:creationId xmlns:a16="http://schemas.microsoft.com/office/drawing/2014/main" id="{A7A5CC9F-C964-28A1-3880-0D4B9F828380}"/>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47307" y="888572"/>
            <a:ext cx="947696" cy="1600200"/>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33665D-0B60-D0DE-CA77-C70830043AA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04800" y="-304800"/>
            <a:ext cx="13030200" cy="7165529"/>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Mercer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1" name="Picture 10" descr="Image result for mercer county nj map">
            <a:extLst>
              <a:ext uri="{FF2B5EF4-FFF2-40B4-BE49-F238E27FC236}">
                <a16:creationId xmlns:a16="http://schemas.microsoft.com/office/drawing/2014/main" id="{11AA0144-282F-D50F-54B6-DC17F5C8AF8D}"/>
              </a:ext>
            </a:extLst>
          </p:cNvPr>
          <p:cNvPicPr/>
          <p:nvPr/>
        </p:nvPicPr>
        <p:blipFill>
          <a:blip r:embed="rId9">
            <a:extLst>
              <a:ext uri="{28A0092B-C50C-407E-A947-70E740481C1C}">
                <a14:useLocalDpi xmlns:a14="http://schemas.microsoft.com/office/drawing/2010/main"/>
              </a:ext>
            </a:extLst>
          </a:blip>
          <a:srcRect/>
          <a:stretch>
            <a:fillRect/>
          </a:stretch>
        </p:blipFill>
        <p:spPr bwMode="auto">
          <a:xfrm>
            <a:off x="6884590" y="4770692"/>
            <a:ext cx="947696" cy="1600200"/>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mercer county nj map">
            <a:extLst>
              <a:ext uri="{FF2B5EF4-FFF2-40B4-BE49-F238E27FC236}">
                <a16:creationId xmlns:a16="http://schemas.microsoft.com/office/drawing/2014/main" id="{CEB14A20-F164-F0A7-8FDB-118E6A2750C5}"/>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711220" y="668229"/>
            <a:ext cx="1977118" cy="3853543"/>
          </a:xfrm>
          <a:prstGeom prst="rect">
            <a:avLst/>
          </a:prstGeom>
          <a:noFill/>
          <a:ln>
            <a:noFill/>
          </a:ln>
        </p:spPr>
      </p:pic>
      <p:pic>
        <p:nvPicPr>
          <p:cNvPr id="5" name="Picture 4">
            <a:extLst>
              <a:ext uri="{FF2B5EF4-FFF2-40B4-BE49-F238E27FC236}">
                <a16:creationId xmlns:a16="http://schemas.microsoft.com/office/drawing/2014/main" id="{C71EEE36-5D48-5599-BA16-A9767B189EBC}"/>
              </a:ext>
            </a:extLst>
          </p:cNvPr>
          <p:cNvPicPr/>
          <p:nvPr/>
        </p:nvPicPr>
        <p:blipFill rotWithShape="1">
          <a:blip r:embed="rId3" cstate="email">
            <a:extLst>
              <a:ext uri="{28A0092B-C50C-407E-A947-70E740481C1C}">
                <a14:useLocalDpi xmlns:a14="http://schemas.microsoft.com/office/drawing/2010/main"/>
              </a:ext>
            </a:extLst>
          </a:blip>
          <a:srcRect/>
          <a:stretch/>
        </p:blipFill>
        <p:spPr bwMode="auto">
          <a:xfrm>
            <a:off x="4495800" y="1181735"/>
            <a:ext cx="5927090" cy="44570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Mercer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98535831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213312052"/>
              </p:ext>
            </p:extLst>
          </p:nvPr>
        </p:nvGraphicFramePr>
        <p:xfrm>
          <a:off x="7543801" y="871049"/>
          <a:ext cx="4648200" cy="6139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Mercer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203306760"/>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444443527"/>
              </p:ext>
            </p:extLst>
          </p:nvPr>
        </p:nvGraphicFramePr>
        <p:xfrm>
          <a:off x="7023965" y="1233612"/>
          <a:ext cx="5168036" cy="585298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137497257"/>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827623033"/>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4130545655"/>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937880267"/>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79178959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380247229"/>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711517792"/>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19747127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660836352"/>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22338935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971995294"/>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498069970"/>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768005907"/>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321979239"/>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5130718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2792568524"/>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104915058"/>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31905434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425945982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306503194"/>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984436545"/>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804420827"/>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287002508"/>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11338594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310387857"/>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91987544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952062398"/>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0827113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123138299"/>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4093433887"/>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74971690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91714960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452753559"/>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512212" y="604655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813601" y="6005813"/>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2463109025"/>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532517575"/>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87915532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80051629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532321330"/>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651036326"/>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862410448"/>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48591628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560896598"/>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256699542"/>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912279050"/>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400902198"/>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439988132"/>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770439314"/>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560438534"/>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307515814"/>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359522276"/>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36577091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85510545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331833731"/>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79195017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447475847"/>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532832536"/>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006328209"/>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4003649224"/>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38122833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42604003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243116906"/>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826250888"/>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426588976"/>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73187720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380743371"/>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647331428"/>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84806618"/>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517287215"/>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033212615"/>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74107807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040887969"/>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17762116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862134729"/>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500497090"/>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282555887"/>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106986267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61864594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680007744"/>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86667343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56321684"/>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74305108"/>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455320600"/>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95522955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971165612"/>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65058142"/>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074424083"/>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www.mercerresourcenet.org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06B755A0-D32F-40D6-5D7D-FE3C0AC11699}"/>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All Access Mental Health </a:t>
            </a:r>
            <a:r>
              <a:rPr lang="en-US" sz="1200" dirty="0">
                <a:solidFill>
                  <a:srgbClr val="C00000"/>
                </a:solidFill>
                <a:latin typeface="Franklin Gothic Medium" panose="020B0603020102020204" pitchFamily="34" charset="0"/>
              </a:rPr>
              <a:t>[Mental and 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Alpha Healing Center </a:t>
            </a:r>
            <a:r>
              <a:rPr lang="en-US" sz="1200" dirty="0">
                <a:solidFill>
                  <a:srgbClr val="C00000"/>
                </a:solidFill>
                <a:latin typeface="Franklin Gothic Medium" panose="020B0603020102020204" pitchFamily="34" charset="0"/>
              </a:rPr>
              <a:t>[Addiction]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Anchor House Inc. </a:t>
            </a:r>
            <a:r>
              <a:rPr lang="en-US" sz="1200" dirty="0">
                <a:solidFill>
                  <a:srgbClr val="C00000"/>
                </a:solidFill>
                <a:latin typeface="Franklin Gothic Medium" panose="020B0603020102020204" pitchFamily="34" charset="0"/>
              </a:rPr>
              <a:t>[At-risk Youth]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Mercer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 and Emotional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Audrey Hepburn Children’s House </a:t>
            </a:r>
            <a:r>
              <a:rPr lang="en-US" sz="1200" dirty="0">
                <a:solidFill>
                  <a:srgbClr val="C00000"/>
                </a:solidFill>
                <a:latin typeface="Franklin Gothic Medium" panose="020B0603020102020204" pitchFamily="34" charset="0"/>
              </a:rPr>
              <a:t>[Child Abuse]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on Developmental Disabilities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Boys and Girls Club of Trenton-Mercer County </a:t>
            </a:r>
            <a:r>
              <a:rPr lang="en-US" sz="1200" dirty="0">
                <a:solidFill>
                  <a:srgbClr val="C00000"/>
                </a:solidFill>
                <a:latin typeface="Franklin Gothic Medium" panose="020B0603020102020204" pitchFamily="34" charset="0"/>
              </a:rPr>
              <a:t>[Youth]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Brain Injury Alliance </a:t>
            </a:r>
            <a:r>
              <a:rPr lang="en-US" sz="1200" dirty="0">
                <a:solidFill>
                  <a:srgbClr val="C00000"/>
                </a:solidFill>
                <a:latin typeface="Franklin Gothic Medium" panose="020B0603020102020204" pitchFamily="34" charset="0"/>
              </a:rPr>
              <a:t>[Brain Injury]</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Catholic Charities: Family Growth </a:t>
            </a:r>
            <a:r>
              <a:rPr lang="en-US" sz="1200" dirty="0">
                <a:solidFill>
                  <a:srgbClr val="C00000"/>
                </a:solidFill>
                <a:latin typeface="Franklin Gothic Medium" panose="020B0603020102020204" pitchFamily="34" charset="0"/>
              </a:rPr>
              <a:t>[At-risk families]</a:t>
            </a:r>
          </a:p>
          <a:p>
            <a:endParaRPr lang="en-US" sz="1200" dirty="0">
              <a:solidFill>
                <a:srgbClr val="C00000"/>
              </a:solidFill>
              <a:latin typeface="Franklin Gothic Medium" panose="020B0603020102020204" pitchFamily="34" charset="0"/>
            </a:endParaRPr>
          </a:p>
          <a:p>
            <a:r>
              <a:rPr lang="en-US" sz="1600" dirty="0">
                <a:latin typeface="Franklin Gothic Medium" panose="020B0603020102020204" pitchFamily="34" charset="0"/>
              </a:rPr>
              <a:t>Family Success Centers located throughout Mercer County</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657456253"/>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68A944DD-577B-C651-06E0-53FE3674AA41}"/>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Central Jersey Legal Services, Inc.</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New Jersey</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Princeton Justice Initiative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  	</a:t>
            </a:r>
          </a:p>
          <a:p>
            <a:r>
              <a:rPr lang="en-US" sz="1400" spc="-20" dirty="0">
                <a:latin typeface="Franklin Gothic Medium" panose="020B0603020102020204" pitchFamily="34" charset="0"/>
              </a:rPr>
              <a:t>  Disability Rights NJ</a:t>
            </a:r>
          </a:p>
          <a:p>
            <a:r>
              <a:rPr lang="en-US" sz="1400" spc="-20" dirty="0">
                <a:latin typeface="Franklin Gothic Medium" panose="020B0603020102020204" pitchFamily="34" charset="0"/>
              </a:rPr>
              <a:t>  Community Justice Center</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spc="-20" dirty="0">
                <a:latin typeface="Franklin Gothic Medium" panose="020B0603020102020204" pitchFamily="34" charset="0"/>
              </a:rPr>
              <a:t>  Community Justice Center</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2c141314175e8eff9ae&quot;,&quot;SmartGridHorizontal&quot;:0,&quot;LinkedExcelSources&quot;:{&quot;6463e187363939443c0312ea&quot;:&quot;{{Desktop}}\\2023 Data Hub\\template\\County PPT_stage 1\\workbooks\\Mercer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27657</TotalTime>
  <Words>9883</Words>
  <Application>Microsoft Office PowerPoint</Application>
  <PresentationFormat>Widescreen</PresentationFormat>
  <Paragraphs>810</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1637</cp:revision>
  <dcterms:created xsi:type="dcterms:W3CDTF">2006-08-16T00:00:00Z</dcterms:created>
  <dcterms:modified xsi:type="dcterms:W3CDTF">2023-06-20T06:10:10Z</dcterms:modified>
</cp:coreProperties>
</file>