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9.xml" ContentType="application/vnd.openxmlformats-officedocument.drawingml.chart+xml"/>
  <Override PartName="/ppt/charts/style58.xml" ContentType="application/vnd.ms-office.chartstyle+xml"/>
  <Override PartName="/ppt/charts/colors58.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1.xml" ContentType="application/vnd.openxmlformats-officedocument.drawingml.chart+xml"/>
  <Override PartName="/ppt/charts/style60.xml" ContentType="application/vnd.ms-office.chartstyle+xml"/>
  <Override PartName="/ppt/charts/colors60.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1.xml" ContentType="application/vnd.ms-office.chartstyle+xml"/>
  <Override PartName="/ppt/charts/colors61.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2.xml" ContentType="application/vnd.ms-office.chartstyle+xml"/>
  <Override PartName="/ppt/charts/colors62.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3.xml" ContentType="application/vnd.ms-office.chartstyle+xml"/>
  <Override PartName="/ppt/charts/colors63.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4.xml" ContentType="application/vnd.ms-office.chartstyle+xml"/>
  <Override PartName="/ppt/charts/colors64.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5.xml" ContentType="application/vnd.ms-office.chartstyle+xml"/>
  <Override PartName="/ppt/charts/colors65.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68.xml" ContentType="application/vnd.openxmlformats-officedocument.drawingml.chart+xml"/>
  <Override PartName="/ppt/charts/style67.xml" ContentType="application/vnd.ms-office.chartstyle+xml"/>
  <Override PartName="/ppt/charts/colors67.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70.xml" ContentType="application/vnd.openxmlformats-officedocument.drawingml.chart+xml"/>
  <Override PartName="/ppt/charts/style69.xml" ContentType="application/vnd.ms-office.chartstyle+xml"/>
  <Override PartName="/ppt/charts/colors69.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0.xml" ContentType="application/vnd.ms-office.chartstyle+xml"/>
  <Override PartName="/ppt/charts/colors70.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1.xml" ContentType="application/vnd.ms-office.chartstyle+xml"/>
  <Override PartName="/ppt/charts/colors71.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4.xml" ContentType="application/vnd.openxmlformats-officedocument.drawingml.chart+xml"/>
  <Override PartName="/ppt/charts/style73.xml" ContentType="application/vnd.ms-office.chartstyle+xml"/>
  <Override PartName="/ppt/charts/colors73.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6.xml" ContentType="application/vnd.openxmlformats-officedocument.drawingml.chart+xml"/>
  <Override PartName="/ppt/charts/style75.xml" ContentType="application/vnd.ms-office.chartstyle+xml"/>
  <Override PartName="/ppt/charts/colors75.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8.xml" ContentType="application/vnd.openxmlformats-officedocument.drawingml.chart+xml"/>
  <Override PartName="/ppt/charts/style77.xml" ContentType="application/vnd.ms-office.chartstyle+xml"/>
  <Override PartName="/ppt/charts/colors77.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80.xml" ContentType="application/vnd.openxmlformats-officedocument.drawingml.chart+xml"/>
  <Override PartName="/ppt/charts/style79.xml" ContentType="application/vnd.ms-office.chartstyle+xml"/>
  <Override PartName="/ppt/charts/colors79.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0.xml" ContentType="application/vnd.ms-office.chartstyle+xml"/>
  <Override PartName="/ppt/charts/colors80.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1.xml" ContentType="application/vnd.ms-office.chartstyle+xml"/>
  <Override PartName="/ppt/charts/colors81.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8"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79533" autoAdjust="0"/>
  </p:normalViewPr>
  <p:slideViewPr>
    <p:cSldViewPr>
      <p:cViewPr varScale="1">
        <p:scale>
          <a:sx n="96" d="100"/>
          <a:sy n="96" d="100"/>
        </p:scale>
        <p:origin x="1488" y="7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6.xml"/><Relationship Id="rId1" Type="http://schemas.microsoft.com/office/2011/relationships/chartStyle" Target="style56.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7.xml"/><Relationship Id="rId1" Type="http://schemas.microsoft.com/office/2011/relationships/chartStyle" Target="style57.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8.xml"/><Relationship Id="rId1" Type="http://schemas.microsoft.com/office/2011/relationships/chartStyle" Target="style58.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9.xml"/><Relationship Id="rId1" Type="http://schemas.microsoft.com/office/2011/relationships/chartStyle" Target="style59.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0.xml"/><Relationship Id="rId1" Type="http://schemas.microsoft.com/office/2011/relationships/chartStyle" Target="style60.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1.xml"/><Relationship Id="rId1" Type="http://schemas.microsoft.com/office/2011/relationships/chartStyle" Target="style61.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2.xml"/><Relationship Id="rId1" Type="http://schemas.microsoft.com/office/2011/relationships/chartStyle" Target="style62.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3.xml"/><Relationship Id="rId1" Type="http://schemas.microsoft.com/office/2011/relationships/chartStyle" Target="style63.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4.xml"/><Relationship Id="rId1" Type="http://schemas.microsoft.com/office/2011/relationships/chartStyle" Target="style64.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5.xml"/><Relationship Id="rId1" Type="http://schemas.microsoft.com/office/2011/relationships/chartStyle" Target="style65.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6.xml"/><Relationship Id="rId1" Type="http://schemas.microsoft.com/office/2011/relationships/chartStyle" Target="style6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7.xml"/><Relationship Id="rId1" Type="http://schemas.microsoft.com/office/2011/relationships/chartStyle" Target="style67.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8.xml"/><Relationship Id="rId1" Type="http://schemas.microsoft.com/office/2011/relationships/chartStyle" Target="style68.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69.xml"/><Relationship Id="rId1" Type="http://schemas.microsoft.com/office/2011/relationships/chartStyle" Target="style69.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0.xml"/><Relationship Id="rId1" Type="http://schemas.microsoft.com/office/2011/relationships/chartStyle" Target="style70.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1.xml"/><Relationship Id="rId1" Type="http://schemas.microsoft.com/office/2011/relationships/chartStyle" Target="style71.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2.xml"/><Relationship Id="rId1" Type="http://schemas.microsoft.com/office/2011/relationships/chartStyle" Target="style72.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3.xml"/><Relationship Id="rId1" Type="http://schemas.microsoft.com/office/2011/relationships/chartStyle" Target="style73.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4.xml"/><Relationship Id="rId1" Type="http://schemas.microsoft.com/office/2011/relationships/chartStyle" Target="style74.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5.xml"/><Relationship Id="rId1" Type="http://schemas.microsoft.com/office/2011/relationships/chartStyle" Target="style75.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6.xml"/><Relationship Id="rId1" Type="http://schemas.microsoft.com/office/2011/relationships/chartStyle" Target="style76.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7.xml"/><Relationship Id="rId1" Type="http://schemas.microsoft.com/office/2011/relationships/chartStyle" Target="style77.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8.xml"/><Relationship Id="rId1" Type="http://schemas.microsoft.com/office/2011/relationships/chartStyle" Target="style78.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79.xml"/><Relationship Id="rId1" Type="http://schemas.microsoft.com/office/2011/relationships/chartStyle" Target="style79.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0.xml"/><Relationship Id="rId1" Type="http://schemas.microsoft.com/office/2011/relationships/chartStyle" Target="style80.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1.xml"/><Relationship Id="rId1" Type="http://schemas.microsoft.com/office/2011/relationships/chartStyle" Target="style81.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Mercer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0.65100000000000002</c:v>
                </c:pt>
                <c:pt idx="1">
                  <c:v>0.214</c:v>
                </c:pt>
                <c:pt idx="2">
                  <c:v>5.0000000000000001E-3</c:v>
                </c:pt>
                <c:pt idx="3">
                  <c:v>0.11600000000000001</c:v>
                </c:pt>
                <c:pt idx="4">
                  <c:v>2E-3</c:v>
                </c:pt>
                <c:pt idx="5">
                  <c:v>3.5000000000000003E-2</c:v>
                </c:pt>
                <c:pt idx="6">
                  <c:v>0.16900000000000001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51803888"/>
        <c:axId val="351814472"/>
      </c:barChart>
      <c:catAx>
        <c:axId val="3518038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814472"/>
        <c:crosses val="autoZero"/>
        <c:auto val="1"/>
        <c:lblAlgn val="ctr"/>
        <c:lblOffset val="100"/>
        <c:noMultiLvlLbl val="0"/>
      </c:catAx>
      <c:valAx>
        <c:axId val="351814472"/>
        <c:scaling>
          <c:orientation val="minMax"/>
          <c:max val="1"/>
        </c:scaling>
        <c:delete val="1"/>
        <c:axPos val="l"/>
        <c:numFmt formatCode="0%" sourceLinked="1"/>
        <c:majorTickMark val="none"/>
        <c:minorTickMark val="none"/>
        <c:tickLblPos val="nextTo"/>
        <c:crossAx val="3518038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0.63900000000000001</c:v>
                </c:pt>
                <c:pt idx="1">
                  <c:v>0.64</c:v>
                </c:pt>
                <c:pt idx="2">
                  <c:v>0.64400000000000002</c:v>
                </c:pt>
                <c:pt idx="3">
                  <c:v>0.64900000000000002</c:v>
                </c:pt>
                <c:pt idx="4">
                  <c:v>0.65100000000000002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0.21099999999999999</c:v>
                </c:pt>
                <c:pt idx="1">
                  <c:v>0.21099999999999999</c:v>
                </c:pt>
                <c:pt idx="2">
                  <c:v>0.21</c:v>
                </c:pt>
                <c:pt idx="3">
                  <c:v>0.214</c:v>
                </c:pt>
                <c:pt idx="4">
                  <c:v>0.214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6.0000000000000001E-3</c:v>
                </c:pt>
                <c:pt idx="1">
                  <c:v>6.0000000000000001E-3</c:v>
                </c:pt>
                <c:pt idx="2">
                  <c:v>5.0000000000000001E-3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0.1</c:v>
                </c:pt>
                <c:pt idx="1">
                  <c:v>0.10299999999999999</c:v>
                </c:pt>
                <c:pt idx="2">
                  <c:v>0.108</c:v>
                </c:pt>
                <c:pt idx="3">
                  <c:v>0.111</c:v>
                </c:pt>
                <c:pt idx="4">
                  <c:v>0.11600000000000001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0.155</c:v>
                </c:pt>
                <c:pt idx="1">
                  <c:v>0.159</c:v>
                </c:pt>
                <c:pt idx="2">
                  <c:v>0.16200000000000001</c:v>
                </c:pt>
                <c:pt idx="3">
                  <c:v>0.16400000000000001</c:v>
                </c:pt>
                <c:pt idx="4">
                  <c:v>0.16900000000000001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51802320"/>
        <c:axId val="351801928"/>
      </c:lineChart>
      <c:catAx>
        <c:axId val="35180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1801928"/>
        <c:crosses val="autoZero"/>
        <c:auto val="1"/>
        <c:lblAlgn val="ctr"/>
        <c:lblOffset val="100"/>
        <c:noMultiLvlLbl val="0"/>
      </c:catAx>
      <c:valAx>
        <c:axId val="351801928"/>
        <c:scaling>
          <c:orientation val="minMax"/>
        </c:scaling>
        <c:delete val="1"/>
        <c:axPos val="l"/>
        <c:numFmt formatCode="0%" sourceLinked="1"/>
        <c:majorTickMark val="none"/>
        <c:minorTickMark val="none"/>
        <c:tickLblPos val="nextTo"/>
        <c:crossAx val="351802320"/>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Hightstown Boro </c:v>
                </c:pt>
                <c:pt idx="2">
                  <c:v>Trenton City </c:v>
                </c:pt>
              </c:strCache>
            </c:strRef>
          </c:cat>
          <c:val>
            <c:numRef>
              <c:f>Sheet1!$B$2:$B$4</c:f>
              <c:numCache>
                <c:formatCode>0%</c:formatCode>
                <c:ptCount val="3"/>
                <c:pt idx="0">
                  <c:v>0.94899999999999995</c:v>
                </c:pt>
                <c:pt idx="1">
                  <c:v>0.76400000000000001</c:v>
                </c:pt>
                <c:pt idx="2">
                  <c:v>0.40400000000000003</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Hightstown Boro </c:v>
                </c:pt>
                <c:pt idx="2">
                  <c:v>Trenton City </c:v>
                </c:pt>
              </c:strCache>
            </c:strRef>
          </c:cat>
          <c:val>
            <c:numRef>
              <c:f>Sheet1!$C$2:$C$4</c:f>
              <c:numCache>
                <c:formatCode>0%</c:formatCode>
                <c:ptCount val="3"/>
                <c:pt idx="0">
                  <c:v>2.5999999999999999E-2</c:v>
                </c:pt>
                <c:pt idx="1">
                  <c:v>6.7000000000000004E-2</c:v>
                </c:pt>
                <c:pt idx="2">
                  <c:v>0.51500000000000001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Hightstown Boro </c:v>
                </c:pt>
                <c:pt idx="2">
                  <c:v>Trenton City </c:v>
                </c:pt>
              </c:strCache>
            </c:strRef>
          </c:cat>
          <c:val>
            <c:numRef>
              <c:f>Sheet1!$D$2:$D$4</c:f>
              <c:numCache>
                <c:formatCode>0%</c:formatCode>
                <c:ptCount val="3"/>
                <c:pt idx="0">
                  <c:v>4.2999999999999997E-2</c:v>
                </c:pt>
                <c:pt idx="1">
                  <c:v>4.7E-2</c:v>
                </c:pt>
                <c:pt idx="2">
                  <c:v>1.7000000000000001E-2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Hopewell Boro </c:v>
                </c:pt>
                <c:pt idx="1">
                  <c:v>Hightstown Boro </c:v>
                </c:pt>
                <c:pt idx="2">
                  <c:v>Trenton City </c:v>
                </c:pt>
              </c:strCache>
            </c:strRef>
          </c:cat>
          <c:val>
            <c:numRef>
              <c:f>Sheet1!$E$2:$E$4</c:f>
              <c:numCache>
                <c:formatCode>0%</c:formatCode>
                <c:ptCount val="3"/>
                <c:pt idx="0">
                  <c:v>3.2000000000000001E-2</c:v>
                </c:pt>
                <c:pt idx="1">
                  <c:v>0.36099999999999999</c:v>
                </c:pt>
                <c:pt idx="2">
                  <c:v>0.36</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51803496"/>
        <c:axId val="351803104"/>
      </c:barChart>
      <c:catAx>
        <c:axId val="35180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1803104"/>
        <c:crosses val="autoZero"/>
        <c:auto val="1"/>
        <c:lblAlgn val="ctr"/>
        <c:lblOffset val="100"/>
        <c:noMultiLvlLbl val="0"/>
      </c:catAx>
      <c:valAx>
        <c:axId val="351803104"/>
        <c:scaling>
          <c:orientation val="minMax"/>
        </c:scaling>
        <c:delete val="1"/>
        <c:axPos val="l"/>
        <c:numFmt formatCode="0%" sourceLinked="1"/>
        <c:majorTickMark val="none"/>
        <c:minorTickMark val="none"/>
        <c:tickLblPos val="nextTo"/>
        <c:crossAx val="35180349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0.20899999999999999</c:v>
                </c:pt>
                <c:pt idx="1">
                  <c:v>0.21199999999999999</c:v>
                </c:pt>
                <c:pt idx="2">
                  <c:v>0.215</c:v>
                </c:pt>
                <c:pt idx="3">
                  <c:v>0.218</c:v>
                </c:pt>
                <c:pt idx="4">
                  <c:v>0.222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51804280"/>
        <c:axId val="357376656"/>
      </c:lineChart>
      <c:catAx>
        <c:axId val="35180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376656"/>
        <c:crosses val="autoZero"/>
        <c:auto val="1"/>
        <c:lblAlgn val="ctr"/>
        <c:lblOffset val="100"/>
        <c:noMultiLvlLbl val="0"/>
      </c:catAx>
      <c:valAx>
        <c:axId val="357376656"/>
        <c:scaling>
          <c:orientation val="minMax"/>
          <c:max val="0.4"/>
        </c:scaling>
        <c:delete val="1"/>
        <c:axPos val="l"/>
        <c:numFmt formatCode="0%" sourceLinked="1"/>
        <c:majorTickMark val="out"/>
        <c:minorTickMark val="none"/>
        <c:tickLblPos val="nextTo"/>
        <c:crossAx val="351804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3">
                  <c:v>0.222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57373128"/>
        <c:axId val="357371952"/>
      </c:barChart>
      <c:catAx>
        <c:axId val="3573731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1952"/>
        <c:crosses val="autoZero"/>
        <c:auto val="1"/>
        <c:lblAlgn val="ctr"/>
        <c:lblOffset val="100"/>
        <c:noMultiLvlLbl val="0"/>
      </c:catAx>
      <c:valAx>
        <c:axId val="357371952"/>
        <c:scaling>
          <c:orientation val="minMax"/>
        </c:scaling>
        <c:delete val="1"/>
        <c:axPos val="b"/>
        <c:numFmt formatCode="0%" sourceLinked="1"/>
        <c:majorTickMark val="none"/>
        <c:minorTickMark val="none"/>
        <c:tickLblPos val="nextTo"/>
        <c:crossAx val="3573731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c:v>
                </c:pt>
                <c:pt idx="1">
                  <c:v>East Windsor </c:v>
                </c:pt>
                <c:pt idx="2">
                  <c:v>Hightstown </c:v>
                </c:pt>
                <c:pt idx="3">
                  <c:v>Princeton</c:v>
                </c:pt>
                <c:pt idx="4">
                  <c:v>Lawrence</c:v>
                </c:pt>
                <c:pt idx="5">
                  <c:v>Trenton </c:v>
                </c:pt>
                <c:pt idx="6">
                  <c:v>Hamilton </c:v>
                </c:pt>
                <c:pt idx="7">
                  <c:v>Robbinsville </c:v>
                </c:pt>
                <c:pt idx="8">
                  <c:v>Ewing</c:v>
                </c:pt>
                <c:pt idx="9">
                  <c:v>Hopewell township</c:v>
                </c:pt>
              </c:strCache>
            </c:strRef>
          </c:cat>
          <c:val>
            <c:numRef>
              <c:f>Sheet1!$B$2:$B$11</c:f>
              <c:numCache>
                <c:formatCode>0.00%</c:formatCode>
                <c:ptCount val="10"/>
                <c:pt idx="0">
                  <c:v>0.39500000000000002</c:v>
                </c:pt>
                <c:pt idx="1">
                  <c:v>0.33800000000000002</c:v>
                </c:pt>
                <c:pt idx="2">
                  <c:v>0.28799999999999998</c:v>
                </c:pt>
                <c:pt idx="3">
                  <c:v>0.26100000000000001</c:v>
                </c:pt>
                <c:pt idx="4">
                  <c:v>0.246</c:v>
                </c:pt>
                <c:pt idx="5">
                  <c:v>0.245</c:v>
                </c:pt>
                <c:pt idx="6">
                  <c:v>0.16300000000000001</c:v>
                </c:pt>
                <c:pt idx="7">
                  <c:v>0.152</c:v>
                </c:pt>
                <c:pt idx="8">
                  <c:v>0.126</c:v>
                </c:pt>
                <c:pt idx="9">
                  <c:v>0.107</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Mercer county avg 22.2%</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Windsor </c:v>
                </c:pt>
                <c:pt idx="1">
                  <c:v>East Windsor </c:v>
                </c:pt>
                <c:pt idx="2">
                  <c:v>Hightstown </c:v>
                </c:pt>
                <c:pt idx="3">
                  <c:v>Princeton</c:v>
                </c:pt>
                <c:pt idx="4">
                  <c:v>Lawrence</c:v>
                </c:pt>
                <c:pt idx="5">
                  <c:v>Trenton </c:v>
                </c:pt>
                <c:pt idx="6">
                  <c:v>Hamilton </c:v>
                </c:pt>
                <c:pt idx="7">
                  <c:v>Robbinsville </c:v>
                </c:pt>
                <c:pt idx="8">
                  <c:v>Ewing</c:v>
                </c:pt>
                <c:pt idx="9">
                  <c:v>Hopewell township</c:v>
                </c:pt>
              </c:strCache>
            </c:strRef>
          </c:cat>
          <c:val>
            <c:numRef>
              <c:f>Sheet1!$C$2:$C$11</c:f>
              <c:numCache>
                <c:formatCode>0%</c:formatCode>
                <c:ptCount val="10"/>
                <c:pt idx="0">
                  <c:v>0.222</c:v>
                </c:pt>
                <c:pt idx="1">
                  <c:v>0.222</c:v>
                </c:pt>
                <c:pt idx="2">
                  <c:v>0.222</c:v>
                </c:pt>
                <c:pt idx="3">
                  <c:v>0.222</c:v>
                </c:pt>
                <c:pt idx="4">
                  <c:v>0.222</c:v>
                </c:pt>
                <c:pt idx="5">
                  <c:v>0.222</c:v>
                </c:pt>
                <c:pt idx="6">
                  <c:v>0.222</c:v>
                </c:pt>
                <c:pt idx="7">
                  <c:v>0.222</c:v>
                </c:pt>
                <c:pt idx="8">
                  <c:v>0.222</c:v>
                </c:pt>
                <c:pt idx="9">
                  <c:v>0.222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57384888"/>
        <c:axId val="357376264"/>
      </c:barChart>
      <c:catAx>
        <c:axId val="357384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6264"/>
        <c:crosses val="autoZero"/>
        <c:auto val="1"/>
        <c:lblAlgn val="ctr"/>
        <c:lblOffset val="100"/>
        <c:noMultiLvlLbl val="0"/>
      </c:catAx>
      <c:valAx>
        <c:axId val="357376264"/>
        <c:scaling>
          <c:orientation val="minMax"/>
        </c:scaling>
        <c:delete val="1"/>
        <c:axPos val="b"/>
        <c:numFmt formatCode="0.00%" sourceLinked="1"/>
        <c:majorTickMark val="none"/>
        <c:minorTickMark val="none"/>
        <c:tickLblPos val="nextTo"/>
        <c:crossAx val="35738488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2212573818897638"/>
          <c:y val="0.94711245404081856"/>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0.71799999999999997</c:v>
                </c:pt>
                <c:pt idx="1">
                  <c:v>0.71299999999999997</c:v>
                </c:pt>
                <c:pt idx="2">
                  <c:v>0.71</c:v>
                </c:pt>
                <c:pt idx="3">
                  <c:v>0.70599999999999996</c:v>
                </c:pt>
                <c:pt idx="4">
                  <c:v>0.70299999999999996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57369992"/>
        <c:axId val="357374304"/>
      </c:lineChart>
      <c:catAx>
        <c:axId val="35736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7374304"/>
        <c:crosses val="autoZero"/>
        <c:auto val="1"/>
        <c:lblAlgn val="ctr"/>
        <c:lblOffset val="100"/>
        <c:noMultiLvlLbl val="0"/>
      </c:catAx>
      <c:valAx>
        <c:axId val="357374304"/>
        <c:scaling>
          <c:orientation val="minMax"/>
          <c:max val="0.8"/>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69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7">
                  <c:v>0.70299999999999996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57377440"/>
        <c:axId val="357384104"/>
      </c:barChart>
      <c:catAx>
        <c:axId val="357377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84104"/>
        <c:crosses val="autoZero"/>
        <c:auto val="1"/>
        <c:lblAlgn val="ctr"/>
        <c:lblOffset val="100"/>
        <c:noMultiLvlLbl val="0"/>
      </c:catAx>
      <c:valAx>
        <c:axId val="357384104"/>
        <c:scaling>
          <c:orientation val="minMax"/>
        </c:scaling>
        <c:delete val="1"/>
        <c:axPos val="b"/>
        <c:numFmt formatCode="0%" sourceLinked="1"/>
        <c:majorTickMark val="none"/>
        <c:minorTickMark val="none"/>
        <c:tickLblPos val="nextTo"/>
        <c:crossAx val="3573774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Pennington </c:v>
                </c:pt>
                <c:pt idx="1">
                  <c:v>Hamilton </c:v>
                </c:pt>
                <c:pt idx="2">
                  <c:v>West Windsor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Mercer county avg 70.3%</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Pennington </c:v>
                </c:pt>
                <c:pt idx="1">
                  <c:v>Hamilton </c:v>
                </c:pt>
                <c:pt idx="2">
                  <c:v>West Windsor </c:v>
                </c:pt>
              </c:strCache>
            </c:strRef>
          </c:cat>
          <c:val>
            <c:numRef>
              <c:f>Sheet1!$D$2:$D$4</c:f>
              <c:numCache>
                <c:formatCode>0%</c:formatCode>
                <c:ptCount val="3"/>
                <c:pt idx="0">
                  <c:v>0.70299999999999996</c:v>
                </c:pt>
                <c:pt idx="1">
                  <c:v>0.70299999999999996</c:v>
                </c:pt>
                <c:pt idx="2">
                  <c:v>0.70299999999999996</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57379400"/>
        <c:axId val="357375088"/>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Pennington </c:v>
                </c:pt>
                <c:pt idx="1">
                  <c:v>Hamilton </c:v>
                </c:pt>
                <c:pt idx="2">
                  <c:v>West Windsor </c:v>
                </c:pt>
              </c:strCache>
            </c:strRef>
          </c:cat>
          <c:val>
            <c:numRef>
              <c:f>Sheet1!$B$2:$B$4</c:f>
              <c:numCache>
                <c:formatCode>0%</c:formatCode>
                <c:ptCount val="3"/>
                <c:pt idx="0">
                  <c:v>0.92</c:v>
                </c:pt>
                <c:pt idx="1">
                  <c:v>0.77200000000000002</c:v>
                </c:pt>
                <c:pt idx="2">
                  <c:v>0.54800000000000004</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57378616"/>
        <c:axId val="357382536"/>
      </c:barChart>
      <c:catAx>
        <c:axId val="357379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5088"/>
        <c:crosses val="autoZero"/>
        <c:auto val="1"/>
        <c:lblAlgn val="ctr"/>
        <c:lblOffset val="100"/>
        <c:noMultiLvlLbl val="0"/>
      </c:catAx>
      <c:valAx>
        <c:axId val="357375088"/>
        <c:scaling>
          <c:orientation val="minMax"/>
        </c:scaling>
        <c:delete val="1"/>
        <c:axPos val="b"/>
        <c:numFmt formatCode="0%" sourceLinked="1"/>
        <c:majorTickMark val="none"/>
        <c:minorTickMark val="none"/>
        <c:tickLblPos val="nextTo"/>
        <c:crossAx val="357379400"/>
        <c:crosses val="autoZero"/>
        <c:crossBetween val="between"/>
      </c:valAx>
      <c:valAx>
        <c:axId val="357382536"/>
        <c:scaling>
          <c:orientation val="minMax"/>
        </c:scaling>
        <c:delete val="1"/>
        <c:axPos val="t"/>
        <c:numFmt formatCode="0%" sourceLinked="1"/>
        <c:majorTickMark val="out"/>
        <c:minorTickMark val="none"/>
        <c:tickLblPos val="nextTo"/>
        <c:crossAx val="357378616"/>
        <c:crosses val="max"/>
        <c:crossBetween val="between"/>
      </c:valAx>
      <c:catAx>
        <c:axId val="357378616"/>
        <c:scaling>
          <c:orientation val="minMax"/>
        </c:scaling>
        <c:delete val="1"/>
        <c:axPos val="l"/>
        <c:numFmt formatCode="General" sourceLinked="1"/>
        <c:majorTickMark val="out"/>
        <c:minorTickMark val="none"/>
        <c:tickLblPos val="nextTo"/>
        <c:crossAx val="357382536"/>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0150098425196854"/>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9">
                  <c:v>79885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57379008"/>
        <c:axId val="357382928"/>
      </c:barChart>
      <c:catAx>
        <c:axId val="357379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382928"/>
        <c:crosses val="autoZero"/>
        <c:auto val="1"/>
        <c:lblAlgn val="ctr"/>
        <c:lblOffset val="100"/>
        <c:noMultiLvlLbl val="0"/>
      </c:catAx>
      <c:valAx>
        <c:axId val="357382928"/>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57379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57381752"/>
        <c:axId val="357373520"/>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0">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57372344"/>
        <c:axId val="357382144"/>
      </c:barChart>
      <c:valAx>
        <c:axId val="357373520"/>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7381752"/>
        <c:crosses val="max"/>
        <c:crossBetween val="between"/>
      </c:valAx>
      <c:catAx>
        <c:axId val="357381752"/>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7373520"/>
        <c:crosses val="autoZero"/>
        <c:auto val="1"/>
        <c:lblAlgn val="ctr"/>
        <c:lblOffset val="100"/>
        <c:noMultiLvlLbl val="0"/>
      </c:catAx>
      <c:valAx>
        <c:axId val="357382144"/>
        <c:scaling>
          <c:orientation val="minMax"/>
          <c:max val="1"/>
        </c:scaling>
        <c:delete val="1"/>
        <c:axPos val="b"/>
        <c:numFmt formatCode="General" sourceLinked="1"/>
        <c:majorTickMark val="out"/>
        <c:minorTickMark val="none"/>
        <c:tickLblPos val="nextTo"/>
        <c:crossAx val="357372344"/>
        <c:crosses val="autoZero"/>
        <c:crossBetween val="between"/>
      </c:valAx>
      <c:catAx>
        <c:axId val="357372344"/>
        <c:scaling>
          <c:orientation val="minMax"/>
        </c:scaling>
        <c:delete val="1"/>
        <c:axPos val="r"/>
        <c:numFmt formatCode="General" sourceLinked="1"/>
        <c:majorTickMark val="out"/>
        <c:minorTickMark val="none"/>
        <c:tickLblPos val="nextTo"/>
        <c:crossAx val="357382144"/>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18393208661417"/>
          <c:y val="2.7609126703756839E-2"/>
          <c:w val="0.85882775590551186"/>
          <c:h val="0.79751885889090024"/>
        </c:manualLayout>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Trenton</c:v>
                </c:pt>
                <c:pt idx="2">
                  <c:v>Hamilton</c:v>
                </c:pt>
                <c:pt idx="3">
                  <c:v>West Windsor</c:v>
                </c:pt>
              </c:strCache>
            </c:strRef>
          </c:cat>
          <c:val>
            <c:numRef>
              <c:f>Sheet1!$B$2:$B$5</c:f>
              <c:numCache>
                <c:formatCode>0%</c:formatCode>
                <c:ptCount val="4"/>
                <c:pt idx="0">
                  <c:v>0.318</c:v>
                </c:pt>
                <c:pt idx="1">
                  <c:v>0.35899999999999999</c:v>
                </c:pt>
                <c:pt idx="2">
                  <c:v>0.33400000000000002</c:v>
                </c:pt>
                <c:pt idx="3">
                  <c:v>0.24099999999999999</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Trenton</c:v>
                </c:pt>
                <c:pt idx="2">
                  <c:v>Hamilton</c:v>
                </c:pt>
                <c:pt idx="3">
                  <c:v>West Windsor</c:v>
                </c:pt>
              </c:strCache>
            </c:strRef>
          </c:cat>
          <c:val>
            <c:numRef>
              <c:f>Sheet1!$C$2:$C$5</c:f>
              <c:numCache>
                <c:formatCode>0%</c:formatCode>
                <c:ptCount val="4"/>
                <c:pt idx="0">
                  <c:v>0.33400000000000002</c:v>
                </c:pt>
                <c:pt idx="1">
                  <c:v>0.32400000000000001</c:v>
                </c:pt>
                <c:pt idx="2">
                  <c:v>0.29799999999999999</c:v>
                </c:pt>
                <c:pt idx="3">
                  <c:v>0.36299999999999999</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New Jersey</c:v>
                </c:pt>
                <c:pt idx="1">
                  <c:v>Trenton</c:v>
                </c:pt>
                <c:pt idx="2">
                  <c:v>Hamilton</c:v>
                </c:pt>
                <c:pt idx="3">
                  <c:v>West Windsor</c:v>
                </c:pt>
              </c:strCache>
            </c:strRef>
          </c:cat>
          <c:val>
            <c:numRef>
              <c:f>Sheet1!$D$2:$D$5</c:f>
              <c:numCache>
                <c:formatCode>0%</c:formatCode>
                <c:ptCount val="4"/>
                <c:pt idx="0">
                  <c:v>0.34799999999999998</c:v>
                </c:pt>
                <c:pt idx="1">
                  <c:v>0.317</c:v>
                </c:pt>
                <c:pt idx="2">
                  <c:v>0.36699999999999999</c:v>
                </c:pt>
                <c:pt idx="3">
                  <c:v>0.39700000000000002</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57380968"/>
        <c:axId val="357370776"/>
      </c:barChart>
      <c:catAx>
        <c:axId val="357380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0776"/>
        <c:crosses val="autoZero"/>
        <c:auto val="1"/>
        <c:lblAlgn val="ctr"/>
        <c:lblOffset val="100"/>
        <c:noMultiLvlLbl val="0"/>
      </c:catAx>
      <c:valAx>
        <c:axId val="35737077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3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57373912"/>
        <c:axId val="357377048"/>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8">
                  <c:v>1861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8">
                  <c:v>1861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57375872"/>
        <c:axId val="357370384"/>
      </c:barChart>
      <c:catAx>
        <c:axId val="357373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7048"/>
        <c:crosses val="autoZero"/>
        <c:auto val="1"/>
        <c:lblAlgn val="ctr"/>
        <c:lblOffset val="100"/>
        <c:noMultiLvlLbl val="0"/>
      </c:catAx>
      <c:valAx>
        <c:axId val="35737704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3912"/>
        <c:crosses val="autoZero"/>
        <c:crossBetween val="between"/>
      </c:valAx>
      <c:valAx>
        <c:axId val="357370384"/>
        <c:scaling>
          <c:orientation val="minMax"/>
          <c:max val="7000"/>
        </c:scaling>
        <c:delete val="1"/>
        <c:axPos val="t"/>
        <c:numFmt formatCode="General" sourceLinked="1"/>
        <c:majorTickMark val="out"/>
        <c:minorTickMark val="none"/>
        <c:tickLblPos val="nextTo"/>
        <c:crossAx val="357375872"/>
        <c:crosses val="max"/>
        <c:crossBetween val="between"/>
      </c:valAx>
      <c:catAx>
        <c:axId val="357375872"/>
        <c:scaling>
          <c:orientation val="minMax"/>
        </c:scaling>
        <c:delete val="1"/>
        <c:axPos val="l"/>
        <c:numFmt formatCode="General" sourceLinked="1"/>
        <c:majorTickMark val="out"/>
        <c:minorTickMark val="none"/>
        <c:tickLblPos val="nextTo"/>
        <c:crossAx val="35737038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Non-Kinship Placement</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219</c:v>
                </c:pt>
                <c:pt idx="1">
                  <c:v>252</c:v>
                </c:pt>
                <c:pt idx="2">
                  <c:v>274</c:v>
                </c:pt>
                <c:pt idx="3">
                  <c:v>275</c:v>
                </c:pt>
                <c:pt idx="4">
                  <c:v>277</c:v>
                </c:pt>
                <c:pt idx="5">
                  <c:v>286</c:v>
                </c:pt>
                <c:pt idx="6">
                  <c:v>255</c:v>
                </c:pt>
                <c:pt idx="7">
                  <c:v>237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Kinship Resource Family</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60</c:v>
                </c:pt>
                <c:pt idx="1">
                  <c:v>51</c:v>
                </c:pt>
                <c:pt idx="2">
                  <c:v>62</c:v>
                </c:pt>
                <c:pt idx="3">
                  <c:v>92</c:v>
                </c:pt>
                <c:pt idx="4">
                  <c:v>90</c:v>
                </c:pt>
                <c:pt idx="5">
                  <c:v>96</c:v>
                </c:pt>
                <c:pt idx="6">
                  <c:v>88</c:v>
                </c:pt>
                <c:pt idx="7">
                  <c:v>84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57383712"/>
        <c:axId val="357371168"/>
      </c:barChart>
      <c:catAx>
        <c:axId val="35738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1168"/>
        <c:crosses val="autoZero"/>
        <c:auto val="1"/>
        <c:lblAlgn val="ctr"/>
        <c:lblOffset val="100"/>
        <c:noMultiLvlLbl val="0"/>
      </c:catAx>
      <c:valAx>
        <c:axId val="35737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8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 </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1" formatCode="0%">
                  <c:v>0.124</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58161016"/>
        <c:axId val="358161408"/>
      </c:barChart>
      <c:catAx>
        <c:axId val="358161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8161408"/>
        <c:crosses val="autoZero"/>
        <c:auto val="1"/>
        <c:lblAlgn val="ctr"/>
        <c:lblOffset val="100"/>
        <c:noMultiLvlLbl val="0"/>
      </c:catAx>
      <c:valAx>
        <c:axId val="358161408"/>
        <c:scaling>
          <c:orientation val="minMax"/>
          <c:max val="0.25"/>
          <c:min val="0"/>
        </c:scaling>
        <c:delete val="1"/>
        <c:axPos val="b"/>
        <c:numFmt formatCode="0%" sourceLinked="1"/>
        <c:majorTickMark val="out"/>
        <c:minorTickMark val="none"/>
        <c:tickLblPos val="nextTo"/>
        <c:crossAx val="35816101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0.127</c:v>
                </c:pt>
                <c:pt idx="1">
                  <c:v>0.13100000000000001</c:v>
                </c:pt>
                <c:pt idx="2">
                  <c:v>0.128</c:v>
                </c:pt>
                <c:pt idx="3">
                  <c:v>0.126</c:v>
                </c:pt>
                <c:pt idx="4">
                  <c:v>0.124</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58162192"/>
        <c:axId val="358160624"/>
      </c:lineChart>
      <c:catAx>
        <c:axId val="35816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8160624"/>
        <c:crosses val="autoZero"/>
        <c:auto val="1"/>
        <c:lblAlgn val="ctr"/>
        <c:lblOffset val="100"/>
        <c:noMultiLvlLbl val="0"/>
      </c:catAx>
      <c:valAx>
        <c:axId val="358160624"/>
        <c:scaling>
          <c:orientation val="minMax"/>
          <c:max val="0.2"/>
          <c:min val="0"/>
        </c:scaling>
        <c:delete val="1"/>
        <c:axPos val="l"/>
        <c:numFmt formatCode="0%" sourceLinked="1"/>
        <c:majorTickMark val="out"/>
        <c:minorTickMark val="none"/>
        <c:tickLblPos val="nextTo"/>
        <c:crossAx val="358162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 </c:v>
                </c:pt>
                <c:pt idx="1">
                  <c:v>Hightstown Boro </c:v>
                </c:pt>
                <c:pt idx="2">
                  <c:v>Hamilton Twp. </c:v>
                </c:pt>
                <c:pt idx="3">
                  <c:v>East Windsor </c:v>
                </c:pt>
                <c:pt idx="4">
                  <c:v>Ewing Twp. </c:v>
                </c:pt>
                <c:pt idx="5">
                  <c:v>Lawrence Twp. </c:v>
                </c:pt>
                <c:pt idx="6">
                  <c:v>Hopewell Boro </c:v>
                </c:pt>
                <c:pt idx="7">
                  <c:v>Princeton</c:v>
                </c:pt>
                <c:pt idx="8">
                  <c:v>Pennington Boro </c:v>
                </c:pt>
                <c:pt idx="9">
                  <c:v>West Windsor </c:v>
                </c:pt>
              </c:strCache>
            </c:strRef>
          </c:cat>
          <c:val>
            <c:numRef>
              <c:f>Sheet1!$B$2:$B$11</c:f>
              <c:numCache>
                <c:formatCode>0%</c:formatCode>
                <c:ptCount val="10"/>
                <c:pt idx="0">
                  <c:v>0.318</c:v>
                </c:pt>
                <c:pt idx="1">
                  <c:v>0.16600000000000001</c:v>
                </c:pt>
                <c:pt idx="2">
                  <c:v>0.10299999999999999</c:v>
                </c:pt>
                <c:pt idx="3">
                  <c:v>0.1</c:v>
                </c:pt>
                <c:pt idx="4">
                  <c:v>0.08</c:v>
                </c:pt>
                <c:pt idx="5">
                  <c:v>5.6000000000000001E-2</c:v>
                </c:pt>
                <c:pt idx="6">
                  <c:v>4.9000000000000002E-2</c:v>
                </c:pt>
                <c:pt idx="7">
                  <c:v>3.5999999999999997E-2</c:v>
                </c:pt>
                <c:pt idx="8">
                  <c:v>3.1E-2</c:v>
                </c:pt>
                <c:pt idx="9">
                  <c:v>2.4E-2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Trenton City </c:v>
                </c:pt>
                <c:pt idx="1">
                  <c:v>Hightstown Boro </c:v>
                </c:pt>
                <c:pt idx="2">
                  <c:v>Hamilton Twp. </c:v>
                </c:pt>
                <c:pt idx="3">
                  <c:v>East Windsor </c:v>
                </c:pt>
                <c:pt idx="4">
                  <c:v>Ewing Twp. </c:v>
                </c:pt>
                <c:pt idx="5">
                  <c:v>Lawrence Twp. </c:v>
                </c:pt>
                <c:pt idx="6">
                  <c:v>Hopewell Boro </c:v>
                </c:pt>
                <c:pt idx="7">
                  <c:v>Princeton</c:v>
                </c:pt>
                <c:pt idx="8">
                  <c:v>Pennington Boro </c:v>
                </c:pt>
                <c:pt idx="9">
                  <c:v>West Windsor </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Trenton City </c:v>
                </c:pt>
                <c:pt idx="1">
                  <c:v>Hightstown Boro </c:v>
                </c:pt>
                <c:pt idx="2">
                  <c:v>Hamilton Twp. </c:v>
                </c:pt>
                <c:pt idx="3">
                  <c:v>East Windsor </c:v>
                </c:pt>
                <c:pt idx="4">
                  <c:v>Ewing Twp. </c:v>
                </c:pt>
                <c:pt idx="5">
                  <c:v>Lawrence Twp. </c:v>
                </c:pt>
                <c:pt idx="6">
                  <c:v>Hopewell Boro </c:v>
                </c:pt>
                <c:pt idx="7">
                  <c:v>Princeton</c:v>
                </c:pt>
                <c:pt idx="8">
                  <c:v>Pennington Boro </c:v>
                </c:pt>
                <c:pt idx="9">
                  <c:v>West Windsor </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Mercer county avg 12.4%</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 </c:v>
                </c:pt>
                <c:pt idx="1">
                  <c:v>Hightstown Boro </c:v>
                </c:pt>
                <c:pt idx="2">
                  <c:v>Hamilton Twp. </c:v>
                </c:pt>
                <c:pt idx="3">
                  <c:v>East Windsor </c:v>
                </c:pt>
                <c:pt idx="4">
                  <c:v>Ewing Twp. </c:v>
                </c:pt>
                <c:pt idx="5">
                  <c:v>Lawrence Twp. </c:v>
                </c:pt>
                <c:pt idx="6">
                  <c:v>Hopewell Boro </c:v>
                </c:pt>
                <c:pt idx="7">
                  <c:v>Princeton</c:v>
                </c:pt>
                <c:pt idx="8">
                  <c:v>Pennington Boro </c:v>
                </c:pt>
                <c:pt idx="9">
                  <c:v>West Windsor </c:v>
                </c:pt>
              </c:strCache>
            </c:strRef>
          </c:cat>
          <c:val>
            <c:numRef>
              <c:f>Sheet1!$E$2:$E$11</c:f>
              <c:numCache>
                <c:formatCode>0%</c:formatCode>
                <c:ptCount val="10"/>
                <c:pt idx="0">
                  <c:v>0.124</c:v>
                </c:pt>
                <c:pt idx="1">
                  <c:v>0.124</c:v>
                </c:pt>
                <c:pt idx="2">
                  <c:v>0.124</c:v>
                </c:pt>
                <c:pt idx="3">
                  <c:v>0.124</c:v>
                </c:pt>
                <c:pt idx="4">
                  <c:v>0.124</c:v>
                </c:pt>
                <c:pt idx="5">
                  <c:v>0.124</c:v>
                </c:pt>
                <c:pt idx="6">
                  <c:v>0.124</c:v>
                </c:pt>
                <c:pt idx="7">
                  <c:v>0.124</c:v>
                </c:pt>
                <c:pt idx="8">
                  <c:v>0.124</c:v>
                </c:pt>
                <c:pt idx="9">
                  <c:v>0.124</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58163760"/>
        <c:axId val="358160232"/>
      </c:barChart>
      <c:catAx>
        <c:axId val="35816376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8160232"/>
        <c:crosses val="autoZero"/>
        <c:auto val="1"/>
        <c:lblAlgn val="ctr"/>
        <c:lblOffset val="100"/>
        <c:noMultiLvlLbl val="0"/>
      </c:catAx>
      <c:valAx>
        <c:axId val="358160232"/>
        <c:scaling>
          <c:orientation val="minMax"/>
          <c:max val="0.8"/>
        </c:scaling>
        <c:delete val="1"/>
        <c:axPos val="b"/>
        <c:numFmt formatCode="0%" sourceLinked="1"/>
        <c:majorTickMark val="out"/>
        <c:minorTickMark val="none"/>
        <c:tickLblPos val="nextTo"/>
        <c:crossAx val="35816376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2309022231850701"/>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1329</c:v>
                </c:pt>
                <c:pt idx="1">
                  <c:v>797</c:v>
                </c:pt>
                <c:pt idx="2">
                  <c:v>1516</c:v>
                </c:pt>
                <c:pt idx="3">
                  <c:v>1155</c:v>
                </c:pt>
                <c:pt idx="4">
                  <c:v>1125</c:v>
                </c:pt>
                <c:pt idx="5">
                  <c:v>858</c:v>
                </c:pt>
                <c:pt idx="6">
                  <c:v>1068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8">
                  <c:v>94171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58162584"/>
        <c:axId val="358162976"/>
      </c:barChart>
      <c:catAx>
        <c:axId val="358162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8162976"/>
        <c:crosses val="autoZero"/>
        <c:auto val="1"/>
        <c:lblAlgn val="ctr"/>
        <c:lblOffset val="100"/>
        <c:noMultiLvlLbl val="0"/>
      </c:catAx>
      <c:valAx>
        <c:axId val="358162976"/>
        <c:scaling>
          <c:orientation val="minMax"/>
        </c:scaling>
        <c:delete val="1"/>
        <c:axPos val="b"/>
        <c:numFmt formatCode="&quot;$&quot;#,##0_);[Red]\(&quot;$&quot;#,##0\)" sourceLinked="1"/>
        <c:majorTickMark val="none"/>
        <c:minorTickMark val="none"/>
        <c:tickLblPos val="nextTo"/>
        <c:crossAx val="358162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73480</c:v>
                </c:pt>
                <c:pt idx="1">
                  <c:v>74118</c:v>
                </c:pt>
                <c:pt idx="2">
                  <c:v>72804</c:v>
                </c:pt>
                <c:pt idx="3">
                  <c:v>73966</c:v>
                </c:pt>
                <c:pt idx="4">
                  <c:v>77027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58158272"/>
        <c:axId val="717527640"/>
      </c:lineChart>
      <c:catAx>
        <c:axId val="35815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527640"/>
        <c:crosses val="autoZero"/>
        <c:auto val="1"/>
        <c:lblAlgn val="ctr"/>
        <c:lblOffset val="100"/>
        <c:noMultiLvlLbl val="0"/>
      </c:catAx>
      <c:valAx>
        <c:axId val="717527640"/>
        <c:scaling>
          <c:orientation val="minMax"/>
        </c:scaling>
        <c:delete val="1"/>
        <c:axPos val="l"/>
        <c:numFmt formatCode="_(&quot;$&quot;* #,##0_);_(&quot;$&quot;* \(#,##0\);_(&quot;$&quot;* &quot;-&quot;??_);_(@_)" sourceLinked="1"/>
        <c:majorTickMark val="out"/>
        <c:minorTickMark val="none"/>
        <c:tickLblPos val="nextTo"/>
        <c:crossAx val="3581582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1" formatCode="_(&quot;$&quot;* #,##0_);_(&quot;$&quot;* \(#,##0\);_(&quot;$&quot;* &quot;-&quot;??_);_(@_)">
                  <c:v>77027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717526856"/>
        <c:axId val="717526464"/>
      </c:barChart>
      <c:catAx>
        <c:axId val="717526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526464"/>
        <c:crosses val="autoZero"/>
        <c:auto val="1"/>
        <c:lblAlgn val="ctr"/>
        <c:lblOffset val="100"/>
        <c:noMultiLvlLbl val="0"/>
      </c:catAx>
      <c:valAx>
        <c:axId val="717526464"/>
        <c:scaling>
          <c:orientation val="minMax"/>
        </c:scaling>
        <c:delete val="1"/>
        <c:axPos val="b"/>
        <c:numFmt formatCode="_(&quot;$&quot;* #,##0_);_(&quot;$&quot;* \(#,##0\);_(&quot;$&quot;* &quot;-&quot;??_);_(@_)" sourceLinked="1"/>
        <c:majorTickMark val="none"/>
        <c:minorTickMark val="none"/>
        <c:tickLblPos val="nextTo"/>
        <c:crossAx val="71752685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 </c:v>
                </c:pt>
                <c:pt idx="1">
                  <c:v>Hightstown Boro </c:v>
                </c:pt>
                <c:pt idx="2">
                  <c:v>Hamilton Twp. </c:v>
                </c:pt>
                <c:pt idx="3">
                  <c:v>Ewing Twp. </c:v>
                </c:pt>
                <c:pt idx="4">
                  <c:v>East Windsor </c:v>
                </c:pt>
                <c:pt idx="5">
                  <c:v>Lawrence Twp. </c:v>
                </c:pt>
                <c:pt idx="6">
                  <c:v>Hopewell Boro </c:v>
                </c:pt>
                <c:pt idx="7">
                  <c:v>Pennington Boro </c:v>
                </c:pt>
                <c:pt idx="8">
                  <c:v>Princeton</c:v>
                </c:pt>
                <c:pt idx="9">
                  <c:v>Hopewell Twp.</c:v>
                </c:pt>
              </c:strCache>
            </c:strRef>
          </c:cat>
          <c:val>
            <c:numRef>
              <c:f>Sheet1!$B$2:$B$11</c:f>
              <c:numCache>
                <c:formatCode>_("$"* #,##0_);_("$"* \(#,##0\);_("$"* "-"??_);_(@_)</c:formatCode>
                <c:ptCount val="10"/>
                <c:pt idx="0">
                  <c:v>35524</c:v>
                </c:pt>
                <c:pt idx="1">
                  <c:v>72973</c:v>
                </c:pt>
                <c:pt idx="2">
                  <c:v>73415</c:v>
                </c:pt>
                <c:pt idx="3">
                  <c:v>74534</c:v>
                </c:pt>
                <c:pt idx="4">
                  <c:v>85636</c:v>
                </c:pt>
                <c:pt idx="5">
                  <c:v>96529</c:v>
                </c:pt>
                <c:pt idx="6">
                  <c:v>113125</c:v>
                </c:pt>
                <c:pt idx="7">
                  <c:v>121667</c:v>
                </c:pt>
                <c:pt idx="8">
                  <c:v>125506</c:v>
                </c:pt>
                <c:pt idx="9">
                  <c:v>129320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Mercer county median $77,027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 </c:v>
                </c:pt>
                <c:pt idx="1">
                  <c:v>Hightstown Boro </c:v>
                </c:pt>
                <c:pt idx="2">
                  <c:v>Hamilton Twp. </c:v>
                </c:pt>
                <c:pt idx="3">
                  <c:v>Ewing Twp. </c:v>
                </c:pt>
                <c:pt idx="4">
                  <c:v>East Windsor </c:v>
                </c:pt>
                <c:pt idx="5">
                  <c:v>Lawrence Twp. </c:v>
                </c:pt>
                <c:pt idx="6">
                  <c:v>Hopewell Boro </c:v>
                </c:pt>
                <c:pt idx="7">
                  <c:v>Pennington Boro </c:v>
                </c:pt>
                <c:pt idx="8">
                  <c:v>Princeton</c:v>
                </c:pt>
                <c:pt idx="9">
                  <c:v>Hopewell Twp.</c:v>
                </c:pt>
              </c:strCache>
            </c:strRef>
          </c:cat>
          <c:val>
            <c:numRef>
              <c:f>Sheet1!$C$2:$C$11</c:f>
              <c:numCache>
                <c:formatCode>"$"#,##0</c:formatCode>
                <c:ptCount val="10"/>
                <c:pt idx="0">
                  <c:v>77027</c:v>
                </c:pt>
                <c:pt idx="1">
                  <c:v>77027</c:v>
                </c:pt>
                <c:pt idx="2">
                  <c:v>77027</c:v>
                </c:pt>
                <c:pt idx="3">
                  <c:v>77027</c:v>
                </c:pt>
                <c:pt idx="4">
                  <c:v>77027</c:v>
                </c:pt>
                <c:pt idx="5">
                  <c:v>77027</c:v>
                </c:pt>
                <c:pt idx="6">
                  <c:v>77027</c:v>
                </c:pt>
                <c:pt idx="7">
                  <c:v>77027</c:v>
                </c:pt>
                <c:pt idx="8">
                  <c:v>77027</c:v>
                </c:pt>
                <c:pt idx="9">
                  <c:v>77027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717524112"/>
        <c:axId val="717528816"/>
      </c:barChart>
      <c:catAx>
        <c:axId val="717524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528816"/>
        <c:crosses val="autoZero"/>
        <c:auto val="1"/>
        <c:lblAlgn val="ctr"/>
        <c:lblOffset val="100"/>
        <c:noMultiLvlLbl val="0"/>
      </c:catAx>
      <c:valAx>
        <c:axId val="717528816"/>
        <c:scaling>
          <c:orientation val="minMax"/>
        </c:scaling>
        <c:delete val="1"/>
        <c:axPos val="b"/>
        <c:numFmt formatCode="_(&quot;$&quot;* #,##0_);_(&quot;$&quot;* \(#,##0\);_(&quot;$&quot;* &quot;-&quot;??_);_(@_)" sourceLinked="1"/>
        <c:majorTickMark val="none"/>
        <c:minorTickMark val="none"/>
        <c:tickLblPos val="nextTo"/>
        <c:crossAx val="717524112"/>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023128795731624"/>
          <c:y val="0.9608046931091585"/>
          <c:w val="0.2106217882910672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8">
                  <c:v>0.17</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717529600"/>
        <c:axId val="717529992"/>
      </c:barChart>
      <c:catAx>
        <c:axId val="717529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529992"/>
        <c:crosses val="autoZero"/>
        <c:auto val="1"/>
        <c:lblAlgn val="ctr"/>
        <c:lblOffset val="100"/>
        <c:noMultiLvlLbl val="0"/>
      </c:catAx>
      <c:valAx>
        <c:axId val="717529992"/>
        <c:scaling>
          <c:orientation val="minMax"/>
        </c:scaling>
        <c:delete val="1"/>
        <c:axPos val="b"/>
        <c:numFmt formatCode="0%" sourceLinked="1"/>
        <c:majorTickMark val="none"/>
        <c:minorTickMark val="none"/>
        <c:tickLblPos val="nextTo"/>
        <c:crossAx val="7175296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0.18</c:v>
                </c:pt>
                <c:pt idx="1">
                  <c:v>0.19</c:v>
                </c:pt>
                <c:pt idx="2">
                  <c:v>0.19</c:v>
                </c:pt>
                <c:pt idx="3">
                  <c:v>0.19</c:v>
                </c:pt>
                <c:pt idx="4">
                  <c:v>0.2</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717530776"/>
        <c:axId val="717531168"/>
      </c:lineChart>
      <c:catAx>
        <c:axId val="71753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531168"/>
        <c:crosses val="autoZero"/>
        <c:auto val="1"/>
        <c:lblAlgn val="ctr"/>
        <c:lblOffset val="100"/>
        <c:noMultiLvlLbl val="0"/>
      </c:catAx>
      <c:valAx>
        <c:axId val="717531168"/>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530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Mercer</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0.114</c:v>
                </c:pt>
                <c:pt idx="1">
                  <c:v>0.11</c:v>
                </c:pt>
                <c:pt idx="2">
                  <c:v>0.106</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03889920"/>
        <c:axId val="503895016"/>
      </c:lineChart>
      <c:catAx>
        <c:axId val="50388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95016"/>
        <c:crosses val="autoZero"/>
        <c:auto val="1"/>
        <c:lblAlgn val="ctr"/>
        <c:lblOffset val="100"/>
        <c:noMultiLvlLbl val="0"/>
      </c:catAx>
      <c:valAx>
        <c:axId val="50389501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89920"/>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3" formatCode="0.0%">
                  <c:v>0.106</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03891880"/>
        <c:axId val="503892272"/>
      </c:barChart>
      <c:catAx>
        <c:axId val="503891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2272"/>
        <c:crosses val="autoZero"/>
        <c:auto val="1"/>
        <c:lblAlgn val="ctr"/>
        <c:lblOffset val="100"/>
        <c:noMultiLvlLbl val="0"/>
      </c:catAx>
      <c:valAx>
        <c:axId val="503892272"/>
        <c:scaling>
          <c:orientation val="minMax"/>
        </c:scaling>
        <c:delete val="1"/>
        <c:axPos val="b"/>
        <c:numFmt formatCode="0.0%" sourceLinked="1"/>
        <c:majorTickMark val="none"/>
        <c:minorTickMark val="none"/>
        <c:tickLblPos val="nextTo"/>
        <c:crossAx val="50389188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8127</c:v>
                </c:pt>
                <c:pt idx="1">
                  <c:v>8080</c:v>
                </c:pt>
                <c:pt idx="2">
                  <c:v>8655</c:v>
                </c:pt>
                <c:pt idx="3">
                  <c:v>8349</c:v>
                </c:pt>
                <c:pt idx="4" formatCode="General">
                  <c:v>7990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503891488"/>
        <c:axId val="503895800"/>
      </c:lineChart>
      <c:catAx>
        <c:axId val="50389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5800"/>
        <c:crosses val="autoZero"/>
        <c:auto val="1"/>
        <c:lblAlgn val="ctr"/>
        <c:lblOffset val="100"/>
        <c:noMultiLvlLbl val="0"/>
      </c:catAx>
      <c:valAx>
        <c:axId val="503895800"/>
        <c:scaling>
          <c:orientation val="minMax"/>
          <c:max val="12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148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17579</c:v>
                </c:pt>
                <c:pt idx="1">
                  <c:v>17988</c:v>
                </c:pt>
                <c:pt idx="2">
                  <c:v>17841</c:v>
                </c:pt>
                <c:pt idx="3">
                  <c:v>17529</c:v>
                </c:pt>
                <c:pt idx="4">
                  <c:v>17416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503892664"/>
        <c:axId val="503894232"/>
      </c:lineChart>
      <c:catAx>
        <c:axId val="50389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4232"/>
        <c:crosses val="autoZero"/>
        <c:auto val="1"/>
        <c:lblAlgn val="ctr"/>
        <c:lblOffset val="100"/>
        <c:noMultiLvlLbl val="0"/>
      </c:catAx>
      <c:valAx>
        <c:axId val="50389423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2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16674</c:v>
                </c:pt>
                <c:pt idx="1">
                  <c:v>15754</c:v>
                </c:pt>
                <c:pt idx="2">
                  <c:v>15547</c:v>
                </c:pt>
                <c:pt idx="3">
                  <c:v>15166</c:v>
                </c:pt>
                <c:pt idx="4">
                  <c:v>14223</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503893448"/>
        <c:axId val="503893056"/>
      </c:lineChart>
      <c:catAx>
        <c:axId val="50389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3056"/>
        <c:crosses val="autoZero"/>
        <c:auto val="1"/>
        <c:lblAlgn val="ctr"/>
        <c:lblOffset val="100"/>
        <c:noMultiLvlLbl val="0"/>
      </c:catAx>
      <c:valAx>
        <c:axId val="503893056"/>
        <c:scaling>
          <c:orientation val="minMax"/>
          <c:max val="22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93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Mercer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1384</c:v>
                </c:pt>
                <c:pt idx="1">
                  <c:v>1184</c:v>
                </c:pt>
                <c:pt idx="2">
                  <c:v>1000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503890704"/>
        <c:axId val="503896584"/>
      </c:barChart>
      <c:catAx>
        <c:axId val="50389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96584"/>
        <c:crosses val="autoZero"/>
        <c:auto val="1"/>
        <c:lblAlgn val="ctr"/>
        <c:lblOffset val="100"/>
        <c:noMultiLvlLbl val="0"/>
      </c:catAx>
      <c:valAx>
        <c:axId val="50389658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9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2">
                  <c:v>1384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2" formatCode="&quot;$&quot;#,##0_);[Red]\(&quot;$&quot;#,##0\)">
                  <c:v>1000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627793424"/>
        <c:axId val="627793032"/>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627796168"/>
        <c:axId val="627792640"/>
      </c:lineChart>
      <c:catAx>
        <c:axId val="62779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793032"/>
        <c:crosses val="autoZero"/>
        <c:auto val="1"/>
        <c:lblAlgn val="ctr"/>
        <c:lblOffset val="100"/>
        <c:noMultiLvlLbl val="0"/>
      </c:catAx>
      <c:valAx>
        <c:axId val="62779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793424"/>
        <c:crosses val="autoZero"/>
        <c:crossBetween val="between"/>
      </c:valAx>
      <c:valAx>
        <c:axId val="62779264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627796168"/>
        <c:crosses val="max"/>
        <c:crossBetween val="between"/>
      </c:valAx>
      <c:catAx>
        <c:axId val="627796168"/>
        <c:scaling>
          <c:orientation val="minMax"/>
        </c:scaling>
        <c:delete val="1"/>
        <c:axPos val="b"/>
        <c:numFmt formatCode="General" sourceLinked="1"/>
        <c:majorTickMark val="out"/>
        <c:minorTickMark val="none"/>
        <c:tickLblPos val="nextTo"/>
        <c:crossAx val="62779264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5">
                  <c:v>28.3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627796952"/>
        <c:axId val="627790680"/>
      </c:barChart>
      <c:catAx>
        <c:axId val="6277969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790680"/>
        <c:crosses val="autoZero"/>
        <c:auto val="1"/>
        <c:lblAlgn val="ctr"/>
        <c:lblOffset val="100"/>
        <c:noMultiLvlLbl val="0"/>
      </c:catAx>
      <c:valAx>
        <c:axId val="627790680"/>
        <c:scaling>
          <c:orientation val="minMax"/>
        </c:scaling>
        <c:delete val="1"/>
        <c:axPos val="t"/>
        <c:numFmt formatCode="General" sourceLinked="1"/>
        <c:majorTickMark val="none"/>
        <c:minorTickMark val="none"/>
        <c:tickLblPos val="nextTo"/>
        <c:crossAx val="627796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27.2</c:v>
                </c:pt>
                <c:pt idx="1">
                  <c:v>27.5</c:v>
                </c:pt>
                <c:pt idx="2">
                  <c:v>27.6</c:v>
                </c:pt>
                <c:pt idx="3" formatCode="0.0">
                  <c:v>28</c:v>
                </c:pt>
                <c:pt idx="4" formatCode="0.0">
                  <c:v>28.3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27791464"/>
        <c:axId val="627791072"/>
      </c:lineChart>
      <c:catAx>
        <c:axId val="62779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791072"/>
        <c:crosses val="autoZero"/>
        <c:auto val="1"/>
        <c:lblAlgn val="ctr"/>
        <c:lblOffset val="100"/>
        <c:noMultiLvlLbl val="0"/>
      </c:catAx>
      <c:valAx>
        <c:axId val="627791072"/>
        <c:scaling>
          <c:orientation val="minMax"/>
          <c:max val="40"/>
          <c:min val="0"/>
        </c:scaling>
        <c:delete val="1"/>
        <c:axPos val="l"/>
        <c:numFmt formatCode="General" sourceLinked="1"/>
        <c:majorTickMark val="none"/>
        <c:minorTickMark val="none"/>
        <c:tickLblPos val="nextTo"/>
        <c:crossAx val="627791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c:v>
                </c:pt>
                <c:pt idx="1">
                  <c:v>Robbinsville</c:v>
                </c:pt>
                <c:pt idx="2">
                  <c:v>East Windsor </c:v>
                </c:pt>
                <c:pt idx="3">
                  <c:v>Hopewell Twp.</c:v>
                </c:pt>
                <c:pt idx="4">
                  <c:v>Lawrence Twp. </c:v>
                </c:pt>
                <c:pt idx="5">
                  <c:v>Princeton</c:v>
                </c:pt>
                <c:pt idx="6">
                  <c:v>Hopewell Boro </c:v>
                </c:pt>
                <c:pt idx="7">
                  <c:v>Pennington Boro </c:v>
                </c:pt>
                <c:pt idx="8">
                  <c:v>Hamilton Twp. </c:v>
                </c:pt>
                <c:pt idx="9">
                  <c:v>Trenton City </c:v>
                </c:pt>
              </c:strCache>
            </c:strRef>
          </c:cat>
          <c:val>
            <c:numRef>
              <c:f>Sheet1!$B$2:$B$11</c:f>
              <c:numCache>
                <c:formatCode>General</c:formatCode>
                <c:ptCount val="10"/>
                <c:pt idx="0">
                  <c:v>44.7</c:v>
                </c:pt>
                <c:pt idx="1">
                  <c:v>36</c:v>
                </c:pt>
                <c:pt idx="2">
                  <c:v>34.6</c:v>
                </c:pt>
                <c:pt idx="3" formatCode="0.0">
                  <c:v>29.7</c:v>
                </c:pt>
                <c:pt idx="4">
                  <c:v>27.9</c:v>
                </c:pt>
                <c:pt idx="5">
                  <c:v>27.9</c:v>
                </c:pt>
                <c:pt idx="6">
                  <c:v>26.6</c:v>
                </c:pt>
                <c:pt idx="7" formatCode="0.0">
                  <c:v>25.9</c:v>
                </c:pt>
                <c:pt idx="8">
                  <c:v>25.3</c:v>
                </c:pt>
                <c:pt idx="9">
                  <c:v>24.8</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Mercer avg 28.3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West Windsor </c:v>
                </c:pt>
                <c:pt idx="1">
                  <c:v>Robbinsville</c:v>
                </c:pt>
                <c:pt idx="2">
                  <c:v>East Windsor </c:v>
                </c:pt>
                <c:pt idx="3">
                  <c:v>Hopewell Twp.</c:v>
                </c:pt>
                <c:pt idx="4">
                  <c:v>Lawrence Twp. </c:v>
                </c:pt>
                <c:pt idx="5">
                  <c:v>Princeton</c:v>
                </c:pt>
                <c:pt idx="6">
                  <c:v>Hopewell Boro </c:v>
                </c:pt>
                <c:pt idx="7">
                  <c:v>Pennington Boro </c:v>
                </c:pt>
                <c:pt idx="8">
                  <c:v>Hamilton Twp. </c:v>
                </c:pt>
                <c:pt idx="9">
                  <c:v>Trenton City </c:v>
                </c:pt>
              </c:strCache>
            </c:strRef>
          </c:cat>
          <c:val>
            <c:numRef>
              <c:f>Sheet1!$C$2:$C$11</c:f>
              <c:numCache>
                <c:formatCode>General</c:formatCode>
                <c:ptCount val="10"/>
                <c:pt idx="0">
                  <c:v>28.3</c:v>
                </c:pt>
                <c:pt idx="1">
                  <c:v>28.3</c:v>
                </c:pt>
                <c:pt idx="2">
                  <c:v>28.3</c:v>
                </c:pt>
                <c:pt idx="3">
                  <c:v>28.3</c:v>
                </c:pt>
                <c:pt idx="4">
                  <c:v>28.3</c:v>
                </c:pt>
                <c:pt idx="5">
                  <c:v>28.3</c:v>
                </c:pt>
                <c:pt idx="6">
                  <c:v>28.3</c:v>
                </c:pt>
                <c:pt idx="7">
                  <c:v>28.3</c:v>
                </c:pt>
                <c:pt idx="8">
                  <c:v>28.3</c:v>
                </c:pt>
                <c:pt idx="9">
                  <c:v>28.3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27791856"/>
        <c:axId val="627789504"/>
      </c:barChart>
      <c:catAx>
        <c:axId val="627791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789504"/>
        <c:crosses val="autoZero"/>
        <c:auto val="1"/>
        <c:lblAlgn val="ctr"/>
        <c:lblOffset val="100"/>
        <c:noMultiLvlLbl val="0"/>
      </c:catAx>
      <c:valAx>
        <c:axId val="627789504"/>
        <c:scaling>
          <c:orientation val="minMax"/>
        </c:scaling>
        <c:delete val="1"/>
        <c:axPos val="t"/>
        <c:numFmt formatCode="General" sourceLinked="1"/>
        <c:majorTickMark val="none"/>
        <c:minorTickMark val="none"/>
        <c:tickLblPos val="nextTo"/>
        <c:crossAx val="62779185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079064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3">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27794208"/>
        <c:axId val="516619680"/>
      </c:barChart>
      <c:catAx>
        <c:axId val="627794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619680"/>
        <c:crosses val="autoZero"/>
        <c:auto val="1"/>
        <c:lblAlgn val="ctr"/>
        <c:lblOffset val="100"/>
        <c:noMultiLvlLbl val="0"/>
      </c:catAx>
      <c:valAx>
        <c:axId val="516619680"/>
        <c:scaling>
          <c:orientation val="minMax"/>
        </c:scaling>
        <c:delete val="1"/>
        <c:axPos val="b"/>
        <c:numFmt formatCode="0%" sourceLinked="1"/>
        <c:majorTickMark val="none"/>
        <c:minorTickMark val="none"/>
        <c:tickLblPos val="nextTo"/>
        <c:crossAx val="627794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8" formatCode="&quot;$&quot;#,##0">
                  <c:v>13251</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16620072"/>
        <c:axId val="516619288"/>
      </c:barChart>
      <c:catAx>
        <c:axId val="51662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619288"/>
        <c:crosses val="autoZero"/>
        <c:auto val="1"/>
        <c:lblAlgn val="ctr"/>
        <c:lblOffset val="100"/>
        <c:noMultiLvlLbl val="0"/>
      </c:catAx>
      <c:valAx>
        <c:axId val="516619288"/>
        <c:scaling>
          <c:orientation val="minMax"/>
        </c:scaling>
        <c:delete val="1"/>
        <c:axPos val="b"/>
        <c:numFmt formatCode="&quot;$&quot;#,##0" sourceLinked="1"/>
        <c:majorTickMark val="none"/>
        <c:minorTickMark val="none"/>
        <c:tickLblPos val="nextTo"/>
        <c:crossAx val="516620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3" formatCode="0.0%">
                  <c:v>0.04</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57383320"/>
        <c:axId val="357377832"/>
      </c:barChart>
      <c:catAx>
        <c:axId val="357383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377832"/>
        <c:crosses val="autoZero"/>
        <c:auto val="1"/>
        <c:lblAlgn val="ctr"/>
        <c:lblOffset val="100"/>
        <c:noMultiLvlLbl val="0"/>
      </c:catAx>
      <c:valAx>
        <c:axId val="357377832"/>
        <c:scaling>
          <c:orientation val="minMax"/>
        </c:scaling>
        <c:delete val="1"/>
        <c:axPos val="b"/>
        <c:numFmt formatCode="0.0%" sourceLinked="1"/>
        <c:majorTickMark val="none"/>
        <c:minorTickMark val="none"/>
        <c:tickLblPos val="nextTo"/>
        <c:crossAx val="357383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5.0999999999999997E-2</c:v>
                </c:pt>
                <c:pt idx="1">
                  <c:v>4.4999999999999998E-2</c:v>
                </c:pt>
                <c:pt idx="2">
                  <c:v>3.5000000000000003E-2</c:v>
                </c:pt>
                <c:pt idx="3">
                  <c:v>3.7999999999999999E-2</c:v>
                </c:pt>
                <c:pt idx="4">
                  <c:v>0.04</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632838096"/>
        <c:axId val="632838488"/>
      </c:lineChart>
      <c:catAx>
        <c:axId val="63283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2838488"/>
        <c:crosses val="autoZero"/>
        <c:auto val="1"/>
        <c:lblAlgn val="ctr"/>
        <c:lblOffset val="100"/>
        <c:noMultiLvlLbl val="0"/>
      </c:catAx>
      <c:valAx>
        <c:axId val="632838488"/>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3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Hightstown</c:v>
                </c:pt>
                <c:pt idx="1">
                  <c:v>Trenton City </c:v>
                </c:pt>
                <c:pt idx="2">
                  <c:v>East Windsor </c:v>
                </c:pt>
                <c:pt idx="3">
                  <c:v>Hamilton Twp. </c:v>
                </c:pt>
                <c:pt idx="4">
                  <c:v>Ewing Twp. </c:v>
                </c:pt>
                <c:pt idx="5">
                  <c:v>Hopewell Boro </c:v>
                </c:pt>
                <c:pt idx="6">
                  <c:v>Hopewell Twp.</c:v>
                </c:pt>
                <c:pt idx="7">
                  <c:v>Lawrence Twp. </c:v>
                </c:pt>
                <c:pt idx="8">
                  <c:v>Pennington Boro </c:v>
                </c:pt>
                <c:pt idx="9">
                  <c:v>Robbinsville</c:v>
                </c:pt>
              </c:strCache>
            </c:strRef>
          </c:cat>
          <c:val>
            <c:numRef>
              <c:f>Sheet1!$B$2:$B$11</c:f>
              <c:numCache>
                <c:formatCode>0.00%</c:formatCode>
                <c:ptCount val="10"/>
                <c:pt idx="0">
                  <c:v>7.3999999999999996E-2</c:v>
                </c:pt>
                <c:pt idx="1">
                  <c:v>6.3E-2</c:v>
                </c:pt>
                <c:pt idx="2">
                  <c:v>5.2999999999999999E-2</c:v>
                </c:pt>
                <c:pt idx="3">
                  <c:v>0.05</c:v>
                </c:pt>
                <c:pt idx="4">
                  <c:v>4.5999999999999999E-2</c:v>
                </c:pt>
                <c:pt idx="5">
                  <c:v>4.3999999999999997E-2</c:v>
                </c:pt>
                <c:pt idx="6">
                  <c:v>2.3E-2</c:v>
                </c:pt>
                <c:pt idx="7">
                  <c:v>2.1999999999999999E-2</c:v>
                </c:pt>
                <c:pt idx="8">
                  <c:v>8.0000000000000002E-3</c:v>
                </c:pt>
                <c:pt idx="9">
                  <c:v>6.0000000000000001E-3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Mercer county avg 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Hightstown</c:v>
                </c:pt>
                <c:pt idx="1">
                  <c:v>Trenton City </c:v>
                </c:pt>
                <c:pt idx="2">
                  <c:v>East Windsor </c:v>
                </c:pt>
                <c:pt idx="3">
                  <c:v>Hamilton Twp. </c:v>
                </c:pt>
                <c:pt idx="4">
                  <c:v>Ewing Twp. </c:v>
                </c:pt>
                <c:pt idx="5">
                  <c:v>Hopewell Boro </c:v>
                </c:pt>
                <c:pt idx="6">
                  <c:v>Hopewell Twp.</c:v>
                </c:pt>
                <c:pt idx="7">
                  <c:v>Lawrence Twp. </c:v>
                </c:pt>
                <c:pt idx="8">
                  <c:v>Pennington Boro </c:v>
                </c:pt>
                <c:pt idx="9">
                  <c:v>Robbinsville</c:v>
                </c:pt>
              </c:strCache>
            </c:strRef>
          </c:cat>
          <c:val>
            <c:numRef>
              <c:f>Sheet1!$C$2:$C$11</c:f>
              <c:numCache>
                <c:formatCode>0.00%</c:formatCode>
                <c:ptCount val="10"/>
                <c:pt idx="0">
                  <c:v>0.04</c:v>
                </c:pt>
                <c:pt idx="1">
                  <c:v>0.04</c:v>
                </c:pt>
                <c:pt idx="2">
                  <c:v>0.04</c:v>
                </c:pt>
                <c:pt idx="3">
                  <c:v>0.04</c:v>
                </c:pt>
                <c:pt idx="4">
                  <c:v>0.04</c:v>
                </c:pt>
                <c:pt idx="5">
                  <c:v>0.04</c:v>
                </c:pt>
                <c:pt idx="6">
                  <c:v>0.04</c:v>
                </c:pt>
                <c:pt idx="7">
                  <c:v>0.04</c:v>
                </c:pt>
                <c:pt idx="8">
                  <c:v>0.04</c:v>
                </c:pt>
                <c:pt idx="9">
                  <c:v>0.04</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632840448"/>
        <c:axId val="632840840"/>
      </c:barChart>
      <c:catAx>
        <c:axId val="63284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0840"/>
        <c:crosses val="autoZero"/>
        <c:auto val="1"/>
        <c:lblAlgn val="ctr"/>
        <c:lblOffset val="100"/>
        <c:noMultiLvlLbl val="0"/>
      </c:catAx>
      <c:valAx>
        <c:axId val="632840840"/>
        <c:scaling>
          <c:orientation val="minMax"/>
          <c:max val="0.5"/>
        </c:scaling>
        <c:delete val="1"/>
        <c:axPos val="b"/>
        <c:numFmt formatCode="0.00%" sourceLinked="1"/>
        <c:majorTickMark val="none"/>
        <c:minorTickMark val="none"/>
        <c:tickLblPos val="nextTo"/>
        <c:crossAx val="632840448"/>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9">
                  <c:v>22002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9">
                  <c:v>4031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632841624"/>
        <c:axId val="632842016"/>
      </c:barChart>
      <c:catAx>
        <c:axId val="63284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2016"/>
        <c:crosses val="autoZero"/>
        <c:auto val="1"/>
        <c:lblAlgn val="ctr"/>
        <c:lblOffset val="100"/>
        <c:noMultiLvlLbl val="0"/>
      </c:catAx>
      <c:valAx>
        <c:axId val="63284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284162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6">
                  <c:v>0.93799999999999994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632842800"/>
        <c:axId val="632843192"/>
      </c:barChart>
      <c:catAx>
        <c:axId val="63284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3192"/>
        <c:crosses val="autoZero"/>
        <c:auto val="1"/>
        <c:lblAlgn val="ctr"/>
        <c:lblOffset val="100"/>
        <c:noMultiLvlLbl val="0"/>
      </c:catAx>
      <c:valAx>
        <c:axId val="632843192"/>
        <c:scaling>
          <c:orientation val="minMax"/>
          <c:max val="1"/>
          <c:min val="0.8"/>
        </c:scaling>
        <c:delete val="1"/>
        <c:axPos val="l"/>
        <c:numFmt formatCode="General" sourceLinked="1"/>
        <c:majorTickMark val="out"/>
        <c:minorTickMark val="none"/>
        <c:tickLblPos val="nextTo"/>
        <c:crossAx val="63284280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0.95699999999999996</c:v>
                </c:pt>
                <c:pt idx="1">
                  <c:v>0.86599999999999999</c:v>
                </c:pt>
                <c:pt idx="2">
                  <c:v>0.93600000000000005</c:v>
                </c:pt>
                <c:pt idx="3">
                  <c:v>0.93899999999999995</c:v>
                </c:pt>
                <c:pt idx="4">
                  <c:v>0.94399999999999995</c:v>
                </c:pt>
                <c:pt idx="5">
                  <c:v>0.93799999999999994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632843976"/>
        <c:axId val="632844368"/>
      </c:lineChart>
      <c:catAx>
        <c:axId val="63284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4368"/>
        <c:crosses val="autoZero"/>
        <c:auto val="1"/>
        <c:lblAlgn val="ctr"/>
        <c:lblOffset val="100"/>
        <c:noMultiLvlLbl val="0"/>
      </c:catAx>
      <c:valAx>
        <c:axId val="632844368"/>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2843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2">
                  <c:v>314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632845152"/>
        <c:axId val="632845544"/>
      </c:barChart>
      <c:catAx>
        <c:axId val="63284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5544"/>
        <c:crosses val="autoZero"/>
        <c:auto val="1"/>
        <c:lblAlgn val="ctr"/>
        <c:lblOffset val="100"/>
        <c:noMultiLvlLbl val="0"/>
      </c:catAx>
      <c:valAx>
        <c:axId val="63284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45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343</c:v>
                </c:pt>
                <c:pt idx="1">
                  <c:v>318</c:v>
                </c:pt>
                <c:pt idx="2">
                  <c:v>314</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52881704"/>
        <c:axId val="352882096"/>
      </c:lineChart>
      <c:catAx>
        <c:axId val="35288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2096"/>
        <c:crosses val="autoZero"/>
        <c:auto val="1"/>
        <c:lblAlgn val="ctr"/>
        <c:lblOffset val="100"/>
        <c:noMultiLvlLbl val="0"/>
      </c:catAx>
      <c:valAx>
        <c:axId val="3528820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1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Mercer</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3"/>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17E-4B42-BD56-33F10AD006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1531</c:v>
                </c:pt>
                <c:pt idx="1">
                  <c:v>1287</c:v>
                </c:pt>
                <c:pt idx="2">
                  <c:v>1238</c:v>
                </c:pt>
                <c:pt idx="3">
                  <c:v>1440</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52882880"/>
        <c:axId val="352883272"/>
      </c:lineChart>
      <c:catAx>
        <c:axId val="35288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3272"/>
        <c:crosses val="autoZero"/>
        <c:auto val="1"/>
        <c:lblAlgn val="ctr"/>
        <c:lblOffset val="100"/>
        <c:noMultiLvlLbl val="0"/>
      </c:catAx>
      <c:valAx>
        <c:axId val="35288327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288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1333</c:v>
                </c:pt>
                <c:pt idx="1">
                  <c:v>1335</c:v>
                </c:pt>
                <c:pt idx="2">
                  <c:v>1373</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52884056"/>
        <c:axId val="352884448"/>
      </c:lineChart>
      <c:catAx>
        <c:axId val="35288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4448"/>
        <c:crosses val="autoZero"/>
        <c:auto val="1"/>
        <c:lblAlgn val="ctr"/>
        <c:lblOffset val="100"/>
        <c:noMultiLvlLbl val="0"/>
      </c:catAx>
      <c:valAx>
        <c:axId val="35288444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884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Mercer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9"/>
              <c:layout>
                <c:manualLayout>
                  <c:x val="-3.4964137025975305E-2"/>
                  <c:y val="3.43035655901441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FB-4BAE-9012-1E68FA93F57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3.9E-2</c:v>
                </c:pt>
                <c:pt idx="1">
                  <c:v>4.2999999999999997E-2</c:v>
                </c:pt>
                <c:pt idx="2">
                  <c:v>3.7999999999999999E-2</c:v>
                </c:pt>
                <c:pt idx="3">
                  <c:v>3.4000000000000002E-2</c:v>
                </c:pt>
                <c:pt idx="4">
                  <c:v>3.1E-2</c:v>
                </c:pt>
                <c:pt idx="5">
                  <c:v>2.9000000000000001E-2</c:v>
                </c:pt>
                <c:pt idx="6">
                  <c:v>3.1E-2</c:v>
                </c:pt>
                <c:pt idx="7">
                  <c:v>4.1000000000000002E-2</c:v>
                </c:pt>
                <c:pt idx="8">
                  <c:v>4.1000000000000002E-2</c:v>
                </c:pt>
                <c:pt idx="9">
                  <c:v>3.5000000000000003E-2</c:v>
                </c:pt>
                <c:pt idx="10">
                  <c:v>2.5000000000000001E-2</c:v>
                </c:pt>
                <c:pt idx="11" formatCode="0.00%">
                  <c:v>2.5999999999999999E-2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52887192"/>
        <c:axId val="352887584"/>
      </c:lineChart>
      <c:catAx>
        <c:axId val="35288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887584"/>
        <c:crosses val="autoZero"/>
        <c:auto val="1"/>
        <c:lblAlgn val="ctr"/>
        <c:lblOffset val="100"/>
        <c:noMultiLvlLbl val="1"/>
      </c:catAx>
      <c:valAx>
        <c:axId val="3528875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887192"/>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4">
                  <c:v>3.4500000000000003E-2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52888368"/>
        <c:axId val="352888760"/>
      </c:barChart>
      <c:catAx>
        <c:axId val="352888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888760"/>
        <c:crosses val="autoZero"/>
        <c:auto val="1"/>
        <c:lblAlgn val="ctr"/>
        <c:lblOffset val="100"/>
        <c:noMultiLvlLbl val="0"/>
      </c:catAx>
      <c:valAx>
        <c:axId val="352888760"/>
        <c:scaling>
          <c:orientation val="minMax"/>
        </c:scaling>
        <c:delete val="1"/>
        <c:axPos val="b"/>
        <c:numFmt formatCode="0.0%" sourceLinked="1"/>
        <c:majorTickMark val="none"/>
        <c:minorTickMark val="none"/>
        <c:tickLblPos val="nextTo"/>
        <c:crossAx val="3528883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0">
                  <c:v>63328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delete val="1"/>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0">
                  <c:v>53697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09276264"/>
        <c:axId val="509276656"/>
      </c:barChart>
      <c:catAx>
        <c:axId val="509276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276656"/>
        <c:crosses val="autoZero"/>
        <c:auto val="1"/>
        <c:lblAlgn val="ctr"/>
        <c:lblOffset val="100"/>
        <c:noMultiLvlLbl val="0"/>
      </c:catAx>
      <c:valAx>
        <c:axId val="509276656"/>
        <c:scaling>
          <c:orientation val="minMax"/>
        </c:scaling>
        <c:delete val="1"/>
        <c:axPos val="b"/>
        <c:numFmt formatCode="General" sourceLinked="1"/>
        <c:majorTickMark val="none"/>
        <c:minorTickMark val="none"/>
        <c:tickLblPos val="nextTo"/>
        <c:crossAx val="509276264"/>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Mercer</c:v>
                </c:pt>
                <c:pt idx="1">
                  <c:v>New Jersey</c:v>
                </c:pt>
                <c:pt idx="2">
                  <c:v>United States</c:v>
                </c:pt>
              </c:strCache>
            </c:strRef>
          </c:cat>
          <c:val>
            <c:numRef>
              <c:f>Sheet1!$B$2:$B$4</c:f>
              <c:numCache>
                <c:formatCode>_("$"* #,##0_);_("$"* \(#,##0\);_("$"* "-"??_);_(@_)</c:formatCode>
                <c:ptCount val="3"/>
                <c:pt idx="0">
                  <c:v>63328</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Mercer</c:v>
                </c:pt>
                <c:pt idx="1">
                  <c:v>New Jersey</c:v>
                </c:pt>
                <c:pt idx="2">
                  <c:v>United States</c:v>
                </c:pt>
              </c:strCache>
            </c:strRef>
          </c:cat>
          <c:val>
            <c:numRef>
              <c:f>Sheet1!$C$2:$C$4</c:f>
              <c:numCache>
                <c:formatCode>_("$"* #,##0_);_("$"* \(#,##0\);_("$"* "-"??_);_(@_)</c:formatCode>
                <c:ptCount val="3"/>
                <c:pt idx="0">
                  <c:v>53697</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509277440"/>
        <c:axId val="509277832"/>
      </c:barChart>
      <c:catAx>
        <c:axId val="509277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277832"/>
        <c:crosses val="autoZero"/>
        <c:auto val="1"/>
        <c:lblAlgn val="ctr"/>
        <c:lblOffset val="100"/>
        <c:noMultiLvlLbl val="0"/>
      </c:catAx>
      <c:valAx>
        <c:axId val="509277832"/>
        <c:scaling>
          <c:orientation val="minMax"/>
        </c:scaling>
        <c:delete val="1"/>
        <c:axPos val="b"/>
        <c:numFmt formatCode="_(&quot;$&quot;* #,##0_);_(&quot;$&quot;* \(#,##0\);_(&quot;$&quot;* &quot;-&quot;??_);_(@_)" sourceLinked="1"/>
        <c:majorTickMark val="none"/>
        <c:minorTickMark val="none"/>
        <c:tickLblPos val="nextTo"/>
        <c:crossAx val="509277440"/>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62290</c:v>
                </c:pt>
                <c:pt idx="1">
                  <c:v>61890</c:v>
                </c:pt>
                <c:pt idx="2">
                  <c:v>62325</c:v>
                </c:pt>
                <c:pt idx="3">
                  <c:v>62118</c:v>
                </c:pt>
                <c:pt idx="4">
                  <c:v>63328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50952</c:v>
                </c:pt>
                <c:pt idx="1">
                  <c:v>52002</c:v>
                </c:pt>
                <c:pt idx="2">
                  <c:v>52239</c:v>
                </c:pt>
                <c:pt idx="3">
                  <c:v>52718</c:v>
                </c:pt>
                <c:pt idx="4">
                  <c:v>53697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509278616"/>
        <c:axId val="509279008"/>
      </c:lineChart>
      <c:catAx>
        <c:axId val="50927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279008"/>
        <c:crosses val="autoZero"/>
        <c:auto val="1"/>
        <c:lblAlgn val="ctr"/>
        <c:lblOffset val="100"/>
        <c:noMultiLvlLbl val="0"/>
      </c:catAx>
      <c:valAx>
        <c:axId val="50927900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27861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Windsor </c:v>
                </c:pt>
                <c:pt idx="1">
                  <c:v>Lawrence Twp.</c:v>
                </c:pt>
                <c:pt idx="2">
                  <c:v>Trenton City </c:v>
                </c:pt>
              </c:strCache>
            </c:strRef>
          </c:cat>
          <c:val>
            <c:numRef>
              <c:f>Sheet1!$B$2:$B$4</c:f>
              <c:numCache>
                <c:formatCode>_("$"* #,##0_);_("$"* \(#,##0\);_("$"* "-"??_);_(@_)</c:formatCode>
                <c:ptCount val="3"/>
                <c:pt idx="0">
                  <c:v>135604</c:v>
                </c:pt>
                <c:pt idx="1">
                  <c:v>76759</c:v>
                </c:pt>
                <c:pt idx="2">
                  <c:v>30991</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Windsor </c:v>
                </c:pt>
                <c:pt idx="1">
                  <c:v>Lawrence Twp.</c:v>
                </c:pt>
                <c:pt idx="2">
                  <c:v>Trenton City </c:v>
                </c:pt>
              </c:strCache>
            </c:strRef>
          </c:cat>
          <c:val>
            <c:numRef>
              <c:f>Sheet1!$C$2:$C$4</c:f>
              <c:numCache>
                <c:formatCode>_("$"* #,##0_);_("$"* \(#,##0\);_("$"* "-"??_);_(@_)</c:formatCode>
                <c:ptCount val="3"/>
                <c:pt idx="0">
                  <c:v>84271</c:v>
                </c:pt>
                <c:pt idx="1">
                  <c:v>61748</c:v>
                </c:pt>
                <c:pt idx="2">
                  <c:v>36459</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509279792"/>
        <c:axId val="509280184"/>
      </c:barChart>
      <c:catAx>
        <c:axId val="50927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280184"/>
        <c:crosses val="autoZero"/>
        <c:auto val="1"/>
        <c:lblAlgn val="ctr"/>
        <c:lblOffset val="100"/>
        <c:noMultiLvlLbl val="0"/>
      </c:catAx>
      <c:valAx>
        <c:axId val="5092801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27979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7">
                  <c:v>1495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509280968"/>
        <c:axId val="50928136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509282144"/>
        <c:axId val="509281752"/>
      </c:lineChart>
      <c:catAx>
        <c:axId val="50928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281360"/>
        <c:crosses val="autoZero"/>
        <c:auto val="1"/>
        <c:lblAlgn val="ctr"/>
        <c:lblOffset val="100"/>
        <c:noMultiLvlLbl val="0"/>
      </c:catAx>
      <c:valAx>
        <c:axId val="50928136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280968"/>
        <c:crosses val="autoZero"/>
        <c:crossBetween val="between"/>
      </c:valAx>
      <c:valAx>
        <c:axId val="50928175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282144"/>
        <c:crosses val="max"/>
        <c:crossBetween val="between"/>
      </c:valAx>
      <c:catAx>
        <c:axId val="509282144"/>
        <c:scaling>
          <c:orientation val="minMax"/>
        </c:scaling>
        <c:delete val="1"/>
        <c:axPos val="b"/>
        <c:numFmt formatCode="General" sourceLinked="1"/>
        <c:majorTickMark val="out"/>
        <c:minorTickMark val="none"/>
        <c:tickLblPos val="nextTo"/>
        <c:crossAx val="50928175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698281573374983"/>
          <c:y val="7.7748628927644513E-3"/>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26</c:v>
                </c:pt>
                <c:pt idx="1">
                  <c:v>107</c:v>
                </c:pt>
                <c:pt idx="2">
                  <c:v>587</c:v>
                </c:pt>
                <c:pt idx="3">
                  <c:v>775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1592</c:v>
                </c:pt>
                <c:pt idx="1">
                  <c:v>4486</c:v>
                </c:pt>
                <c:pt idx="2">
                  <c:v>541</c:v>
                </c:pt>
                <c:pt idx="3">
                  <c:v>31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5">
                  <c:v>15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32839272"/>
        <c:axId val="632838880"/>
      </c:barChart>
      <c:catAx>
        <c:axId val="63283927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2838880"/>
        <c:crosses val="autoZero"/>
        <c:auto val="1"/>
        <c:lblAlgn val="ctr"/>
        <c:lblOffset val="100"/>
        <c:noMultiLvlLbl val="0"/>
      </c:catAx>
      <c:valAx>
        <c:axId val="632838880"/>
        <c:scaling>
          <c:orientation val="minMax"/>
        </c:scaling>
        <c:delete val="1"/>
        <c:axPos val="b"/>
        <c:numFmt formatCode="General" sourceLinked="1"/>
        <c:majorTickMark val="none"/>
        <c:minorTickMark val="none"/>
        <c:tickLblPos val="nextTo"/>
        <c:crossAx val="63283927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22</c:v>
                </c:pt>
                <c:pt idx="1">
                  <c:v>20</c:v>
                </c:pt>
                <c:pt idx="2">
                  <c:v>15</c:v>
                </c:pt>
                <c:pt idx="3">
                  <c:v>13</c:v>
                </c:pt>
                <c:pt idx="4">
                  <c:v>15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717523720"/>
        <c:axId val="717528032"/>
      </c:lineChart>
      <c:catAx>
        <c:axId val="71752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528032"/>
        <c:crosses val="autoZero"/>
        <c:auto val="1"/>
        <c:lblAlgn val="ctr"/>
        <c:lblOffset val="100"/>
        <c:noMultiLvlLbl val="0"/>
      </c:catAx>
      <c:valAx>
        <c:axId val="717528032"/>
        <c:scaling>
          <c:orientation val="minMax"/>
          <c:max val="32"/>
          <c:min val="0"/>
        </c:scaling>
        <c:delete val="1"/>
        <c:axPos val="l"/>
        <c:numFmt formatCode="General" sourceLinked="1"/>
        <c:majorTickMark val="none"/>
        <c:minorTickMark val="none"/>
        <c:tickLblPos val="nextTo"/>
        <c:crossAx val="717523720"/>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3">
                  <c:v>6.1</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625028264"/>
        <c:axId val="625028656"/>
      </c:barChart>
      <c:catAx>
        <c:axId val="625028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28656"/>
        <c:crosses val="autoZero"/>
        <c:auto val="1"/>
        <c:lblAlgn val="ctr"/>
        <c:lblOffset val="100"/>
        <c:noMultiLvlLbl val="0"/>
      </c:catAx>
      <c:valAx>
        <c:axId val="625028656"/>
        <c:scaling>
          <c:orientation val="minMax"/>
        </c:scaling>
        <c:delete val="1"/>
        <c:axPos val="b"/>
        <c:numFmt formatCode="General" sourceLinked="1"/>
        <c:majorTickMark val="none"/>
        <c:minorTickMark val="none"/>
        <c:tickLblPos val="nextTo"/>
        <c:crossAx val="62502826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10.6</c:v>
                </c:pt>
                <c:pt idx="1">
                  <c:v>8.9</c:v>
                </c:pt>
                <c:pt idx="2">
                  <c:v>5.4</c:v>
                </c:pt>
                <c:pt idx="3">
                  <c:v>7.1</c:v>
                </c:pt>
                <c:pt idx="4">
                  <c:v>6.1</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25029440"/>
        <c:axId val="625029832"/>
      </c:lineChart>
      <c:catAx>
        <c:axId val="6250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029832"/>
        <c:crosses val="autoZero"/>
        <c:auto val="1"/>
        <c:lblAlgn val="ctr"/>
        <c:lblOffset val="100"/>
        <c:noMultiLvlLbl val="0"/>
      </c:catAx>
      <c:valAx>
        <c:axId val="625029832"/>
        <c:scaling>
          <c:orientation val="minMax"/>
        </c:scaling>
        <c:delete val="1"/>
        <c:axPos val="l"/>
        <c:numFmt formatCode="General" sourceLinked="1"/>
        <c:majorTickMark val="none"/>
        <c:minorTickMark val="none"/>
        <c:tickLblPos val="nextTo"/>
        <c:crossAx val="6250294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371A-4AF7-A16A-D4B1AD59DF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White, non-Hispanic</c:v>
                </c:pt>
                <c:pt idx="1">
                  <c:v>Black, non-Hispanic</c:v>
                </c:pt>
                <c:pt idx="2">
                  <c:v>Hispanic (any race)</c:v>
                </c:pt>
                <c:pt idx="3">
                  <c:v>Asian, non-Hispanic</c:v>
                </c:pt>
              </c:strCache>
            </c:strRef>
          </c:cat>
          <c:val>
            <c:numRef>
              <c:f>Sheet1!$B$2:$B$6</c:f>
              <c:numCache>
                <c:formatCode>General</c:formatCode>
                <c:ptCount val="5"/>
                <c:pt idx="1">
                  <c:v>30.2</c:v>
                </c:pt>
                <c:pt idx="4">
                  <c:v>0</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625030616"/>
        <c:axId val="625031008"/>
      </c:barChart>
      <c:catAx>
        <c:axId val="62503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1008"/>
        <c:crosses val="autoZero"/>
        <c:auto val="1"/>
        <c:lblAlgn val="ctr"/>
        <c:lblOffset val="100"/>
        <c:noMultiLvlLbl val="0"/>
      </c:catAx>
      <c:valAx>
        <c:axId val="625031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0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2.2000000000000002</c:v>
                </c:pt>
                <c:pt idx="1">
                  <c:v>13</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625031792"/>
        <c:axId val="625032184"/>
      </c:barChart>
      <c:catAx>
        <c:axId val="62503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2184"/>
        <c:crosses val="autoZero"/>
        <c:auto val="1"/>
        <c:lblAlgn val="ctr"/>
        <c:lblOffset val="100"/>
        <c:noMultiLvlLbl val="0"/>
      </c:catAx>
      <c:valAx>
        <c:axId val="625032184"/>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17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8">
                  <c:v>2316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625032968"/>
        <c:axId val="625033360"/>
      </c:barChart>
      <c:catAx>
        <c:axId val="625032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3360"/>
        <c:crosses val="autoZero"/>
        <c:auto val="1"/>
        <c:lblAlgn val="ctr"/>
        <c:lblOffset val="100"/>
        <c:noMultiLvlLbl val="0"/>
      </c:catAx>
      <c:valAx>
        <c:axId val="625033360"/>
        <c:scaling>
          <c:orientation val="minMax"/>
        </c:scaling>
        <c:delete val="1"/>
        <c:axPos val="b"/>
        <c:numFmt formatCode="General" sourceLinked="1"/>
        <c:majorTickMark val="none"/>
        <c:minorTickMark val="none"/>
        <c:tickLblPos val="nextTo"/>
        <c:crossAx val="6250329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6113053613053721E-2"/>
                  <c:y val="3.02284676286620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89-4EA6-A270-524FF23125E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2335</c:v>
                </c:pt>
                <c:pt idx="1">
                  <c:v>2323</c:v>
                </c:pt>
                <c:pt idx="2">
                  <c:v>2146</c:v>
                </c:pt>
                <c:pt idx="3">
                  <c:v>2367</c:v>
                </c:pt>
                <c:pt idx="4">
                  <c:v>2316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625034144"/>
        <c:axId val="625034536"/>
      </c:lineChart>
      <c:catAx>
        <c:axId val="62503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4536"/>
        <c:crosses val="autoZero"/>
        <c:auto val="1"/>
        <c:lblAlgn val="ctr"/>
        <c:lblOffset val="100"/>
        <c:noMultiLvlLbl val="0"/>
      </c:catAx>
      <c:valAx>
        <c:axId val="62503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3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Trenton City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1210</c:v>
                </c:pt>
                <c:pt idx="1">
                  <c:v>1007</c:v>
                </c:pt>
                <c:pt idx="2">
                  <c:v>805</c:v>
                </c:pt>
                <c:pt idx="3">
                  <c:v>821</c:v>
                </c:pt>
                <c:pt idx="4">
                  <c:v>655</c:v>
                </c:pt>
                <c:pt idx="5">
                  <c:v>801</c:v>
                </c:pt>
                <c:pt idx="6">
                  <c:v>894</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Hamilton Twp.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626</c:v>
                </c:pt>
                <c:pt idx="1">
                  <c:v>613</c:v>
                </c:pt>
                <c:pt idx="2">
                  <c:v>546</c:v>
                </c:pt>
                <c:pt idx="3">
                  <c:v>544</c:v>
                </c:pt>
                <c:pt idx="4">
                  <c:v>551</c:v>
                </c:pt>
                <c:pt idx="5">
                  <c:v>574</c:v>
                </c:pt>
                <c:pt idx="6">
                  <c:v>492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Ewing Twp.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230</c:v>
                </c:pt>
                <c:pt idx="1">
                  <c:v>234</c:v>
                </c:pt>
                <c:pt idx="2">
                  <c:v>222</c:v>
                </c:pt>
                <c:pt idx="3">
                  <c:v>191</c:v>
                </c:pt>
                <c:pt idx="4">
                  <c:v>211</c:v>
                </c:pt>
                <c:pt idx="5">
                  <c:v>229</c:v>
                </c:pt>
                <c:pt idx="6">
                  <c:v>208</c:v>
                </c:pt>
              </c:numCache>
            </c:numRef>
          </c:val>
          <c:smooth val="0"/>
          <c:extLst>
            <c:ext xmlns:c16="http://schemas.microsoft.com/office/drawing/2014/chart" uri="{C3380CC4-5D6E-409C-BE32-E72D297353CC}">
              <c16:uniqueId val="{00000002-DC12-400E-9C0F-86066DE46CF4}"/>
            </c:ext>
          </c:extLst>
        </c:ser>
        <c:ser>
          <c:idx val="4"/>
          <c:order val="3"/>
          <c:tx>
            <c:strRef>
              <c:f>Sheet1!$A$5</c:f>
              <c:strCache>
                <c:ptCount val="1"/>
                <c:pt idx="0">
                  <c:v>East Windsor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265</c:v>
                </c:pt>
                <c:pt idx="1">
                  <c:v>200</c:v>
                </c:pt>
                <c:pt idx="2">
                  <c:v>206</c:v>
                </c:pt>
                <c:pt idx="3">
                  <c:v>226</c:v>
                </c:pt>
                <c:pt idx="4">
                  <c:v>212</c:v>
                </c:pt>
                <c:pt idx="5">
                  <c:v>201</c:v>
                </c:pt>
                <c:pt idx="6">
                  <c:v>186</c:v>
                </c:pt>
              </c:numCache>
            </c:numRef>
          </c:val>
          <c:smooth val="0"/>
          <c:extLst>
            <c:ext xmlns:c16="http://schemas.microsoft.com/office/drawing/2014/chart" uri="{C3380CC4-5D6E-409C-BE32-E72D297353CC}">
              <c16:uniqueId val="{00000004-DC12-400E-9C0F-86066DE46CF4}"/>
            </c:ext>
          </c:extLst>
        </c:ser>
        <c:ser>
          <c:idx val="5"/>
          <c:order val="4"/>
          <c:tx>
            <c:strRef>
              <c:f>Sheet1!$A$6</c:f>
              <c:strCache>
                <c:ptCount val="1"/>
                <c:pt idx="0">
                  <c:v>Lawrence Twp.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169</c:v>
                </c:pt>
                <c:pt idx="1">
                  <c:v>177</c:v>
                </c:pt>
                <c:pt idx="2">
                  <c:v>148</c:v>
                </c:pt>
                <c:pt idx="3">
                  <c:v>149</c:v>
                </c:pt>
                <c:pt idx="4">
                  <c:v>122</c:v>
                </c:pt>
                <c:pt idx="5">
                  <c:v>185</c:v>
                </c:pt>
                <c:pt idx="6">
                  <c:v>155</c:v>
                </c:pt>
              </c:numCache>
            </c:numRef>
          </c:val>
          <c:smooth val="0"/>
          <c:extLst>
            <c:ext xmlns:c16="http://schemas.microsoft.com/office/drawing/2014/chart" uri="{C3380CC4-5D6E-409C-BE32-E72D297353CC}">
              <c16:uniqueId val="{00000005-DC12-400E-9C0F-86066DE46CF4}"/>
            </c:ext>
          </c:extLst>
        </c:ser>
        <c:ser>
          <c:idx val="6"/>
          <c:order val="5"/>
          <c:tx>
            <c:strRef>
              <c:f>Sheet1!$A$7</c:f>
              <c:strCache>
                <c:ptCount val="1"/>
                <c:pt idx="0">
                  <c:v>Princeton*</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4">
                  <c:v>80</c:v>
                </c:pt>
                <c:pt idx="5">
                  <c:v>80</c:v>
                </c:pt>
                <c:pt idx="6">
                  <c:v>94</c:v>
                </c:pt>
              </c:numCache>
            </c:numRef>
          </c:val>
          <c:smooth val="0"/>
          <c:extLst>
            <c:ext xmlns:c16="http://schemas.microsoft.com/office/drawing/2014/chart" uri="{C3380CC4-5D6E-409C-BE32-E72D297353CC}">
              <c16:uniqueId val="{00000006-DC12-400E-9C0F-86066DE46CF4}"/>
            </c:ext>
          </c:extLst>
        </c:ser>
        <c:ser>
          <c:idx val="7"/>
          <c:order val="6"/>
          <c:tx>
            <c:strRef>
              <c:f>Sheet1!$A$8</c:f>
              <c:strCache>
                <c:ptCount val="1"/>
                <c:pt idx="0">
                  <c:v>Robbinsville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109</c:v>
                </c:pt>
                <c:pt idx="1">
                  <c:v>124</c:v>
                </c:pt>
                <c:pt idx="2">
                  <c:v>100</c:v>
                </c:pt>
                <c:pt idx="3">
                  <c:v>117</c:v>
                </c:pt>
                <c:pt idx="4">
                  <c:v>122</c:v>
                </c:pt>
                <c:pt idx="5">
                  <c:v>90</c:v>
                </c:pt>
                <c:pt idx="6">
                  <c:v>89</c:v>
                </c:pt>
              </c:numCache>
            </c:numRef>
          </c:val>
          <c:smooth val="0"/>
          <c:extLst>
            <c:ext xmlns:c16="http://schemas.microsoft.com/office/drawing/2014/chart" uri="{C3380CC4-5D6E-409C-BE32-E72D297353CC}">
              <c16:uniqueId val="{00000008-EBBA-4677-A301-59B30819F665}"/>
            </c:ext>
          </c:extLst>
        </c:ser>
        <c:ser>
          <c:idx val="3"/>
          <c:order val="7"/>
          <c:tx>
            <c:strRef>
              <c:f>Sheet1!$A$9</c:f>
              <c:strCache>
                <c:ptCount val="1"/>
                <c:pt idx="0">
                  <c:v>Hopewell Twp.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65</c:v>
                </c:pt>
                <c:pt idx="1">
                  <c:v>69</c:v>
                </c:pt>
                <c:pt idx="2">
                  <c:v>72</c:v>
                </c:pt>
                <c:pt idx="3">
                  <c:v>71</c:v>
                </c:pt>
                <c:pt idx="4">
                  <c:v>74</c:v>
                </c:pt>
                <c:pt idx="5">
                  <c:v>74</c:v>
                </c:pt>
                <c:pt idx="6">
                  <c:v>79</c:v>
                </c:pt>
              </c:numCache>
            </c:numRef>
          </c:val>
          <c:smooth val="0"/>
          <c:extLst>
            <c:ext xmlns:c16="http://schemas.microsoft.com/office/drawing/2014/chart" uri="{C3380CC4-5D6E-409C-BE32-E72D297353CC}">
              <c16:uniqueId val="{00000000-84C8-4B56-A72F-626515F85339}"/>
            </c:ext>
          </c:extLst>
        </c:ser>
        <c:ser>
          <c:idx val="8"/>
          <c:order val="8"/>
          <c:tx>
            <c:strRef>
              <c:f>Sheet1!$A$10</c:f>
              <c:strCache>
                <c:ptCount val="1"/>
                <c:pt idx="0">
                  <c:v>Hightstown Boro</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42</c:v>
                </c:pt>
                <c:pt idx="1">
                  <c:v>35</c:v>
                </c:pt>
                <c:pt idx="2">
                  <c:v>32</c:v>
                </c:pt>
                <c:pt idx="3">
                  <c:v>59</c:v>
                </c:pt>
                <c:pt idx="4">
                  <c:v>52</c:v>
                </c:pt>
                <c:pt idx="5">
                  <c:v>68</c:v>
                </c:pt>
                <c:pt idx="6">
                  <c:v>53</c:v>
                </c:pt>
              </c:numCache>
            </c:numRef>
          </c:val>
          <c:smooth val="0"/>
          <c:extLst>
            <c:ext xmlns:c16="http://schemas.microsoft.com/office/drawing/2014/chart" uri="{C3380CC4-5D6E-409C-BE32-E72D297353CC}">
              <c16:uniqueId val="{00000001-84C8-4B56-A72F-626515F85339}"/>
            </c:ext>
          </c:extLst>
        </c:ser>
        <c:ser>
          <c:idx val="9"/>
          <c:order val="9"/>
          <c:tx>
            <c:strRef>
              <c:f>Sheet1!$A$11</c:f>
              <c:strCache>
                <c:ptCount val="1"/>
                <c:pt idx="0">
                  <c:v>West Windsor</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94</c:v>
                </c:pt>
                <c:pt idx="1">
                  <c:v>84</c:v>
                </c:pt>
                <c:pt idx="2">
                  <c:v>89</c:v>
                </c:pt>
                <c:pt idx="3">
                  <c:v>68</c:v>
                </c:pt>
                <c:pt idx="4">
                  <c:v>57</c:v>
                </c:pt>
                <c:pt idx="5">
                  <c:v>56</c:v>
                </c:pt>
                <c:pt idx="6">
                  <c:v>53</c:v>
                </c:pt>
              </c:numCache>
            </c:numRef>
          </c:val>
          <c:smooth val="0"/>
          <c:extLst>
            <c:ext xmlns:c16="http://schemas.microsoft.com/office/drawing/2014/chart" uri="{C3380CC4-5D6E-409C-BE32-E72D297353CC}">
              <c16:uniqueId val="{00000002-84C8-4B56-A72F-626515F85339}"/>
            </c:ext>
          </c:extLst>
        </c:ser>
        <c:dLbls>
          <c:showLegendKey val="0"/>
          <c:showVal val="0"/>
          <c:showCatName val="0"/>
          <c:showSerName val="0"/>
          <c:showPercent val="0"/>
          <c:showBubbleSize val="0"/>
        </c:dLbls>
        <c:marker val="1"/>
        <c:smooth val="0"/>
        <c:axId val="625035320"/>
        <c:axId val="625035712"/>
      </c:lineChart>
      <c:catAx>
        <c:axId val="62503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5035712"/>
        <c:crosses val="autoZero"/>
        <c:auto val="1"/>
        <c:lblAlgn val="ctr"/>
        <c:lblOffset val="100"/>
        <c:noMultiLvlLbl val="0"/>
      </c:catAx>
      <c:valAx>
        <c:axId val="62503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0353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44</c:v>
                </c:pt>
                <c:pt idx="1">
                  <c:v>59</c:v>
                </c:pt>
                <c:pt idx="2">
                  <c:v>59</c:v>
                </c:pt>
                <c:pt idx="3">
                  <c:v>106</c:v>
                </c:pt>
                <c:pt idx="4">
                  <c:v>147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46663904"/>
        <c:axId val="346664296"/>
      </c:lineChart>
      <c:catAx>
        <c:axId val="34666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664296"/>
        <c:crosses val="autoZero"/>
        <c:auto val="1"/>
        <c:lblAlgn val="ctr"/>
        <c:lblOffset val="100"/>
        <c:noMultiLvlLbl val="0"/>
      </c:catAx>
      <c:valAx>
        <c:axId val="3466642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6639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3">
                  <c:v>0.38679245283018898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46665080"/>
        <c:axId val="346665472"/>
      </c:barChart>
      <c:catAx>
        <c:axId val="34666508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6665472"/>
        <c:crosses val="autoZero"/>
        <c:auto val="1"/>
        <c:lblAlgn val="ctr"/>
        <c:lblOffset val="100"/>
        <c:noMultiLvlLbl val="0"/>
      </c:catAx>
      <c:valAx>
        <c:axId val="346665472"/>
        <c:scaling>
          <c:orientation val="minMax"/>
        </c:scaling>
        <c:delete val="1"/>
        <c:axPos val="t"/>
        <c:numFmt formatCode="0%" sourceLinked="1"/>
        <c:majorTickMark val="none"/>
        <c:minorTickMark val="none"/>
        <c:tickLblPos val="nextTo"/>
        <c:crossAx val="34666508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7">
                  <c:v>-0.27638769053781997</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46666256"/>
        <c:axId val="346666648"/>
      </c:barChart>
      <c:catAx>
        <c:axId val="34666625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6666648"/>
        <c:crosses val="autoZero"/>
        <c:auto val="1"/>
        <c:lblAlgn val="ctr"/>
        <c:lblOffset val="100"/>
        <c:noMultiLvlLbl val="0"/>
      </c:catAx>
      <c:valAx>
        <c:axId val="346666648"/>
        <c:scaling>
          <c:orientation val="minMax"/>
        </c:scaling>
        <c:delete val="1"/>
        <c:axPos val="t"/>
        <c:numFmt formatCode="0%" sourceLinked="1"/>
        <c:majorTickMark val="none"/>
        <c:minorTickMark val="none"/>
        <c:tickLblPos val="nextTo"/>
        <c:crossAx val="3466662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5.9408060177412197E-17"/>
                  <c:y val="-4.28571465654708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C-4167-BA54-5861B5AC983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8387</c:v>
                </c:pt>
                <c:pt idx="1">
                  <c:v>6243</c:v>
                </c:pt>
                <c:pt idx="2">
                  <c:v>6238</c:v>
                </c:pt>
                <c:pt idx="3" formatCode="#,##0">
                  <c:v>3477</c:v>
                </c:pt>
                <c:pt idx="4" formatCode="#,##0">
                  <c:v>2516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46667432"/>
        <c:axId val="346667824"/>
      </c:lineChart>
      <c:catAx>
        <c:axId val="34666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667824"/>
        <c:crosses val="autoZero"/>
        <c:auto val="1"/>
        <c:lblAlgn val="ctr"/>
        <c:lblOffset val="100"/>
        <c:noMultiLvlLbl val="0"/>
      </c:catAx>
      <c:valAx>
        <c:axId val="34666782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667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0.27</c:v>
                </c:pt>
                <c:pt idx="1">
                  <c:v>0.38</c:v>
                </c:pt>
                <c:pt idx="2">
                  <c:v>0.06</c:v>
                </c:pt>
                <c:pt idx="3">
                  <c:v>0.08</c:v>
                </c:pt>
                <c:pt idx="4">
                  <c:v>0.19</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4</c:v>
                </c:pt>
                <c:pt idx="11">
                  <c:v>2</c:v>
                </c:pt>
                <c:pt idx="12">
                  <c:v>1</c:v>
                </c:pt>
                <c:pt idx="13">
                  <c:v>2</c:v>
                </c:pt>
                <c:pt idx="14">
                  <c:v>2</c:v>
                </c:pt>
                <c:pt idx="15">
                  <c:v>2</c:v>
                </c:pt>
                <c:pt idx="16">
                  <c:v>0</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46669000"/>
        <c:axId val="346669392"/>
      </c:barChart>
      <c:catAx>
        <c:axId val="346669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669392"/>
        <c:crosses val="autoZero"/>
        <c:auto val="1"/>
        <c:lblAlgn val="ctr"/>
        <c:lblOffset val="100"/>
        <c:noMultiLvlLbl val="0"/>
      </c:catAx>
      <c:valAx>
        <c:axId val="346669392"/>
        <c:scaling>
          <c:orientation val="minMax"/>
        </c:scaling>
        <c:delete val="1"/>
        <c:axPos val="b"/>
        <c:numFmt formatCode="General" sourceLinked="1"/>
        <c:majorTickMark val="none"/>
        <c:minorTickMark val="none"/>
        <c:tickLblPos val="nextTo"/>
        <c:crossAx val="346669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9">
                  <c:v>0.16800000000000001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46670176"/>
        <c:axId val="346670568"/>
      </c:barChart>
      <c:catAx>
        <c:axId val="346670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6670568"/>
        <c:crosses val="autoZero"/>
        <c:auto val="1"/>
        <c:lblAlgn val="ctr"/>
        <c:lblOffset val="100"/>
        <c:noMultiLvlLbl val="0"/>
      </c:catAx>
      <c:valAx>
        <c:axId val="346670568"/>
        <c:scaling>
          <c:orientation val="minMax"/>
        </c:scaling>
        <c:delete val="1"/>
        <c:axPos val="b"/>
        <c:numFmt formatCode="0.0%" sourceLinked="1"/>
        <c:majorTickMark val="none"/>
        <c:minorTickMark val="none"/>
        <c:tickLblPos val="nextTo"/>
        <c:crossAx val="3466701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6.8000000000000005E-2</c:v>
                </c:pt>
                <c:pt idx="1">
                  <c:v>0.14299999999999999</c:v>
                </c:pt>
                <c:pt idx="2">
                  <c:v>0.109</c:v>
                </c:pt>
                <c:pt idx="3">
                  <c:v>0.16800000000000001</c:v>
                </c:pt>
                <c:pt idx="4">
                  <c:v>0.16800000000000001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640367424"/>
        <c:axId val="640367816"/>
      </c:lineChart>
      <c:catAx>
        <c:axId val="64036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367816"/>
        <c:crosses val="autoZero"/>
        <c:auto val="1"/>
        <c:lblAlgn val="ctr"/>
        <c:lblOffset val="100"/>
        <c:noMultiLvlLbl val="0"/>
      </c:catAx>
      <c:valAx>
        <c:axId val="640367816"/>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367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0.19800000000000001</c:v>
                </c:pt>
                <c:pt idx="1">
                  <c:v>0.14399999999999999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40370560"/>
        <c:axId val="640370952"/>
      </c:barChart>
      <c:catAx>
        <c:axId val="6403705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370952"/>
        <c:crosses val="autoZero"/>
        <c:auto val="1"/>
        <c:lblAlgn val="ctr"/>
        <c:lblOffset val="100"/>
        <c:noMultiLvlLbl val="0"/>
      </c:catAx>
      <c:valAx>
        <c:axId val="640370952"/>
        <c:scaling>
          <c:orientation val="minMax"/>
          <c:max val="0.30000000000000004"/>
        </c:scaling>
        <c:delete val="1"/>
        <c:axPos val="t"/>
        <c:numFmt formatCode="0.00%" sourceLinked="1"/>
        <c:majorTickMark val="none"/>
        <c:minorTickMark val="none"/>
        <c:tickLblPos val="nextTo"/>
        <c:crossAx val="640370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0.14599999999999999</c:v>
                </c:pt>
                <c:pt idx="1">
                  <c:v>0.17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40371736"/>
        <c:axId val="640372128"/>
      </c:barChart>
      <c:catAx>
        <c:axId val="640371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372128"/>
        <c:crosses val="autoZero"/>
        <c:auto val="1"/>
        <c:lblAlgn val="ctr"/>
        <c:lblOffset val="100"/>
        <c:noMultiLvlLbl val="0"/>
      </c:catAx>
      <c:valAx>
        <c:axId val="640372128"/>
        <c:scaling>
          <c:orientation val="minMax"/>
          <c:max val="0.30000000000000004"/>
          <c:min val="0"/>
        </c:scaling>
        <c:delete val="1"/>
        <c:axPos val="b"/>
        <c:numFmt formatCode="0.0%" sourceLinked="1"/>
        <c:majorTickMark val="none"/>
        <c:minorTickMark val="none"/>
        <c:tickLblPos val="nextTo"/>
        <c:crossAx val="6403717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20">
                  <c:v>0.20100000000000001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640372912"/>
        <c:axId val="640373304"/>
      </c:barChart>
      <c:catAx>
        <c:axId val="640372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373304"/>
        <c:crosses val="autoZero"/>
        <c:auto val="1"/>
        <c:lblAlgn val="ctr"/>
        <c:lblOffset val="100"/>
        <c:noMultiLvlLbl val="0"/>
      </c:catAx>
      <c:valAx>
        <c:axId val="640373304"/>
        <c:scaling>
          <c:orientation val="minMax"/>
        </c:scaling>
        <c:delete val="1"/>
        <c:axPos val="b"/>
        <c:numFmt formatCode="0.0%" sourceLinked="1"/>
        <c:majorTickMark val="none"/>
        <c:minorTickMark val="none"/>
        <c:tickLblPos val="nextTo"/>
        <c:crossAx val="6403729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0.13900000000000001</c:v>
                </c:pt>
                <c:pt idx="1">
                  <c:v>0.159</c:v>
                </c:pt>
                <c:pt idx="2">
                  <c:v>0.14199999999999999</c:v>
                </c:pt>
                <c:pt idx="3">
                  <c:v>0.155</c:v>
                </c:pt>
                <c:pt idx="4">
                  <c:v>0.20100000000000001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640374088"/>
        <c:axId val="640374480"/>
      </c:lineChart>
      <c:catAx>
        <c:axId val="64037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374480"/>
        <c:crosses val="autoZero"/>
        <c:auto val="1"/>
        <c:lblAlgn val="ctr"/>
        <c:lblOffset val="100"/>
        <c:noMultiLvlLbl val="0"/>
      </c:catAx>
      <c:valAx>
        <c:axId val="64037448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374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0.255</c:v>
                </c:pt>
                <c:pt idx="1">
                  <c:v>0.20200000000000001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42965016"/>
        <c:axId val="342965408"/>
      </c:barChart>
      <c:catAx>
        <c:axId val="342965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5408"/>
        <c:crosses val="autoZero"/>
        <c:auto val="1"/>
        <c:lblAlgn val="ctr"/>
        <c:lblOffset val="100"/>
        <c:noMultiLvlLbl val="0"/>
      </c:catAx>
      <c:valAx>
        <c:axId val="342965408"/>
        <c:scaling>
          <c:orientation val="minMax"/>
          <c:max val="0.30000000000000004"/>
        </c:scaling>
        <c:delete val="1"/>
        <c:axPos val="t"/>
        <c:numFmt formatCode="0.00%" sourceLinked="1"/>
        <c:majorTickMark val="none"/>
        <c:minorTickMark val="none"/>
        <c:tickLblPos val="nextTo"/>
        <c:crossAx val="342965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0.159</c:v>
                </c:pt>
                <c:pt idx="1">
                  <c:v>0.23499999999999999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42966192"/>
        <c:axId val="342966584"/>
      </c:barChart>
      <c:catAx>
        <c:axId val="342966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6584"/>
        <c:crosses val="autoZero"/>
        <c:auto val="1"/>
        <c:lblAlgn val="ctr"/>
        <c:lblOffset val="100"/>
        <c:noMultiLvlLbl val="0"/>
      </c:catAx>
      <c:valAx>
        <c:axId val="342966584"/>
        <c:scaling>
          <c:orientation val="minMax"/>
          <c:max val="0.30000000000000004"/>
          <c:min val="0"/>
        </c:scaling>
        <c:delete val="1"/>
        <c:axPos val="b"/>
        <c:numFmt formatCode="0.0%" sourceLinked="1"/>
        <c:majorTickMark val="none"/>
        <c:minorTickMark val="none"/>
        <c:tickLblPos val="nextTo"/>
        <c:crossAx val="342966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9" formatCode="0">
                  <c:v>10297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9">
                  <c:v>10275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42967368"/>
        <c:axId val="342967760"/>
      </c:barChart>
      <c:catAx>
        <c:axId val="342967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7760"/>
        <c:crosses val="autoZero"/>
        <c:auto val="1"/>
        <c:lblAlgn val="ctr"/>
        <c:lblOffset val="100"/>
        <c:noMultiLvlLbl val="0"/>
      </c:catAx>
      <c:valAx>
        <c:axId val="342967760"/>
        <c:scaling>
          <c:orientation val="minMax"/>
        </c:scaling>
        <c:delete val="1"/>
        <c:axPos val="b"/>
        <c:numFmt formatCode="General" sourceLinked="1"/>
        <c:majorTickMark val="none"/>
        <c:minorTickMark val="none"/>
        <c:tickLblPos val="nextTo"/>
        <c:crossAx val="34296736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4" formatCode="0.0%">
                  <c:v>0.16300000000000001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4" formatCode="0.0%">
                  <c:v>0.16300000000000001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42968544"/>
        <c:axId val="342968936"/>
      </c:barChart>
      <c:catAx>
        <c:axId val="34296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8936"/>
        <c:crosses val="autoZero"/>
        <c:auto val="1"/>
        <c:lblAlgn val="ctr"/>
        <c:lblOffset val="100"/>
        <c:noMultiLvlLbl val="0"/>
      </c:catAx>
      <c:valAx>
        <c:axId val="342968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854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9">
                  <c:v>461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42969720"/>
        <c:axId val="342970112"/>
      </c:barChart>
      <c:catAx>
        <c:axId val="34296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70112"/>
        <c:crosses val="autoZero"/>
        <c:auto val="1"/>
        <c:lblAlgn val="ctr"/>
        <c:lblOffset val="100"/>
        <c:noMultiLvlLbl val="0"/>
      </c:catAx>
      <c:valAx>
        <c:axId val="34297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969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mercer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Black/African American and Asian residents, and lower proportions of White, “Other”, and Hispanic/Latino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pPr>
            <a:r>
              <a:rPr lang="en-US" dirty="0"/>
              <a:t>Over the last 5 years for which we have Census data, , this county’s proportion of residents has remained steady by race/</a:t>
            </a:r>
            <a:r>
              <a:rPr lang="en-US" dirty="0" err="1"/>
              <a:t>ethinicity</a:t>
            </a:r>
            <a:r>
              <a:rPr lang="en-US" dirty="0"/>
              <a:t>, with White, Hispanic/Latino, and Asian residents increasing very slightly. </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Hopewell </a:t>
            </a:r>
            <a:r>
              <a:rPr lang="en-US" dirty="0" err="1"/>
              <a:t>Boro</a:t>
            </a:r>
            <a:r>
              <a:rPr lang="en-US" dirty="0"/>
              <a:t> is composed of mostly White residents, while a majority of Trenton City’s residents are Black/African American, with White and Hispanic/Latino residents making up the next highest percentages.. </a:t>
            </a:r>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at the state average. </a:t>
            </a:r>
          </a:p>
          <a:p>
            <a:pPr marL="174708" indent="-174708">
              <a:buFont typeface="Arial" panose="020B0604020202020204" pitchFamily="34" charset="0"/>
              <a:buChar char="•"/>
            </a:pPr>
            <a:r>
              <a:rPr lang="en-US" dirty="0"/>
              <a:t>This counties percentage of foreign-born residents has remained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West and East Windsor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about the state average.</a:t>
            </a:r>
          </a:p>
          <a:p>
            <a:pPr marL="174708" indent="-174708">
              <a:buFont typeface="Arial" panose="020B0604020202020204" pitchFamily="34" charset="0"/>
              <a:buChar char="•"/>
            </a:pPr>
            <a:r>
              <a:rPr lang="en-US" dirty="0"/>
              <a:t>In this county, the percentage of the population who speaks English ONLY has decreased slightly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West Windsor has the lowest proportion of residents who speak English-only, while Pennington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12</a:t>
            </a:r>
            <a:r>
              <a:rPr lang="en-US" baseline="30000" dirty="0"/>
              <a:t>th</a:t>
            </a:r>
            <a:r>
              <a:rPr lang="en-US" dirty="0"/>
              <a:t>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12-17 years old is the largest group.</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13th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1540</a:t>
            </a:r>
          </a:p>
          <a:p>
            <a:pPr marL="640594" lvl="1" indent="-174708">
              <a:buFont typeface="Arial" panose="020B0604020202020204" pitchFamily="34" charset="0"/>
              <a:buChar char="•"/>
            </a:pPr>
            <a:r>
              <a:rPr lang="en-US" dirty="0"/>
              <a:t>Out-of-home placement: 321</a:t>
            </a:r>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the same percentage of families living in poverty as the NJ average. </a:t>
            </a:r>
          </a:p>
          <a:p>
            <a:pPr marL="174708"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Trenton City has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13</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approximately the same as the state median and higher than the national median.  </a:t>
            </a:r>
          </a:p>
          <a:p>
            <a:pPr marL="174708" indent="-174708">
              <a:buFont typeface="Arial" panose="020B0604020202020204" pitchFamily="34" charset="0"/>
              <a:buChar char="•"/>
            </a:pPr>
            <a:r>
              <a:rPr lang="en-US" dirty="0"/>
              <a:t>This county’s median household income tended to increase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Trenton City has the lowest median household income.</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slightly lower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065810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decreasing slightly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higher than the the state average and less than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remained steady between 2013 and 2017.</a:t>
            </a:r>
          </a:p>
          <a:p>
            <a:pPr marL="174708" indent="-174708">
              <a:buFont typeface="Arial" panose="020B0604020202020204" pitchFamily="34" charset="0"/>
              <a:buChar char="•"/>
            </a:pPr>
            <a:r>
              <a:rPr lang="en-US" dirty="0"/>
              <a:t>The number of children receiving FRL has remained steady between the school years shown. </a:t>
            </a:r>
          </a:p>
          <a:p>
            <a:pPr marL="174708" indent="-174708">
              <a:buFont typeface="Arial" panose="020B0604020202020204" pitchFamily="34" charset="0"/>
              <a:buChar char="•"/>
            </a:pPr>
            <a:r>
              <a:rPr lang="en-US" dirty="0"/>
              <a:t>The number of children receiving NJ SNAP benefits (formerly food stamps) has slightly decreased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high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higher than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shorter commute to work than the state average of 31.5 minutes.</a:t>
            </a:r>
          </a:p>
          <a:p>
            <a:pPr marL="174708"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slightly increased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West Windsor has the longest average commute time.</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4</a:t>
            </a:r>
            <a:r>
              <a:rPr lang="en-US" baseline="30000" dirty="0"/>
              <a:t>th</a:t>
            </a:r>
            <a:r>
              <a:rPr lang="en-US" dirty="0"/>
              <a:t> lowest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13</a:t>
            </a:r>
            <a:r>
              <a:rPr lang="en-US" baseline="30000" dirty="0"/>
              <a:t>th</a:t>
            </a:r>
            <a:r>
              <a:rPr lang="en-US" dirty="0"/>
              <a:t> highest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about the same percentage of minors without insurance as the state average. </a:t>
            </a:r>
          </a:p>
          <a:p>
            <a:pPr marL="174708"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slightly decreased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Hightstown has the largest percentage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10</a:t>
            </a:r>
            <a:r>
              <a:rPr lang="en-US" baseline="30000" dirty="0"/>
              <a:t>th</a:t>
            </a:r>
            <a:r>
              <a:rPr lang="en-US" dirty="0"/>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 the exception of 2014-2015, 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8</a:t>
            </a:r>
            <a:r>
              <a:rPr lang="en-US" baseline="30000" dirty="0"/>
              <a:t>th</a:t>
            </a:r>
            <a:r>
              <a:rPr lang="en-US" dirty="0"/>
              <a:t> highest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indicate a decrease between 2016 to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similar if slightly higher weekly wage than the state average.</a:t>
            </a:r>
          </a:p>
          <a:p>
            <a:pPr marL="174708" indent="-174708">
              <a:buFont typeface="Arial" panose="020B0604020202020204" pitchFamily="34" charset="0"/>
              <a:buChar char="•"/>
            </a:pPr>
            <a:r>
              <a:rPr lang="en-US" dirty="0"/>
              <a:t>In this county, the average annual wage has remained steady between 2016 and 2018.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lower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slightly lower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women tend to earn slightly more than the NJ average, while men earn about the same. Both men and women in this county earn more than the national average. </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has remained steady between 2013 and 2017, while females have experienced a slight increase during that time. Men consistently earn about $10K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one of the higher ones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6</a:t>
            </a:r>
            <a:r>
              <a:rPr lang="en-US" baseline="30000" dirty="0"/>
              <a:t>th</a:t>
            </a:r>
            <a:r>
              <a:rPr lang="en-US" dirty="0"/>
              <a:t> highest juvenile arrest rate in the state.</a:t>
            </a:r>
          </a:p>
          <a:p>
            <a:pPr marL="174708" indent="-174708">
              <a:buFont typeface="Arial" panose="020B0604020202020204" pitchFamily="34" charset="0"/>
              <a:buChar char="•"/>
            </a:pPr>
            <a:r>
              <a:rPr lang="en-US" dirty="0"/>
              <a:t>This rate has decreased slightly between 2012 and 2016, and is higher than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homicide rate was slightly higher than the state average.</a:t>
            </a:r>
          </a:p>
          <a:p>
            <a:pPr marL="174708" indent="-174708">
              <a:buFont typeface="Arial" panose="020B0604020202020204" pitchFamily="34" charset="0"/>
              <a:buChar char="•"/>
            </a:pPr>
            <a:r>
              <a:rPr lang="en-US" dirty="0"/>
              <a:t>For years with calculated rates for this county, the homicide rate tended to decrease.</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We cannot compare homicide rates by racial/ethnic group because blanks indicate the number of deaths was too small to calculate reliable rates. </a:t>
            </a:r>
          </a:p>
          <a:p>
            <a:pPr marL="174708" indent="-174708">
              <a:buFont typeface="Arial" panose="020B0604020202020204" pitchFamily="34" charset="0"/>
              <a:buChar char="•"/>
            </a:pPr>
            <a:r>
              <a:rPr lang="en-US" dirty="0"/>
              <a:t>Homicide rates for men were higher than for women. </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13</a:t>
            </a:r>
            <a:r>
              <a:rPr lang="en-US" baseline="30000" dirty="0"/>
              <a:t>th</a:t>
            </a:r>
            <a:r>
              <a:rPr lang="en-US" dirty="0"/>
              <a:t>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remained mostly steady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Trenton City and Hamilton Township had the highest number of domestic violence incidents reported in the county. </a:t>
            </a:r>
          </a:p>
          <a:p>
            <a:r>
              <a:rPr lang="en-US" dirty="0"/>
              <a:t> </a:t>
            </a:r>
          </a:p>
          <a:p>
            <a:r>
              <a:rPr lang="en-US" dirty="0"/>
              <a:t>Note: * indicates that data for Princeton </a:t>
            </a:r>
            <a:r>
              <a:rPr lang="en-US" dirty="0" err="1"/>
              <a:t>Boro</a:t>
            </a:r>
            <a:r>
              <a:rPr lang="en-US" dirty="0"/>
              <a:t> and </a:t>
            </a:r>
            <a:r>
              <a:rPr lang="en-US"/>
              <a:t>Township merged years 2014-2016.</a:t>
            </a:r>
          </a:p>
          <a:p>
            <a:endParaRPr lang="en-US" dirty="0"/>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nearly tripling.</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supportive housing, followed by partial care services.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above the state average.</a:t>
            </a:r>
          </a:p>
          <a:p>
            <a:pPr marL="174708" indent="-174708">
              <a:buFont typeface="Arial" panose="020B0604020202020204" pitchFamily="34" charset="0"/>
              <a:buChar char="•"/>
            </a:pPr>
            <a:r>
              <a:rPr lang="en-US" dirty="0"/>
              <a:t>Over time, the percentage of the population reporting mental health distress in this phone survey has been variable but seems to be increasing over time.</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symptoms of mental health distress more frequently than Black/African American, non-Hispanic residents.</a:t>
            </a:r>
          </a:p>
          <a:p>
            <a:pPr marL="174708" indent="-174708">
              <a:buFont typeface="Arial" panose="020B0604020202020204" pitchFamily="34" charset="0"/>
              <a:buChar char="•"/>
            </a:pPr>
            <a:r>
              <a:rPr lang="en-US" dirty="0"/>
              <a:t>Symptoms of mental health distress were reported by Women slightly higher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higher than the state average.</a:t>
            </a:r>
          </a:p>
          <a:p>
            <a:pPr marL="174708" indent="-174708">
              <a:buFont typeface="Arial" panose="020B0604020202020204" pitchFamily="34" charset="0"/>
              <a:buChar char="•"/>
            </a:pPr>
            <a:r>
              <a:rPr lang="en-US" dirty="0"/>
              <a:t>Over time, the percentage of the population reporting depression in this phone survey has been increasing over time.</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more frequent depression diagnoses than Black/African American, non-Hispanic residents.</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12th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below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12</a:t>
            </a:r>
            <a:r>
              <a:rPr lang="en-US" baseline="30000" dirty="0"/>
              <a:t>th</a:t>
            </a:r>
            <a:r>
              <a:rPr lang="en-US" dirty="0"/>
              <a:t>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Sources:</a:t>
            </a:r>
          </a:p>
          <a:p>
            <a:pPr defTabSz="921223">
              <a:defRPr/>
            </a:pPr>
            <a:r>
              <a:rPr lang="en-US" dirty="0" smtClean="0"/>
              <a:t>16.1. </a:t>
            </a:r>
            <a:r>
              <a:rPr lang="en-US" dirty="0" smtClean="0">
                <a:hlinkClick r:id="rId3"/>
              </a:rPr>
              <a:t>http://www.mercerresourcenet.org/</a:t>
            </a:r>
            <a:endParaRPr lang="en-US" dirty="0" smtClean="0"/>
          </a:p>
          <a:p>
            <a:pPr defTabSz="921223">
              <a:defRPr/>
            </a:pPr>
            <a:endParaRPr lang="en-US" dirty="0" smtClean="0"/>
          </a:p>
          <a:p>
            <a:pPr defTabSz="921223">
              <a:defRPr/>
            </a:pPr>
            <a:r>
              <a:rPr lang="en-US" dirty="0" smtClean="0"/>
              <a:t>16.2. </a:t>
            </a:r>
            <a:r>
              <a:rPr lang="en-US" dirty="0" smtClean="0">
                <a:hlinkClick r:id="rId4"/>
              </a:rPr>
              <a:t>https://www.probononj.org/ProviderDirectory.aspx</a:t>
            </a:r>
            <a:endParaRPr lang="en-US" dirty="0" smtClean="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1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16.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a:extLst>
              <a:ext uri="{FF2B5EF4-FFF2-40B4-BE49-F238E27FC236}">
                <a16:creationId xmlns:a16="http://schemas.microsoft.com/office/drawing/2014/main" id="{8851669E-83F7-44FD-9AFE-39DB051B3979}"/>
              </a:ext>
            </a:extLst>
          </p:cNvPr>
          <p:cNvPicPr/>
          <p:nvPr userDrawn="1"/>
        </p:nvPicPr>
        <p:blipFill rotWithShape="1">
          <a:blip r:embed="rId2"/>
          <a:srcRect l="61378" t="16747" r="11218" b="9990"/>
          <a:stretch/>
        </p:blipFill>
        <p:spPr bwMode="auto">
          <a:xfrm>
            <a:off x="4495800" y="1181735"/>
            <a:ext cx="5927090" cy="4457065"/>
          </a:xfrm>
          <a:prstGeom prst="rect">
            <a:avLst/>
          </a:prstGeom>
          <a:ln>
            <a:noFill/>
          </a:ln>
          <a:extLst>
            <a:ext uri="{53640926-AAD7-44D8-BBD7-CCE9431645EC}">
              <a14:shadowObscured xmlns:a14="http://schemas.microsoft.com/office/drawing/2010/main"/>
            </a:ext>
          </a:extLst>
        </p:spPr>
      </p:pic>
      <p:pic>
        <p:nvPicPr>
          <p:cNvPr id="5" name="Picture 4" descr="Image result for mercer county nj map">
            <a:extLst>
              <a:ext uri="{FF2B5EF4-FFF2-40B4-BE49-F238E27FC236}">
                <a16:creationId xmlns:a16="http://schemas.microsoft.com/office/drawing/2014/main" id="{0837D4D4-D287-40B5-B96C-A7010A461F06}"/>
              </a:ext>
            </a:extLst>
          </p:cNvPr>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47725" y="1143000"/>
            <a:ext cx="1428750" cy="2705100"/>
          </a:xfrm>
          <a:prstGeom prst="rect">
            <a:avLst/>
          </a:prstGeom>
          <a:noFill/>
          <a:ln>
            <a:noFill/>
          </a:ln>
        </p:spPr>
      </p:pic>
      <p:sp>
        <p:nvSpPr>
          <p:cNvPr id="6" name="Title 1">
            <a:extLst>
              <a:ext uri="{FF2B5EF4-FFF2-40B4-BE49-F238E27FC236}">
                <a16:creationId xmlns:a16="http://schemas.microsoft.com/office/drawing/2014/main" id="{71D555EB-5E21-4BBB-9374-9A3E92E944BD}"/>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Mercer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mercer county nj map">
            <a:extLst>
              <a:ext uri="{FF2B5EF4-FFF2-40B4-BE49-F238E27FC236}">
                <a16:creationId xmlns:a16="http://schemas.microsoft.com/office/drawing/2014/main" id="{4AAE605D-6499-4138-8EEE-04ADF173AC2F}"/>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
        <p:nvSpPr>
          <p:cNvPr id="8" name="TextBox 14">
            <a:extLst>
              <a:ext uri="{FF2B5EF4-FFF2-40B4-BE49-F238E27FC236}">
                <a16:creationId xmlns:a16="http://schemas.microsoft.com/office/drawing/2014/main" id="{0FAE9034-36BA-48FF-90F0-66FD3315C63E}"/>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566F7F0C-111A-4CC2-8BEF-C4501064861F}"/>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8" name="Picture 7" descr="Image result for mercer county nj map">
            <a:extLst>
              <a:ext uri="{FF2B5EF4-FFF2-40B4-BE49-F238E27FC236}">
                <a16:creationId xmlns:a16="http://schemas.microsoft.com/office/drawing/2014/main" id="{EFFDBE85-5CF5-471A-9431-567B37830AB6}"/>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F2C90F14-A359-4E80-8762-193C022A471C}"/>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8" name="Picture 7" descr="Image result for mercer county nj map">
            <a:extLst>
              <a:ext uri="{FF2B5EF4-FFF2-40B4-BE49-F238E27FC236}">
                <a16:creationId xmlns:a16="http://schemas.microsoft.com/office/drawing/2014/main" id="{6A5B732B-7B91-493E-A006-3CF545213C9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88156209-4D50-43CB-8A8F-0C088C6C5D67}"/>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8" name="Picture 7" descr="Image result for mercer county nj map">
            <a:extLst>
              <a:ext uri="{FF2B5EF4-FFF2-40B4-BE49-F238E27FC236}">
                <a16:creationId xmlns:a16="http://schemas.microsoft.com/office/drawing/2014/main" id="{E1E48AB5-A28C-48F4-ABB2-12D1D66918B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3673C97A-BC7D-416D-B621-84A94B7422CF}"/>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8" name="Picture 7" descr="Image result for mercer county nj map">
            <a:extLst>
              <a:ext uri="{FF2B5EF4-FFF2-40B4-BE49-F238E27FC236}">
                <a16:creationId xmlns:a16="http://schemas.microsoft.com/office/drawing/2014/main" id="{B94FB21B-1ABD-48E8-BDF1-918CCEED9A4A}"/>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14">
            <a:extLst>
              <a:ext uri="{FF2B5EF4-FFF2-40B4-BE49-F238E27FC236}">
                <a16:creationId xmlns:a16="http://schemas.microsoft.com/office/drawing/2014/main" id="{5F4960E3-C9FF-4180-869F-AA315A79891D}"/>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7" name="Picture 6" descr="Image result for mercer county nj map">
            <a:extLst>
              <a:ext uri="{FF2B5EF4-FFF2-40B4-BE49-F238E27FC236}">
                <a16:creationId xmlns:a16="http://schemas.microsoft.com/office/drawing/2014/main" id="{43BFF4C6-021F-4769-8FDA-62342AD88EAC}"/>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7DCE693B-F921-4F29-9B9F-8E80448216FF}"/>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6" name="Picture 5" descr="Image result for mercer county nj map">
            <a:extLst>
              <a:ext uri="{FF2B5EF4-FFF2-40B4-BE49-F238E27FC236}">
                <a16:creationId xmlns:a16="http://schemas.microsoft.com/office/drawing/2014/main" id="{A1AC1F74-6646-4AB7-820C-D5B18AA3C4B3}"/>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7679F515-B023-4FD5-ADBB-5FD64726EF02}"/>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6" name="Picture 5" descr="Image result for mercer county nj map">
            <a:extLst>
              <a:ext uri="{FF2B5EF4-FFF2-40B4-BE49-F238E27FC236}">
                <a16:creationId xmlns:a16="http://schemas.microsoft.com/office/drawing/2014/main" id="{D841A4AD-C432-4127-8409-CED02AF451F2}"/>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7993315" y="22860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A8D926C0-60F0-41F0-AC4B-E30BBFEE0488}"/>
              </a:ext>
            </a:extLst>
          </p:cNvPr>
          <p:cNvSpPr txBox="1"/>
          <p:nvPr userDrawn="1"/>
        </p:nvSpPr>
        <p:spPr>
          <a:xfrm>
            <a:off x="152400" y="615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10" name="Picture 9" descr="Image result for mercer county nj map">
            <a:extLst>
              <a:ext uri="{FF2B5EF4-FFF2-40B4-BE49-F238E27FC236}">
                <a16:creationId xmlns:a16="http://schemas.microsoft.com/office/drawing/2014/main" id="{A445AB58-F085-4A77-BFD8-05949A0FD13E}"/>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07092"/>
            <a:ext cx="490795" cy="845408"/>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0A14F1-8FDC-4B6D-B2F6-7AAF648816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30"/>
            <a:ext cx="12191999" cy="6863459"/>
          </a:xfrm>
          <a:prstGeom prst="rect">
            <a:avLst/>
          </a:prstGeom>
        </p:spPr>
      </p:pic>
      <p:pic>
        <p:nvPicPr>
          <p:cNvPr id="7" name="Picture 6">
            <a:extLst>
              <a:ext uri="{FF2B5EF4-FFF2-40B4-BE49-F238E27FC236}">
                <a16:creationId xmlns:a16="http://schemas.microsoft.com/office/drawing/2014/main" id="{90786A5F-54A8-4878-A61A-6041E96ACFAD}"/>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8" name="TextBox 14">
            <a:extLst>
              <a:ext uri="{FF2B5EF4-FFF2-40B4-BE49-F238E27FC236}">
                <a16:creationId xmlns:a16="http://schemas.microsoft.com/office/drawing/2014/main" id="{EDE967CB-FA35-44AB-A440-DD15EB27FEA5}"/>
              </a:ext>
            </a:extLst>
          </p:cNvPr>
          <p:cNvSpPr txBox="1"/>
          <p:nvPr userDrawn="1"/>
        </p:nvSpPr>
        <p:spPr>
          <a:xfrm>
            <a:off x="7648757" y="4663535"/>
            <a:ext cx="4238443"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latin typeface="Franklin Gothic Medium Cond" panose="020B0606030402020204" pitchFamily="34" charset="0"/>
              </a:rPr>
              <a:t>Mercer County</a:t>
            </a:r>
          </a:p>
        </p:txBody>
      </p:sp>
      <p:pic>
        <p:nvPicPr>
          <p:cNvPr id="9" name="Picture 8">
            <a:extLst>
              <a:ext uri="{FF2B5EF4-FFF2-40B4-BE49-F238E27FC236}">
                <a16:creationId xmlns:a16="http://schemas.microsoft.com/office/drawing/2014/main" id="{781C7498-4D16-4F6F-8116-50E048DEB9D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pic>
        <p:nvPicPr>
          <p:cNvPr id="10" name="Picture 9">
            <a:extLst>
              <a:ext uri="{FF2B5EF4-FFF2-40B4-BE49-F238E27FC236}">
                <a16:creationId xmlns:a16="http://schemas.microsoft.com/office/drawing/2014/main" id="{D01364A4-C8B6-40EB-A1F0-91C8059CFFC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sp>
        <p:nvSpPr>
          <p:cNvPr id="11" name="TextBox 10">
            <a:extLst>
              <a:ext uri="{FF2B5EF4-FFF2-40B4-BE49-F238E27FC236}">
                <a16:creationId xmlns:a16="http://schemas.microsoft.com/office/drawing/2014/main" id="{FE0F3D47-B506-4DC7-B11D-97C7C99A968C}"/>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pic>
        <p:nvPicPr>
          <p:cNvPr id="12" name="Picture 11" descr="Image result for mercer county nj map">
            <a:extLst>
              <a:ext uri="{FF2B5EF4-FFF2-40B4-BE49-F238E27FC236}">
                <a16:creationId xmlns:a16="http://schemas.microsoft.com/office/drawing/2014/main" id="{E6464F1E-5B2B-4386-AA93-DD87CD90EEA4}"/>
              </a:ext>
            </a:extLst>
          </p:cNvPr>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889566" y="4984051"/>
            <a:ext cx="731755" cy="1212311"/>
          </a:xfrm>
          <a:prstGeom prst="rect">
            <a:avLst/>
          </a:prstGeom>
          <a:noFill/>
          <a:ln>
            <a:noFill/>
          </a:ln>
        </p:spPr>
      </p:pic>
    </p:spTree>
    <p:extLst>
      <p:ext uri="{BB962C8B-B14F-4D97-AF65-F5344CB8AC3E}">
        <p14:creationId xmlns:p14="http://schemas.microsoft.com/office/powerpoint/2010/main" val="324636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sp>
        <p:nvSpPr>
          <p:cNvPr id="7" name="TextBox 14">
            <a:extLst>
              <a:ext uri="{FF2B5EF4-FFF2-40B4-BE49-F238E27FC236}">
                <a16:creationId xmlns:a16="http://schemas.microsoft.com/office/drawing/2014/main" id="{FB77962F-EB7D-409B-9259-E29F2691191E}"/>
              </a:ext>
            </a:extLst>
          </p:cNvPr>
          <p:cNvSpPr txBox="1"/>
          <p:nvPr userDrawn="1"/>
        </p:nvSpPr>
        <p:spPr>
          <a:xfrm>
            <a:off x="381000" y="8115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pic>
        <p:nvPicPr>
          <p:cNvPr id="8" name="Picture 7" descr="Image result for mercer county nj map">
            <a:extLst>
              <a:ext uri="{FF2B5EF4-FFF2-40B4-BE49-F238E27FC236}">
                <a16:creationId xmlns:a16="http://schemas.microsoft.com/office/drawing/2014/main" id="{1A33923A-354C-43C3-9015-22E6DFA2B2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3400" y="1384238"/>
            <a:ext cx="490795" cy="845408"/>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mercer county nj map">
            <a:extLst>
              <a:ext uri="{FF2B5EF4-FFF2-40B4-BE49-F238E27FC236}">
                <a16:creationId xmlns:a16="http://schemas.microsoft.com/office/drawing/2014/main" id="{DD19B4D5-82AB-45DE-BBAB-D8299D2043C4}"/>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0530" y="4927049"/>
            <a:ext cx="490795" cy="845408"/>
          </a:xfrm>
          <a:prstGeom prst="rect">
            <a:avLst/>
          </a:prstGeom>
          <a:noFill/>
          <a:ln>
            <a:noFill/>
          </a:ln>
        </p:spPr>
      </p:pic>
      <p:sp>
        <p:nvSpPr>
          <p:cNvPr id="9" name="TextBox 14">
            <a:extLst>
              <a:ext uri="{FF2B5EF4-FFF2-40B4-BE49-F238E27FC236}">
                <a16:creationId xmlns:a16="http://schemas.microsoft.com/office/drawing/2014/main" id="{AE1DC1A6-EDAB-4C46-9A9D-EB2844A7023B}"/>
              </a:ext>
            </a:extLst>
          </p:cNvPr>
          <p:cNvSpPr txBox="1"/>
          <p:nvPr userDrawn="1"/>
        </p:nvSpPr>
        <p:spPr>
          <a:xfrm>
            <a:off x="7162800" y="457896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mercer county nj map">
            <a:extLst>
              <a:ext uri="{FF2B5EF4-FFF2-40B4-BE49-F238E27FC236}">
                <a16:creationId xmlns:a16="http://schemas.microsoft.com/office/drawing/2014/main" id="{87D92980-0A79-484F-8691-C55E0624E84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000" y="1073119"/>
            <a:ext cx="490795" cy="845408"/>
          </a:xfrm>
          <a:prstGeom prst="rect">
            <a:avLst/>
          </a:prstGeom>
          <a:noFill/>
          <a:ln>
            <a:noFill/>
          </a:ln>
        </p:spPr>
      </p:pic>
      <p:sp>
        <p:nvSpPr>
          <p:cNvPr id="8" name="TextBox 14">
            <a:extLst>
              <a:ext uri="{FF2B5EF4-FFF2-40B4-BE49-F238E27FC236}">
                <a16:creationId xmlns:a16="http://schemas.microsoft.com/office/drawing/2014/main" id="{E85BA1F2-1A51-473D-AB80-D84BD279FFCE}"/>
              </a:ext>
            </a:extLst>
          </p:cNvPr>
          <p:cNvSpPr txBox="1"/>
          <p:nvPr userDrawn="1"/>
        </p:nvSpPr>
        <p:spPr>
          <a:xfrm>
            <a:off x="705947" y="50487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mercer county nj map">
            <a:extLst>
              <a:ext uri="{FF2B5EF4-FFF2-40B4-BE49-F238E27FC236}">
                <a16:creationId xmlns:a16="http://schemas.microsoft.com/office/drawing/2014/main" id="{DE2B0952-7714-4DB0-9E23-AB6B2E60D6FE}"/>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28405" y="1059592"/>
            <a:ext cx="490795" cy="845408"/>
          </a:xfrm>
          <a:prstGeom prst="rect">
            <a:avLst/>
          </a:prstGeom>
          <a:noFill/>
          <a:ln>
            <a:noFill/>
          </a:ln>
        </p:spPr>
      </p:pic>
      <p:sp>
        <p:nvSpPr>
          <p:cNvPr id="8" name="TextBox 14">
            <a:extLst>
              <a:ext uri="{FF2B5EF4-FFF2-40B4-BE49-F238E27FC236}">
                <a16:creationId xmlns:a16="http://schemas.microsoft.com/office/drawing/2014/main" id="{2A3EE1E6-A405-4DA0-8904-B9614F1CA652}"/>
              </a:ext>
            </a:extLst>
          </p:cNvPr>
          <p:cNvSpPr txBox="1"/>
          <p:nvPr userDrawn="1"/>
        </p:nvSpPr>
        <p:spPr>
          <a:xfrm>
            <a:off x="685800" y="504871"/>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ercer county nj map">
            <a:extLst>
              <a:ext uri="{FF2B5EF4-FFF2-40B4-BE49-F238E27FC236}">
                <a16:creationId xmlns:a16="http://schemas.microsoft.com/office/drawing/2014/main" id="{92355AE8-6D3A-4FD4-9CAE-5237EB28020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26559" y="2831531"/>
            <a:ext cx="490795" cy="845408"/>
          </a:xfrm>
          <a:prstGeom prst="rect">
            <a:avLst/>
          </a:prstGeom>
          <a:noFill/>
          <a:ln>
            <a:noFill/>
          </a:ln>
        </p:spPr>
      </p:pic>
      <p:sp>
        <p:nvSpPr>
          <p:cNvPr id="9" name="TextBox 14">
            <a:extLst>
              <a:ext uri="{FF2B5EF4-FFF2-40B4-BE49-F238E27FC236}">
                <a16:creationId xmlns:a16="http://schemas.microsoft.com/office/drawing/2014/main" id="{9561E3C3-3F36-4670-815A-23D93D6FC61D}"/>
              </a:ext>
            </a:extLst>
          </p:cNvPr>
          <p:cNvSpPr txBox="1"/>
          <p:nvPr userDrawn="1"/>
        </p:nvSpPr>
        <p:spPr>
          <a:xfrm>
            <a:off x="3793159" y="269847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mercer county nj map">
            <a:extLst>
              <a:ext uri="{FF2B5EF4-FFF2-40B4-BE49-F238E27FC236}">
                <a16:creationId xmlns:a16="http://schemas.microsoft.com/office/drawing/2014/main" id="{0685A8C4-FCA3-41A1-B09D-98382D1E03C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2373" y="775903"/>
            <a:ext cx="490795" cy="845408"/>
          </a:xfrm>
          <a:prstGeom prst="rect">
            <a:avLst/>
          </a:prstGeom>
          <a:noFill/>
          <a:ln>
            <a:noFill/>
          </a:ln>
        </p:spPr>
      </p:pic>
      <p:sp>
        <p:nvSpPr>
          <p:cNvPr id="7" name="TextBox 14">
            <a:extLst>
              <a:ext uri="{FF2B5EF4-FFF2-40B4-BE49-F238E27FC236}">
                <a16:creationId xmlns:a16="http://schemas.microsoft.com/office/drawing/2014/main" id="{E48B38D0-312C-4C23-A918-53518AEA3183}"/>
              </a:ext>
            </a:extLst>
          </p:cNvPr>
          <p:cNvSpPr txBox="1"/>
          <p:nvPr userDrawn="1"/>
        </p:nvSpPr>
        <p:spPr>
          <a:xfrm>
            <a:off x="615554" y="54989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ercer county nj map">
            <a:extLst>
              <a:ext uri="{FF2B5EF4-FFF2-40B4-BE49-F238E27FC236}">
                <a16:creationId xmlns:a16="http://schemas.microsoft.com/office/drawing/2014/main" id="{DF959E56-FECD-41A8-ACE8-A29538C02B76}"/>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34560" y="785010"/>
            <a:ext cx="490795" cy="845408"/>
          </a:xfrm>
          <a:prstGeom prst="rect">
            <a:avLst/>
          </a:prstGeom>
          <a:noFill/>
          <a:ln>
            <a:noFill/>
          </a:ln>
        </p:spPr>
      </p:pic>
      <p:sp>
        <p:nvSpPr>
          <p:cNvPr id="12" name="TextBox 14">
            <a:extLst>
              <a:ext uri="{FF2B5EF4-FFF2-40B4-BE49-F238E27FC236}">
                <a16:creationId xmlns:a16="http://schemas.microsoft.com/office/drawing/2014/main" id="{765AD2BF-D0FA-4B51-AF4E-A786FB401C39}"/>
              </a:ext>
            </a:extLst>
          </p:cNvPr>
          <p:cNvSpPr txBox="1"/>
          <p:nvPr userDrawn="1"/>
        </p:nvSpPr>
        <p:spPr>
          <a:xfrm>
            <a:off x="304171" y="633004"/>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mercer county nj map">
            <a:extLst>
              <a:ext uri="{FF2B5EF4-FFF2-40B4-BE49-F238E27FC236}">
                <a16:creationId xmlns:a16="http://schemas.microsoft.com/office/drawing/2014/main" id="{AADDB91F-2D9C-4C06-919D-C86A09447071}"/>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04665" y="5050907"/>
            <a:ext cx="490795" cy="845408"/>
          </a:xfrm>
          <a:prstGeom prst="rect">
            <a:avLst/>
          </a:prstGeom>
          <a:noFill/>
          <a:ln>
            <a:noFill/>
          </a:ln>
        </p:spPr>
      </p:pic>
      <p:sp>
        <p:nvSpPr>
          <p:cNvPr id="7" name="TextBox 14">
            <a:extLst>
              <a:ext uri="{FF2B5EF4-FFF2-40B4-BE49-F238E27FC236}">
                <a16:creationId xmlns:a16="http://schemas.microsoft.com/office/drawing/2014/main" id="{FA5D1616-4C86-485F-A47E-FB87B3A78DA4}"/>
              </a:ext>
            </a:extLst>
          </p:cNvPr>
          <p:cNvSpPr txBox="1"/>
          <p:nvPr userDrawn="1"/>
        </p:nvSpPr>
        <p:spPr>
          <a:xfrm>
            <a:off x="7162800" y="487680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ercer county nj map">
            <a:extLst>
              <a:ext uri="{FF2B5EF4-FFF2-40B4-BE49-F238E27FC236}">
                <a16:creationId xmlns:a16="http://schemas.microsoft.com/office/drawing/2014/main" id="{9C40F554-E4C7-4B18-BBD6-DFE003B27E4C}"/>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6621" y="4876800"/>
            <a:ext cx="490795" cy="845408"/>
          </a:xfrm>
          <a:prstGeom prst="rect">
            <a:avLst/>
          </a:prstGeom>
          <a:noFill/>
          <a:ln>
            <a:noFill/>
          </a:ln>
        </p:spPr>
      </p:pic>
      <p:sp>
        <p:nvSpPr>
          <p:cNvPr id="12" name="TextBox 14">
            <a:extLst>
              <a:ext uri="{FF2B5EF4-FFF2-40B4-BE49-F238E27FC236}">
                <a16:creationId xmlns:a16="http://schemas.microsoft.com/office/drawing/2014/main" id="{ACAEF7E5-763C-4B6B-BD92-9769A0969623}"/>
              </a:ext>
            </a:extLst>
          </p:cNvPr>
          <p:cNvSpPr txBox="1"/>
          <p:nvPr userDrawn="1"/>
        </p:nvSpPr>
        <p:spPr>
          <a:xfrm>
            <a:off x="513988" y="4776284"/>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ercer county nj map">
            <a:extLst>
              <a:ext uri="{FF2B5EF4-FFF2-40B4-BE49-F238E27FC236}">
                <a16:creationId xmlns:a16="http://schemas.microsoft.com/office/drawing/2014/main" id="{6FEB695D-DC76-4CF5-8B66-5337D6BC7562}"/>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42162" y="572060"/>
            <a:ext cx="490795" cy="845408"/>
          </a:xfrm>
          <a:prstGeom prst="rect">
            <a:avLst/>
          </a:prstGeom>
          <a:noFill/>
          <a:ln>
            <a:noFill/>
          </a:ln>
        </p:spPr>
      </p:pic>
      <p:sp>
        <p:nvSpPr>
          <p:cNvPr id="13" name="TextBox 14">
            <a:extLst>
              <a:ext uri="{FF2B5EF4-FFF2-40B4-BE49-F238E27FC236}">
                <a16:creationId xmlns:a16="http://schemas.microsoft.com/office/drawing/2014/main" id="{02FF0584-B116-424C-AD6B-4AA499E249FB}"/>
              </a:ext>
            </a:extLst>
          </p:cNvPr>
          <p:cNvSpPr txBox="1"/>
          <p:nvPr userDrawn="1"/>
        </p:nvSpPr>
        <p:spPr>
          <a:xfrm>
            <a:off x="3547452" y="483503"/>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ercer county nj map">
            <a:extLst>
              <a:ext uri="{FF2B5EF4-FFF2-40B4-BE49-F238E27FC236}">
                <a16:creationId xmlns:a16="http://schemas.microsoft.com/office/drawing/2014/main" id="{6BF4D0FB-3E57-4D76-AA6E-DA1540CEA919}"/>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68433" y="549503"/>
            <a:ext cx="490795" cy="845408"/>
          </a:xfrm>
          <a:prstGeom prst="rect">
            <a:avLst/>
          </a:prstGeom>
          <a:noFill/>
          <a:ln>
            <a:noFill/>
          </a:ln>
        </p:spPr>
      </p:pic>
      <p:sp>
        <p:nvSpPr>
          <p:cNvPr id="9" name="TextBox 14">
            <a:extLst>
              <a:ext uri="{FF2B5EF4-FFF2-40B4-BE49-F238E27FC236}">
                <a16:creationId xmlns:a16="http://schemas.microsoft.com/office/drawing/2014/main" id="{DAB62806-8C78-4A97-85B4-6690AE2BDA4E}"/>
              </a:ext>
            </a:extLst>
          </p:cNvPr>
          <p:cNvSpPr txBox="1"/>
          <p:nvPr userDrawn="1"/>
        </p:nvSpPr>
        <p:spPr>
          <a:xfrm>
            <a:off x="8335033" y="448987"/>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ercer county nj map">
            <a:extLst>
              <a:ext uri="{FF2B5EF4-FFF2-40B4-BE49-F238E27FC236}">
                <a16:creationId xmlns:a16="http://schemas.microsoft.com/office/drawing/2014/main" id="{EA446949-8DDD-4901-ABAF-27AC4BABCA53}"/>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15814" y="613560"/>
            <a:ext cx="490795" cy="845408"/>
          </a:xfrm>
          <a:prstGeom prst="rect">
            <a:avLst/>
          </a:prstGeom>
          <a:noFill/>
          <a:ln>
            <a:noFill/>
          </a:ln>
        </p:spPr>
      </p:pic>
      <p:sp>
        <p:nvSpPr>
          <p:cNvPr id="12" name="TextBox 14">
            <a:extLst>
              <a:ext uri="{FF2B5EF4-FFF2-40B4-BE49-F238E27FC236}">
                <a16:creationId xmlns:a16="http://schemas.microsoft.com/office/drawing/2014/main" id="{20B894F6-5A3D-498A-AA27-F41B8F682DC9}"/>
              </a:ext>
            </a:extLst>
          </p:cNvPr>
          <p:cNvSpPr txBox="1"/>
          <p:nvPr userDrawn="1"/>
        </p:nvSpPr>
        <p:spPr>
          <a:xfrm>
            <a:off x="8182414" y="4292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ercer county nj map">
            <a:extLst>
              <a:ext uri="{FF2B5EF4-FFF2-40B4-BE49-F238E27FC236}">
                <a16:creationId xmlns:a16="http://schemas.microsoft.com/office/drawing/2014/main" id="{509F7580-E878-40DC-B01F-33E3263688E9}"/>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10600" y="1045991"/>
            <a:ext cx="490795" cy="845408"/>
          </a:xfrm>
          <a:prstGeom prst="rect">
            <a:avLst/>
          </a:prstGeom>
          <a:noFill/>
          <a:ln>
            <a:noFill/>
          </a:ln>
        </p:spPr>
      </p:pic>
      <p:sp>
        <p:nvSpPr>
          <p:cNvPr id="12" name="TextBox 14">
            <a:extLst>
              <a:ext uri="{FF2B5EF4-FFF2-40B4-BE49-F238E27FC236}">
                <a16:creationId xmlns:a16="http://schemas.microsoft.com/office/drawing/2014/main" id="{E90C8F3F-BB60-43F6-AD4C-FB85B531BCBC}"/>
              </a:ext>
            </a:extLst>
          </p:cNvPr>
          <p:cNvSpPr txBox="1"/>
          <p:nvPr userDrawn="1"/>
        </p:nvSpPr>
        <p:spPr>
          <a:xfrm>
            <a:off x="8077200" y="83820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mercer county nj map">
            <a:extLst>
              <a:ext uri="{FF2B5EF4-FFF2-40B4-BE49-F238E27FC236}">
                <a16:creationId xmlns:a16="http://schemas.microsoft.com/office/drawing/2014/main" id="{55B936AB-DAC4-4E5C-A6D7-136FF6CE0E4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41018" y="1006291"/>
            <a:ext cx="490795" cy="845408"/>
          </a:xfrm>
          <a:prstGeom prst="rect">
            <a:avLst/>
          </a:prstGeom>
          <a:noFill/>
          <a:ln>
            <a:noFill/>
          </a:ln>
        </p:spPr>
      </p:pic>
      <p:sp>
        <p:nvSpPr>
          <p:cNvPr id="16" name="TextBox 14">
            <a:extLst>
              <a:ext uri="{FF2B5EF4-FFF2-40B4-BE49-F238E27FC236}">
                <a16:creationId xmlns:a16="http://schemas.microsoft.com/office/drawing/2014/main" id="{B00969C5-CC19-4F40-97AC-903CD08FAD7F}"/>
              </a:ext>
            </a:extLst>
          </p:cNvPr>
          <p:cNvSpPr txBox="1"/>
          <p:nvPr userDrawn="1"/>
        </p:nvSpPr>
        <p:spPr>
          <a:xfrm>
            <a:off x="8026400" y="790355"/>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mercer county nj map">
            <a:extLst>
              <a:ext uri="{FF2B5EF4-FFF2-40B4-BE49-F238E27FC236}">
                <a16:creationId xmlns:a16="http://schemas.microsoft.com/office/drawing/2014/main" id="{233FCFE7-2DDB-4D8C-BD1E-CD474FC2E30F}"/>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2540" y="974884"/>
            <a:ext cx="490795" cy="845408"/>
          </a:xfrm>
          <a:prstGeom prst="rect">
            <a:avLst/>
          </a:prstGeom>
          <a:noFill/>
          <a:ln>
            <a:noFill/>
          </a:ln>
        </p:spPr>
      </p:pic>
      <p:sp>
        <p:nvSpPr>
          <p:cNvPr id="8" name="TextBox 14">
            <a:extLst>
              <a:ext uri="{FF2B5EF4-FFF2-40B4-BE49-F238E27FC236}">
                <a16:creationId xmlns:a16="http://schemas.microsoft.com/office/drawing/2014/main" id="{9C197AF7-F8A2-47B7-94A8-759DBD4B746A}"/>
              </a:ext>
            </a:extLst>
          </p:cNvPr>
          <p:cNvSpPr txBox="1"/>
          <p:nvPr userDrawn="1"/>
        </p:nvSpPr>
        <p:spPr>
          <a:xfrm>
            <a:off x="7556839" y="326803"/>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mercer county nj map">
            <a:extLst>
              <a:ext uri="{FF2B5EF4-FFF2-40B4-BE49-F238E27FC236}">
                <a16:creationId xmlns:a16="http://schemas.microsoft.com/office/drawing/2014/main" id="{854F7061-CFB7-4A93-9C6C-3F691E56B124}"/>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3305" y="1397725"/>
            <a:ext cx="490795" cy="845408"/>
          </a:xfrm>
          <a:prstGeom prst="rect">
            <a:avLst/>
          </a:prstGeom>
          <a:noFill/>
          <a:ln>
            <a:noFill/>
          </a:ln>
        </p:spPr>
      </p:pic>
      <p:sp>
        <p:nvSpPr>
          <p:cNvPr id="9" name="TextBox 14">
            <a:extLst>
              <a:ext uri="{FF2B5EF4-FFF2-40B4-BE49-F238E27FC236}">
                <a16:creationId xmlns:a16="http://schemas.microsoft.com/office/drawing/2014/main" id="{DAF75FAF-3EB9-42A7-ADBF-21068B4D1D72}"/>
              </a:ext>
            </a:extLst>
          </p:cNvPr>
          <p:cNvSpPr txBox="1"/>
          <p:nvPr userDrawn="1"/>
        </p:nvSpPr>
        <p:spPr>
          <a:xfrm>
            <a:off x="381000" y="811509"/>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Mercer</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1"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8.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8.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8.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8.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8.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8.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8.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8.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8.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8.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8.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8.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8.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8.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8.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8.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8.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8.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8.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8.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8.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8.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8.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8.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8.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8.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8.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9.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9.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9.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9.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9.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9.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9.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9.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9.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9.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027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048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45B0AB-1C2B-4E98-BB06-E0499B33DCDC}"/>
              </a:ext>
            </a:extLst>
          </p:cNvPr>
          <p:cNvPicPr>
            <a:picLocks noChangeAspect="1"/>
          </p:cNvPicPr>
          <p:nvPr/>
        </p:nvPicPr>
        <p:blipFill>
          <a:blip r:embed="rId4"/>
          <a:stretch>
            <a:fillRect/>
          </a:stretch>
        </p:blipFill>
        <p:spPr>
          <a:xfrm>
            <a:off x="7772400" y="533400"/>
            <a:ext cx="4343400" cy="6271786"/>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Mercer County Basic Needs</a:t>
            </a:r>
          </a:p>
        </p:txBody>
      </p:sp>
      <p:pic>
        <p:nvPicPr>
          <p:cNvPr id="3" name="table">
            <a:extLst>
              <a:ext uri="{FF2B5EF4-FFF2-40B4-BE49-F238E27FC236}">
                <a16:creationId xmlns:a16="http://schemas.microsoft.com/office/drawing/2014/main" id="{4D6AE518-06A9-4723-AF0D-AC87AFFC7C02}"/>
              </a:ext>
            </a:extLst>
          </p:cNvPr>
          <p:cNvPicPr>
            <a:picLocks noChangeAspect="1"/>
          </p:cNvPicPr>
          <p:nvPr/>
        </p:nvPicPr>
        <p:blipFill>
          <a:blip r:embed="rId5"/>
          <a:stretch>
            <a:fillRect/>
          </a:stretch>
        </p:blipFill>
        <p:spPr>
          <a:xfrm>
            <a:off x="3200400" y="630936"/>
            <a:ext cx="4457187" cy="5998464"/>
          </a:xfrm>
          <a:prstGeom prst="rect">
            <a:avLst/>
          </a:prstGeom>
        </p:spPr>
      </p:pic>
      <p:sp>
        <p:nvSpPr>
          <p:cNvPr id="4" name="TextBox 12">
            <a:extLst>
              <a:ext uri="{FF2B5EF4-FFF2-40B4-BE49-F238E27FC236}">
                <a16:creationId xmlns:a16="http://schemas.microsoft.com/office/drawing/2014/main" id="{B9036574-EAB9-4933-AAF6-3402296DC31E}"/>
              </a:ext>
            </a:extLst>
          </p:cNvPr>
          <p:cNvSpPr txBox="1"/>
          <p:nvPr/>
        </p:nvSpPr>
        <p:spPr>
          <a:xfrm>
            <a:off x="7743496" y="667435"/>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7A2A56E2-74B6-42D0-BA90-D74BE1CBA8CF}"/>
              </a:ext>
            </a:extLst>
          </p:cNvPr>
          <p:cNvSpPr txBox="1"/>
          <p:nvPr/>
        </p:nvSpPr>
        <p:spPr>
          <a:xfrm>
            <a:off x="7772400" y="9144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DBE0F20C-C7A5-4573-9ED0-CFCE2C67D8AA}"/>
              </a:ext>
            </a:extLst>
          </p:cNvPr>
          <p:cNvSpPr txBox="1"/>
          <p:nvPr/>
        </p:nvSpPr>
        <p:spPr>
          <a:xfrm>
            <a:off x="10943436" y="914400"/>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E7C563-B22C-466A-B968-5D666DCAD5CA}"/>
              </a:ext>
            </a:extLst>
          </p:cNvPr>
          <p:cNvPicPr>
            <a:picLocks noChangeAspect="1"/>
          </p:cNvPicPr>
          <p:nvPr/>
        </p:nvPicPr>
        <p:blipFill>
          <a:blip r:embed="rId4"/>
          <a:stretch>
            <a:fillRect/>
          </a:stretch>
        </p:blipFill>
        <p:spPr>
          <a:xfrm>
            <a:off x="7543800" y="705957"/>
            <a:ext cx="4372304" cy="584724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Mercer County Service Needs</a:t>
            </a:r>
          </a:p>
        </p:txBody>
      </p:sp>
      <p:pic>
        <p:nvPicPr>
          <p:cNvPr id="3" name="table">
            <a:extLst>
              <a:ext uri="{FF2B5EF4-FFF2-40B4-BE49-F238E27FC236}">
                <a16:creationId xmlns:a16="http://schemas.microsoft.com/office/drawing/2014/main" id="{900590DF-9E19-4175-AD3A-EF4B64F63769}"/>
              </a:ext>
            </a:extLst>
          </p:cNvPr>
          <p:cNvPicPr>
            <a:picLocks noChangeAspect="1"/>
          </p:cNvPicPr>
          <p:nvPr/>
        </p:nvPicPr>
        <p:blipFill>
          <a:blip r:embed="rId5"/>
          <a:stretch>
            <a:fillRect/>
          </a:stretch>
        </p:blipFill>
        <p:spPr>
          <a:xfrm>
            <a:off x="3352800" y="786272"/>
            <a:ext cx="3958830" cy="5720807"/>
          </a:xfrm>
          <a:prstGeom prst="rect">
            <a:avLst/>
          </a:prstGeom>
        </p:spPr>
      </p:pic>
      <p:sp>
        <p:nvSpPr>
          <p:cNvPr id="4" name="TextBox 12">
            <a:extLst>
              <a:ext uri="{FF2B5EF4-FFF2-40B4-BE49-F238E27FC236}">
                <a16:creationId xmlns:a16="http://schemas.microsoft.com/office/drawing/2014/main" id="{71250780-12D0-40B5-9505-9EA092FD3F75}"/>
              </a:ext>
            </a:extLst>
          </p:cNvPr>
          <p:cNvSpPr txBox="1"/>
          <p:nvPr/>
        </p:nvSpPr>
        <p:spPr>
          <a:xfrm>
            <a:off x="7543800" y="780995"/>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a:extLst>
              <a:ext uri="{FF2B5EF4-FFF2-40B4-BE49-F238E27FC236}">
                <a16:creationId xmlns:a16="http://schemas.microsoft.com/office/drawing/2014/main" id="{CCC87D63-0697-45BB-A561-76519A9CFBB8}"/>
              </a:ext>
            </a:extLst>
          </p:cNvPr>
          <p:cNvSpPr txBox="1"/>
          <p:nvPr/>
        </p:nvSpPr>
        <p:spPr>
          <a:xfrm>
            <a:off x="7498541" y="106680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a:extLst>
              <a:ext uri="{FF2B5EF4-FFF2-40B4-BE49-F238E27FC236}">
                <a16:creationId xmlns:a16="http://schemas.microsoft.com/office/drawing/2014/main" id="{4A882CAD-DB33-4A27-8D40-7B2B762791FA}"/>
              </a:ext>
            </a:extLst>
          </p:cNvPr>
          <p:cNvSpPr txBox="1"/>
          <p:nvPr/>
        </p:nvSpPr>
        <p:spPr>
          <a:xfrm>
            <a:off x="10820400" y="10484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832274"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8842261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7630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40965375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8011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92030588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2361771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36822604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1171261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02205520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04327763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930549417"/>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20624301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46742005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645540" y="4321732"/>
            <a:ext cx="7811298"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550197887"/>
              </p:ext>
            </p:extLst>
          </p:nvPr>
        </p:nvGraphicFramePr>
        <p:xfrm>
          <a:off x="3487189" y="734092"/>
          <a:ext cx="8128000" cy="5300948"/>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046903297"/>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142339141"/>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80095085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43548292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56695388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63304121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787689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58520899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36344197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90044403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26530349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97036779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https://map.feedingamerica.org/county/2015/overall</a:t>
            </a:r>
            <a:endParaRPr lang="en-US" sz="1200" dirty="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24523927"/>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67185850"/>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04050219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91807805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824527207"/>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48542976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60979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09606838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96957340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5170929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29874270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563798911"/>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216133654"/>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62653874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10893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24668742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0406746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97334965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58279666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45897303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627410027"/>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604234023"/>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502671836"/>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24994918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511125552"/>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910410384"/>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2829106365"/>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42989626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22346814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35041715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7242969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81391390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84066322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61006319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20240504"/>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09176666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021103720"/>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118499458"/>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08196928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29002278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276840027"/>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603880586"/>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102443493"/>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47177775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46555199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541561317"/>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955626499"/>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84871051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60474294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76078361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75313555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439430141"/>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5697096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13304280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68495348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06102719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60728590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68922407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110349175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19107338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E66BAF-B20A-4C21-BE3D-BC44420092CA}"/>
              </a:ext>
            </a:extLst>
          </p:cNvPr>
          <p:cNvSpPr/>
          <p:nvPr/>
        </p:nvSpPr>
        <p:spPr>
          <a:xfrm>
            <a:off x="3533175" y="588202"/>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 Access Mental Health </a:t>
            </a:r>
            <a:r>
              <a:rPr lang="en-US" sz="1400" dirty="0">
                <a:solidFill>
                  <a:srgbClr val="C00000"/>
                </a:solidFill>
                <a:latin typeface="Franklin Gothic Medium" panose="020B0603020102020204" pitchFamily="34" charset="0"/>
              </a:rPr>
              <a:t>[Mental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Alpha Healing Center </a:t>
            </a:r>
            <a:r>
              <a:rPr lang="en-US" sz="1400" dirty="0">
                <a:solidFill>
                  <a:srgbClr val="C00000"/>
                </a:solidFill>
                <a:latin typeface="Franklin Gothic Medium" panose="020B0603020102020204" pitchFamily="34" charset="0"/>
              </a:rPr>
              <a:t>[Addiction]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Anchor House Inc. </a:t>
            </a:r>
            <a:r>
              <a:rPr lang="en-US" sz="1400" dirty="0">
                <a:solidFill>
                  <a:srgbClr val="C00000"/>
                </a:solidFill>
                <a:latin typeface="Franklin Gothic Medium" panose="020B0603020102020204" pitchFamily="34" charset="0"/>
              </a:rPr>
              <a:t>[At-risk 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The Arc Mercer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ASAPP HealthCare, Inc.  </a:t>
            </a:r>
            <a:r>
              <a:rPr lang="en-US" sz="1400" dirty="0">
                <a:solidFill>
                  <a:srgbClr val="C00000"/>
                </a:solidFill>
                <a:latin typeface="Franklin Gothic Medium" panose="020B0603020102020204" pitchFamily="34" charset="0"/>
              </a:rPr>
              <a:t>[Behavior and Emotional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Audrey Hepburn Children’s House </a:t>
            </a:r>
            <a:r>
              <a:rPr lang="en-US" sz="1400" dirty="0">
                <a:solidFill>
                  <a:srgbClr val="C00000"/>
                </a:solidFill>
                <a:latin typeface="Franklin Gothic Medium" panose="020B0603020102020204" pitchFamily="34" charset="0"/>
              </a:rPr>
              <a:t>[Child Abuse]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 on Developmental Disabilities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Boys and Girls Club of Trenton-Mercer County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Brain Injury Alliance </a:t>
            </a:r>
            <a:r>
              <a:rPr lang="en-US" sz="1400" dirty="0">
                <a:solidFill>
                  <a:srgbClr val="C00000"/>
                </a:solidFill>
                <a:latin typeface="Franklin Gothic Medium" panose="020B0603020102020204" pitchFamily="34" charset="0"/>
              </a:rPr>
              <a:t>[Brain Injury]</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Catholic Charities: Family Growth </a:t>
            </a:r>
            <a:r>
              <a:rPr lang="en-US" sz="1400" dirty="0">
                <a:solidFill>
                  <a:srgbClr val="C00000"/>
                </a:solidFill>
                <a:latin typeface="Franklin Gothic Medium" panose="020B0603020102020204" pitchFamily="34" charset="0"/>
              </a:rPr>
              <a:t>[At-risk families]</a:t>
            </a:r>
          </a:p>
          <a:p>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Center for Neurological and Neurodevelopmental Health </a:t>
            </a:r>
            <a:r>
              <a:rPr lang="en-US" sz="1400" dirty="0">
                <a:solidFill>
                  <a:srgbClr val="C00000"/>
                </a:solidFill>
                <a:latin typeface="Franklin Gothic Medium" panose="020B0603020102020204" pitchFamily="34" charset="0"/>
              </a:rPr>
              <a:t>[Therapies]</a:t>
            </a:r>
          </a:p>
          <a:p>
            <a:endParaRPr lang="en-US" sz="1600" spc="-20" dirty="0">
              <a:latin typeface="Franklin Gothic Medium" panose="020B0603020102020204" pitchFamily="34" charset="0"/>
            </a:endParaRPr>
          </a:p>
        </p:txBody>
      </p:sp>
      <p:sp>
        <p:nvSpPr>
          <p:cNvPr id="4" name="Rectangle 3">
            <a:extLst>
              <a:ext uri="{FF2B5EF4-FFF2-40B4-BE49-F238E27FC236}">
                <a16:creationId xmlns:a16="http://schemas.microsoft.com/office/drawing/2014/main" id="{3CF2EFFD-5590-4041-800F-75F7C3CCFB12}"/>
              </a:ext>
            </a:extLst>
          </p:cNvPr>
          <p:cNvSpPr/>
          <p:nvPr/>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Central Jersey Legal Services, Inc.</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Health Law Project</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54e32343721849909a4&quot;,&quot;SmartGridHorizontal&quot;:0,&quot;LinkedExcelSources&quot;:{&quot;5e271508383938077ce0e0d8&quot;:&quot;{{PptFile}}\\Mercer_2020-01-15_v08_QA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8351</TotalTime>
  <Words>9499</Words>
  <Application>Microsoft Office PowerPoint</Application>
  <PresentationFormat>Widescreen</PresentationFormat>
  <Paragraphs>846</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1341</cp:revision>
  <dcterms:created xsi:type="dcterms:W3CDTF">2006-08-16T00:00:00Z</dcterms:created>
  <dcterms:modified xsi:type="dcterms:W3CDTF">2020-01-31T20:38:45Z</dcterms:modified>
</cp:coreProperties>
</file>