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65" autoAdjust="0"/>
    <p:restoredTop sz="74476" autoAdjust="0"/>
  </p:normalViewPr>
  <p:slideViewPr>
    <p:cSldViewPr>
      <p:cViewPr>
        <p:scale>
          <a:sx n="75" d="100"/>
          <a:sy n="75" d="100"/>
        </p:scale>
        <p:origin x="-90" y="-678"/>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Hunterdon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Hunterdon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'[Hunterdon_Slider.xlsx]0. Overview'!$A$3,'[Hunterdon_Slider.xlsx]0. Overview'!$A$26,'[Hunterdon_Slider.xlsx]0. Overview'!$A$47,'[Hunterdon_Slider.xlsx]0. Overview'!$A$69,'[Hunterdon_Slider.xlsx]0. Overview'!$A$108,'[Hunterdon_Slider.xlsx]0. Overview'!$A$129,'[Hunterdon_Slider.xlsx]0. Overview'!$A$136,'[Hunterdon_Slider.xlsx]0. Overview'!$A$157,'[Hunterdon_Slider.xlsx]0. Overview'!$A$196,'[Hunterdon_Slider.xlsx]0. Overview'!$A$201,'[Hunterdon_Slider.xlsx]0. Overview'!$A$221</c:f>
              <c:strCache>
                <c:ptCount val="11"/>
                <c:pt idx="0">
                  <c:v>Hunterdon</c:v>
                </c:pt>
                <c:pt idx="1">
                  <c:v>Hunterdon</c:v>
                </c:pt>
                <c:pt idx="2">
                  <c:v>Hunterdon</c:v>
                </c:pt>
                <c:pt idx="3">
                  <c:v>Hunterdon</c:v>
                </c:pt>
                <c:pt idx="4">
                  <c:v>Hunterdon </c:v>
                </c:pt>
                <c:pt idx="5">
                  <c:v>Hunterdon</c:v>
                </c:pt>
                <c:pt idx="6">
                  <c:v>Hunterdon </c:v>
                </c:pt>
                <c:pt idx="7">
                  <c:v>Hunterdon</c:v>
                </c:pt>
                <c:pt idx="8">
                  <c:v>Hunterdon</c:v>
                </c:pt>
                <c:pt idx="9">
                  <c:v>Hunterdon</c:v>
                </c:pt>
                <c:pt idx="10">
                  <c:v>Hunterdon</c:v>
                </c:pt>
              </c:strCache>
            </c:strRef>
          </c:cat>
          <c:val>
            <c:numRef>
              <c:f>'[Hunterdon_Slider.xlsx]0. Overview'!$C$3,'[Hunterdon_Slider.xlsx]0. Overview'!$C$26,'[Hunterdon_Slider.xlsx]0. Overview'!$C$47,'[Hunterdon_Slider.xlsx]0. Overview'!$C$69,'[Hunterdon_Slider.xlsx]0. Overview'!$C$108,'[Hunterdon_Slider.xlsx]0. Overview'!$C$129,'[Hunterdon_Slider.xlsx]0. Overview'!$C$136,'[Hunterdon_Slider.xlsx]0. Overview'!$C$157,'[Hunterdon_Slider.xlsx]0. Overview'!$C$196,'[Hunterdon_Slider.xlsx]0. Overview'!$C$201,'[Hunterdon_Slider.xlsx]0. Overview'!$C$221</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AC29-447B-BB41-71764D0229F6}"/>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'[Hunterdon_Slider.xlsx]0. Overview'!$A$3,'[Hunterdon_Slider.xlsx]0. Overview'!$A$26,'[Hunterdon_Slider.xlsx]0. Overview'!$A$47,'[Hunterdon_Slider.xlsx]0. Overview'!$A$69,'[Hunterdon_Slider.xlsx]0. Overview'!$A$108,'[Hunterdon_Slider.xlsx]0. Overview'!$A$129,'[Hunterdon_Slider.xlsx]0. Overview'!$A$136,'[Hunterdon_Slider.xlsx]0. Overview'!$A$157,'[Hunterdon_Slider.xlsx]0. Overview'!$A$196,'[Hunterdon_Slider.xlsx]0. Overview'!$A$201,'[Hunterdon_Slider.xlsx]0. Overview'!$A$221</c:f>
              <c:strCache>
                <c:ptCount val="11"/>
                <c:pt idx="0">
                  <c:v>Hunterdon</c:v>
                </c:pt>
                <c:pt idx="1">
                  <c:v>Hunterdon</c:v>
                </c:pt>
                <c:pt idx="2">
                  <c:v>Hunterdon</c:v>
                </c:pt>
                <c:pt idx="3">
                  <c:v>Hunterdon</c:v>
                </c:pt>
                <c:pt idx="4">
                  <c:v>Hunterdon </c:v>
                </c:pt>
                <c:pt idx="5">
                  <c:v>Hunterdon</c:v>
                </c:pt>
                <c:pt idx="6">
                  <c:v>Hunterdon </c:v>
                </c:pt>
                <c:pt idx="7">
                  <c:v>Hunterdon</c:v>
                </c:pt>
                <c:pt idx="8">
                  <c:v>Hunterdon</c:v>
                </c:pt>
                <c:pt idx="9">
                  <c:v>Hunterdon</c:v>
                </c:pt>
                <c:pt idx="10">
                  <c:v>Hunterdon</c:v>
                </c:pt>
              </c:strCache>
            </c:strRef>
          </c:cat>
          <c:val>
            <c:numRef>
              <c:f>'[Hunterdon_Slider.xlsx]0. Overview'!$D$3,'[Hunterdon_Slider.xlsx]0. Overview'!$D$26,'[Hunterdon_Slider.xlsx]0. Overview'!$D$47,'[Hunterdon_Slider.xlsx]0. Overview'!$D$69,'[Hunterdon_Slider.xlsx]0. Overview'!$D$108,'[Hunterdon_Slider.xlsx]0. Overview'!$D$129,'[Hunterdon_Slider.xlsx]0. Overview'!$D$136,'[Hunterdon_Slider.xlsx]0. Overview'!$D$157,'[Hunterdon_Slider.xlsx]0. Overview'!$D$196,'[Hunterdon_Slider.xlsx]0. Overview'!$D$201,'[Hunterdon_Slider.xlsx]0. Overview'!$D$221</c:f>
              <c:numCache>
                <c:formatCode>General</c:formatCode>
                <c:ptCount val="11"/>
                <c:pt idx="0">
                  <c:v>20.875</c:v>
                </c:pt>
                <c:pt idx="1">
                  <c:v>19.875</c:v>
                </c:pt>
                <c:pt idx="2">
                  <c:v>20.875</c:v>
                </c:pt>
                <c:pt idx="3">
                  <c:v>20.875</c:v>
                </c:pt>
                <c:pt idx="4">
                  <c:v>3.875</c:v>
                </c:pt>
                <c:pt idx="5">
                  <c:v>4.875</c:v>
                </c:pt>
                <c:pt idx="6">
                  <c:v>19.875</c:v>
                </c:pt>
                <c:pt idx="7">
                  <c:v>20.875</c:v>
                </c:pt>
                <c:pt idx="8">
                  <c:v>3.875</c:v>
                </c:pt>
                <c:pt idx="9">
                  <c:v>18.875</c:v>
                </c:pt>
                <c:pt idx="10">
                  <c:v>20.875</c:v>
                </c:pt>
              </c:numCache>
            </c:numRef>
          </c:val>
          <c:extLst>
            <c:ext xmlns:c16="http://schemas.microsoft.com/office/drawing/2014/chart" uri="{C3380CC4-5D6E-409C-BE32-E72D297353CC}">
              <c16:uniqueId val="{00000001-AC29-447B-BB41-71764D0229F6}"/>
            </c:ext>
          </c:extLst>
        </c:ser>
        <c:ser>
          <c:idx val="3"/>
          <c:order val="2"/>
          <c:spPr>
            <a:solidFill>
              <a:schemeClr val="bg2">
                <a:lumMod val="75000"/>
              </a:schemeClr>
            </a:solidFill>
            <a:ln>
              <a:solidFill>
                <a:schemeClr val="tx1"/>
              </a:solidFill>
            </a:ln>
            <a:effectLst/>
          </c:spPr>
          <c:invertIfNegative val="0"/>
          <c:cat>
            <c:strRef>
              <c:f>'[Hunterdon_Slider.xlsx]0. Overview'!$A$3,'[Hunterdon_Slider.xlsx]0. Overview'!$A$26,'[Hunterdon_Slider.xlsx]0. Overview'!$A$47,'[Hunterdon_Slider.xlsx]0. Overview'!$A$69,'[Hunterdon_Slider.xlsx]0. Overview'!$A$108,'[Hunterdon_Slider.xlsx]0. Overview'!$A$129,'[Hunterdon_Slider.xlsx]0. Overview'!$A$136,'[Hunterdon_Slider.xlsx]0. Overview'!$A$157,'[Hunterdon_Slider.xlsx]0. Overview'!$A$196,'[Hunterdon_Slider.xlsx]0. Overview'!$A$201,'[Hunterdon_Slider.xlsx]0. Overview'!$A$221</c:f>
              <c:strCache>
                <c:ptCount val="11"/>
                <c:pt idx="0">
                  <c:v>Hunterdon</c:v>
                </c:pt>
                <c:pt idx="1">
                  <c:v>Hunterdon</c:v>
                </c:pt>
                <c:pt idx="2">
                  <c:v>Hunterdon</c:v>
                </c:pt>
                <c:pt idx="3">
                  <c:v>Hunterdon</c:v>
                </c:pt>
                <c:pt idx="4">
                  <c:v>Hunterdon </c:v>
                </c:pt>
                <c:pt idx="5">
                  <c:v>Hunterdon</c:v>
                </c:pt>
                <c:pt idx="6">
                  <c:v>Hunterdon </c:v>
                </c:pt>
                <c:pt idx="7">
                  <c:v>Hunterdon</c:v>
                </c:pt>
                <c:pt idx="8">
                  <c:v>Hunterdon</c:v>
                </c:pt>
                <c:pt idx="9">
                  <c:v>Hunterdon</c:v>
                </c:pt>
                <c:pt idx="10">
                  <c:v>Hunterdon</c:v>
                </c:pt>
              </c:strCache>
            </c:strRef>
          </c:cat>
          <c:val>
            <c:numRef>
              <c:f>'[Hunterdon_Slider.xlsx]0. Overview'!$E$3,'[Hunterdon_Slider.xlsx]0. Overview'!$E$26,'[Hunterdon_Slider.xlsx]0. Overview'!$E$47,'[Hunterdon_Slider.xlsx]0. Overview'!$E$69,'[Hunterdon_Slider.xlsx]0. Overview'!$E$108,'[Hunterdon_Slider.xlsx]0. Overview'!$E$129,'[Hunterdon_Slider.xlsx]0. Overview'!$E$136,'[Hunterdon_Slider.xlsx]0. Overview'!$E$157,'[Hunterdon_Slider.xlsx]0. Overview'!$E$196,'[Hunterdon_Slider.xlsx]0. Overview'!$E$201,'[Hunterdon_Slider.xlsx]0. Overview'!$E$221</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AC29-447B-BB41-71764D0229F6}"/>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'[Hunterdon_Slider.xlsx]0. Overview'!$A$247,'[Hunterdon_Slider.xlsx]0. Overview'!$A$269,'[Hunterdon_Slider.xlsx]0. Overview'!$A$292,'[Hunterdon_Slider.xlsx]0. Overview'!$A$313,'[Hunterdon_Slider.xlsx]0. Overview'!$A$336,'[Hunterdon_Slider.xlsx]0. Overview'!$A$358,'[Hunterdon_Slider.xlsx]0. Overview'!$A$386,'[Hunterdon_Slider.xlsx]0. Overview'!$A$407,'[Hunterdon_Slider.xlsx]0. Overview'!$A$429</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'[Hunterdon_Slider.xlsx]0. Overview'!$C$247,'[Hunterdon_Slider.xlsx]0. Overview'!$C$269,'[Hunterdon_Slider.xlsx]0. Overview'!$C$292,'[Hunterdon_Slider.xlsx]0. Overview'!$C$313,'[Hunterdon_Slider.xlsx]0. Overview'!$C$336,'[Hunterdon_Slider.xlsx]0. Overview'!$C$358,'[Hunterdon_Slider.xlsx]0. Overview'!$C$386,'[Hunterdon_Slider.xlsx]0. Overview'!$C$407,'[Hunterdon_Slider.xlsx]0. Overview'!$C$429</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8F85-4C63-9BED-B0049859C457}"/>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'[Hunterdon_Slider.xlsx]0. Overview'!$A$247,'[Hunterdon_Slider.xlsx]0. Overview'!$A$269,'[Hunterdon_Slider.xlsx]0. Overview'!$A$292,'[Hunterdon_Slider.xlsx]0. Overview'!$A$313,'[Hunterdon_Slider.xlsx]0. Overview'!$A$336,'[Hunterdon_Slider.xlsx]0. Overview'!$A$358,'[Hunterdon_Slider.xlsx]0. Overview'!$A$386,'[Hunterdon_Slider.xlsx]0. Overview'!$A$407,'[Hunterdon_Slider.xlsx]0. Overview'!$A$429</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'[Hunterdon_Slider.xlsx]0. Overview'!$D$247,'[Hunterdon_Slider.xlsx]0. Overview'!$D$269,'[Hunterdon_Slider.xlsx]0. Overview'!$D$292,'[Hunterdon_Slider.xlsx]0. Overview'!$D$313,'[Hunterdon_Slider.xlsx]0. Overview'!$D$336,'[Hunterdon_Slider.xlsx]0. Overview'!$D$358,'[Hunterdon_Slider.xlsx]0. Overview'!$D$386,'[Hunterdon_Slider.xlsx]0. Overview'!$D$407,'[Hunterdon_Slider.xlsx]0. Overview'!$D$429</c:f>
              <c:numCache>
                <c:formatCode>General</c:formatCode>
                <c:ptCount val="9"/>
                <c:pt idx="0">
                  <c:v>20.875</c:v>
                </c:pt>
                <c:pt idx="1">
                  <c:v>20.875</c:v>
                </c:pt>
                <c:pt idx="2">
                  <c:v>19.875</c:v>
                </c:pt>
                <c:pt idx="3">
                  <c:v>20.875</c:v>
                </c:pt>
                <c:pt idx="4">
                  <c:v>20.875</c:v>
                </c:pt>
                <c:pt idx="5">
                  <c:v>20.875</c:v>
                </c:pt>
                <c:pt idx="6">
                  <c:v>14.875</c:v>
                </c:pt>
                <c:pt idx="7">
                  <c:v>17.875</c:v>
                </c:pt>
                <c:pt idx="8">
                  <c:v>17.875</c:v>
                </c:pt>
              </c:numCache>
            </c:numRef>
          </c:val>
          <c:extLst>
            <c:ext xmlns:c16="http://schemas.microsoft.com/office/drawing/2014/chart" uri="{C3380CC4-5D6E-409C-BE32-E72D297353CC}">
              <c16:uniqueId val="{00000001-8F85-4C63-9BED-B0049859C457}"/>
            </c:ext>
          </c:extLst>
        </c:ser>
        <c:ser>
          <c:idx val="3"/>
          <c:order val="2"/>
          <c:spPr>
            <a:solidFill>
              <a:schemeClr val="bg2">
                <a:lumMod val="75000"/>
              </a:schemeClr>
            </a:solidFill>
            <a:ln>
              <a:solidFill>
                <a:schemeClr val="tx1"/>
              </a:solidFill>
            </a:ln>
            <a:effectLst/>
          </c:spPr>
          <c:invertIfNegative val="0"/>
          <c:cat>
            <c:strRef>
              <c:f>'[Hunterdon_Slider.xlsx]0. Overview'!$A$247,'[Hunterdon_Slider.xlsx]0. Overview'!$A$269,'[Hunterdon_Slider.xlsx]0. Overview'!$A$292,'[Hunterdon_Slider.xlsx]0. Overview'!$A$313,'[Hunterdon_Slider.xlsx]0. Overview'!$A$336,'[Hunterdon_Slider.xlsx]0. Overview'!$A$358,'[Hunterdon_Slider.xlsx]0. Overview'!$A$386,'[Hunterdon_Slider.xlsx]0. Overview'!$A$407,'[Hunterdon_Slider.xlsx]0. Overview'!$A$429</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'[Hunterdon_Slider.xlsx]0. Overview'!$E$247,'[Hunterdon_Slider.xlsx]0. Overview'!$E$269,'[Hunterdon_Slider.xlsx]0. Overview'!$E$292,'[Hunterdon_Slider.xlsx]0. Overview'!$E$313,'[Hunterdon_Slider.xlsx]0. Overview'!$E$336,'[Hunterdon_Slider.xlsx]0. Overview'!$E$358,'[Hunterdon_Slider.xlsx]0. Overview'!$E$386,'[Hunterdon_Slider.xlsx]0. Overview'!$E$407,'[Hunterdon_Slider.xlsx]0. Overview'!$E$429</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8F85-4C63-9BED-B0049859C457}"/>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Hunterdon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0.90900000000000003</c:v>
                </c:pt>
                <c:pt idx="1">
                  <c:v>2.8000000000000001E-2</c:v>
                </c:pt>
                <c:pt idx="2">
                  <c:v>5.0000000000000001E-3</c:v>
                </c:pt>
                <c:pt idx="3">
                  <c:v>5.1999999999999998E-2</c:v>
                </c:pt>
                <c:pt idx="4">
                  <c:v>0</c:v>
                </c:pt>
                <c:pt idx="5">
                  <c:v>2.1000000000000001E-2</c:v>
                </c:pt>
                <c:pt idx="6">
                  <c:v>7.0000000000000007E-2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0.92300000000000004</c:v>
                </c:pt>
                <c:pt idx="1">
                  <c:v>0.91600000000000004</c:v>
                </c:pt>
                <c:pt idx="2">
                  <c:v>0.92200000000000004</c:v>
                </c:pt>
                <c:pt idx="3">
                  <c:v>0.92200000000000004</c:v>
                </c:pt>
                <c:pt idx="4">
                  <c:v>0.90900000000000003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3.1E-2</c:v>
                </c:pt>
                <c:pt idx="1">
                  <c:v>0.03</c:v>
                </c:pt>
                <c:pt idx="2">
                  <c:v>0.03</c:v>
                </c:pt>
                <c:pt idx="3">
                  <c:v>3.6999999999999998E-2</c:v>
                </c:pt>
                <c:pt idx="4">
                  <c:v>2.8000000000000001E-2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3.0000000000000001E-3</c:v>
                </c:pt>
                <c:pt idx="1">
                  <c:v>0</c:v>
                </c:pt>
                <c:pt idx="2">
                  <c:v>0</c:v>
                </c:pt>
                <c:pt idx="3">
                  <c:v>7.0000000000000001E-3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4.8000000000000001E-2</c:v>
                </c:pt>
                <c:pt idx="1">
                  <c:v>4.7E-2</c:v>
                </c:pt>
                <c:pt idx="2">
                  <c:v>4.9000000000000002E-2</c:v>
                </c:pt>
                <c:pt idx="3">
                  <c:v>4.9000000000000002E-2</c:v>
                </c:pt>
                <c:pt idx="4">
                  <c:v>5.1999999999999998E-2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6.3E-2</c:v>
                </c:pt>
                <c:pt idx="1">
                  <c:v>6.4000000000000001E-2</c:v>
                </c:pt>
                <c:pt idx="2">
                  <c:v>6.6000000000000003E-2</c:v>
                </c:pt>
                <c:pt idx="3">
                  <c:v>6.8000000000000005E-2</c:v>
                </c:pt>
                <c:pt idx="4">
                  <c:v>7.0000000000000007E-2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Stockton</c:v>
                </c:pt>
                <c:pt idx="1">
                  <c:v>West Amwell</c:v>
                </c:pt>
                <c:pt idx="2">
                  <c:v>Flemington</c:v>
                </c:pt>
              </c:strCache>
            </c:strRef>
          </c:cat>
          <c:val>
            <c:numRef>
              <c:f>Sheet1!$B$2:$B$4</c:f>
              <c:numCache>
                <c:formatCode>0%</c:formatCode>
                <c:ptCount val="3"/>
                <c:pt idx="0">
                  <c:v>1</c:v>
                </c:pt>
                <c:pt idx="1">
                  <c:v>0.95699999999999996</c:v>
                </c:pt>
                <c:pt idx="2">
                  <c:v>0.72499999999999998</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Stockton</c:v>
                </c:pt>
                <c:pt idx="1">
                  <c:v>West Amwell</c:v>
                </c:pt>
                <c:pt idx="2">
                  <c:v>Flemington</c:v>
                </c:pt>
              </c:strCache>
            </c:strRef>
          </c:cat>
          <c:val>
            <c:numRef>
              <c:f>Sheet1!$C$2:$C$4</c:f>
              <c:numCache>
                <c:formatCode>0%</c:formatCode>
                <c:ptCount val="3"/>
                <c:pt idx="0">
                  <c:v>0</c:v>
                </c:pt>
                <c:pt idx="1">
                  <c:v>2E-3</c:v>
                </c:pt>
                <c:pt idx="2">
                  <c:v>5.0999999999999997E-2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Stockton</c:v>
                </c:pt>
                <c:pt idx="1">
                  <c:v>West Amwell</c:v>
                </c:pt>
                <c:pt idx="2">
                  <c:v>Flemington</c:v>
                </c:pt>
              </c:strCache>
            </c:strRef>
          </c:cat>
          <c:val>
            <c:numRef>
              <c:f>Sheet1!$D$2:$D$4</c:f>
              <c:numCache>
                <c:formatCode>0%</c:formatCode>
                <c:ptCount val="3"/>
                <c:pt idx="0">
                  <c:v>0</c:v>
                </c:pt>
                <c:pt idx="1">
                  <c:v>4.3999999999999997E-2</c:v>
                </c:pt>
                <c:pt idx="2">
                  <c:v>9.5000000000000001E-2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Stockton</c:v>
                </c:pt>
                <c:pt idx="1">
                  <c:v>West Amwell</c:v>
                </c:pt>
                <c:pt idx="2">
                  <c:v>Flemington</c:v>
                </c:pt>
              </c:strCache>
            </c:strRef>
          </c:cat>
          <c:val>
            <c:numRef>
              <c:f>Sheet1!$E$2:$E$4</c:f>
              <c:numCache>
                <c:formatCode>0%</c:formatCode>
                <c:ptCount val="3"/>
                <c:pt idx="0">
                  <c:v>6.2E-2</c:v>
                </c:pt>
                <c:pt idx="1">
                  <c:v>2.7E-2</c:v>
                </c:pt>
                <c:pt idx="2">
                  <c:v>0.33</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8.2000000000000003E-2</c:v>
                </c:pt>
                <c:pt idx="1">
                  <c:v>0.11600000000000001</c:v>
                </c:pt>
                <c:pt idx="2">
                  <c:v>8.6999999999999994E-2</c:v>
                </c:pt>
                <c:pt idx="3">
                  <c:v>8.8999999999999996E-2</c:v>
                </c:pt>
                <c:pt idx="4">
                  <c:v>0.122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9">
                  <c:v>0.122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569755167322835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c:v>
                </c:pt>
                <c:pt idx="1">
                  <c:v>Clinton town</c:v>
                </c:pt>
                <c:pt idx="2">
                  <c:v>Lebanon borough</c:v>
                </c:pt>
                <c:pt idx="3">
                  <c:v>Raritan</c:v>
                </c:pt>
                <c:pt idx="4">
                  <c:v>Tewksbury</c:v>
                </c:pt>
                <c:pt idx="5">
                  <c:v>High Bridge</c:v>
                </c:pt>
                <c:pt idx="6">
                  <c:v>Readington</c:v>
                </c:pt>
                <c:pt idx="7">
                  <c:v>Hampton</c:v>
                </c:pt>
                <c:pt idx="8">
                  <c:v>Lambertville</c:v>
                </c:pt>
                <c:pt idx="9">
                  <c:v>Union</c:v>
                </c:pt>
              </c:strCache>
            </c:strRef>
          </c:cat>
          <c:val>
            <c:numRef>
              <c:f>Sheet1!$B$2:$B$11</c:f>
              <c:numCache>
                <c:formatCode>0.00%</c:formatCode>
                <c:ptCount val="10"/>
                <c:pt idx="0">
                  <c:v>0.35299999999999998</c:v>
                </c:pt>
                <c:pt idx="1">
                  <c:v>0.159</c:v>
                </c:pt>
                <c:pt idx="2">
                  <c:v>0.124</c:v>
                </c:pt>
                <c:pt idx="3">
                  <c:v>0.122</c:v>
                </c:pt>
                <c:pt idx="4">
                  <c:v>0.11600000000000001</c:v>
                </c:pt>
                <c:pt idx="5">
                  <c:v>0.112</c:v>
                </c:pt>
                <c:pt idx="6">
                  <c:v>0.112</c:v>
                </c:pt>
                <c:pt idx="7">
                  <c:v>9.6000000000000002E-2</c:v>
                </c:pt>
                <c:pt idx="8">
                  <c:v>9.5000000000000001E-2</c:v>
                </c:pt>
                <c:pt idx="9">
                  <c:v>9.2999999999999999E-2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Hunterdon avg. 9.70%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Flemington</c:v>
                </c:pt>
                <c:pt idx="1">
                  <c:v>Clinton town</c:v>
                </c:pt>
                <c:pt idx="2">
                  <c:v>Lebanon borough</c:v>
                </c:pt>
                <c:pt idx="3">
                  <c:v>Raritan</c:v>
                </c:pt>
                <c:pt idx="4">
                  <c:v>Tewksbury</c:v>
                </c:pt>
                <c:pt idx="5">
                  <c:v>High Bridge</c:v>
                </c:pt>
                <c:pt idx="6">
                  <c:v>Readington</c:v>
                </c:pt>
                <c:pt idx="7">
                  <c:v>Hampton</c:v>
                </c:pt>
                <c:pt idx="8">
                  <c:v>Lambertville</c:v>
                </c:pt>
                <c:pt idx="9">
                  <c:v>Union</c:v>
                </c:pt>
              </c:strCache>
            </c:strRef>
          </c:cat>
          <c:val>
            <c:numRef>
              <c:f>Sheet1!$C$2:$C$11</c:f>
              <c:numCache>
                <c:formatCode>0%</c:formatCode>
                <c:ptCount val="10"/>
                <c:pt idx="0">
                  <c:v>9.7000000000000003E-2</c:v>
                </c:pt>
                <c:pt idx="1">
                  <c:v>9.7000000000000003E-2</c:v>
                </c:pt>
                <c:pt idx="2">
                  <c:v>9.7000000000000003E-2</c:v>
                </c:pt>
                <c:pt idx="3">
                  <c:v>9.7000000000000003E-2</c:v>
                </c:pt>
                <c:pt idx="4">
                  <c:v>9.7000000000000003E-2</c:v>
                </c:pt>
                <c:pt idx="5">
                  <c:v>9.7000000000000003E-2</c:v>
                </c:pt>
                <c:pt idx="6">
                  <c:v>9.7000000000000003E-2</c:v>
                </c:pt>
                <c:pt idx="7">
                  <c:v>9.7000000000000003E-2</c:v>
                </c:pt>
                <c:pt idx="8">
                  <c:v>9.7000000000000003E-2</c:v>
                </c:pt>
                <c:pt idx="9">
                  <c:v>9.7000000000000003E-2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533757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0.90500000000000003</c:v>
                </c:pt>
                <c:pt idx="1">
                  <c:v>0.876</c:v>
                </c:pt>
                <c:pt idx="2">
                  <c:v>0.88400000000000001</c:v>
                </c:pt>
                <c:pt idx="3">
                  <c:v>0.88700000000000001</c:v>
                </c:pt>
                <c:pt idx="4">
                  <c:v>0.88100000000000001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4">
                  <c:v>0.88100000000000001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Califon</c:v>
                </c:pt>
                <c:pt idx="1">
                  <c:v>Frenchtown</c:v>
                </c:pt>
                <c:pt idx="2">
                  <c:v>Flemington</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Hunterdon avg. 41.00%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Califon</c:v>
                </c:pt>
                <c:pt idx="1">
                  <c:v>Frenchtown</c:v>
                </c:pt>
                <c:pt idx="2">
                  <c:v>Flemington</c:v>
                </c:pt>
              </c:strCache>
            </c:strRef>
          </c:cat>
          <c:val>
            <c:numRef>
              <c:f>Sheet1!$D$2:$D$4</c:f>
              <c:numCache>
                <c:formatCode>0%</c:formatCode>
                <c:ptCount val="3"/>
                <c:pt idx="0">
                  <c:v>0.41</c:v>
                </c:pt>
                <c:pt idx="1">
                  <c:v>0.41</c:v>
                </c:pt>
                <c:pt idx="2">
                  <c:v>0.41</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Califon</c:v>
                </c:pt>
                <c:pt idx="1">
                  <c:v>Frenchtown</c:v>
                </c:pt>
                <c:pt idx="2">
                  <c:v>Flemington</c:v>
                </c:pt>
              </c:strCache>
            </c:strRef>
          </c:cat>
          <c:val>
            <c:numRef>
              <c:f>Sheet1!$B$2:$B$4</c:f>
              <c:numCache>
                <c:formatCode>0%</c:formatCode>
                <c:ptCount val="3"/>
                <c:pt idx="0">
                  <c:v>0.98099999999999998</c:v>
                </c:pt>
                <c:pt idx="1">
                  <c:v>0.90900000000000003</c:v>
                </c:pt>
                <c:pt idx="2">
                  <c:v>0.56599999999999995</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921259842519685"/>
          <c:y val="0.81141265923888661"/>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3">
                  <c:v>22811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9">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9" formatCode="#,##0">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Raritan</c:v>
                </c:pt>
                <c:pt idx="1">
                  <c:v>Readington</c:v>
                </c:pt>
                <c:pt idx="2">
                  <c:v>Clinton township</c:v>
                </c:pt>
                <c:pt idx="3">
                  <c:v>Tewksbury</c:v>
                </c:pt>
                <c:pt idx="4">
                  <c:v>Flemington</c:v>
                </c:pt>
                <c:pt idx="5">
                  <c:v>Holland</c:v>
                </c:pt>
                <c:pt idx="6">
                  <c:v>Lebanon township</c:v>
                </c:pt>
                <c:pt idx="7">
                  <c:v>Alexandria</c:v>
                </c:pt>
                <c:pt idx="8">
                  <c:v>Bethlehem</c:v>
                </c:pt>
                <c:pt idx="9">
                  <c:v>Union</c:v>
                </c:pt>
                <c:pt idx="10">
                  <c:v>Delaware</c:v>
                </c:pt>
                <c:pt idx="11">
                  <c:v>High Bridge</c:v>
                </c:pt>
                <c:pt idx="12">
                  <c:v>Clinton town</c:v>
                </c:pt>
                <c:pt idx="13">
                  <c:v>Kingwood</c:v>
                </c:pt>
                <c:pt idx="14">
                  <c:v>Lambertville</c:v>
                </c:pt>
                <c:pt idx="15">
                  <c:v>West Amwell</c:v>
                </c:pt>
                <c:pt idx="16">
                  <c:v>Franklin</c:v>
                </c:pt>
                <c:pt idx="17">
                  <c:v>East Amwell</c:v>
                </c:pt>
                <c:pt idx="18">
                  <c:v>Frenchtown</c:v>
                </c:pt>
                <c:pt idx="19">
                  <c:v>Lebanon borough</c:v>
                </c:pt>
              </c:strCache>
            </c:strRef>
          </c:cat>
          <c:val>
            <c:numRef>
              <c:f>Sheet1!$B$2:$B$21</c:f>
              <c:numCache>
                <c:formatCode>0</c:formatCode>
                <c:ptCount val="20"/>
                <c:pt idx="0">
                  <c:v>4767</c:v>
                </c:pt>
                <c:pt idx="1">
                  <c:v>3008</c:v>
                </c:pt>
                <c:pt idx="2">
                  <c:v>2225</c:v>
                </c:pt>
                <c:pt idx="3">
                  <c:v>1327</c:v>
                </c:pt>
                <c:pt idx="4">
                  <c:v>1132</c:v>
                </c:pt>
                <c:pt idx="5">
                  <c:v>1092</c:v>
                </c:pt>
                <c:pt idx="6">
                  <c:v>1079</c:v>
                </c:pt>
                <c:pt idx="7">
                  <c:v>916</c:v>
                </c:pt>
                <c:pt idx="8">
                  <c:v>855</c:v>
                </c:pt>
                <c:pt idx="9">
                  <c:v>757</c:v>
                </c:pt>
                <c:pt idx="10">
                  <c:v>727</c:v>
                </c:pt>
                <c:pt idx="11">
                  <c:v>704</c:v>
                </c:pt>
                <c:pt idx="12">
                  <c:v>597</c:v>
                </c:pt>
                <c:pt idx="13">
                  <c:v>597</c:v>
                </c:pt>
                <c:pt idx="14">
                  <c:v>596</c:v>
                </c:pt>
                <c:pt idx="15">
                  <c:v>562</c:v>
                </c:pt>
                <c:pt idx="16">
                  <c:v>552</c:v>
                </c:pt>
                <c:pt idx="17">
                  <c:v>516</c:v>
                </c:pt>
                <c:pt idx="18">
                  <c:v>392</c:v>
                </c:pt>
                <c:pt idx="19">
                  <c:v>348</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0">
                  <c:v>321</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0">
                  <c:v>321</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28</c:v>
                </c:pt>
                <c:pt idx="1">
                  <c:v>16</c:v>
                </c:pt>
                <c:pt idx="2">
                  <c:v>14</c:v>
                </c:pt>
                <c:pt idx="3">
                  <c:v>17</c:v>
                </c:pt>
                <c:pt idx="4">
                  <c:v>8</c:v>
                </c:pt>
                <c:pt idx="5">
                  <c:v>9</c:v>
                </c:pt>
                <c:pt idx="6">
                  <c:v>17</c:v>
                </c:pt>
                <c:pt idx="7">
                  <c:v>5</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18</c:v>
                </c:pt>
                <c:pt idx="1">
                  <c:v>24</c:v>
                </c:pt>
                <c:pt idx="2">
                  <c:v>23</c:v>
                </c:pt>
                <c:pt idx="3">
                  <c:v>23</c:v>
                </c:pt>
                <c:pt idx="4">
                  <c:v>9</c:v>
                </c:pt>
                <c:pt idx="5">
                  <c:v>13</c:v>
                </c:pt>
                <c:pt idx="6">
                  <c:v>12</c:v>
                </c:pt>
                <c:pt idx="7">
                  <c:v>6</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0" formatCode="0%">
                  <c:v>1.2999999999999999E-2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926732788110537"/>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6.2E-2</c:v>
                </c:pt>
                <c:pt idx="1">
                  <c:v>5.6000000000000001E-2</c:v>
                </c:pt>
                <c:pt idx="2">
                  <c:v>1.2E-2</c:v>
                </c:pt>
                <c:pt idx="3">
                  <c:v>6.0999999999999999E-2</c:v>
                </c:pt>
                <c:pt idx="4">
                  <c:v>1.2999999999999999E-2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c:v>
                </c:pt>
                <c:pt idx="1">
                  <c:v>High Bridge</c:v>
                </c:pt>
                <c:pt idx="2">
                  <c:v>Frenchtown</c:v>
                </c:pt>
                <c:pt idx="3">
                  <c:v>Bloomsbury</c:v>
                </c:pt>
                <c:pt idx="4">
                  <c:v>Hampton</c:v>
                </c:pt>
                <c:pt idx="5">
                  <c:v>Lebanon borough</c:v>
                </c:pt>
                <c:pt idx="6">
                  <c:v>Glen Gardner</c:v>
                </c:pt>
                <c:pt idx="7">
                  <c:v>Holland</c:v>
                </c:pt>
                <c:pt idx="8">
                  <c:v>Alexandria</c:v>
                </c:pt>
                <c:pt idx="9">
                  <c:v>Delaware</c:v>
                </c:pt>
              </c:strCache>
            </c:strRef>
          </c:cat>
          <c:val>
            <c:numRef>
              <c:f>Sheet1!$B$2:$B$11</c:f>
              <c:numCache>
                <c:formatCode>0%</c:formatCode>
                <c:ptCount val="10"/>
                <c:pt idx="0">
                  <c:v>0.314</c:v>
                </c:pt>
                <c:pt idx="1">
                  <c:v>0.151</c:v>
                </c:pt>
                <c:pt idx="2">
                  <c:v>0.14699999999999999</c:v>
                </c:pt>
                <c:pt idx="3">
                  <c:v>0.13200000000000001</c:v>
                </c:pt>
                <c:pt idx="4">
                  <c:v>0.104</c:v>
                </c:pt>
                <c:pt idx="5">
                  <c:v>7.4999999999999997E-2</c:v>
                </c:pt>
                <c:pt idx="6">
                  <c:v>6.0999999999999999E-2</c:v>
                </c:pt>
                <c:pt idx="7">
                  <c:v>4.5999999999999999E-2</c:v>
                </c:pt>
                <c:pt idx="8">
                  <c:v>4.3999999999999997E-2</c:v>
                </c:pt>
                <c:pt idx="9">
                  <c:v>4.2000000000000003E-2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Hunterdon avg. 3.90%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Flemington</c:v>
                </c:pt>
                <c:pt idx="1">
                  <c:v>High Bridge</c:v>
                </c:pt>
                <c:pt idx="2">
                  <c:v>Frenchtown</c:v>
                </c:pt>
                <c:pt idx="3">
                  <c:v>Bloomsbury</c:v>
                </c:pt>
                <c:pt idx="4">
                  <c:v>Hampton</c:v>
                </c:pt>
                <c:pt idx="5">
                  <c:v>Lebanon borough</c:v>
                </c:pt>
                <c:pt idx="6">
                  <c:v>Glen Gardner</c:v>
                </c:pt>
                <c:pt idx="7">
                  <c:v>Holland</c:v>
                </c:pt>
                <c:pt idx="8">
                  <c:v>Alexandria</c:v>
                </c:pt>
                <c:pt idx="9">
                  <c:v>Delaware</c:v>
                </c:pt>
              </c:strCache>
            </c:strRef>
          </c:cat>
          <c:val>
            <c:numRef>
              <c:f>Sheet1!$C$2:$C$11</c:f>
              <c:numCache>
                <c:formatCode>0%</c:formatCode>
                <c:ptCount val="10"/>
                <c:pt idx="0">
                  <c:v>3.9E-2</c:v>
                </c:pt>
                <c:pt idx="1">
                  <c:v>3.9E-2</c:v>
                </c:pt>
                <c:pt idx="2">
                  <c:v>3.9E-2</c:v>
                </c:pt>
                <c:pt idx="3">
                  <c:v>3.9E-2</c:v>
                </c:pt>
                <c:pt idx="4">
                  <c:v>3.9E-2</c:v>
                </c:pt>
                <c:pt idx="5">
                  <c:v>3.9E-2</c:v>
                </c:pt>
                <c:pt idx="6">
                  <c:v>3.9E-2</c:v>
                </c:pt>
                <c:pt idx="7">
                  <c:v>3.9E-2</c:v>
                </c:pt>
                <c:pt idx="8">
                  <c:v>3.9E-2</c:v>
                </c:pt>
                <c:pt idx="9">
                  <c:v>3.9E-2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3.2173855283488428E-2"/>
          <c:y val="0.90985882446512367"/>
          <c:w val="0.22357950658008233"/>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Hunterdon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1634</c:v>
                </c:pt>
                <c:pt idx="1">
                  <c:v>969</c:v>
                </c:pt>
                <c:pt idx="2">
                  <c:v>1678</c:v>
                </c:pt>
                <c:pt idx="3">
                  <c:v>1348</c:v>
                </c:pt>
                <c:pt idx="4">
                  <c:v>1136</c:v>
                </c:pt>
                <c:pt idx="5">
                  <c:v>1050</c:v>
                </c:pt>
                <c:pt idx="6">
                  <c:v>1474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20">
                  <c:v>111459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9.893648320275468E-2"/>
                  <c:y val="7.856636163722778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7BC6-48D7-92A8-53E800C4903F}"/>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102122</c:v>
                </c:pt>
                <c:pt idx="1">
                  <c:v>113684</c:v>
                </c:pt>
                <c:pt idx="2">
                  <c:v>112038</c:v>
                </c:pt>
                <c:pt idx="3">
                  <c:v>111269</c:v>
                </c:pt>
                <c:pt idx="4">
                  <c:v>116155</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20">
                  <c:v>116283</c:v>
                </c:pt>
              </c:numCache>
            </c:numRef>
          </c:val>
          <c:extLst>
            <c:ext xmlns:c16="http://schemas.microsoft.com/office/drawing/2014/chart" uri="{C3380CC4-5D6E-409C-BE32-E72D297353CC}">
              <c16:uniqueId val="{00000000-A20C-4CDA-A3F0-51374118673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9" formatCode="_(&quot;$&quot;* #,##0_);_(&quot;$&quot;* \(#,##0\);_(&quot;$&quot;* &quot;-&quot;??_);_(@_)">
                  <c:v>116155</c:v>
                </c:pt>
              </c:numCache>
            </c:numRef>
          </c:val>
          <c:extLst>
            <c:ext xmlns:c16="http://schemas.microsoft.com/office/drawing/2014/chart" uri="{C3380CC4-5D6E-409C-BE32-E72D297353CC}">
              <c16:uniqueId val="{00000001-A20C-4CDA-A3F0-51374118673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A20C-4CDA-A3F0-51374118673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3-A20C-4CDA-A3F0-51374118673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c:v>
                </c:pt>
                <c:pt idx="1">
                  <c:v>Glen Gardner</c:v>
                </c:pt>
                <c:pt idx="2">
                  <c:v>Frenchtown</c:v>
                </c:pt>
                <c:pt idx="3">
                  <c:v>Hampton</c:v>
                </c:pt>
                <c:pt idx="4">
                  <c:v>Lambertville</c:v>
                </c:pt>
                <c:pt idx="5">
                  <c:v>Bloomsbury</c:v>
                </c:pt>
                <c:pt idx="6">
                  <c:v>Milford</c:v>
                </c:pt>
                <c:pt idx="7">
                  <c:v>Lebanon borough</c:v>
                </c:pt>
                <c:pt idx="8">
                  <c:v>High Bridge</c:v>
                </c:pt>
                <c:pt idx="9">
                  <c:v>Califon</c:v>
                </c:pt>
              </c:strCache>
            </c:strRef>
          </c:cat>
          <c:val>
            <c:numRef>
              <c:f>Sheet1!$B$2:$B$11</c:f>
              <c:numCache>
                <c:formatCode>_("$"* #,##0_);_("$"* \(#,##0\);_("$"* "-"??_);_(@_)</c:formatCode>
                <c:ptCount val="10"/>
                <c:pt idx="0">
                  <c:v>61875</c:v>
                </c:pt>
                <c:pt idx="1">
                  <c:v>70250</c:v>
                </c:pt>
                <c:pt idx="2">
                  <c:v>73611</c:v>
                </c:pt>
                <c:pt idx="3">
                  <c:v>74063</c:v>
                </c:pt>
                <c:pt idx="4">
                  <c:v>75398</c:v>
                </c:pt>
                <c:pt idx="5">
                  <c:v>88214</c:v>
                </c:pt>
                <c:pt idx="6">
                  <c:v>90577</c:v>
                </c:pt>
                <c:pt idx="7">
                  <c:v>92652</c:v>
                </c:pt>
                <c:pt idx="8">
                  <c:v>96118</c:v>
                </c:pt>
                <c:pt idx="9">
                  <c:v>97019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Hunterdon median $115,379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Flemington</c:v>
                </c:pt>
                <c:pt idx="1">
                  <c:v>Glen Gardner</c:v>
                </c:pt>
                <c:pt idx="2">
                  <c:v>Frenchtown</c:v>
                </c:pt>
                <c:pt idx="3">
                  <c:v>Hampton</c:v>
                </c:pt>
                <c:pt idx="4">
                  <c:v>Lambertville</c:v>
                </c:pt>
                <c:pt idx="5">
                  <c:v>Bloomsbury</c:v>
                </c:pt>
                <c:pt idx="6">
                  <c:v>Milford</c:v>
                </c:pt>
                <c:pt idx="7">
                  <c:v>Lebanon borough</c:v>
                </c:pt>
                <c:pt idx="8">
                  <c:v>High Bridge</c:v>
                </c:pt>
                <c:pt idx="9">
                  <c:v>Califon</c:v>
                </c:pt>
              </c:strCache>
            </c:strRef>
          </c:cat>
          <c:val>
            <c:numRef>
              <c:f>Sheet1!$C$2:$C$11</c:f>
              <c:numCache>
                <c:formatCode>"$"#,##0</c:formatCode>
                <c:ptCount val="10"/>
                <c:pt idx="0">
                  <c:v>115379</c:v>
                </c:pt>
                <c:pt idx="1">
                  <c:v>115379</c:v>
                </c:pt>
                <c:pt idx="2">
                  <c:v>115379</c:v>
                </c:pt>
                <c:pt idx="3">
                  <c:v>115379</c:v>
                </c:pt>
                <c:pt idx="4">
                  <c:v>115379</c:v>
                </c:pt>
                <c:pt idx="5">
                  <c:v>115379</c:v>
                </c:pt>
                <c:pt idx="6">
                  <c:v>115379</c:v>
                </c:pt>
                <c:pt idx="7">
                  <c:v>115379</c:v>
                </c:pt>
                <c:pt idx="8">
                  <c:v>115379</c:v>
                </c:pt>
                <c:pt idx="9">
                  <c:v>115379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72481638149133"/>
          <c:y val="0.9608046931091585"/>
          <c:w val="0.2261144006881958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1">
                  <c:v>0.1385342551</c:v>
                </c:pt>
                <c:pt idx="2">
                  <c:v>0.13930187459999999</c:v>
                </c:pt>
                <c:pt idx="3">
                  <c:v>0.14153445579000001</c:v>
                </c:pt>
                <c:pt idx="4">
                  <c:v>0.14162754304</c:v>
                </c:pt>
                <c:pt idx="5">
                  <c:v>0.14280635076000001</c:v>
                </c:pt>
                <c:pt idx="6">
                  <c:v>0.14720072195</c:v>
                </c:pt>
                <c:pt idx="7">
                  <c:v>0.16485344937999999</c:v>
                </c:pt>
                <c:pt idx="8">
                  <c:v>0.17056929659</c:v>
                </c:pt>
                <c:pt idx="9">
                  <c:v>0.17180856519000001</c:v>
                </c:pt>
                <c:pt idx="10">
                  <c:v>0.1806347724</c:v>
                </c:pt>
                <c:pt idx="11">
                  <c:v>0.18181075301999999</c:v>
                </c:pt>
                <c:pt idx="12">
                  <c:v>0.18308577693</c:v>
                </c:pt>
                <c:pt idx="13">
                  <c:v>0.19370698132</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0">
                  <c:v>0.14000000000000001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0.17</c:v>
                </c:pt>
                <c:pt idx="1">
                  <c:v>0.17</c:v>
                </c:pt>
                <c:pt idx="2">
                  <c:v>0.17</c:v>
                </c:pt>
                <c:pt idx="3">
                  <c:v>0.16</c:v>
                </c:pt>
                <c:pt idx="4">
                  <c:v>0.16</c:v>
                </c:pt>
                <c:pt idx="5">
                  <c:v>0.14000000000000001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General</c:formatCode>
                <c:ptCount val="21"/>
                <c:pt idx="0" formatCode="0.0%">
                  <c:v>5.1999999999999998E-2</c:v>
                </c:pt>
                <c:pt idx="2" formatCode="0.0%">
                  <c:v>5.2999999999999999E-2</c:v>
                </c:pt>
                <c:pt idx="3" formatCode="0.0%">
                  <c:v>6.4000000000000001E-2</c:v>
                </c:pt>
                <c:pt idx="4" formatCode="0.0%">
                  <c:v>6.5000000000000002E-2</c:v>
                </c:pt>
                <c:pt idx="5" formatCode="0.0%">
                  <c:v>7.0999999999999994E-2</c:v>
                </c:pt>
                <c:pt idx="6" formatCode="0.0%">
                  <c:v>7.2999999999999995E-2</c:v>
                </c:pt>
                <c:pt idx="7" formatCode="0.0%">
                  <c:v>7.4999999999999997E-2</c:v>
                </c:pt>
                <c:pt idx="8" formatCode="0.0%">
                  <c:v>7.8E-2</c:v>
                </c:pt>
                <c:pt idx="9" formatCode="0.0%">
                  <c:v>8.2000000000000003E-2</c:v>
                </c:pt>
                <c:pt idx="10" formatCode="0.0%">
                  <c:v>8.2000000000000003E-2</c:v>
                </c:pt>
                <c:pt idx="11" formatCode="0.0%">
                  <c:v>8.8999999999999996E-2</c:v>
                </c:pt>
                <c:pt idx="12">
                  <c:v>8.8999999999999996E-2</c:v>
                </c:pt>
                <c:pt idx="13" formatCode="0.0%">
                  <c:v>0.10299999999999999</c:v>
                </c:pt>
                <c:pt idx="14" formatCode="0.0%">
                  <c:v>0.104</c:v>
                </c:pt>
                <c:pt idx="15" formatCode="0.0%">
                  <c:v>0.109</c:v>
                </c:pt>
                <c:pt idx="16" formatCode="0.0%">
                  <c:v>0.113</c:v>
                </c:pt>
                <c:pt idx="17" formatCode="0.0%">
                  <c:v>0.114</c:v>
                </c:pt>
                <c:pt idx="18" formatCode="0.0%">
                  <c:v>0.11700000000000001</c:v>
                </c:pt>
                <c:pt idx="19" formatCode="0.0%">
                  <c:v>0.126</c:v>
                </c:pt>
                <c:pt idx="20" formatCode="0.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0.0%</c:formatCode>
                <c:ptCount val="21"/>
                <c:pt idx="1">
                  <c:v>5.2999999999999999E-2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4012758366141733"/>
          <c:y val="0.88696869658138922"/>
          <c:w val="0.3650572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514</c:v>
                </c:pt>
                <c:pt idx="1">
                  <c:v>526</c:v>
                </c:pt>
                <c:pt idx="2">
                  <c:v>495</c:v>
                </c:pt>
                <c:pt idx="3">
                  <c:v>439</c:v>
                </c:pt>
                <c:pt idx="4">
                  <c:v>418</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1266</c:v>
                </c:pt>
                <c:pt idx="1">
                  <c:v>1210</c:v>
                </c:pt>
                <c:pt idx="2">
                  <c:v>1250</c:v>
                </c:pt>
                <c:pt idx="3">
                  <c:v>1195</c:v>
                </c:pt>
                <c:pt idx="4">
                  <c:v>1267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1181</c:v>
                </c:pt>
                <c:pt idx="1">
                  <c:v>1017</c:v>
                </c:pt>
                <c:pt idx="2">
                  <c:v>963</c:v>
                </c:pt>
                <c:pt idx="3">
                  <c:v>881</c:v>
                </c:pt>
                <c:pt idx="4">
                  <c:v>954</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Hunterdon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1420</c:v>
                </c:pt>
                <c:pt idx="1">
                  <c:v>1443</c:v>
                </c:pt>
                <c:pt idx="2">
                  <c:v>835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9">
                  <c:v>1420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9" formatCode="&quot;$&quot;#,##0_);[Red]\(&quot;$&quot;#,##0\)">
                  <c:v>835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3">
                  <c:v>36.6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32.9</c:v>
                </c:pt>
                <c:pt idx="1">
                  <c:v>34.1</c:v>
                </c:pt>
                <c:pt idx="2">
                  <c:v>35.1</c:v>
                </c:pt>
                <c:pt idx="3" formatCode="0.0">
                  <c:v>34.700000000000003</c:v>
                </c:pt>
                <c:pt idx="4" formatCode="0.0">
                  <c:v>36.6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Delaware</c:v>
                </c:pt>
                <c:pt idx="1">
                  <c:v>Alexandria</c:v>
                </c:pt>
                <c:pt idx="2">
                  <c:v>High Bridge</c:v>
                </c:pt>
                <c:pt idx="3">
                  <c:v>Kingwood</c:v>
                </c:pt>
                <c:pt idx="4">
                  <c:v>Glen Gardner</c:v>
                </c:pt>
                <c:pt idx="5">
                  <c:v>Readington</c:v>
                </c:pt>
                <c:pt idx="6">
                  <c:v>Bethlehem</c:v>
                </c:pt>
                <c:pt idx="7">
                  <c:v>Holland</c:v>
                </c:pt>
                <c:pt idx="8">
                  <c:v>Milford</c:v>
                </c:pt>
                <c:pt idx="9">
                  <c:v>Clinton township</c:v>
                </c:pt>
              </c:strCache>
            </c:strRef>
          </c:cat>
          <c:val>
            <c:numRef>
              <c:f>Sheet1!$B$2:$B$11</c:f>
              <c:numCache>
                <c:formatCode>General</c:formatCode>
                <c:ptCount val="10"/>
                <c:pt idx="0">
                  <c:v>42.8</c:v>
                </c:pt>
                <c:pt idx="1">
                  <c:v>42.1</c:v>
                </c:pt>
                <c:pt idx="2">
                  <c:v>41.6</c:v>
                </c:pt>
                <c:pt idx="3" formatCode="0.0">
                  <c:v>41.3</c:v>
                </c:pt>
                <c:pt idx="4">
                  <c:v>38.700000000000003</c:v>
                </c:pt>
                <c:pt idx="5">
                  <c:v>37.6</c:v>
                </c:pt>
                <c:pt idx="6">
                  <c:v>37</c:v>
                </c:pt>
                <c:pt idx="7" formatCode="0.0">
                  <c:v>36.299999999999997</c:v>
                </c:pt>
                <c:pt idx="8">
                  <c:v>36.200000000000003</c:v>
                </c:pt>
                <c:pt idx="9">
                  <c:v>36</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Hunterdon Mean 35</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Delaware</c:v>
                </c:pt>
                <c:pt idx="1">
                  <c:v>Alexandria</c:v>
                </c:pt>
                <c:pt idx="2">
                  <c:v>High Bridge</c:v>
                </c:pt>
                <c:pt idx="3">
                  <c:v>Kingwood</c:v>
                </c:pt>
                <c:pt idx="4">
                  <c:v>Glen Gardner</c:v>
                </c:pt>
                <c:pt idx="5">
                  <c:v>Readington</c:v>
                </c:pt>
                <c:pt idx="6">
                  <c:v>Bethlehem</c:v>
                </c:pt>
                <c:pt idx="7">
                  <c:v>Holland</c:v>
                </c:pt>
                <c:pt idx="8">
                  <c:v>Milford</c:v>
                </c:pt>
                <c:pt idx="9">
                  <c:v>Clinton township</c:v>
                </c:pt>
              </c:strCache>
            </c:strRef>
          </c:cat>
          <c:val>
            <c:numRef>
              <c:f>Sheet1!$C$2:$C$11</c:f>
              <c:numCache>
                <c:formatCode>General</c:formatCode>
                <c:ptCount val="10"/>
                <c:pt idx="0">
                  <c:v>35</c:v>
                </c:pt>
                <c:pt idx="1">
                  <c:v>35</c:v>
                </c:pt>
                <c:pt idx="2">
                  <c:v>35</c:v>
                </c:pt>
                <c:pt idx="3">
                  <c:v>35</c:v>
                </c:pt>
                <c:pt idx="4">
                  <c:v>35</c:v>
                </c:pt>
                <c:pt idx="5">
                  <c:v>35</c:v>
                </c:pt>
                <c:pt idx="6">
                  <c:v>35</c:v>
                </c:pt>
                <c:pt idx="7">
                  <c:v>35</c:v>
                </c:pt>
                <c:pt idx="8">
                  <c:v>35</c:v>
                </c:pt>
                <c:pt idx="9">
                  <c:v>35</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4696899606299207"/>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4">
                  <c:v>0.23</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8">
                  <c:v>12778</c:v>
                </c:pt>
                <c:pt idx="9">
                  <c:v>12807</c:v>
                </c:pt>
                <c:pt idx="10">
                  <c:v>13524</c:v>
                </c:pt>
                <c:pt idx="11">
                  <c:v>13568</c:v>
                </c:pt>
                <c:pt idx="12">
                  <c:v>13607</c:v>
                </c:pt>
                <c:pt idx="13">
                  <c:v>13686</c:v>
                </c:pt>
                <c:pt idx="14">
                  <c:v>13735</c:v>
                </c:pt>
                <c:pt idx="15">
                  <c:v>13789</c:v>
                </c:pt>
                <c:pt idx="16">
                  <c:v>14173</c:v>
                </c:pt>
                <c:pt idx="17">
                  <c:v>14329</c:v>
                </c:pt>
                <c:pt idx="18">
                  <c:v>14559</c:v>
                </c:pt>
                <c:pt idx="19">
                  <c:v>15068</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20" formatCode="&quot;$&quot;#,##0">
                  <c:v>15283</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General</c:formatCode>
                <c:ptCount val="21"/>
                <c:pt idx="0" formatCode="0.0%">
                  <c:v>1.4E-2</c:v>
                </c:pt>
                <c:pt idx="2" formatCode="0.0%">
                  <c:v>1.4999999999999999E-2</c:v>
                </c:pt>
                <c:pt idx="3" formatCode="0.0%">
                  <c:v>1.9E-2</c:v>
                </c:pt>
                <c:pt idx="4" formatCode="0.0%">
                  <c:v>2.1999999999999999E-2</c:v>
                </c:pt>
                <c:pt idx="5" formatCode="0.0%">
                  <c:v>2.5000000000000001E-2</c:v>
                </c:pt>
                <c:pt idx="6" formatCode="0.0%">
                  <c:v>2.5000000000000001E-2</c:v>
                </c:pt>
                <c:pt idx="7" formatCode="0.0%">
                  <c:v>2.7E-2</c:v>
                </c:pt>
                <c:pt idx="8" formatCode="0.0%">
                  <c:v>2.9000000000000001E-2</c:v>
                </c:pt>
                <c:pt idx="9" formatCode="0.0%">
                  <c:v>2.9000000000000001E-2</c:v>
                </c:pt>
                <c:pt idx="10" formatCode="0.0%">
                  <c:v>0.03</c:v>
                </c:pt>
                <c:pt idx="11" formatCode="0.0%">
                  <c:v>3.6999999999999998E-2</c:v>
                </c:pt>
                <c:pt idx="12" formatCode="0.0%">
                  <c:v>3.9E-2</c:v>
                </c:pt>
                <c:pt idx="13" formatCode="0.0%">
                  <c:v>4.5999999999999999E-2</c:v>
                </c:pt>
                <c:pt idx="14" formatCode="0.0%">
                  <c:v>0.05</c:v>
                </c:pt>
                <c:pt idx="15" formatCode="0.0%">
                  <c:v>5.0999999999999997E-2</c:v>
                </c:pt>
                <c:pt idx="16" formatCode="0.0%">
                  <c:v>5.1999999999999998E-2</c:v>
                </c:pt>
                <c:pt idx="17" formatCode="0.0%">
                  <c:v>5.8000000000000003E-2</c:v>
                </c:pt>
                <c:pt idx="18" formatCode="0.0%">
                  <c:v>6.3E-2</c:v>
                </c:pt>
                <c:pt idx="19" formatCode="0.0%">
                  <c:v>6.4000000000000001E-2</c:v>
                </c:pt>
                <c:pt idx="20" formatCode="0.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0.0%</c:formatCode>
                <c:ptCount val="21"/>
                <c:pt idx="1">
                  <c:v>1.4999999999999999E-2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0.02</c:v>
                </c:pt>
                <c:pt idx="1">
                  <c:v>1.4999999999999999E-2</c:v>
                </c:pt>
                <c:pt idx="2">
                  <c:v>4.2999999999999997E-2</c:v>
                </c:pt>
                <c:pt idx="3">
                  <c:v>1.6E-2</c:v>
                </c:pt>
                <c:pt idx="4">
                  <c:v>1.4999999999999999E-2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c:v>
                </c:pt>
                <c:pt idx="1">
                  <c:v>Frenchtown</c:v>
                </c:pt>
                <c:pt idx="2">
                  <c:v>High Bridge</c:v>
                </c:pt>
                <c:pt idx="3">
                  <c:v>Milford</c:v>
                </c:pt>
                <c:pt idx="4">
                  <c:v>Kingwood</c:v>
                </c:pt>
                <c:pt idx="5">
                  <c:v>East Amwell</c:v>
                </c:pt>
                <c:pt idx="6">
                  <c:v>Lebanon Borough</c:v>
                </c:pt>
                <c:pt idx="7">
                  <c:v>Clinton Township</c:v>
                </c:pt>
                <c:pt idx="8">
                  <c:v>Glen Gardner</c:v>
                </c:pt>
                <c:pt idx="9">
                  <c:v>West Amwell</c:v>
                </c:pt>
              </c:strCache>
            </c:strRef>
          </c:cat>
          <c:val>
            <c:numRef>
              <c:f>Sheet1!$B$2:$B$11</c:f>
              <c:numCache>
                <c:formatCode>0.0%</c:formatCode>
                <c:ptCount val="10"/>
                <c:pt idx="0">
                  <c:v>0.11700000000000001</c:v>
                </c:pt>
                <c:pt idx="1">
                  <c:v>7.5999999999999998E-2</c:v>
                </c:pt>
                <c:pt idx="2">
                  <c:v>7.4999999999999997E-2</c:v>
                </c:pt>
                <c:pt idx="3">
                  <c:v>7.3999999999999996E-2</c:v>
                </c:pt>
                <c:pt idx="4">
                  <c:v>6.4000000000000001E-2</c:v>
                </c:pt>
                <c:pt idx="5">
                  <c:v>3.4000000000000002E-2</c:v>
                </c:pt>
                <c:pt idx="6">
                  <c:v>3.1E-2</c:v>
                </c:pt>
                <c:pt idx="7">
                  <c:v>0.03</c:v>
                </c:pt>
                <c:pt idx="8">
                  <c:v>1.7000000000000001E-2</c:v>
                </c:pt>
                <c:pt idx="9">
                  <c:v>1.7000000000000001E-2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Hunterdon avg. 1.90%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Flemington</c:v>
                </c:pt>
                <c:pt idx="1">
                  <c:v>Frenchtown</c:v>
                </c:pt>
                <c:pt idx="2">
                  <c:v>High Bridge</c:v>
                </c:pt>
                <c:pt idx="3">
                  <c:v>Milford</c:v>
                </c:pt>
                <c:pt idx="4">
                  <c:v>Kingwood</c:v>
                </c:pt>
                <c:pt idx="5">
                  <c:v>East Amwell</c:v>
                </c:pt>
                <c:pt idx="6">
                  <c:v>Lebanon Borough</c:v>
                </c:pt>
                <c:pt idx="7">
                  <c:v>Clinton Township</c:v>
                </c:pt>
                <c:pt idx="8">
                  <c:v>Glen Gardner</c:v>
                </c:pt>
                <c:pt idx="9">
                  <c:v>West Amwell</c:v>
                </c:pt>
              </c:strCache>
            </c:strRef>
          </c:cat>
          <c:val>
            <c:numRef>
              <c:f>Sheet1!$C$2:$C$11</c:f>
              <c:numCache>
                <c:formatCode>0.00%</c:formatCode>
                <c:ptCount val="10"/>
                <c:pt idx="0">
                  <c:v>1.9E-2</c:v>
                </c:pt>
                <c:pt idx="1">
                  <c:v>1.9E-2</c:v>
                </c:pt>
                <c:pt idx="2">
                  <c:v>1.9E-2</c:v>
                </c:pt>
                <c:pt idx="3">
                  <c:v>1.9E-2</c:v>
                </c:pt>
                <c:pt idx="4">
                  <c:v>1.9E-2</c:v>
                </c:pt>
                <c:pt idx="5">
                  <c:v>1.9E-2</c:v>
                </c:pt>
                <c:pt idx="6">
                  <c:v>1.9E-2</c:v>
                </c:pt>
                <c:pt idx="7">
                  <c:v>1.9E-2</c:v>
                </c:pt>
                <c:pt idx="8">
                  <c:v>1.9E-2</c:v>
                </c:pt>
                <c:pt idx="9">
                  <c:v>1.9E-2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0237819881889758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20">
                  <c:v>2443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20">
                  <c:v>544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7736449901804237"/>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3" formatCode="0%">
                  <c:v>0.93400000000000005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4">
                  <c:v>0.93600000000000005</c:v>
                </c:pt>
                <c:pt idx="5">
                  <c:v>0.93600000000000005</c:v>
                </c:pt>
                <c:pt idx="6" formatCode="General">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25595775689303563"/>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0.92300000000000004</c:v>
                </c:pt>
                <c:pt idx="1">
                  <c:v>0.93899999999999995</c:v>
                </c:pt>
                <c:pt idx="2">
                  <c:v>0.93</c:v>
                </c:pt>
                <c:pt idx="3">
                  <c:v>0.94199999999999995</c:v>
                </c:pt>
                <c:pt idx="4">
                  <c:v>0.94299999999999995</c:v>
                </c:pt>
                <c:pt idx="5">
                  <c:v>0.93899999999999995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0">
                  <c:v>23</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 reported 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0</c:v>
                </c:pt>
                <c:pt idx="1">
                  <c:v>34</c:v>
                </c:pt>
                <c:pt idx="2">
                  <c:v>23</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Hunterdon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1388</c:v>
                </c:pt>
                <c:pt idx="1">
                  <c:v>1208</c:v>
                </c:pt>
                <c:pt idx="2">
                  <c:v>1173</c:v>
                </c:pt>
                <c:pt idx="3">
                  <c:v>1295</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1292</c:v>
                </c:pt>
                <c:pt idx="1">
                  <c:v>1265</c:v>
                </c:pt>
                <c:pt idx="2">
                  <c:v>1266</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Hunterdon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1.2895171508733823E-2"/>
                  <c:y val="6.833872549767397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8CAF-4C5B-9C0F-0CAC2879C65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2.5999999999999999E-2</c:v>
                </c:pt>
                <c:pt idx="1">
                  <c:v>2.5999999999999999E-2</c:v>
                </c:pt>
                <c:pt idx="2">
                  <c:v>2.7E-2</c:v>
                </c:pt>
                <c:pt idx="3">
                  <c:v>3.5000000000000003E-2</c:v>
                </c:pt>
                <c:pt idx="4">
                  <c:v>3.4000000000000002E-2</c:v>
                </c:pt>
                <c:pt idx="5">
                  <c:v>2.9000000000000001E-2</c:v>
                </c:pt>
                <c:pt idx="6">
                  <c:v>0.123</c:v>
                </c:pt>
                <c:pt idx="7">
                  <c:v>0.113</c:v>
                </c:pt>
                <c:pt idx="8">
                  <c:v>0.124</c:v>
                </c:pt>
                <c:pt idx="9">
                  <c:v>0.107</c:v>
                </c:pt>
                <c:pt idx="10">
                  <c:v>8.1000000000000003E-2</c:v>
                </c:pt>
                <c:pt idx="11" formatCode="0.00%">
                  <c:v>4.4999999999999998E-2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1">
                  <c:v>4.2000000000000003E-2</c:v>
                </c:pt>
                <c:pt idx="2">
                  <c:v>4.3499999999999997E-2</c:v>
                </c:pt>
                <c:pt idx="3">
                  <c:v>4.4999999999999998E-2</c:v>
                </c:pt>
                <c:pt idx="4">
                  <c:v>4.5499999999999999E-2</c:v>
                </c:pt>
                <c:pt idx="5">
                  <c:v>4.8000000000000001E-2</c:v>
                </c:pt>
                <c:pt idx="6">
                  <c:v>4.8000000000000001E-2</c:v>
                </c:pt>
                <c:pt idx="7">
                  <c:v>4.8000000000000001E-2</c:v>
                </c:pt>
                <c:pt idx="8">
                  <c:v>0.05</c:v>
                </c:pt>
                <c:pt idx="9">
                  <c:v>5.1499999999999997E-2</c:v>
                </c:pt>
                <c:pt idx="10">
                  <c:v>5.1499999999999997E-2</c:v>
                </c:pt>
                <c:pt idx="11">
                  <c:v>5.2999999999999999E-2</c:v>
                </c:pt>
                <c:pt idx="12">
                  <c:v>5.6500000000000002E-2</c:v>
                </c:pt>
                <c:pt idx="13">
                  <c:v>5.6500000000000002E-2</c:v>
                </c:pt>
                <c:pt idx="14">
                  <c:v>5.7000000000000002E-2</c:v>
                </c:pt>
                <c:pt idx="15">
                  <c:v>6.2E-2</c:v>
                </c:pt>
                <c:pt idx="16">
                  <c:v>6.8500000000000005E-2</c:v>
                </c:pt>
                <c:pt idx="17">
                  <c:v>7.0000000000000007E-2</c:v>
                </c:pt>
                <c:pt idx="18">
                  <c:v>7.0499999999999993E-2</c:v>
                </c:pt>
                <c:pt idx="19">
                  <c:v>8.4500000000000006E-2</c:v>
                </c:pt>
                <c:pt idx="2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0">
                  <c:v>0.04</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8111296549564749"/>
          <c:y val="0.90985015318343054"/>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8">
                  <c:v>85139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8">
                  <c:v>64846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Hunterdon</c:v>
                </c:pt>
                <c:pt idx="1">
                  <c:v>New Jersey</c:v>
                </c:pt>
                <c:pt idx="2">
                  <c:v>United States</c:v>
                </c:pt>
              </c:strCache>
            </c:strRef>
          </c:cat>
          <c:val>
            <c:numRef>
              <c:f>Sheet1!$B$2:$B$4</c:f>
              <c:numCache>
                <c:formatCode>_("$"* #,##0_);_("$"* \(#,##0\);_("$"* "-"??_);_(@_)</c:formatCode>
                <c:ptCount val="3"/>
                <c:pt idx="0">
                  <c:v>85139</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Hunterdon</c:v>
                </c:pt>
                <c:pt idx="1">
                  <c:v>New Jersey</c:v>
                </c:pt>
                <c:pt idx="2">
                  <c:v>United States</c:v>
                </c:pt>
              </c:strCache>
            </c:strRef>
          </c:cat>
          <c:val>
            <c:numRef>
              <c:f>Sheet1!$C$2:$C$4</c:f>
              <c:numCache>
                <c:formatCode>_("$"* #,##0_);_("$"* \(#,##0\);_("$"* "-"??_);_(@_)</c:formatCode>
                <c:ptCount val="3"/>
                <c:pt idx="0">
                  <c:v>64846</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79081</c:v>
                </c:pt>
                <c:pt idx="1">
                  <c:v>90907</c:v>
                </c:pt>
                <c:pt idx="2">
                  <c:v>87002</c:v>
                </c:pt>
                <c:pt idx="3">
                  <c:v>86035</c:v>
                </c:pt>
                <c:pt idx="4">
                  <c:v>85139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65013</c:v>
                </c:pt>
                <c:pt idx="1">
                  <c:v>64084</c:v>
                </c:pt>
                <c:pt idx="2">
                  <c:v>67685</c:v>
                </c:pt>
                <c:pt idx="3">
                  <c:v>70538</c:v>
                </c:pt>
                <c:pt idx="4">
                  <c:v>64846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Tewksbury</c:v>
                </c:pt>
                <c:pt idx="1">
                  <c:v>Union</c:v>
                </c:pt>
                <c:pt idx="2">
                  <c:v>Flemington</c:v>
                </c:pt>
              </c:strCache>
            </c:strRef>
          </c:cat>
          <c:val>
            <c:numRef>
              <c:f>Sheet1!$B$2:$B$4</c:f>
              <c:numCache>
                <c:formatCode>_("$"* #,##0_);_("$"* \(#,##0\);_("$"* "-"??_);_(@_)</c:formatCode>
                <c:ptCount val="3"/>
                <c:pt idx="0">
                  <c:v>126750</c:v>
                </c:pt>
                <c:pt idx="1">
                  <c:v>86339</c:v>
                </c:pt>
                <c:pt idx="2">
                  <c:v>39274</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Tewksbury</c:v>
                </c:pt>
                <c:pt idx="1">
                  <c:v>Union</c:v>
                </c:pt>
                <c:pt idx="2">
                  <c:v>Flemington</c:v>
                </c:pt>
              </c:strCache>
            </c:strRef>
          </c:cat>
          <c:val>
            <c:numRef>
              <c:f>Sheet1!$C$2:$C$4</c:f>
              <c:numCache>
                <c:formatCode>_("$"* #,##0_);_("$"* \(#,##0\);_("$"* "-"??_);_(@_)</c:formatCode>
                <c:ptCount val="3"/>
                <c:pt idx="0">
                  <c:v>101458</c:v>
                </c:pt>
                <c:pt idx="1">
                  <c:v>70347</c:v>
                </c:pt>
                <c:pt idx="2">
                  <c:v>41563</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0">
                  <c:v>58</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EEC0-4B72-9131-D2E0322CE04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1">
                  <c:v>267</c:v>
                </c:pt>
                <c:pt idx="2">
                  <c:v>76</c:v>
                </c:pt>
                <c:pt idx="3">
                  <c:v>183</c:v>
                </c:pt>
                <c:pt idx="4">
                  <c:v>78</c:v>
                </c:pt>
                <c:pt idx="5">
                  <c:v>709</c:v>
                </c:pt>
                <c:pt idx="6">
                  <c:v>555</c:v>
                </c:pt>
                <c:pt idx="7">
                  <c:v>301</c:v>
                </c:pt>
                <c:pt idx="8">
                  <c:v>1059</c:v>
                </c:pt>
                <c:pt idx="9">
                  <c:v>830</c:v>
                </c:pt>
                <c:pt idx="10">
                  <c:v>663</c:v>
                </c:pt>
                <c:pt idx="11">
                  <c:v>161</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2.7126381929531537E-2"/>
                  <c:y val="0.154810777139334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6.0513799411437204E-2"/>
                  <c:y val="-7.4730847107275331E-2"/>
                </c:manualLayout>
              </c:layout>
              <c:showLegendKey val="0"/>
              <c:showVal val="1"/>
              <c:showCatName val="1"/>
              <c:showSerName val="0"/>
              <c:showPercent val="0"/>
              <c:showBubbleSize val="0"/>
              <c:extLst>
                <c:ext xmlns:c15="http://schemas.microsoft.com/office/drawing/2012/chart" uri="{CE6537A1-D6FC-4f65-9D91-7224C49458BB}">
                  <c15:layout>
                    <c:manualLayout>
                      <c:w val="0.1260985842678756"/>
                      <c:h val="8.6703728989130646E-2"/>
                    </c:manualLayout>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c:v>
                </c:pt>
                <c:pt idx="1">
                  <c:v>7</c:v>
                </c:pt>
                <c:pt idx="2">
                  <c:v>2</c:v>
                </c:pt>
                <c:pt idx="3">
                  <c:v>48</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83</c:v>
                </c:pt>
                <c:pt idx="1">
                  <c:v>352</c:v>
                </c:pt>
                <c:pt idx="2">
                  <c:v>33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2">
                  <c:v>6</c:v>
                </c:pt>
                <c:pt idx="3">
                  <c:v>6</c:v>
                </c:pt>
                <c:pt idx="4">
                  <c:v>6</c:v>
                </c:pt>
                <c:pt idx="5">
                  <c:v>7</c:v>
                </c:pt>
                <c:pt idx="6">
                  <c:v>7</c:v>
                </c:pt>
                <c:pt idx="7">
                  <c:v>8</c:v>
                </c:pt>
                <c:pt idx="8">
                  <c:v>8</c:v>
                </c:pt>
                <c:pt idx="9">
                  <c:v>9</c:v>
                </c:pt>
                <c:pt idx="10">
                  <c:v>9</c:v>
                </c:pt>
                <c:pt idx="11">
                  <c:v>10</c:v>
                </c:pt>
                <c:pt idx="12">
                  <c:v>10</c:v>
                </c:pt>
                <c:pt idx="13">
                  <c:v>12</c:v>
                </c:pt>
                <c:pt idx="14">
                  <c:v>12</c:v>
                </c:pt>
                <c:pt idx="15">
                  <c:v>15</c:v>
                </c:pt>
                <c:pt idx="16">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
                  <c:v>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Hunterdon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11</c:v>
                </c:pt>
                <c:pt idx="1">
                  <c:v>6</c:v>
                </c:pt>
                <c:pt idx="2">
                  <c:v>6</c:v>
                </c:pt>
                <c:pt idx="3">
                  <c:v>5</c:v>
                </c:pt>
                <c:pt idx="4">
                  <c:v>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2">
                  <c:v>3</c:v>
                </c:pt>
                <c:pt idx="3">
                  <c:v>5</c:v>
                </c:pt>
                <c:pt idx="4">
                  <c:v>5</c:v>
                </c:pt>
                <c:pt idx="5">
                  <c:v>6</c:v>
                </c:pt>
                <c:pt idx="6">
                  <c:v>8</c:v>
                </c:pt>
                <c:pt idx="7">
                  <c:v>10</c:v>
                </c:pt>
                <c:pt idx="8">
                  <c:v>11</c:v>
                </c:pt>
                <c:pt idx="9">
                  <c:v>12</c:v>
                </c:pt>
                <c:pt idx="10">
                  <c:v>13</c:v>
                </c:pt>
                <c:pt idx="11">
                  <c:v>15</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1">
                  <c:v>2</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Hunterdon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3</c:v>
                </c:pt>
                <c:pt idx="1">
                  <c:v>1</c:v>
                </c:pt>
                <c:pt idx="2">
                  <c:v>3</c:v>
                </c:pt>
                <c:pt idx="3">
                  <c:v>0</c:v>
                </c:pt>
                <c:pt idx="4">
                  <c:v>0</c:v>
                </c:pt>
                <c:pt idx="5">
                  <c:v>0</c:v>
                </c:pt>
                <c:pt idx="6">
                  <c:v>0</c:v>
                </c:pt>
                <c:pt idx="7">
                  <c:v>0</c:v>
                </c:pt>
                <c:pt idx="8">
                  <c:v>2</c:v>
                </c:pt>
                <c:pt idx="9">
                  <c:v>5</c:v>
                </c:pt>
                <c:pt idx="10">
                  <c:v>3</c:v>
                </c:pt>
                <c:pt idx="11">
                  <c:v>2</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0">
                  <c:v>570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487</c:v>
                </c:pt>
                <c:pt idx="1">
                  <c:v>554</c:v>
                </c:pt>
                <c:pt idx="2">
                  <c:v>572</c:v>
                </c:pt>
                <c:pt idx="3">
                  <c:v>620</c:v>
                </c:pt>
                <c:pt idx="4">
                  <c:v>570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Raritan</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104</c:v>
                </c:pt>
                <c:pt idx="1">
                  <c:v>55</c:v>
                </c:pt>
                <c:pt idx="2">
                  <c:v>80</c:v>
                </c:pt>
                <c:pt idx="3">
                  <c:v>97</c:v>
                </c:pt>
                <c:pt idx="4">
                  <c:v>128</c:v>
                </c:pt>
                <c:pt idx="5">
                  <c:v>129</c:v>
                </c:pt>
                <c:pt idx="6">
                  <c:v>124</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Clinton Township</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39</c:v>
                </c:pt>
                <c:pt idx="1">
                  <c:v>37</c:v>
                </c:pt>
                <c:pt idx="2">
                  <c:v>45</c:v>
                </c:pt>
                <c:pt idx="3">
                  <c:v>39</c:v>
                </c:pt>
                <c:pt idx="4">
                  <c:v>33</c:v>
                </c:pt>
                <c:pt idx="5">
                  <c:v>43</c:v>
                </c:pt>
                <c:pt idx="6">
                  <c:v>60</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Flemington</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51</c:v>
                </c:pt>
                <c:pt idx="1">
                  <c:v>65</c:v>
                </c:pt>
                <c:pt idx="2">
                  <c:v>37</c:v>
                </c:pt>
                <c:pt idx="3">
                  <c:v>83</c:v>
                </c:pt>
                <c:pt idx="4">
                  <c:v>85</c:v>
                </c:pt>
                <c:pt idx="5">
                  <c:v>85</c:v>
                </c:pt>
                <c:pt idx="6">
                  <c:v>58</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Readington</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67</c:v>
                </c:pt>
                <c:pt idx="1">
                  <c:v>80</c:v>
                </c:pt>
                <c:pt idx="2">
                  <c:v>84</c:v>
                </c:pt>
                <c:pt idx="3">
                  <c:v>81</c:v>
                </c:pt>
                <c:pt idx="4">
                  <c:v>57</c:v>
                </c:pt>
                <c:pt idx="5">
                  <c:v>67</c:v>
                </c:pt>
                <c:pt idx="6">
                  <c:v>52</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Union</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20</c:v>
                </c:pt>
                <c:pt idx="1">
                  <c:v>19</c:v>
                </c:pt>
                <c:pt idx="2">
                  <c:v>21</c:v>
                </c:pt>
                <c:pt idx="3">
                  <c:v>17</c:v>
                </c:pt>
                <c:pt idx="4">
                  <c:v>27</c:v>
                </c:pt>
                <c:pt idx="5">
                  <c:v>31</c:v>
                </c:pt>
                <c:pt idx="6">
                  <c:v>35</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West Amwell</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8</c:v>
                </c:pt>
                <c:pt idx="1">
                  <c:v>13</c:v>
                </c:pt>
                <c:pt idx="2">
                  <c:v>11</c:v>
                </c:pt>
                <c:pt idx="3">
                  <c:v>23</c:v>
                </c:pt>
                <c:pt idx="4">
                  <c:v>21</c:v>
                </c:pt>
                <c:pt idx="5">
                  <c:v>27</c:v>
                </c:pt>
                <c:pt idx="6">
                  <c:v>31</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Lebanon Township</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32</c:v>
                </c:pt>
                <c:pt idx="1">
                  <c:v>12</c:v>
                </c:pt>
                <c:pt idx="2">
                  <c:v>14</c:v>
                </c:pt>
                <c:pt idx="3">
                  <c:v>14</c:v>
                </c:pt>
                <c:pt idx="4">
                  <c:v>23</c:v>
                </c:pt>
                <c:pt idx="5">
                  <c:v>38</c:v>
                </c:pt>
                <c:pt idx="6">
                  <c:v>28</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Kingwood</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4</c:v>
                </c:pt>
                <c:pt idx="1">
                  <c:v>4</c:v>
                </c:pt>
                <c:pt idx="2">
                  <c:v>7</c:v>
                </c:pt>
                <c:pt idx="3">
                  <c:v>11</c:v>
                </c:pt>
                <c:pt idx="4">
                  <c:v>11</c:v>
                </c:pt>
                <c:pt idx="5">
                  <c:v>21</c:v>
                </c:pt>
                <c:pt idx="6">
                  <c:v>23</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Glen Gardner</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21</c:v>
                </c:pt>
                <c:pt idx="1">
                  <c:v>18</c:v>
                </c:pt>
                <c:pt idx="2">
                  <c:v>31</c:v>
                </c:pt>
                <c:pt idx="3">
                  <c:v>14</c:v>
                </c:pt>
                <c:pt idx="4">
                  <c:v>25</c:v>
                </c:pt>
                <c:pt idx="5">
                  <c:v>15</c:v>
                </c:pt>
                <c:pt idx="6">
                  <c:v>20</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High Bridge</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21</c:v>
                </c:pt>
                <c:pt idx="1">
                  <c:v>23</c:v>
                </c:pt>
                <c:pt idx="2">
                  <c:v>20</c:v>
                </c:pt>
                <c:pt idx="3">
                  <c:v>22</c:v>
                </c:pt>
                <c:pt idx="4">
                  <c:v>14</c:v>
                </c:pt>
                <c:pt idx="5">
                  <c:v>32</c:v>
                </c:pt>
                <c:pt idx="6">
                  <c:v>18</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694253014447902"/>
          <c:y val="0.10786367461925135"/>
          <c:w val="0.53622319937489471"/>
          <c:h val="0.7562069519244381"/>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2.56651090104031E-2"/>
                  <c:y val="6.43175650062996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0.1292006925186536"/>
                  <c:y val="-0.1251286245859511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0.12920069251865357"/>
                  <c:y val="-0.1339095806972459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7.6275107631494338E-2"/>
                  <c:y val="-6.146669277906371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5.4482219736781683E-2"/>
                  <c:y val="9.659051722424297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4.2029140939802971E-2"/>
                  <c:y val="-0.10317623430771408"/>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rgbClr val="C00000"/>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0.12594083520992663"/>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4.5177214439309339E-2"/>
                  <c:y val="0.128906242070236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8.6213944333705606E-2"/>
                  <c:y val="-0.1242187423585911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0.14999998252616037"/>
                  <c:y val="-3.984374754898207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0.1347072275644928"/>
                  <c:y val="-6.796874581885177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8.9987944215582441E-2"/>
                  <c:y val="-5.390624668391692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6.5006877120814474E-2"/>
                  <c:y val="5.859374639556186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FDA-461A-863D-0289773ABB37}"/>
                </c:ext>
              </c:extLst>
            </c:dLbl>
            <c:dLbl>
              <c:idx val="8"/>
              <c:layout>
                <c:manualLayout>
                  <c:x val="5.4896397022411128E-2"/>
                  <c:y val="-0.110156243223656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8.1957200509164274E-2"/>
                  <c:y val="-7.03124956746742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0.13332271700499321"/>
                  <c:y val="0"/>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9.4291051961257824E-2"/>
                  <c:y val="-6.093749625138433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6.3487119042629298E-2"/>
                  <c:y val="-3.515624783733711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7.3308232356867994E-2"/>
                  <c:y val="-9.374999423289893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6.9534232474991048E-2"/>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0.11835614038296366"/>
                  <c:y val="1.874999884657962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9.024655704200979E-2"/>
                  <c:y val="0.1007812438003662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6.9534232474991173E-2"/>
                  <c:y val="7.734374524214165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5.4739714927120743E-2"/>
                  <c:y val="-0.1242187423585911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1</c:v>
                </c:pt>
                <c:pt idx="1">
                  <c:v>2</c:v>
                </c:pt>
                <c:pt idx="2" formatCode="General">
                  <c:v>2</c:v>
                </c:pt>
                <c:pt idx="3" formatCode="General">
                  <c:v>1</c:v>
                </c:pt>
                <c:pt idx="4" formatCode="General">
                  <c:v>1</c:v>
                </c:pt>
                <c:pt idx="5" formatCode="General">
                  <c:v>5</c:v>
                </c:pt>
                <c:pt idx="6" formatCode="General">
                  <c:v>31</c:v>
                </c:pt>
                <c:pt idx="7" formatCode="General">
                  <c:v>3</c:v>
                </c:pt>
                <c:pt idx="8" formatCode="General">
                  <c:v>0</c:v>
                </c:pt>
                <c:pt idx="9">
                  <c:v>14</c:v>
                </c:pt>
                <c:pt idx="10" formatCode="General">
                  <c:v>0</c:v>
                </c:pt>
                <c:pt idx="11" formatCode="General">
                  <c:v>3</c:v>
                </c:pt>
                <c:pt idx="12">
                  <c:v>0</c:v>
                </c:pt>
                <c:pt idx="13" formatCode="General">
                  <c:v>164</c:v>
                </c:pt>
                <c:pt idx="14" formatCode="General">
                  <c:v>4</c:v>
                </c:pt>
                <c:pt idx="15" formatCode="General">
                  <c:v>0</c:v>
                </c:pt>
                <c:pt idx="16" formatCode="General">
                  <c:v>12</c:v>
                </c:pt>
                <c:pt idx="17" formatCode="General">
                  <c:v>343</c:v>
                </c:pt>
                <c:pt idx="18" formatCode="General">
                  <c:v>1</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14</c:v>
                </c:pt>
                <c:pt idx="1">
                  <c:v>20</c:v>
                </c:pt>
                <c:pt idx="2">
                  <c:v>22</c:v>
                </c:pt>
                <c:pt idx="3">
                  <c:v>20</c:v>
                </c:pt>
                <c:pt idx="4">
                  <c:v>13</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0.38709677419354799</c:v>
                </c:pt>
                <c:pt idx="1">
                  <c:v>0.25531914893617003</c:v>
                </c:pt>
                <c:pt idx="2">
                  <c:v>0.17142857142857101</c:v>
                </c:pt>
                <c:pt idx="3">
                  <c:v>9.7435897435897395E-2</c:v>
                </c:pt>
                <c:pt idx="4">
                  <c:v>3.3434650455927001E-2</c:v>
                </c:pt>
                <c:pt idx="5">
                  <c:v>3.1847133757961797E-2</c:v>
                </c:pt>
                <c:pt idx="6">
                  <c:v>1.8633540372670801E-2</c:v>
                </c:pt>
                <c:pt idx="7">
                  <c:v>-1.43540669856459E-2</c:v>
                </c:pt>
                <c:pt idx="8">
                  <c:v>-0.02</c:v>
                </c:pt>
                <c:pt idx="9">
                  <c:v>-2.7173913043478298E-2</c:v>
                </c:pt>
                <c:pt idx="10">
                  <c:v>-4.8275862068965503E-2</c:v>
                </c:pt>
                <c:pt idx="11">
                  <c:v>-5.2631578947368397E-2</c:v>
                </c:pt>
                <c:pt idx="12">
                  <c:v>-5.99078341013825E-2</c:v>
                </c:pt>
                <c:pt idx="13">
                  <c:v>-8.5106382978723402E-2</c:v>
                </c:pt>
                <c:pt idx="14">
                  <c:v>-9.6153846153846201E-2</c:v>
                </c:pt>
                <c:pt idx="15">
                  <c:v>-0.12755102040816299</c:v>
                </c:pt>
                <c:pt idx="16">
                  <c:v>-0.15384615384615399</c:v>
                </c:pt>
                <c:pt idx="17">
                  <c:v>-0.19469026548672599</c:v>
                </c:pt>
                <c:pt idx="18">
                  <c:v>-0.21768707482993199</c:v>
                </c:pt>
                <c:pt idx="19">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20">
                  <c:v>-0.35</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132072811182760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3">
                  <c:v>0.100794351279788</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10487</c:v>
                </c:pt>
                <c:pt idx="1">
                  <c:v>8957</c:v>
                </c:pt>
                <c:pt idx="2">
                  <c:v>6233</c:v>
                </c:pt>
                <c:pt idx="3" formatCode="#,##0">
                  <c:v>5665</c:v>
                </c:pt>
                <c:pt idx="4" formatCode="#,##0">
                  <c:v>6236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Hunterdon</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4.999999999999994E-2"/>
                  <c:y val="0.128906242070236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0.4</c:v>
                </c:pt>
                <c:pt idx="1">
                  <c:v>0.36</c:v>
                </c:pt>
                <c:pt idx="2">
                  <c:v>0.05</c:v>
                </c:pt>
                <c:pt idx="3">
                  <c:v>0.05</c:v>
                </c:pt>
                <c:pt idx="4">
                  <c:v>0.09</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2</c:v>
                </c:pt>
                <c:pt idx="10">
                  <c:v>1</c:v>
                </c:pt>
                <c:pt idx="11">
                  <c:v>1</c:v>
                </c:pt>
                <c:pt idx="12">
                  <c:v>1</c:v>
                </c:pt>
                <c:pt idx="13">
                  <c:v>1</c:v>
                </c:pt>
                <c:pt idx="14">
                  <c:v>1</c:v>
                </c:pt>
                <c:pt idx="15">
                  <c:v>2</c:v>
                </c:pt>
                <c:pt idx="16">
                  <c:v>0</c:v>
                </c:pt>
                <c:pt idx="17">
                  <c:v>1</c:v>
                </c:pt>
                <c:pt idx="18">
                  <c:v>2</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0">
                  <c:v>6.2E-2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5.8999999999999997E-2</c:v>
                </c:pt>
                <c:pt idx="1">
                  <c:v>0.09</c:v>
                </c:pt>
                <c:pt idx="2">
                  <c:v>8.3000000000000004E-2</c:v>
                </c:pt>
                <c:pt idx="3">
                  <c:v>0.11899999999999999</c:v>
                </c:pt>
                <c:pt idx="4">
                  <c:v>6.2E-2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6.5000000000000002E-2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4.4999999999999998E-2</c:v>
                </c:pt>
                <c:pt idx="1">
                  <c:v>8.3000000000000004E-2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6">
                  <c:v>0.14399999999999999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0.13100000000000001</c:v>
                </c:pt>
                <c:pt idx="1">
                  <c:v>0.121</c:v>
                </c:pt>
                <c:pt idx="2">
                  <c:v>0.16</c:v>
                </c:pt>
                <c:pt idx="3">
                  <c:v>0.13</c:v>
                </c:pt>
                <c:pt idx="4">
                  <c:v>0.14399999999999999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0.16800000000000001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0.128</c:v>
                </c:pt>
                <c:pt idx="1">
                  <c:v>0.17100000000000001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3" formatCode="0">
                  <c:v>3500</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3">
                  <c:v>3529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4">
                  <c:v>171</c:v>
                </c:pt>
                <c:pt idx="5">
                  <c:v>196</c:v>
                </c:pt>
                <c:pt idx="6">
                  <c:v>386</c:v>
                </c:pt>
                <c:pt idx="7">
                  <c:v>404</c:v>
                </c:pt>
                <c:pt idx="8">
                  <c:v>418</c:v>
                </c:pt>
                <c:pt idx="9">
                  <c:v>459</c:v>
                </c:pt>
                <c:pt idx="10">
                  <c:v>509</c:v>
                </c:pt>
                <c:pt idx="11">
                  <c:v>715</c:v>
                </c:pt>
                <c:pt idx="12">
                  <c:v>740</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3">
                  <c:v>126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0.50746</cdr:x>
      <cdr:y>0.78235</cdr:y>
    </cdr:from>
    <cdr:to>
      <cdr:x>0.66166</cdr:x>
      <cdr:y>0.82125</cdr:y>
    </cdr:to>
    <cdr:sp macro="" textlink="">
      <cdr:nvSpPr>
        <cdr:cNvPr id="2" name="TextBox 5"/>
        <cdr:cNvSpPr txBox="1"/>
      </cdr:nvSpPr>
      <cdr:spPr>
        <a:xfrm xmlns:a="http://schemas.openxmlformats.org/drawingml/2006/main">
          <a:off x="3083498" y="4642991"/>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and lower proportions of Black/African</a:t>
            </a:r>
            <a:r>
              <a:rPr lang="en-US" sz="1200" kern="1200" baseline="0" dirty="0" smtClean="0">
                <a:solidFill>
                  <a:schemeClr val="tx1"/>
                </a:solidFill>
                <a:effectLst/>
                <a:latin typeface="+mn-lt"/>
                <a:ea typeface="+mn-ea"/>
                <a:cs typeface="+mn-cs"/>
              </a:rPr>
              <a:t> American, </a:t>
            </a:r>
            <a:r>
              <a:rPr lang="en-US" sz="1200" kern="1200" dirty="0" smtClean="0">
                <a:solidFill>
                  <a:schemeClr val="tx1"/>
                </a:solidFill>
                <a:effectLst/>
                <a:latin typeface="+mn-lt"/>
                <a:ea typeface="+mn-ea"/>
                <a:cs typeface="+mn-cs"/>
              </a:rPr>
              <a:t>Asian, “Other,” and Hispanic/Latino 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residents has remained steady by race/ethnicity.</a:t>
            </a: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Stockton,</a:t>
            </a:r>
            <a:r>
              <a:rPr lang="en-US" sz="1200" kern="1200" baseline="0" dirty="0" smtClean="0">
                <a:solidFill>
                  <a:schemeClr val="tx1"/>
                </a:solidFill>
                <a:effectLst/>
                <a:latin typeface="+mn-lt"/>
                <a:ea typeface="+mn-ea"/>
                <a:cs typeface="+mn-cs"/>
              </a:rPr>
              <a:t> West </a:t>
            </a:r>
            <a:r>
              <a:rPr lang="en-US" sz="1200" kern="1200" baseline="0" dirty="0" err="1" smtClean="0">
                <a:solidFill>
                  <a:schemeClr val="tx1"/>
                </a:solidFill>
                <a:effectLst/>
                <a:latin typeface="+mn-lt"/>
                <a:ea typeface="+mn-ea"/>
                <a:cs typeface="+mn-cs"/>
              </a:rPr>
              <a:t>Amwell</a:t>
            </a:r>
            <a:r>
              <a:rPr lang="en-US" sz="1200" kern="1200" baseline="0" dirty="0" smtClean="0">
                <a:solidFill>
                  <a:schemeClr val="tx1"/>
                </a:solidFill>
                <a:effectLst/>
                <a:latin typeface="+mn-lt"/>
                <a:ea typeface="+mn-ea"/>
                <a:cs typeface="+mn-cs"/>
              </a:rPr>
              <a:t>, and Flemington are</a:t>
            </a:r>
            <a:r>
              <a:rPr lang="en-US" sz="1200" kern="1200" dirty="0" smtClean="0">
                <a:solidFill>
                  <a:schemeClr val="tx1"/>
                </a:solidFill>
                <a:effectLst/>
                <a:latin typeface="+mn-lt"/>
                <a:ea typeface="+mn-ea"/>
                <a:cs typeface="+mn-cs"/>
              </a:rPr>
              <a:t> composed of mostly White residents, with Flemington residents being somewhat more diverse. </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increase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Flemington has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Flemington has the lowest proportion of residents who speak English-only, while Califon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4th lowest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Raritan </a:t>
            </a:r>
            <a:r>
              <a:rPr lang="en-US" sz="1200" kern="1200" dirty="0" smtClean="0">
                <a:solidFill>
                  <a:schemeClr val="tx1"/>
                </a:solidFill>
                <a:effectLst/>
                <a:latin typeface="+mn-lt"/>
                <a:ea typeface="+mn-ea"/>
                <a:cs typeface="+mn-cs"/>
              </a:rPr>
              <a:t>and </a:t>
            </a:r>
            <a:r>
              <a:rPr lang="en-US" sz="1200" kern="1200" dirty="0" err="1" smtClean="0">
                <a:solidFill>
                  <a:schemeClr val="tx1"/>
                </a:solidFill>
                <a:effectLst/>
                <a:latin typeface="+mn-lt"/>
                <a:ea typeface="+mn-ea"/>
                <a:cs typeface="+mn-cs"/>
              </a:rPr>
              <a:t>Readington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a:t>
            </a:r>
            <a:r>
              <a:rPr lang="en-US" sz="1200" kern="1200" dirty="0" smtClean="0">
                <a:solidFill>
                  <a:schemeClr val="tx1"/>
                </a:solidFill>
                <a:effectLst/>
                <a:latin typeface="+mn-lt"/>
                <a:ea typeface="+mn-ea"/>
                <a:cs typeface="+mn-cs"/>
              </a:rPr>
              <a:t>lowest </a:t>
            </a:r>
            <a:r>
              <a:rPr lang="en-US" sz="1200" kern="1200" dirty="0" smtClean="0">
                <a:solidFill>
                  <a:schemeClr val="tx1"/>
                </a:solidFill>
                <a:effectLst/>
                <a:latin typeface="+mn-lt"/>
                <a:ea typeface="+mn-ea"/>
                <a:cs typeface="+mn-cs"/>
              </a:rPr>
              <a:t>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310</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11</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has tended to vary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Flemington has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most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Flemington and Glen Gardner</a:t>
            </a:r>
            <a:r>
              <a:rPr lang="en-US" sz="1200" kern="1200" baseline="0" dirty="0" smtClean="0">
                <a:solidFill>
                  <a:schemeClr val="tx1"/>
                </a:solidFill>
                <a:effectLst/>
                <a:latin typeface="+mn-lt"/>
                <a:ea typeface="+mn-ea"/>
                <a:cs typeface="+mn-cs"/>
              </a:rPr>
              <a:t> have </a:t>
            </a:r>
            <a:r>
              <a:rPr lang="en-US" sz="1200" kern="1200" dirty="0" smtClean="0">
                <a:solidFill>
                  <a:schemeClr val="tx1"/>
                </a:solidFill>
                <a:effectLst/>
                <a:latin typeface="+mn-lt"/>
                <a:ea typeface="+mn-ea"/>
                <a:cs typeface="+mn-cs"/>
              </a:rPr>
              <a:t>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lower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decrease 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lower than the state average and is lower than the U.S.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smtClean="0"/>
          </a:p>
          <a:p>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high end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higher than expected for infant</a:t>
            </a:r>
            <a:r>
              <a:rPr lang="en-US" sz="1200" kern="1200" baseline="0" dirty="0" smtClean="0">
                <a:solidFill>
                  <a:schemeClr val="tx1"/>
                </a:solidFill>
                <a:effectLst/>
                <a:latin typeface="+mn-lt"/>
                <a:ea typeface="+mn-ea"/>
                <a:cs typeface="+mn-cs"/>
              </a:rPr>
              <a:t> and t</a:t>
            </a:r>
            <a:r>
              <a:rPr lang="en-US" sz="1200" kern="1200" dirty="0" smtClean="0">
                <a:solidFill>
                  <a:schemeClr val="tx1"/>
                </a:solidFill>
                <a:effectLst/>
                <a:latin typeface="+mn-lt"/>
                <a:ea typeface="+mn-ea"/>
                <a:cs typeface="+mn-cs"/>
              </a:rPr>
              <a:t>oddler childcare and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expected for pre-K childcare.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longer 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slightly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Delaware and Alexandria 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a:t>
            </a:r>
            <a:r>
              <a:rPr lang="en-US" sz="1200" kern="1200" baseline="0" dirty="0" smtClean="0">
                <a:solidFill>
                  <a:schemeClr val="tx1"/>
                </a:solidFill>
                <a:effectLst/>
                <a:latin typeface="+mn-lt"/>
                <a:ea typeface="+mn-ea"/>
                <a:cs typeface="+mn-cs"/>
              </a:rPr>
              <a:t>highest </a:t>
            </a:r>
            <a:r>
              <a:rPr lang="en-US" sz="1200" kern="1200" dirty="0" smtClean="0">
                <a:solidFill>
                  <a:schemeClr val="tx1"/>
                </a:solidFill>
                <a:effectLst/>
                <a:latin typeface="+mn-lt"/>
                <a:ea typeface="+mn-ea"/>
                <a:cs typeface="+mn-cs"/>
              </a:rPr>
              <a:t>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vary 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smtClean="0">
                <a:solidFill>
                  <a:schemeClr val="tx1"/>
                </a:solidFill>
                <a:effectLst/>
                <a:latin typeface="+mn-lt"/>
                <a:ea typeface="+mn-ea"/>
                <a:cs typeface="+mn-cs"/>
              </a:rPr>
              <a:t>Flemington and Frenchtown have </a:t>
            </a:r>
            <a:r>
              <a:rPr lang="en-US" sz="1200" kern="1200" dirty="0" smtClean="0">
                <a:solidFill>
                  <a:schemeClr val="tx1"/>
                </a:solidFill>
                <a:effectLst/>
                <a:latin typeface="+mn-lt"/>
                <a:ea typeface="+mn-ea"/>
                <a:cs typeface="+mn-cs"/>
              </a:rPr>
              <a:t>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remain mostly</a:t>
            </a:r>
            <a:r>
              <a:rPr lang="en-US" sz="1200" kern="1200" baseline="0" dirty="0" smtClean="0">
                <a:solidFill>
                  <a:schemeClr val="tx1"/>
                </a:solidFill>
                <a:effectLst/>
                <a:latin typeface="+mn-lt"/>
                <a:ea typeface="+mn-ea"/>
                <a:cs typeface="+mn-cs"/>
              </a:rPr>
              <a:t> steady</a:t>
            </a:r>
            <a:r>
              <a:rPr lang="en-US" sz="1200" kern="1200" dirty="0" smtClean="0">
                <a:solidFill>
                  <a:schemeClr val="tx1"/>
                </a:solidFill>
                <a:effectLst/>
                <a:latin typeface="+mn-lt"/>
                <a:ea typeface="+mn-ea"/>
                <a:cs typeface="+mn-cs"/>
              </a:rPr>
              <a:t> 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a:t>
            </a:r>
            <a:r>
              <a:rPr lang="en-US" sz="1200" kern="1200" baseline="0" dirty="0" smtClean="0">
                <a:solidFill>
                  <a:schemeClr val="tx1"/>
                </a:solidFill>
                <a:effectLst/>
                <a:latin typeface="+mn-lt"/>
                <a:ea typeface="+mn-ea"/>
                <a:cs typeface="+mn-cs"/>
              </a:rPr>
              <a:t> lowest</a:t>
            </a:r>
            <a:r>
              <a:rPr lang="en-US" sz="1200" kern="1200" dirty="0" smtClean="0">
                <a:solidFill>
                  <a:schemeClr val="tx1"/>
                </a:solidFill>
                <a:effectLst/>
                <a:latin typeface="+mn-lt"/>
                <a:ea typeface="+mn-ea"/>
                <a:cs typeface="+mn-cs"/>
              </a:rPr>
              <a:t> 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lower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remained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slightly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state's rate, and tends to follow a similar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lower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higher median income than the state average, and a higher median income than the national average.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a:t>
            </a:r>
            <a:r>
              <a:rPr lang="en-US" sz="1200" kern="1200" dirty="0" smtClean="0">
                <a:solidFill>
                  <a:schemeClr val="tx1"/>
                </a:solidFill>
                <a:effectLst/>
                <a:latin typeface="+mn-lt"/>
                <a:ea typeface="+mn-ea"/>
                <a:cs typeface="+mn-cs"/>
              </a:rPr>
              <a:t>$14K-$21K </a:t>
            </a:r>
            <a:r>
              <a:rPr lang="en-US" sz="1200" kern="1200" dirty="0" smtClean="0">
                <a:solidFill>
                  <a:schemeClr val="tx1"/>
                </a:solidFill>
                <a:effectLst/>
                <a:latin typeface="+mn-lt"/>
                <a:ea typeface="+mn-ea"/>
                <a:cs typeface="+mn-cs"/>
              </a:rPr>
              <a:t>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remain mostly steady over time, and is generally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below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lowest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increase over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Raritan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harassment.</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-35% change indicates a</a:t>
            </a:r>
            <a:r>
              <a:rPr lang="en-US" sz="1200" kern="1200" baseline="0" dirty="0" smtClean="0">
                <a:solidFill>
                  <a:schemeClr val="tx1"/>
                </a:solidFill>
                <a:effectLst/>
                <a:latin typeface="+mn-lt"/>
                <a:ea typeface="+mn-ea"/>
                <a:cs typeface="+mn-cs"/>
              </a:rPr>
              <a:t> decrease </a:t>
            </a:r>
            <a:r>
              <a:rPr lang="en-US" sz="1200" kern="1200" dirty="0" smtClean="0">
                <a:solidFill>
                  <a:schemeClr val="tx1"/>
                </a:solidFill>
                <a:effectLst/>
                <a:latin typeface="+mn-lt"/>
                <a:ea typeface="+mn-ea"/>
                <a:cs typeface="+mn-cs"/>
              </a:rPr>
              <a:t>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vary.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a:t>
            </a:r>
            <a:r>
              <a:rPr lang="en-US" sz="1200" kern="1200" dirty="0" smtClean="0">
                <a:solidFill>
                  <a:schemeClr val="tx1"/>
                </a:solidFill>
                <a:effectLst/>
                <a:latin typeface="+mn-lt"/>
                <a:ea typeface="+mn-ea"/>
                <a:cs typeface="+mn-cs"/>
              </a:rPr>
              <a:t>16 </a:t>
            </a:r>
            <a:r>
              <a:rPr lang="en-US" sz="1200" kern="1200" dirty="0" smtClean="0">
                <a:solidFill>
                  <a:schemeClr val="tx1"/>
                </a:solidFill>
                <a:effectLst/>
                <a:latin typeface="+mn-lt"/>
                <a:ea typeface="+mn-ea"/>
                <a:cs typeface="+mn-cs"/>
              </a:rPr>
              <a:t>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10.1% change indicates an decreasing 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alcohol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includes supportive housing, </a:t>
            </a:r>
            <a:r>
              <a:rPr lang="en-US" sz="1200" kern="1200" baseline="0" dirty="0" smtClean="0">
                <a:solidFill>
                  <a:schemeClr val="tx1"/>
                </a:solidFill>
                <a:effectLst/>
                <a:latin typeface="+mn-lt"/>
                <a:ea typeface="+mn-ea"/>
                <a:cs typeface="+mn-cs"/>
              </a:rPr>
              <a:t>short </a:t>
            </a:r>
            <a:r>
              <a:rPr lang="en-US" sz="1200" kern="1200" baseline="0" dirty="0" smtClean="0">
                <a:solidFill>
                  <a:schemeClr val="tx1"/>
                </a:solidFill>
                <a:effectLst/>
                <a:latin typeface="+mn-lt"/>
                <a:ea typeface="+mn-ea"/>
                <a:cs typeface="+mn-cs"/>
              </a:rPr>
              <a:t>term care </a:t>
            </a:r>
            <a:r>
              <a:rPr lang="en-US" sz="1200" kern="1200" baseline="0" dirty="0" smtClean="0">
                <a:solidFill>
                  <a:schemeClr val="tx1"/>
                </a:solidFill>
                <a:effectLst/>
                <a:latin typeface="+mn-lt"/>
                <a:ea typeface="+mn-ea"/>
                <a:cs typeface="+mn-cs"/>
              </a:rPr>
              <a:t>facility, and outpatient. </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White residents reported diagnosed depression most frequently.</a:t>
            </a: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4</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a:t>
            </a:r>
            <a:r>
              <a:rPr lang="en-US" sz="1200" kern="1200" dirty="0" smtClean="0">
                <a:solidFill>
                  <a:schemeClr val="tx1"/>
                </a:solidFill>
                <a:effectLst/>
                <a:latin typeface="+mn-lt"/>
                <a:ea typeface="+mn-ea"/>
                <a:cs typeface="+mn-cs"/>
              </a:rPr>
              <a: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4</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a:t>
            </a:r>
            <a:r>
              <a:rPr lang="en-US" sz="1200" kern="1200" dirty="0" smtClean="0">
                <a:solidFill>
                  <a:schemeClr val="tx1"/>
                </a:solidFill>
                <a:effectLst/>
                <a:latin typeface="+mn-lt"/>
                <a:ea typeface="+mn-ea"/>
                <a:cs typeface="+mn-cs"/>
              </a:rPr>
              <a: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www.tricountyresourcenet.org/</a:t>
            </a:r>
            <a:r>
              <a:rPr lang="en-US" baseline="0" dirty="0" smtClean="0"/>
              <a:t> </a:t>
            </a:r>
            <a:endParaRPr lang="en-US" dirty="0" smtClean="0"/>
          </a:p>
          <a:p>
            <a:pPr defTabSz="904046">
              <a:defRPr/>
            </a:pPr>
            <a:endParaRPr lang="en-US" dirty="0" smtClean="0"/>
          </a:p>
          <a:p>
            <a:pPr defTabSz="904046">
              <a:defRPr/>
            </a:pPr>
            <a:r>
              <a:rPr lang="en-US" dirty="0" smtClean="0"/>
              <a:t>16.2. </a:t>
            </a:r>
            <a:r>
              <a:rPr lang="en-US" dirty="0" smtClean="0">
                <a:hlinkClick r:id="rId3"/>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smtClean="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165100" y="5562600"/>
            <a:ext cx="3454400" cy="892552"/>
          </a:xfrm>
          <a:prstGeom prst="rect">
            <a:avLst/>
          </a:prstGeom>
          <a:noFill/>
        </p:spPr>
        <p:txBody>
          <a:bodyPr wrap="square" rtlCol="0">
            <a:spAutoFit/>
          </a:bodyPr>
          <a:lstStyle/>
          <a:p>
            <a:pPr algn="ctr"/>
            <a:r>
              <a:rPr lang="en-US" sz="2800" b="0" dirty="0" smtClean="0">
                <a:solidFill>
                  <a:schemeClr val="bg1"/>
                </a:solidFill>
                <a:latin typeface="Franklin Gothic Demi" panose="020B0703020102020204" pitchFamily="34" charset="0"/>
              </a:rPr>
              <a:t>Hunterdon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9" name="TextBox 8"/>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8" name="TextBox 7"/>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8" name="TextBox 7"/>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8" name="TextBox 7"/>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8" name="TextBox 7"/>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7" name="TextBox 6"/>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6" name="TextBox 5"/>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6" name="TextBox 5"/>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10" name="TextBox 9"/>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 y="838200"/>
            <a:ext cx="860139" cy="1628530"/>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34560" y="4379606"/>
            <a:ext cx="860139" cy="1628530"/>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5143" y="417207"/>
            <a:ext cx="860139" cy="1628530"/>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1080" y="417207"/>
            <a:ext cx="860139" cy="1628530"/>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45143" y="2614734"/>
            <a:ext cx="860139" cy="1628530"/>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 y="493407"/>
            <a:ext cx="860139" cy="1628530"/>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6348" y="341942"/>
            <a:ext cx="852118" cy="1613344"/>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50509" y="4836806"/>
            <a:ext cx="860139" cy="1628530"/>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2853" y="4764978"/>
            <a:ext cx="860139" cy="1628530"/>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73485" y="341007"/>
            <a:ext cx="860139" cy="1628530"/>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63000" y="341007"/>
            <a:ext cx="725594" cy="1373791"/>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1659" y="329568"/>
            <a:ext cx="860139" cy="1628530"/>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1826" y="670669"/>
            <a:ext cx="860139" cy="1628530"/>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36569" y="402596"/>
            <a:ext cx="860139" cy="1628530"/>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63031" y="315916"/>
            <a:ext cx="860139" cy="1628530"/>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1665" y="874407"/>
            <a:ext cx="860139" cy="1628530"/>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48267" y="-533401"/>
            <a:ext cx="13597467" cy="7648575"/>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mtClean="0">
                  <a:latin typeface="Franklin Gothic Medium Cond" panose="020B0606030402020204" pitchFamily="34" charset="0"/>
                </a:rPr>
                <a:t>Hunterdon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90602" y="4794260"/>
            <a:ext cx="821105" cy="1554625"/>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546EB5-5E08-4C8A-A97F-0A5C77B5988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95480" y="542260"/>
            <a:ext cx="5829300" cy="598613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4800" y="304800"/>
            <a:ext cx="2296238" cy="4347544"/>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Hunterdon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293149687"/>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smtClean="0">
                          <a:latin typeface="Franklin Gothic Book" panose="020B0503020102020204" pitchFamily="34" charset="0"/>
                        </a:rPr>
                        <a:t>Median </a:t>
                      </a:r>
                      <a:r>
                        <a:rPr lang="en-US" sz="1400" dirty="0" smtClean="0">
                          <a:latin typeface="Franklin Gothic Book" panose="020B0503020102020204" pitchFamily="34" charset="0"/>
                        </a:rPr>
                        <a:t>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92424889"/>
              </p:ext>
            </p:extLst>
          </p:nvPr>
        </p:nvGraphicFramePr>
        <p:xfrm>
          <a:off x="7543801" y="842686"/>
          <a:ext cx="4648200" cy="60915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Hunterdon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1941686803"/>
              </p:ext>
            </p:extLst>
          </p:nvPr>
        </p:nvGraphicFramePr>
        <p:xfrm>
          <a:off x="3214943" y="734876"/>
          <a:ext cx="3944287" cy="589119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18182">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972444593"/>
              </p:ext>
            </p:extLst>
          </p:nvPr>
        </p:nvGraphicFramePr>
        <p:xfrm>
          <a:off x="7051052" y="1054234"/>
          <a:ext cx="5087900" cy="56986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97744926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85579977"/>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773178849"/>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53690183"/>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194517900"/>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443633505"/>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737800764"/>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365540298"/>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734040868"/>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691463425"/>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smtClean="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3996643799"/>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439142122"/>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2305655731"/>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546951188"/>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877199074"/>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714416194"/>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97732284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876604599"/>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2716249945"/>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403957255"/>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1" name="Chart 10">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245755073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050384839"/>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419601575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3674082921"/>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353824264"/>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409638892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156330321"/>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262320075"/>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843863473"/>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89521153"/>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487010545"/>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2961646555"/>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896038" y="6022768"/>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162800" y="602715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3058303360"/>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986102065"/>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784979758"/>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145917377"/>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723870290"/>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188943568"/>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686359531"/>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51761234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631335561"/>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23404307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3705934233"/>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2512037099"/>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3233345657"/>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4051846707"/>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303934158"/>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2065104367"/>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3440634252"/>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33667803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695338114"/>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42969409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941658456"/>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707147226"/>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smtClean="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1046342533"/>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19808794"/>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a:t>
            </a:r>
            <a:r>
              <a:rPr lang="en-US" sz="900" dirty="0" err="1" smtClean="0"/>
              <a:t>NJGUNStat</a:t>
            </a:r>
            <a:r>
              <a:rPr lang="en-US" sz="900" dirty="0" smtClean="0"/>
              <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2264690427"/>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442319273"/>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50919287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59112195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2386700080"/>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1395532550"/>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555725283"/>
              </p:ext>
            </p:extLst>
          </p:nvPr>
        </p:nvGraphicFramePr>
        <p:xfrm>
          <a:off x="3581400" y="615553"/>
          <a:ext cx="8158625" cy="578524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128041282"/>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424876001"/>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282161580"/>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3475779207"/>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580396922"/>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730498321"/>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554997597"/>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689093189"/>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198435882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600664780"/>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0318319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1650379924"/>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2840248643"/>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241802349"/>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75091539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2417435139"/>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73026295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533175" y="588202"/>
            <a:ext cx="4132900" cy="5803727"/>
          </a:xfrm>
          <a:prstGeom prst="rect">
            <a:avLst/>
          </a:prstGeom>
        </p:spPr>
        <p:txBody>
          <a:bodyPr wrap="square">
            <a:noAutofit/>
          </a:bodyPr>
          <a:lstStyle/>
          <a:p>
            <a:r>
              <a:rPr lang="en-US" sz="1400" spc="-20" dirty="0" smtClean="0">
                <a:latin typeface="Franklin Gothic Medium" panose="020B0603020102020204" pitchFamily="34" charset="0"/>
              </a:rPr>
              <a:t>Hunterdon </a:t>
            </a:r>
            <a:r>
              <a:rPr lang="en-US" sz="1400" spc="-20" dirty="0">
                <a:latin typeface="Franklin Gothic Medium" panose="020B0603020102020204" pitchFamily="34" charset="0"/>
              </a:rPr>
              <a:t>County CASA for Children</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NORWESCAP </a:t>
            </a:r>
            <a:r>
              <a:rPr lang="en-US" sz="1400" dirty="0">
                <a:solidFill>
                  <a:srgbClr val="C00000"/>
                </a:solidFill>
                <a:latin typeface="Franklin Gothic Medium" panose="020B0603020102020204" pitchFamily="34" charset="0"/>
              </a:rPr>
              <a:t>[Childcare]</a:t>
            </a:r>
          </a:p>
          <a:p>
            <a:endParaRPr lang="en-US" sz="1400" dirty="0">
              <a:latin typeface="Franklin Gothic Medium" panose="020B0603020102020204" pitchFamily="34" charset="0"/>
            </a:endParaRPr>
          </a:p>
          <a:p>
            <a:r>
              <a:rPr lang="en-US" sz="1400" spc="-20" dirty="0" err="1">
                <a:latin typeface="Franklin Gothic Medium" panose="020B0603020102020204" pitchFamily="34" charset="0"/>
              </a:rPr>
              <a:t>CarePlus</a:t>
            </a:r>
            <a:r>
              <a:rPr lang="en-US" sz="1400" spc="-20" dirty="0">
                <a:latin typeface="Franklin Gothic Medium" panose="020B0603020102020204" pitchFamily="34" charset="0"/>
              </a:rPr>
              <a:t> NJ</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[Wraparound and kinship legal guardianship services to non-DCP&amp;P involved relative caregivers]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Boggs Center</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Association for Special Children and Families</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[Special Needs]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Boys and Girls Club </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Children’s Aid and Family Services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Women and Family Ascending Association </a:t>
            </a:r>
          </a:p>
          <a:p>
            <a:endParaRPr lang="en-US" sz="1400" spc="-20" dirty="0">
              <a:latin typeface="Franklin Gothic Medium" panose="020B0603020102020204" pitchFamily="34" charset="0"/>
            </a:endParaRPr>
          </a:p>
          <a:p>
            <a:r>
              <a:rPr lang="en-US" sz="1400" spc="-20" dirty="0">
                <a:latin typeface="Franklin Gothic Medium" panose="020B0603020102020204" pitchFamily="34" charset="0"/>
              </a:rPr>
              <a:t>Prevention Resources</a:t>
            </a:r>
          </a:p>
          <a:p>
            <a:r>
              <a:rPr lang="en-US" sz="1400" dirty="0">
                <a:latin typeface="Franklin Gothic Medium" panose="020B0603020102020204" pitchFamily="34" charset="0"/>
              </a:rPr>
              <a:t>New Jersey Kinship Legal Guardian Resource Center</a:t>
            </a:r>
          </a:p>
          <a:p>
            <a:r>
              <a:rPr lang="en-US" sz="1400" dirty="0">
                <a:latin typeface="Franklin Gothic Medium" panose="020B0603020102020204" pitchFamily="34" charset="0"/>
              </a:rPr>
              <a:t>New Jersey Adoption Resource Clearing House </a:t>
            </a:r>
          </a:p>
          <a:p>
            <a:r>
              <a:rPr lang="en-US" sz="1400" spc="-20" dirty="0">
                <a:latin typeface="Franklin Gothic Medium" panose="020B0603020102020204" pitchFamily="34" charset="0"/>
              </a:rPr>
              <a:t>Harvest Family Success Center</a:t>
            </a:r>
          </a:p>
          <a:p>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C4C8D5A1-FD7A-47F2-82EE-68F312D0283E}"/>
              </a:ext>
            </a:extLst>
          </p:cNvPr>
          <p:cNvSpPr/>
          <p:nvPr/>
        </p:nvSpPr>
        <p:spPr>
          <a:xfrm>
            <a:off x="8001000" y="701145"/>
            <a:ext cx="4221126" cy="5577840"/>
          </a:xfrm>
          <a:prstGeom prst="rect">
            <a:avLst/>
          </a:prstGeom>
        </p:spPr>
        <p:txBody>
          <a:bodyPr wrap="square">
            <a:noAutofit/>
          </a:bodyPr>
          <a:lstStyle/>
          <a:p>
            <a:r>
              <a:rPr lang="en-US" sz="1200" dirty="0">
                <a:solidFill>
                  <a:srgbClr val="C00000"/>
                </a:solidFill>
                <a:latin typeface="Franklin Gothic Medium" panose="020B0603020102020204" pitchFamily="34" charset="0"/>
              </a:rPr>
              <a:t>General</a:t>
            </a:r>
          </a:p>
          <a:p>
            <a:r>
              <a:rPr lang="en-US" sz="1600" spc="-20" dirty="0">
                <a:latin typeface="Franklin Gothic Medium" panose="020B0603020102020204" pitchFamily="34" charset="0"/>
              </a:rPr>
              <a:t>  Legal Service of Northwest NJ </a:t>
            </a:r>
          </a:p>
          <a:p>
            <a:r>
              <a:rPr lang="en-US" sz="1600" spc="-20" dirty="0">
                <a:latin typeface="Franklin Gothic Medium" panose="020B0603020102020204" pitchFamily="34" charset="0"/>
              </a:rPr>
              <a:t>  Legal Services of NJ</a:t>
            </a:r>
          </a:p>
          <a:p>
            <a:r>
              <a:rPr lang="en-US" sz="1200" dirty="0">
                <a:solidFill>
                  <a:srgbClr val="C00000"/>
                </a:solidFill>
                <a:latin typeface="Franklin Gothic Medium" panose="020B0603020102020204" pitchFamily="34" charset="0"/>
              </a:rPr>
              <a:t>Immigration</a:t>
            </a:r>
          </a:p>
          <a:p>
            <a:r>
              <a:rPr lang="en-US" sz="1600" spc="-20" dirty="0">
                <a:latin typeface="Franklin Gothic Medium" panose="020B0603020102020204" pitchFamily="34" charset="0"/>
              </a:rPr>
              <a:t>  AFSC Immigrant Rights Program</a:t>
            </a:r>
          </a:p>
          <a:p>
            <a:r>
              <a:rPr lang="en-US" sz="1200" dirty="0">
                <a:solidFill>
                  <a:srgbClr val="C00000"/>
                </a:solidFill>
                <a:latin typeface="Franklin Gothic Medium" panose="020B0603020102020204" pitchFamily="34" charset="0"/>
              </a:rPr>
              <a:t>Disability</a:t>
            </a:r>
          </a:p>
          <a:p>
            <a:r>
              <a:rPr lang="en-US" sz="1600" spc="-20" dirty="0">
                <a:latin typeface="Franklin Gothic Medium" panose="020B0603020102020204" pitchFamily="34" charset="0"/>
              </a:rPr>
              <a:t>  Disability Rights NJ</a:t>
            </a:r>
          </a:p>
          <a:p>
            <a:r>
              <a:rPr lang="en-US" sz="1200" dirty="0">
                <a:latin typeface="Franklin Gothic Medium" panose="020B0603020102020204" pitchFamily="34" charset="0"/>
              </a:rPr>
              <a:t>  </a:t>
            </a:r>
            <a:r>
              <a:rPr lang="en-US" sz="1600" spc="-20" dirty="0">
                <a:latin typeface="Franklin Gothic Medium" panose="020B0603020102020204" pitchFamily="34" charset="0"/>
              </a:rPr>
              <a:t>Community Health Law Center</a:t>
            </a:r>
          </a:p>
          <a:p>
            <a:r>
              <a:rPr lang="en-US" sz="1200" dirty="0">
                <a:solidFill>
                  <a:srgbClr val="C00000"/>
                </a:solidFill>
                <a:latin typeface="Franklin Gothic Medium" panose="020B0603020102020204" pitchFamily="34" charset="0"/>
              </a:rPr>
              <a:t>Education</a:t>
            </a:r>
          </a:p>
          <a:p>
            <a:r>
              <a:rPr lang="en-US" sz="1600" spc="-20" dirty="0">
                <a:latin typeface="Franklin Gothic Medium" panose="020B0603020102020204" pitchFamily="34" charset="0"/>
              </a:rPr>
              <a:t>  Education Law Center</a:t>
            </a:r>
          </a:p>
          <a:p>
            <a:pPr fontAlgn="base"/>
            <a:r>
              <a:rPr lang="en-US" sz="1600" spc="-20" dirty="0">
                <a:latin typeface="Franklin Gothic Medium" panose="020B0603020102020204" pitchFamily="34" charset="0"/>
              </a:rPr>
              <a:t>  Rutgers Law Special Education Clinic</a:t>
            </a:r>
          </a:p>
          <a:p>
            <a:pPr fontAlgn="base"/>
            <a:r>
              <a:rPr lang="en-US" sz="1600" spc="-20" dirty="0">
                <a:latin typeface="Franklin Gothic Medium" panose="020B0603020102020204" pitchFamily="34" charset="0"/>
              </a:rPr>
              <a:t>  SPAN Parent Advocacy Network</a:t>
            </a:r>
          </a:p>
          <a:p>
            <a:r>
              <a:rPr lang="en-US" sz="1200" dirty="0">
                <a:solidFill>
                  <a:srgbClr val="C00000"/>
                </a:solidFill>
                <a:latin typeface="Franklin Gothic Medium" panose="020B0603020102020204" pitchFamily="34" charset="0"/>
              </a:rPr>
              <a:t>Intimate Partner Violence</a:t>
            </a:r>
          </a:p>
          <a:p>
            <a:r>
              <a:rPr lang="en-US" sz="1600" spc="-20" dirty="0">
                <a:latin typeface="Franklin Gothic Medium" panose="020B0603020102020204" pitchFamily="34" charset="0"/>
              </a:rPr>
              <a:t>  </a:t>
            </a:r>
            <a:r>
              <a:rPr lang="en-US" sz="1600" spc="-20" dirty="0" err="1">
                <a:latin typeface="Franklin Gothic Medium" panose="020B0603020102020204" pitchFamily="34" charset="0"/>
              </a:rPr>
              <a:t>Manavi</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[Women's Rights]</a:t>
            </a:r>
          </a:p>
          <a:p>
            <a:r>
              <a:rPr lang="en-US" sz="1600" spc="-20" dirty="0">
                <a:latin typeface="Franklin Gothic Medium" panose="020B0603020102020204" pitchFamily="34" charset="0"/>
              </a:rPr>
              <a:t>  Partners for Women &amp; Justice</a:t>
            </a:r>
          </a:p>
          <a:p>
            <a:r>
              <a:rPr lang="en-US" sz="1600" spc="-20" dirty="0">
                <a:latin typeface="Franklin Gothic Medium" panose="020B0603020102020204" pitchFamily="34" charset="0"/>
              </a:rPr>
              <a:t>  SAFE in Hunterdon</a:t>
            </a:r>
          </a:p>
          <a:p>
            <a:r>
              <a:rPr lang="en-US" sz="1200" dirty="0">
                <a:solidFill>
                  <a:srgbClr val="C00000"/>
                </a:solidFill>
                <a:latin typeface="Franklin Gothic Medium" panose="020B0603020102020204" pitchFamily="34" charset="0"/>
              </a:rPr>
              <a:t>Military</a:t>
            </a:r>
          </a:p>
          <a:p>
            <a:r>
              <a:rPr lang="en-US" sz="1600" spc="-20" dirty="0">
                <a:latin typeface="Franklin Gothic Medium" panose="020B0603020102020204" pitchFamily="34" charset="0"/>
              </a:rPr>
              <a:t>  </a:t>
            </a:r>
            <a:r>
              <a:rPr lang="en-US" sz="1600" spc="-20" dirty="0" smtClean="0">
                <a:latin typeface="Franklin Gothic Medium" panose="020B0603020102020204" pitchFamily="34" charset="0"/>
              </a:rPr>
              <a:t>Military Legal </a:t>
            </a:r>
            <a:r>
              <a:rPr lang="en-US" sz="1600" spc="-20" smtClean="0">
                <a:latin typeface="Franklin Gothic Medium" panose="020B0603020102020204" pitchFamily="34" charset="0"/>
              </a:rPr>
              <a:t>Assistance Program</a:t>
            </a:r>
            <a:endParaRPr lang="en-US" sz="1600" spc="-2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LGBTQ</a:t>
            </a:r>
          </a:p>
          <a:p>
            <a:r>
              <a:rPr lang="en-US" sz="1600" spc="-20" dirty="0">
                <a:latin typeface="Franklin Gothic Medium" panose="020B0603020102020204" pitchFamily="34" charset="0"/>
              </a:rPr>
              <a:t>  LGBT Bar Association of Greater NY</a:t>
            </a:r>
          </a:p>
          <a:p>
            <a:r>
              <a:rPr lang="en-US" sz="1200" dirty="0">
                <a:solidFill>
                  <a:srgbClr val="C00000"/>
                </a:solidFill>
                <a:latin typeface="Franklin Gothic Medium" panose="020B0603020102020204" pitchFamily="34" charset="0"/>
              </a:rPr>
              <a:t>Children</a:t>
            </a:r>
          </a:p>
          <a:p>
            <a:pPr fontAlgn="base"/>
            <a:r>
              <a:rPr lang="en-US" sz="1600" spc="-20" dirty="0">
                <a:latin typeface="Franklin Gothic Medium" panose="020B0603020102020204" pitchFamily="34" charset="0"/>
              </a:rPr>
              <a:t>  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r>
              <a:rPr lang="en-US" dirty="0"/>
              <a:t> </a:t>
            </a:r>
            <a:endParaRPr lang="en-US" sz="1600" spc="-20" dirty="0">
              <a:latin typeface="Franklin Gothic Medium" panose="020B0603020102020204" pitchFamily="34" charset="0"/>
            </a:endParaRPr>
          </a:p>
          <a:p>
            <a:pPr fontAlgn="base"/>
            <a:r>
              <a:rPr lang="en-US" sz="1600" spc="-20" dirty="0">
                <a:latin typeface="Franklin Gothic Medium" panose="020B0603020102020204" pitchFamily="34" charset="0"/>
              </a:rPr>
              <a:t>  ACNJ - Children’s Legal Resource Center</a:t>
            </a:r>
          </a:p>
          <a:p>
            <a:pPr fontAlgn="base"/>
            <a:r>
              <a:rPr lang="en-US" sz="1600" spc="-20" dirty="0">
                <a:latin typeface="Franklin Gothic Medium" panose="020B0603020102020204" pitchFamily="34" charset="0"/>
              </a:rPr>
              <a:t>  Rutgers School of Law Child Advocacy Clinic</a:t>
            </a:r>
          </a:p>
          <a:p>
            <a:endParaRPr lang="en-US" sz="1200" dirty="0">
              <a:solidFill>
                <a:srgbClr val="C00000"/>
              </a:solidFill>
              <a:latin typeface="Franklin Gothic Medium" panose="020B0603020102020204" pitchFamily="34" charset="0"/>
            </a:endParaRP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dff6323437251054b26b&quot;,&quot;SmartGridHorizontal&quot;:0,&quot;LinkedExcelSources&quot;:{&quot;5fe23fb73839382b0c757267&quot;:&quot;{{Desktop}}\\Workbooks (Engage Attached)\\Hunterdon_County_1-19-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22072</TotalTime>
  <Words>9675</Words>
  <Application>Microsoft Office PowerPoint</Application>
  <PresentationFormat>Widescreen</PresentationFormat>
  <Paragraphs>879</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1444</cp:revision>
  <dcterms:created xsi:type="dcterms:W3CDTF">2006-08-16T00:00:00Z</dcterms:created>
  <dcterms:modified xsi:type="dcterms:W3CDTF">2021-02-15T20:56:23Z</dcterms:modified>
</cp:coreProperties>
</file>