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4.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6.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8.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9.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20.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1.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3.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4.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5.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26.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7.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8.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32.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3.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4.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35.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36.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7.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38.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39.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3.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44.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45.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7.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48.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49.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1.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52.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53.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54.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55.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56.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57.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notesSlides/notesSlide58.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9.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60.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61.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notesSlides/notesSlide62.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3.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notesSlides/notesSlide64.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5.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6.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7.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467"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5" autoAdjust="0"/>
    <p:restoredTop sz="81646" autoAdjust="0"/>
  </p:normalViewPr>
  <p:slideViewPr>
    <p:cSldViewPr>
      <p:cViewPr varScale="1">
        <p:scale>
          <a:sx n="98" d="100"/>
          <a:sy n="98" d="100"/>
        </p:scale>
        <p:origin x="1098" y="102"/>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Hunterdon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0.91900000000000004</c:v>
                </c:pt>
                <c:pt idx="1">
                  <c:v>0.03</c:v>
                </c:pt>
                <c:pt idx="2">
                  <c:v>4.0000000000000001E-3</c:v>
                </c:pt>
                <c:pt idx="3">
                  <c:v>4.5999999999999999E-2</c:v>
                </c:pt>
                <c:pt idx="4">
                  <c:v>2E-3</c:v>
                </c:pt>
                <c:pt idx="5">
                  <c:v>1.2999999999999999E-2</c:v>
                </c:pt>
                <c:pt idx="6">
                  <c:v>6.2E-2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708872824"/>
        <c:axId val="708873216"/>
      </c:barChart>
      <c:catAx>
        <c:axId val="708872824"/>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8873216"/>
        <c:crosses val="autoZero"/>
        <c:auto val="1"/>
        <c:lblAlgn val="ctr"/>
        <c:lblOffset val="100"/>
        <c:noMultiLvlLbl val="0"/>
      </c:catAx>
      <c:valAx>
        <c:axId val="708873216"/>
        <c:scaling>
          <c:orientation val="minMax"/>
          <c:max val="1"/>
        </c:scaling>
        <c:delete val="1"/>
        <c:axPos val="l"/>
        <c:numFmt formatCode="0%" sourceLinked="1"/>
        <c:majorTickMark val="none"/>
        <c:minorTickMark val="none"/>
        <c:tickLblPos val="nextTo"/>
        <c:crossAx val="708872824"/>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0.92500000000000004</c:v>
                </c:pt>
                <c:pt idx="1">
                  <c:v>0.92100000000000004</c:v>
                </c:pt>
                <c:pt idx="2">
                  <c:v>0.92</c:v>
                </c:pt>
                <c:pt idx="3">
                  <c:v>0.92100000000000004</c:v>
                </c:pt>
                <c:pt idx="4">
                  <c:v>0.91900000000000004</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0"/>
              <c:layout>
                <c:manualLayout>
                  <c:x val="-5.6445620078740301E-3"/>
                  <c:y val="9.1347189262599091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5C47-4FDF-BA38-96C78CEE383B}"/>
                </c:ext>
              </c:extLst>
            </c:dLbl>
            <c:dLbl>
              <c:idx val="1"/>
              <c:layout>
                <c:manualLayout>
                  <c:x val="-8.7695620078740155E-3"/>
                  <c:y val="9.1347189262599091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5C47-4FDF-BA38-96C78CEE383B}"/>
                </c:ext>
              </c:extLst>
            </c:dLbl>
            <c:dLbl>
              <c:idx val="2"/>
              <c:layout>
                <c:manualLayout>
                  <c:x val="-5.6445620078740153E-3"/>
                  <c:y val="9.1347189262599091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5C47-4FDF-BA38-96C78CEE383B}"/>
                </c:ext>
              </c:extLst>
            </c:dLbl>
            <c:dLbl>
              <c:idx val="3"/>
              <c:layout>
                <c:manualLayout>
                  <c:x val="-7.2070620078740159E-3"/>
                  <c:y val="1.3822218637904858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5C47-4FDF-BA38-96C78CEE383B}"/>
                </c:ext>
              </c:extLst>
            </c:dLbl>
            <c:dLbl>
              <c:idx val="4"/>
              <c:layout>
                <c:manualLayout>
                  <c:x val="-8.7695620078740155E-3"/>
                  <c:y val="9.1347189262599091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5C47-4FDF-BA38-96C78CEE383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2.9000000000000001E-2</c:v>
                </c:pt>
                <c:pt idx="1">
                  <c:v>2.8000000000000001E-2</c:v>
                </c:pt>
                <c:pt idx="2">
                  <c:v>2.9000000000000001E-2</c:v>
                </c:pt>
                <c:pt idx="3">
                  <c:v>0.03</c:v>
                </c:pt>
                <c:pt idx="4">
                  <c:v>0.03</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3.8457062007874028E-2"/>
                  <c:y val="9.1347189262599091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5C47-4FDF-BA38-96C78CEE383B}"/>
                </c:ext>
              </c:extLst>
            </c:dLbl>
            <c:dLbl>
              <c:idx val="1"/>
              <c:layout>
                <c:manualLayout>
                  <c:x val="-3.5332062007874018E-2"/>
                  <c:y val="6.7909690704374345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C47-4FDF-BA38-96C78CEE383B}"/>
                </c:ext>
              </c:extLst>
            </c:dLbl>
            <c:dLbl>
              <c:idx val="2"/>
              <c:layout>
                <c:manualLayout>
                  <c:x val="-4.0019562007874071E-2"/>
                  <c:y val="9.1347189262599091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C47-4FDF-BA38-96C78CEE383B}"/>
                </c:ext>
              </c:extLst>
            </c:dLbl>
            <c:dLbl>
              <c:idx val="3"/>
              <c:layout>
                <c:manualLayout>
                  <c:x val="-3.6894562007874013E-2"/>
                  <c:y val="9.1347189262599091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C47-4FDF-BA38-96C78CEE383B}"/>
                </c:ext>
              </c:extLst>
            </c:dLbl>
            <c:dLbl>
              <c:idx val="4"/>
              <c:layout>
                <c:manualLayout>
                  <c:x val="-3.2207062007874016E-2"/>
                  <c:y val="9.1347189262599091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5C47-4FDF-BA38-96C78CEE383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4.0000000000000001E-3</c:v>
                </c:pt>
                <c:pt idx="1">
                  <c:v>3.0000000000000001E-3</c:v>
                </c:pt>
                <c:pt idx="2">
                  <c:v>4.0000000000000001E-3</c:v>
                </c:pt>
                <c:pt idx="3">
                  <c:v>4.0000000000000001E-3</c:v>
                </c:pt>
                <c:pt idx="4">
                  <c:v>4.0000000000000001E-3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layout>
                <c:manualLayout>
                  <c:x val="-5.0351500984251965E-2"/>
                  <c:y val="-2.3437498558224745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CD10-429B-98E0-01CC6AF98D4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3.9E-2</c:v>
                </c:pt>
                <c:pt idx="1">
                  <c:v>0.04</c:v>
                </c:pt>
                <c:pt idx="2">
                  <c:v>4.2000000000000003E-2</c:v>
                </c:pt>
                <c:pt idx="3">
                  <c:v>4.3999999999999997E-2</c:v>
                </c:pt>
                <c:pt idx="4">
                  <c:v>4.5999999999999999E-2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5.5E-2</c:v>
                </c:pt>
                <c:pt idx="1">
                  <c:v>5.7000000000000002E-2</c:v>
                </c:pt>
                <c:pt idx="2">
                  <c:v>5.8999999999999997E-2</c:v>
                </c:pt>
                <c:pt idx="3">
                  <c:v>0.06</c:v>
                </c:pt>
                <c:pt idx="4">
                  <c:v>6.2E-2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505609576"/>
        <c:axId val="505609968"/>
      </c:lineChart>
      <c:catAx>
        <c:axId val="505609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5609968"/>
        <c:crosses val="autoZero"/>
        <c:auto val="1"/>
        <c:lblAlgn val="ctr"/>
        <c:lblOffset val="100"/>
        <c:noMultiLvlLbl val="0"/>
      </c:catAx>
      <c:valAx>
        <c:axId val="505609968"/>
        <c:scaling>
          <c:orientation val="minMax"/>
        </c:scaling>
        <c:delete val="1"/>
        <c:axPos val="l"/>
        <c:numFmt formatCode="0%" sourceLinked="1"/>
        <c:majorTickMark val="none"/>
        <c:minorTickMark val="none"/>
        <c:tickLblPos val="nextTo"/>
        <c:crossAx val="505609576"/>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Stockton</c:v>
                </c:pt>
                <c:pt idx="1">
                  <c:v>West Amwell</c:v>
                </c:pt>
                <c:pt idx="2">
                  <c:v>Flemington</c:v>
                </c:pt>
              </c:strCache>
            </c:strRef>
          </c:cat>
          <c:val>
            <c:numRef>
              <c:f>Sheet1!$B$2:$B$4</c:f>
              <c:numCache>
                <c:formatCode>0%</c:formatCode>
                <c:ptCount val="3"/>
                <c:pt idx="0">
                  <c:v>1</c:v>
                </c:pt>
                <c:pt idx="1">
                  <c:v>0.96099999999999997</c:v>
                </c:pt>
                <c:pt idx="2">
                  <c:v>0.754</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Stockton</c:v>
                </c:pt>
                <c:pt idx="1">
                  <c:v>West Amwell</c:v>
                </c:pt>
                <c:pt idx="2">
                  <c:v>Flemington</c:v>
                </c:pt>
              </c:strCache>
            </c:strRef>
          </c:cat>
          <c:val>
            <c:numRef>
              <c:f>Sheet1!$C$2:$C$4</c:f>
              <c:numCache>
                <c:formatCode>0%</c:formatCode>
                <c:ptCount val="3"/>
                <c:pt idx="0">
                  <c:v>0</c:v>
                </c:pt>
                <c:pt idx="1">
                  <c:v>1.4E-2</c:v>
                </c:pt>
                <c:pt idx="2">
                  <c:v>2.4E-2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Stockton</c:v>
                </c:pt>
                <c:pt idx="1">
                  <c:v>West Amwell</c:v>
                </c:pt>
                <c:pt idx="2">
                  <c:v>Flemington</c:v>
                </c:pt>
              </c:strCache>
            </c:strRef>
          </c:cat>
          <c:val>
            <c:numRef>
              <c:f>Sheet1!$D$2:$D$4</c:f>
              <c:numCache>
                <c:formatCode>0%</c:formatCode>
                <c:ptCount val="3"/>
                <c:pt idx="0">
                  <c:v>0</c:v>
                </c:pt>
                <c:pt idx="1">
                  <c:v>2.5999999999999999E-2</c:v>
                </c:pt>
                <c:pt idx="2">
                  <c:v>0.14199999999999999</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Stockton</c:v>
                </c:pt>
                <c:pt idx="1">
                  <c:v>West Amwell</c:v>
                </c:pt>
                <c:pt idx="2">
                  <c:v>Flemington</c:v>
                </c:pt>
              </c:strCache>
            </c:strRef>
          </c:cat>
          <c:val>
            <c:numRef>
              <c:f>Sheet1!$E$2:$E$4</c:f>
              <c:numCache>
                <c:formatCode>0%</c:formatCode>
                <c:ptCount val="3"/>
                <c:pt idx="0">
                  <c:v>6.3E-2</c:v>
                </c:pt>
                <c:pt idx="1">
                  <c:v>3.2000000000000001E-2</c:v>
                </c:pt>
                <c:pt idx="2">
                  <c:v>0.33300000000000002</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505610360"/>
        <c:axId val="505610752"/>
      </c:barChart>
      <c:catAx>
        <c:axId val="50561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5610752"/>
        <c:crosses val="autoZero"/>
        <c:auto val="1"/>
        <c:lblAlgn val="ctr"/>
        <c:lblOffset val="100"/>
        <c:noMultiLvlLbl val="0"/>
      </c:catAx>
      <c:valAx>
        <c:axId val="505610752"/>
        <c:scaling>
          <c:orientation val="minMax"/>
        </c:scaling>
        <c:delete val="1"/>
        <c:axPos val="l"/>
        <c:numFmt formatCode="0%" sourceLinked="1"/>
        <c:majorTickMark val="none"/>
        <c:minorTickMark val="none"/>
        <c:tickLblPos val="nextTo"/>
        <c:crossAx val="505610360"/>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8.4000000000000005E-2</c:v>
                </c:pt>
                <c:pt idx="1">
                  <c:v>8.4000000000000005E-2</c:v>
                </c:pt>
                <c:pt idx="2">
                  <c:v>8.6999999999999994E-2</c:v>
                </c:pt>
                <c:pt idx="3">
                  <c:v>0.09</c:v>
                </c:pt>
                <c:pt idx="4">
                  <c:v>8.7999999999999995E-2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505611536"/>
        <c:axId val="505611928"/>
      </c:lineChart>
      <c:catAx>
        <c:axId val="50561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5611928"/>
        <c:crosses val="autoZero"/>
        <c:auto val="1"/>
        <c:lblAlgn val="ctr"/>
        <c:lblOffset val="100"/>
        <c:noMultiLvlLbl val="0"/>
      </c:catAx>
      <c:valAx>
        <c:axId val="505611928"/>
        <c:scaling>
          <c:orientation val="minMax"/>
          <c:max val="1"/>
        </c:scaling>
        <c:delete val="1"/>
        <c:axPos val="l"/>
        <c:numFmt formatCode="0%" sourceLinked="1"/>
        <c:majorTickMark val="none"/>
        <c:minorTickMark val="none"/>
        <c:tickLblPos val="nextTo"/>
        <c:crossAx val="505611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6">
                  <c:v>9.2999999999999999E-2</c:v>
                </c:pt>
                <c:pt idx="7">
                  <c:v>9.4E-2</c:v>
                </c:pt>
                <c:pt idx="8">
                  <c:v>0.105</c:v>
                </c:pt>
                <c:pt idx="9">
                  <c:v>0.111</c:v>
                </c:pt>
                <c:pt idx="10">
                  <c:v>0.13500000000000001</c:v>
                </c:pt>
                <c:pt idx="11">
                  <c:v>0.16300000000000001</c:v>
                </c:pt>
                <c:pt idx="12">
                  <c:v>0.19</c:v>
                </c:pt>
                <c:pt idx="13">
                  <c:v>0.222</c:v>
                </c:pt>
                <c:pt idx="14" formatCode="General">
                  <c:v>0.24603679391328301</c:v>
                </c:pt>
                <c:pt idx="15">
                  <c:v>0.25850000000000001</c:v>
                </c:pt>
                <c:pt idx="16">
                  <c:v>0.29099999999999998</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5">
                  <c:v>8.7999999999999995E-2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505612712"/>
        <c:axId val="505613104"/>
      </c:barChart>
      <c:catAx>
        <c:axId val="505612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5613104"/>
        <c:crosses val="autoZero"/>
        <c:auto val="1"/>
        <c:lblAlgn val="ctr"/>
        <c:lblOffset val="100"/>
        <c:noMultiLvlLbl val="0"/>
      </c:catAx>
      <c:valAx>
        <c:axId val="505613104"/>
        <c:scaling>
          <c:orientation val="minMax"/>
        </c:scaling>
        <c:delete val="1"/>
        <c:axPos val="b"/>
        <c:numFmt formatCode="0%" sourceLinked="1"/>
        <c:majorTickMark val="none"/>
        <c:minorTickMark val="none"/>
        <c:tickLblPos val="nextTo"/>
        <c:crossAx val="50561271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c:v>
                </c:pt>
                <c:pt idx="1">
                  <c:v>Clinton town</c:v>
                </c:pt>
                <c:pt idx="2">
                  <c:v>Raritan</c:v>
                </c:pt>
                <c:pt idx="3">
                  <c:v>Tewksbury</c:v>
                </c:pt>
                <c:pt idx="4">
                  <c:v>Hampton</c:v>
                </c:pt>
                <c:pt idx="5">
                  <c:v>Clinton township</c:v>
                </c:pt>
                <c:pt idx="6">
                  <c:v>Readington</c:v>
                </c:pt>
                <c:pt idx="7">
                  <c:v>Delaware</c:v>
                </c:pt>
                <c:pt idx="8">
                  <c:v>High Bridge</c:v>
                </c:pt>
                <c:pt idx="9">
                  <c:v>Lebanon borough</c:v>
                </c:pt>
              </c:strCache>
            </c:strRef>
          </c:cat>
          <c:val>
            <c:numRef>
              <c:f>Sheet1!$B$2:$B$11</c:f>
              <c:numCache>
                <c:formatCode>0.00%</c:formatCode>
                <c:ptCount val="10"/>
                <c:pt idx="0">
                  <c:v>0.33200000000000002</c:v>
                </c:pt>
                <c:pt idx="1">
                  <c:v>0.159</c:v>
                </c:pt>
                <c:pt idx="2">
                  <c:v>0.114</c:v>
                </c:pt>
                <c:pt idx="3">
                  <c:v>0.11</c:v>
                </c:pt>
                <c:pt idx="4">
                  <c:v>0.108</c:v>
                </c:pt>
                <c:pt idx="5">
                  <c:v>8.6999999999999994E-2</c:v>
                </c:pt>
                <c:pt idx="6">
                  <c:v>8.5000000000000006E-2</c:v>
                </c:pt>
                <c:pt idx="7">
                  <c:v>0.08</c:v>
                </c:pt>
                <c:pt idx="8">
                  <c:v>0.08</c:v>
                </c:pt>
                <c:pt idx="9">
                  <c:v>0.08</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Hunterdon avg. 8.80%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Flemington</c:v>
                </c:pt>
                <c:pt idx="1">
                  <c:v>Clinton town</c:v>
                </c:pt>
                <c:pt idx="2">
                  <c:v>Raritan</c:v>
                </c:pt>
                <c:pt idx="3">
                  <c:v>Tewksbury</c:v>
                </c:pt>
                <c:pt idx="4">
                  <c:v>Hampton</c:v>
                </c:pt>
                <c:pt idx="5">
                  <c:v>Clinton township</c:v>
                </c:pt>
                <c:pt idx="6">
                  <c:v>Readington</c:v>
                </c:pt>
                <c:pt idx="7">
                  <c:v>Delaware</c:v>
                </c:pt>
                <c:pt idx="8">
                  <c:v>High Bridge</c:v>
                </c:pt>
                <c:pt idx="9">
                  <c:v>Lebanon borough</c:v>
                </c:pt>
              </c:strCache>
            </c:strRef>
          </c:cat>
          <c:val>
            <c:numRef>
              <c:f>Sheet1!$C$2:$C$11</c:f>
              <c:numCache>
                <c:formatCode>0%</c:formatCode>
                <c:ptCount val="10"/>
                <c:pt idx="0">
                  <c:v>8.7999999999999995E-2</c:v>
                </c:pt>
                <c:pt idx="1">
                  <c:v>8.7999999999999995E-2</c:v>
                </c:pt>
                <c:pt idx="2">
                  <c:v>8.7999999999999995E-2</c:v>
                </c:pt>
                <c:pt idx="3">
                  <c:v>8.7999999999999995E-2</c:v>
                </c:pt>
                <c:pt idx="4">
                  <c:v>8.7999999999999995E-2</c:v>
                </c:pt>
                <c:pt idx="5">
                  <c:v>8.7999999999999995E-2</c:v>
                </c:pt>
                <c:pt idx="6">
                  <c:v>8.7999999999999995E-2</c:v>
                </c:pt>
                <c:pt idx="7">
                  <c:v>8.7999999999999995E-2</c:v>
                </c:pt>
                <c:pt idx="8">
                  <c:v>8.7999999999999995E-2</c:v>
                </c:pt>
                <c:pt idx="9">
                  <c:v>8.7999999999999995E-2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505613888"/>
        <c:axId val="505614280"/>
      </c:barChart>
      <c:catAx>
        <c:axId val="505613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5614280"/>
        <c:crosses val="autoZero"/>
        <c:auto val="1"/>
        <c:lblAlgn val="ctr"/>
        <c:lblOffset val="100"/>
        <c:noMultiLvlLbl val="0"/>
      </c:catAx>
      <c:valAx>
        <c:axId val="505614280"/>
        <c:scaling>
          <c:orientation val="minMax"/>
        </c:scaling>
        <c:delete val="1"/>
        <c:axPos val="b"/>
        <c:numFmt formatCode="0.00%" sourceLinked="1"/>
        <c:majorTickMark val="none"/>
        <c:minorTickMark val="none"/>
        <c:tickLblPos val="nextTo"/>
        <c:crossAx val="505613888"/>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16275073818897637"/>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0.89200000000000002</c:v>
                </c:pt>
                <c:pt idx="1">
                  <c:v>0.89400000000000002</c:v>
                </c:pt>
                <c:pt idx="2">
                  <c:v>0.89600000000000002</c:v>
                </c:pt>
                <c:pt idx="3">
                  <c:v>0.89800000000000002</c:v>
                </c:pt>
                <c:pt idx="4">
                  <c:v>0.89600000000000002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505615064"/>
        <c:axId val="505615456"/>
      </c:lineChart>
      <c:catAx>
        <c:axId val="50561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5615456"/>
        <c:crosses val="autoZero"/>
        <c:auto val="1"/>
        <c:lblAlgn val="ctr"/>
        <c:lblOffset val="100"/>
        <c:noMultiLvlLbl val="0"/>
      </c:catAx>
      <c:valAx>
        <c:axId val="505615456"/>
        <c:scaling>
          <c:orientation val="minMax"/>
          <c:max val="1"/>
        </c:scaling>
        <c:delete val="1"/>
        <c:axPos val="l"/>
        <c:numFmt formatCode="0%" sourceLinked="1"/>
        <c:majorTickMark val="out"/>
        <c:minorTickMark val="none"/>
        <c:tickLblPos val="nextTo"/>
        <c:crossAx val="5056150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3" formatCode="0%">
                  <c:v>0.87</c:v>
                </c:pt>
                <c:pt idx="14" formatCode="0%">
                  <c:v>0.873</c:v>
                </c:pt>
                <c:pt idx="15" formatCode="0%">
                  <c:v>0.88500000000000001</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16">
                  <c:v>0.89600000000000002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505616240"/>
        <c:axId val="505616632"/>
      </c:barChart>
      <c:catAx>
        <c:axId val="505616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5616632"/>
        <c:crosses val="autoZero"/>
        <c:auto val="1"/>
        <c:lblAlgn val="ctr"/>
        <c:lblOffset val="100"/>
        <c:noMultiLvlLbl val="0"/>
      </c:catAx>
      <c:valAx>
        <c:axId val="505616632"/>
        <c:scaling>
          <c:orientation val="minMax"/>
        </c:scaling>
        <c:delete val="1"/>
        <c:axPos val="b"/>
        <c:numFmt formatCode="0%" sourceLinked="1"/>
        <c:majorTickMark val="none"/>
        <c:minorTickMark val="none"/>
        <c:tickLblPos val="nextTo"/>
        <c:crossAx val="50561624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Califon</c:v>
                </c:pt>
                <c:pt idx="1">
                  <c:v>Frenchtown</c:v>
                </c:pt>
                <c:pt idx="2">
                  <c:v>Flemington</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Hunterdon avg. 89.60%</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Califon</c:v>
                </c:pt>
                <c:pt idx="1">
                  <c:v>Frenchtown</c:v>
                </c:pt>
                <c:pt idx="2">
                  <c:v>Flemington</c:v>
                </c:pt>
              </c:strCache>
            </c:strRef>
          </c:cat>
          <c:val>
            <c:numRef>
              <c:f>Sheet1!$D$2:$D$4</c:f>
              <c:numCache>
                <c:formatCode>0%</c:formatCode>
                <c:ptCount val="3"/>
                <c:pt idx="0">
                  <c:v>0.89600000000000002</c:v>
                </c:pt>
                <c:pt idx="1">
                  <c:v>0.89600000000000002</c:v>
                </c:pt>
                <c:pt idx="2">
                  <c:v>0.89600000000000002</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60975088"/>
        <c:axId val="360975480"/>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Califon</c:v>
                </c:pt>
                <c:pt idx="1">
                  <c:v>Frenchtown</c:v>
                </c:pt>
                <c:pt idx="2">
                  <c:v>Flemington</c:v>
                </c:pt>
              </c:strCache>
            </c:strRef>
          </c:cat>
          <c:val>
            <c:numRef>
              <c:f>Sheet1!$B$2:$B$4</c:f>
              <c:numCache>
                <c:formatCode>0%</c:formatCode>
                <c:ptCount val="3"/>
                <c:pt idx="0">
                  <c:v>0.99099999999999999</c:v>
                </c:pt>
                <c:pt idx="1">
                  <c:v>0.92500000000000004</c:v>
                </c:pt>
                <c:pt idx="2">
                  <c:v>0.56999999999999995</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60976264"/>
        <c:axId val="360975872"/>
      </c:barChart>
      <c:catAx>
        <c:axId val="3609750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0975480"/>
        <c:crosses val="autoZero"/>
        <c:auto val="1"/>
        <c:lblAlgn val="ctr"/>
        <c:lblOffset val="100"/>
        <c:noMultiLvlLbl val="0"/>
      </c:catAx>
      <c:valAx>
        <c:axId val="360975480"/>
        <c:scaling>
          <c:orientation val="minMax"/>
        </c:scaling>
        <c:delete val="1"/>
        <c:axPos val="b"/>
        <c:numFmt formatCode="0%" sourceLinked="1"/>
        <c:majorTickMark val="none"/>
        <c:minorTickMark val="none"/>
        <c:tickLblPos val="nextTo"/>
        <c:crossAx val="360975088"/>
        <c:crosses val="autoZero"/>
        <c:crossBetween val="between"/>
      </c:valAx>
      <c:valAx>
        <c:axId val="360975872"/>
        <c:scaling>
          <c:orientation val="minMax"/>
        </c:scaling>
        <c:delete val="1"/>
        <c:axPos val="t"/>
        <c:numFmt formatCode="0%" sourceLinked="1"/>
        <c:majorTickMark val="out"/>
        <c:minorTickMark val="none"/>
        <c:tickLblPos val="nextTo"/>
        <c:crossAx val="360976264"/>
        <c:crosses val="max"/>
        <c:crossBetween val="between"/>
      </c:valAx>
      <c:catAx>
        <c:axId val="360976264"/>
        <c:scaling>
          <c:orientation val="minMax"/>
        </c:scaling>
        <c:delete val="1"/>
        <c:axPos val="l"/>
        <c:numFmt formatCode="General" sourceLinked="1"/>
        <c:majorTickMark val="out"/>
        <c:minorTickMark val="none"/>
        <c:tickLblPos val="nextTo"/>
        <c:crossAx val="360975872"/>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3900098425196852"/>
          <c:y val="0.81141265923888661"/>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4">
                  <c:v>27726</c:v>
                </c:pt>
                <c:pt idx="5">
                  <c:v>35909</c:v>
                </c:pt>
                <c:pt idx="6">
                  <c:v>58004</c:v>
                </c:pt>
                <c:pt idx="7">
                  <c:v>64660</c:v>
                </c:pt>
                <c:pt idx="8">
                  <c:v>74088</c:v>
                </c:pt>
                <c:pt idx="9">
                  <c:v>79885</c:v>
                </c:pt>
                <c:pt idx="10">
                  <c:v>93897</c:v>
                </c:pt>
                <c:pt idx="11">
                  <c:v>107093</c:v>
                </c:pt>
                <c:pt idx="12">
                  <c:v>116574</c:v>
                </c:pt>
                <c:pt idx="13">
                  <c:v>122793</c:v>
                </c:pt>
                <c:pt idx="14">
                  <c:v>131375</c:v>
                </c:pt>
                <c:pt idx="15">
                  <c:v>133950</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3">
                  <c:v>25185</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60977048"/>
        <c:axId val="360977440"/>
      </c:barChart>
      <c:catAx>
        <c:axId val="3609770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0977440"/>
        <c:crosses val="autoZero"/>
        <c:auto val="1"/>
        <c:lblAlgn val="ctr"/>
        <c:lblOffset val="100"/>
        <c:noMultiLvlLbl val="0"/>
      </c:catAx>
      <c:valAx>
        <c:axId val="36097744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609770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60978616"/>
        <c:axId val="36097822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9">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9" formatCode="#,##0">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60979400"/>
        <c:axId val="360979008"/>
      </c:barChart>
      <c:valAx>
        <c:axId val="360978224"/>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60978616"/>
        <c:crosses val="max"/>
        <c:crossBetween val="between"/>
      </c:valAx>
      <c:catAx>
        <c:axId val="360978616"/>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60978224"/>
        <c:crosses val="autoZero"/>
        <c:auto val="1"/>
        <c:lblAlgn val="ctr"/>
        <c:lblOffset val="100"/>
        <c:noMultiLvlLbl val="0"/>
      </c:catAx>
      <c:valAx>
        <c:axId val="360979008"/>
        <c:scaling>
          <c:orientation val="minMax"/>
          <c:max val="1"/>
        </c:scaling>
        <c:delete val="1"/>
        <c:axPos val="b"/>
        <c:numFmt formatCode="General" sourceLinked="1"/>
        <c:majorTickMark val="out"/>
        <c:minorTickMark val="none"/>
        <c:tickLblPos val="nextTo"/>
        <c:crossAx val="360979400"/>
        <c:crosses val="autoZero"/>
        <c:crossBetween val="between"/>
      </c:valAx>
      <c:catAx>
        <c:axId val="360979400"/>
        <c:scaling>
          <c:orientation val="minMax"/>
        </c:scaling>
        <c:delete val="1"/>
        <c:axPos val="r"/>
        <c:numFmt formatCode="General" sourceLinked="1"/>
        <c:majorTickMark val="out"/>
        <c:minorTickMark val="none"/>
        <c:tickLblPos val="nextTo"/>
        <c:crossAx val="360979008"/>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Sheet1!$B$2</c:f>
              <c:numCache>
                <c:formatCode>0%</c:formatCode>
                <c:ptCount val="1"/>
                <c:pt idx="0">
                  <c:v>0.318</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Sheet1!$C$2</c:f>
              <c:numCache>
                <c:formatCode>0%</c:formatCode>
                <c:ptCount val="1"/>
                <c:pt idx="0">
                  <c:v>0.33400000000000002</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Sheet1!$D$2</c:f>
              <c:numCache>
                <c:formatCode>0%</c:formatCode>
                <c:ptCount val="1"/>
                <c:pt idx="0">
                  <c:v>0.34799999999999998</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360980184"/>
        <c:axId val="360980576"/>
      </c:barChart>
      <c:catAx>
        <c:axId val="3609801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0980576"/>
        <c:crosses val="autoZero"/>
        <c:auto val="1"/>
        <c:lblAlgn val="ctr"/>
        <c:lblOffset val="100"/>
        <c:noMultiLvlLbl val="0"/>
      </c:catAx>
      <c:valAx>
        <c:axId val="360980576"/>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098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60981360"/>
        <c:axId val="360981752"/>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0">
                  <c:v>324</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0">
                  <c:v>324</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60982536"/>
        <c:axId val="360982144"/>
      </c:barChart>
      <c:catAx>
        <c:axId val="360981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0981752"/>
        <c:crosses val="autoZero"/>
        <c:auto val="1"/>
        <c:lblAlgn val="ctr"/>
        <c:lblOffset val="100"/>
        <c:noMultiLvlLbl val="0"/>
      </c:catAx>
      <c:valAx>
        <c:axId val="360981752"/>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0981360"/>
        <c:crosses val="autoZero"/>
        <c:crossBetween val="between"/>
      </c:valAx>
      <c:valAx>
        <c:axId val="360982144"/>
        <c:scaling>
          <c:orientation val="minMax"/>
          <c:max val="7000"/>
        </c:scaling>
        <c:delete val="1"/>
        <c:axPos val="t"/>
        <c:numFmt formatCode="General" sourceLinked="1"/>
        <c:majorTickMark val="out"/>
        <c:minorTickMark val="none"/>
        <c:tickLblPos val="nextTo"/>
        <c:crossAx val="360982536"/>
        <c:crosses val="max"/>
        <c:crossBetween val="between"/>
      </c:valAx>
      <c:catAx>
        <c:axId val="360982536"/>
        <c:scaling>
          <c:orientation val="minMax"/>
        </c:scaling>
        <c:delete val="1"/>
        <c:axPos val="l"/>
        <c:numFmt formatCode="General" sourceLinked="1"/>
        <c:majorTickMark val="out"/>
        <c:minorTickMark val="none"/>
        <c:tickLblPos val="nextTo"/>
        <c:crossAx val="36098214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28</c:v>
                </c:pt>
                <c:pt idx="1">
                  <c:v>28</c:v>
                </c:pt>
                <c:pt idx="2">
                  <c:v>16</c:v>
                </c:pt>
                <c:pt idx="3">
                  <c:v>14</c:v>
                </c:pt>
                <c:pt idx="4">
                  <c:v>17</c:v>
                </c:pt>
                <c:pt idx="5">
                  <c:v>8</c:v>
                </c:pt>
                <c:pt idx="6">
                  <c:v>9</c:v>
                </c:pt>
                <c:pt idx="7">
                  <c:v>17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28</c:v>
                </c:pt>
                <c:pt idx="1">
                  <c:v>18</c:v>
                </c:pt>
                <c:pt idx="2">
                  <c:v>24</c:v>
                </c:pt>
                <c:pt idx="3">
                  <c:v>23</c:v>
                </c:pt>
                <c:pt idx="4">
                  <c:v>23</c:v>
                </c:pt>
                <c:pt idx="5">
                  <c:v>9</c:v>
                </c:pt>
                <c:pt idx="6">
                  <c:v>13</c:v>
                </c:pt>
                <c:pt idx="7">
                  <c:v>12</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60983320"/>
        <c:axId val="360983712"/>
      </c:barChart>
      <c:catAx>
        <c:axId val="360983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0983712"/>
        <c:crosses val="autoZero"/>
        <c:auto val="1"/>
        <c:lblAlgn val="ctr"/>
        <c:lblOffset val="100"/>
        <c:noMultiLvlLbl val="0"/>
      </c:catAx>
      <c:valAx>
        <c:axId val="36098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098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1">
                  <c:v>4.1000000000000002E-2</c:v>
                </c:pt>
                <c:pt idx="2">
                  <c:v>4.2000000000000003E-2</c:v>
                </c:pt>
                <c:pt idx="3">
                  <c:v>5.7000000000000002E-2</c:v>
                </c:pt>
                <c:pt idx="4">
                  <c:v>7.0000000000000007E-2</c:v>
                </c:pt>
                <c:pt idx="5">
                  <c:v>7.5999999999999998E-2</c:v>
                </c:pt>
                <c:pt idx="6">
                  <c:v>8.1000000000000003E-2</c:v>
                </c:pt>
                <c:pt idx="7">
                  <c:v>8.5999999999999993E-2</c:v>
                </c:pt>
                <c:pt idx="8">
                  <c:v>8.7999999999999995E-2</c:v>
                </c:pt>
                <c:pt idx="9">
                  <c:v>0.10299999999999999</c:v>
                </c:pt>
                <c:pt idx="10">
                  <c:v>0.115</c:v>
                </c:pt>
                <c:pt idx="11">
                  <c:v>0.124</c:v>
                </c:pt>
                <c:pt idx="12">
                  <c:v>0.127</c:v>
                </c:pt>
                <c:pt idx="13">
                  <c:v>0.13600000000000001</c:v>
                </c:pt>
                <c:pt idx="14">
                  <c:v>0.155</c:v>
                </c:pt>
                <c:pt idx="15">
                  <c:v>0.19600000000000001</c:v>
                </c:pt>
                <c:pt idx="16">
                  <c:v>0.19900000000000001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0" formatCode="0%">
                  <c:v>3.9E-2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60984496"/>
        <c:axId val="360984888"/>
      </c:barChart>
      <c:catAx>
        <c:axId val="360984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0984888"/>
        <c:crosses val="autoZero"/>
        <c:auto val="1"/>
        <c:lblAlgn val="ctr"/>
        <c:lblOffset val="100"/>
        <c:noMultiLvlLbl val="0"/>
      </c:catAx>
      <c:valAx>
        <c:axId val="360984888"/>
        <c:scaling>
          <c:orientation val="minMax"/>
          <c:max val="0.25"/>
          <c:min val="0"/>
        </c:scaling>
        <c:delete val="1"/>
        <c:axPos val="b"/>
        <c:numFmt formatCode="0%" sourceLinked="1"/>
        <c:majorTickMark val="out"/>
        <c:minorTickMark val="none"/>
        <c:tickLblPos val="nextTo"/>
        <c:crossAx val="36098449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4.1000000000000002E-2</c:v>
                </c:pt>
                <c:pt idx="1">
                  <c:v>4.2000000000000003E-2</c:v>
                </c:pt>
                <c:pt idx="2">
                  <c:v>4.3999999999999997E-2</c:v>
                </c:pt>
                <c:pt idx="3">
                  <c:v>4.4999999999999998E-2</c:v>
                </c:pt>
                <c:pt idx="4">
                  <c:v>3.9E-2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60985672"/>
        <c:axId val="360986064"/>
      </c:lineChart>
      <c:catAx>
        <c:axId val="36098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0986064"/>
        <c:crosses val="autoZero"/>
        <c:auto val="1"/>
        <c:lblAlgn val="ctr"/>
        <c:lblOffset val="100"/>
        <c:noMultiLvlLbl val="0"/>
      </c:catAx>
      <c:valAx>
        <c:axId val="360986064"/>
        <c:scaling>
          <c:orientation val="minMax"/>
          <c:max val="1"/>
          <c:min val="0"/>
        </c:scaling>
        <c:delete val="1"/>
        <c:axPos val="l"/>
        <c:numFmt formatCode="0%" sourceLinked="1"/>
        <c:majorTickMark val="out"/>
        <c:minorTickMark val="none"/>
        <c:tickLblPos val="nextTo"/>
        <c:crossAx val="360985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c:v>
                </c:pt>
                <c:pt idx="1">
                  <c:v>Frenchtown</c:v>
                </c:pt>
                <c:pt idx="2">
                  <c:v>Bloomsbury</c:v>
                </c:pt>
                <c:pt idx="3">
                  <c:v>Lambertville</c:v>
                </c:pt>
                <c:pt idx="4">
                  <c:v>Holland</c:v>
                </c:pt>
                <c:pt idx="5">
                  <c:v>Hampton</c:v>
                </c:pt>
                <c:pt idx="6">
                  <c:v>High Bridge</c:v>
                </c:pt>
                <c:pt idx="7">
                  <c:v>Lebanon borough</c:v>
                </c:pt>
                <c:pt idx="8">
                  <c:v>Delaware</c:v>
                </c:pt>
                <c:pt idx="9">
                  <c:v>Califon</c:v>
                </c:pt>
              </c:strCache>
            </c:strRef>
          </c:cat>
          <c:val>
            <c:numRef>
              <c:f>Sheet1!$B$2:$B$11</c:f>
              <c:numCache>
                <c:formatCode>0%</c:formatCode>
                <c:ptCount val="10"/>
                <c:pt idx="0">
                  <c:v>0.24399999999999999</c:v>
                </c:pt>
                <c:pt idx="1">
                  <c:v>0.16300000000000001</c:v>
                </c:pt>
                <c:pt idx="2">
                  <c:v>0.13100000000000001</c:v>
                </c:pt>
                <c:pt idx="3">
                  <c:v>9.4E-2</c:v>
                </c:pt>
                <c:pt idx="4">
                  <c:v>6.3E-2</c:v>
                </c:pt>
                <c:pt idx="5">
                  <c:v>6.0999999999999999E-2</c:v>
                </c:pt>
                <c:pt idx="6">
                  <c:v>5.8000000000000003E-2</c:v>
                </c:pt>
                <c:pt idx="7">
                  <c:v>5.0999999999999997E-2</c:v>
                </c:pt>
                <c:pt idx="8">
                  <c:v>0.05</c:v>
                </c:pt>
                <c:pt idx="9">
                  <c:v>4.9000000000000002E-2</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Flemington</c:v>
                </c:pt>
                <c:pt idx="1">
                  <c:v>Frenchtown</c:v>
                </c:pt>
                <c:pt idx="2">
                  <c:v>Bloomsbury</c:v>
                </c:pt>
                <c:pt idx="3">
                  <c:v>Lambertville</c:v>
                </c:pt>
                <c:pt idx="4">
                  <c:v>Holland</c:v>
                </c:pt>
                <c:pt idx="5">
                  <c:v>Hampton</c:v>
                </c:pt>
                <c:pt idx="6">
                  <c:v>High Bridge</c:v>
                </c:pt>
                <c:pt idx="7">
                  <c:v>Lebanon borough</c:v>
                </c:pt>
                <c:pt idx="8">
                  <c:v>Delaware</c:v>
                </c:pt>
                <c:pt idx="9">
                  <c:v>Califon</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Flemington</c:v>
                </c:pt>
                <c:pt idx="1">
                  <c:v>Frenchtown</c:v>
                </c:pt>
                <c:pt idx="2">
                  <c:v>Bloomsbury</c:v>
                </c:pt>
                <c:pt idx="3">
                  <c:v>Lambertville</c:v>
                </c:pt>
                <c:pt idx="4">
                  <c:v>Holland</c:v>
                </c:pt>
                <c:pt idx="5">
                  <c:v>Hampton</c:v>
                </c:pt>
                <c:pt idx="6">
                  <c:v>High Bridge</c:v>
                </c:pt>
                <c:pt idx="7">
                  <c:v>Lebanon borough</c:v>
                </c:pt>
                <c:pt idx="8">
                  <c:v>Delaware</c:v>
                </c:pt>
                <c:pt idx="9">
                  <c:v>Califon</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Hunterdon avg. 3.90%</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Flemington</c:v>
                </c:pt>
                <c:pt idx="1">
                  <c:v>Frenchtown</c:v>
                </c:pt>
                <c:pt idx="2">
                  <c:v>Bloomsbury</c:v>
                </c:pt>
                <c:pt idx="3">
                  <c:v>Lambertville</c:v>
                </c:pt>
                <c:pt idx="4">
                  <c:v>Holland</c:v>
                </c:pt>
                <c:pt idx="5">
                  <c:v>Hampton</c:v>
                </c:pt>
                <c:pt idx="6">
                  <c:v>High Bridge</c:v>
                </c:pt>
                <c:pt idx="7">
                  <c:v>Lebanon borough</c:v>
                </c:pt>
                <c:pt idx="8">
                  <c:v>Delaware</c:v>
                </c:pt>
                <c:pt idx="9">
                  <c:v>Califon</c:v>
                </c:pt>
              </c:strCache>
            </c:strRef>
          </c:cat>
          <c:val>
            <c:numRef>
              <c:f>Sheet1!$E$2:$E$11</c:f>
              <c:numCache>
                <c:formatCode>0%</c:formatCode>
                <c:ptCount val="10"/>
                <c:pt idx="0">
                  <c:v>3.9E-2</c:v>
                </c:pt>
                <c:pt idx="1">
                  <c:v>3.9E-2</c:v>
                </c:pt>
                <c:pt idx="2">
                  <c:v>3.9E-2</c:v>
                </c:pt>
                <c:pt idx="3">
                  <c:v>3.9E-2</c:v>
                </c:pt>
                <c:pt idx="4">
                  <c:v>3.9E-2</c:v>
                </c:pt>
                <c:pt idx="5">
                  <c:v>3.9E-2</c:v>
                </c:pt>
                <c:pt idx="6">
                  <c:v>3.9E-2</c:v>
                </c:pt>
                <c:pt idx="7">
                  <c:v>3.9E-2</c:v>
                </c:pt>
                <c:pt idx="8">
                  <c:v>3.9E-2</c:v>
                </c:pt>
                <c:pt idx="9">
                  <c:v>3.9E-2</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360986848"/>
        <c:axId val="360987240"/>
      </c:barChart>
      <c:catAx>
        <c:axId val="360986848"/>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0987240"/>
        <c:crosses val="autoZero"/>
        <c:auto val="1"/>
        <c:lblAlgn val="ctr"/>
        <c:lblOffset val="100"/>
        <c:noMultiLvlLbl val="0"/>
      </c:catAx>
      <c:valAx>
        <c:axId val="360987240"/>
        <c:scaling>
          <c:orientation val="minMax"/>
          <c:max val="0.8"/>
        </c:scaling>
        <c:delete val="1"/>
        <c:axPos val="b"/>
        <c:numFmt formatCode="0%" sourceLinked="1"/>
        <c:majorTickMark val="out"/>
        <c:minorTickMark val="none"/>
        <c:tickLblPos val="nextTo"/>
        <c:crossAx val="360986848"/>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2.4721694051109855E-2"/>
          <c:y val="0.88965680426310345"/>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Hunterdon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1634</c:v>
                </c:pt>
                <c:pt idx="1">
                  <c:v>969</c:v>
                </c:pt>
                <c:pt idx="2">
                  <c:v>1678</c:v>
                </c:pt>
                <c:pt idx="3">
                  <c:v>1348</c:v>
                </c:pt>
                <c:pt idx="4">
                  <c:v>1136</c:v>
                </c:pt>
                <c:pt idx="5">
                  <c:v>1050</c:v>
                </c:pt>
                <c:pt idx="6">
                  <c:v>1474</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20">
                  <c:v>111459</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60988024"/>
        <c:axId val="360988416"/>
      </c:barChart>
      <c:catAx>
        <c:axId val="360988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0988416"/>
        <c:crosses val="autoZero"/>
        <c:auto val="1"/>
        <c:lblAlgn val="ctr"/>
        <c:lblOffset val="100"/>
        <c:noMultiLvlLbl val="0"/>
      </c:catAx>
      <c:valAx>
        <c:axId val="360988416"/>
        <c:scaling>
          <c:orientation val="minMax"/>
        </c:scaling>
        <c:delete val="1"/>
        <c:axPos val="b"/>
        <c:numFmt formatCode="&quot;$&quot;#,##0_);[Red]\(&quot;$&quot;#,##0\)" sourceLinked="1"/>
        <c:majorTickMark val="none"/>
        <c:minorTickMark val="none"/>
        <c:tickLblPos val="nextTo"/>
        <c:crossAx val="360988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106143</c:v>
                </c:pt>
                <c:pt idx="1">
                  <c:v>106519</c:v>
                </c:pt>
                <c:pt idx="2">
                  <c:v>105444</c:v>
                </c:pt>
                <c:pt idx="3">
                  <c:v>108177</c:v>
                </c:pt>
                <c:pt idx="4">
                  <c:v>110969</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60989200"/>
        <c:axId val="360989592"/>
      </c:lineChart>
      <c:catAx>
        <c:axId val="36098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0989592"/>
        <c:crosses val="autoZero"/>
        <c:auto val="1"/>
        <c:lblAlgn val="ctr"/>
        <c:lblOffset val="100"/>
        <c:noMultiLvlLbl val="0"/>
      </c:catAx>
      <c:valAx>
        <c:axId val="360989592"/>
        <c:scaling>
          <c:orientation val="minMax"/>
        </c:scaling>
        <c:delete val="1"/>
        <c:axPos val="l"/>
        <c:numFmt formatCode="_(&quot;$&quot;* #,##0_);_(&quot;$&quot;* \(#,##0\);_(&quot;$&quot;* &quot;-&quot;??_);_(@_)" sourceLinked="1"/>
        <c:majorTickMark val="out"/>
        <c:minorTickMark val="none"/>
        <c:tickLblPos val="nextTo"/>
        <c:crossAx val="3609892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6">
                  <c:v>63934</c:v>
                </c:pt>
                <c:pt idx="7">
                  <c:v>65037</c:v>
                </c:pt>
                <c:pt idx="8">
                  <c:v>65771</c:v>
                </c:pt>
                <c:pt idx="9">
                  <c:v>73376</c:v>
                </c:pt>
                <c:pt idx="10">
                  <c:v>75500</c:v>
                </c:pt>
                <c:pt idx="11">
                  <c:v>77027</c:v>
                </c:pt>
                <c:pt idx="12">
                  <c:v>81489</c:v>
                </c:pt>
                <c:pt idx="13">
                  <c:v>82839</c:v>
                </c:pt>
                <c:pt idx="14">
                  <c:v>83133</c:v>
                </c:pt>
                <c:pt idx="15">
                  <c:v>89238</c:v>
                </c:pt>
                <c:pt idx="16">
                  <c:v>91572</c:v>
                </c:pt>
                <c:pt idx="17">
                  <c:v>91807</c:v>
                </c:pt>
                <c:pt idx="18">
                  <c:v>106046</c:v>
                </c:pt>
                <c:pt idx="19">
                  <c:v>107034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20" formatCode="_(&quot;$&quot;* #,##0_);_(&quot;$&quot;* \(#,##0\);_(&quot;$&quot;* &quot;-&quot;??_);_(@_)">
                  <c:v>110969</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60990376"/>
        <c:axId val="366067024"/>
      </c:barChart>
      <c:catAx>
        <c:axId val="36099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067024"/>
        <c:crosses val="autoZero"/>
        <c:auto val="1"/>
        <c:lblAlgn val="ctr"/>
        <c:lblOffset val="100"/>
        <c:noMultiLvlLbl val="0"/>
      </c:catAx>
      <c:valAx>
        <c:axId val="366067024"/>
        <c:scaling>
          <c:orientation val="minMax"/>
        </c:scaling>
        <c:delete val="1"/>
        <c:axPos val="b"/>
        <c:numFmt formatCode="_(&quot;$&quot;* #,##0_);_(&quot;$&quot;* \(#,##0\);_(&quot;$&quot;* &quot;-&quot;??_);_(@_)" sourceLinked="1"/>
        <c:majorTickMark val="none"/>
        <c:minorTickMark val="none"/>
        <c:tickLblPos val="nextTo"/>
        <c:crossAx val="36099037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c:v>
                </c:pt>
                <c:pt idx="1">
                  <c:v>Glen Gardner</c:v>
                </c:pt>
                <c:pt idx="2">
                  <c:v>Hampton</c:v>
                </c:pt>
                <c:pt idx="3">
                  <c:v>Frenchtown</c:v>
                </c:pt>
                <c:pt idx="4">
                  <c:v>Milford</c:v>
                </c:pt>
                <c:pt idx="5">
                  <c:v>Bloomsbury</c:v>
                </c:pt>
                <c:pt idx="6">
                  <c:v>Lambertville</c:v>
                </c:pt>
                <c:pt idx="7">
                  <c:v>Lebanon borough</c:v>
                </c:pt>
                <c:pt idx="8">
                  <c:v>High Bridge</c:v>
                </c:pt>
                <c:pt idx="9">
                  <c:v>Califon</c:v>
                </c:pt>
              </c:strCache>
            </c:strRef>
          </c:cat>
          <c:val>
            <c:numRef>
              <c:f>Sheet1!$B$2:$B$11</c:f>
              <c:numCache>
                <c:formatCode>_("$"* #,##0_);_("$"* \(#,##0\);_("$"* "-"??_);_(@_)</c:formatCode>
                <c:ptCount val="10"/>
                <c:pt idx="0">
                  <c:v>60869</c:v>
                </c:pt>
                <c:pt idx="1">
                  <c:v>67625</c:v>
                </c:pt>
                <c:pt idx="2">
                  <c:v>70833</c:v>
                </c:pt>
                <c:pt idx="3">
                  <c:v>73438</c:v>
                </c:pt>
                <c:pt idx="4">
                  <c:v>78047</c:v>
                </c:pt>
                <c:pt idx="5">
                  <c:v>80536</c:v>
                </c:pt>
                <c:pt idx="6">
                  <c:v>84231</c:v>
                </c:pt>
                <c:pt idx="7">
                  <c:v>87837</c:v>
                </c:pt>
                <c:pt idx="8">
                  <c:v>92961</c:v>
                </c:pt>
                <c:pt idx="9">
                  <c:v>94531</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Hunterdon median $110,969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Flemington</c:v>
                </c:pt>
                <c:pt idx="1">
                  <c:v>Glen Gardner</c:v>
                </c:pt>
                <c:pt idx="2">
                  <c:v>Hampton</c:v>
                </c:pt>
                <c:pt idx="3">
                  <c:v>Frenchtown</c:v>
                </c:pt>
                <c:pt idx="4">
                  <c:v>Milford</c:v>
                </c:pt>
                <c:pt idx="5">
                  <c:v>Bloomsbury</c:v>
                </c:pt>
                <c:pt idx="6">
                  <c:v>Lambertville</c:v>
                </c:pt>
                <c:pt idx="7">
                  <c:v>Lebanon borough</c:v>
                </c:pt>
                <c:pt idx="8">
                  <c:v>High Bridge</c:v>
                </c:pt>
                <c:pt idx="9">
                  <c:v>Califon</c:v>
                </c:pt>
              </c:strCache>
            </c:strRef>
          </c:cat>
          <c:val>
            <c:numRef>
              <c:f>Sheet1!$C$2:$C$11</c:f>
              <c:numCache>
                <c:formatCode>"$"#,##0</c:formatCode>
                <c:ptCount val="10"/>
                <c:pt idx="0">
                  <c:v>110969</c:v>
                </c:pt>
                <c:pt idx="1">
                  <c:v>110969</c:v>
                </c:pt>
                <c:pt idx="2">
                  <c:v>110969</c:v>
                </c:pt>
                <c:pt idx="3">
                  <c:v>110969</c:v>
                </c:pt>
                <c:pt idx="4">
                  <c:v>110969</c:v>
                </c:pt>
                <c:pt idx="5">
                  <c:v>110969</c:v>
                </c:pt>
                <c:pt idx="6">
                  <c:v>110969</c:v>
                </c:pt>
                <c:pt idx="7">
                  <c:v>110969</c:v>
                </c:pt>
                <c:pt idx="8">
                  <c:v>110969</c:v>
                </c:pt>
                <c:pt idx="9">
                  <c:v>110969</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66067808"/>
        <c:axId val="366068200"/>
      </c:barChart>
      <c:catAx>
        <c:axId val="366067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068200"/>
        <c:crosses val="autoZero"/>
        <c:auto val="1"/>
        <c:lblAlgn val="ctr"/>
        <c:lblOffset val="100"/>
        <c:noMultiLvlLbl val="0"/>
      </c:catAx>
      <c:valAx>
        <c:axId val="366068200"/>
        <c:scaling>
          <c:orientation val="minMax"/>
        </c:scaling>
        <c:delete val="1"/>
        <c:axPos val="b"/>
        <c:numFmt formatCode="_(&quot;$&quot;* #,##0_);_(&quot;$&quot;* \(#,##0\);_(&quot;$&quot;* &quot;-&quot;??_);_(@_)" sourceLinked="1"/>
        <c:majorTickMark val="none"/>
        <c:minorTickMark val="none"/>
        <c:tickLblPos val="nextTo"/>
        <c:crossAx val="36606780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7388782838488348"/>
          <c:y val="0.9608046931091585"/>
          <c:w val="0.18667866004095948"/>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1">
                  <c:v>0.14000000000000001</c:v>
                </c:pt>
                <c:pt idx="2">
                  <c:v>0.14000000000000001</c:v>
                </c:pt>
                <c:pt idx="3">
                  <c:v>0.14000000000000001</c:v>
                </c:pt>
                <c:pt idx="4">
                  <c:v>0.15</c:v>
                </c:pt>
                <c:pt idx="5">
                  <c:v>0.15</c:v>
                </c:pt>
                <c:pt idx="6">
                  <c:v>0.15</c:v>
                </c:pt>
                <c:pt idx="7">
                  <c:v>0.16</c:v>
                </c:pt>
                <c:pt idx="8">
                  <c:v>0.17</c:v>
                </c:pt>
                <c:pt idx="9">
                  <c:v>0.17</c:v>
                </c:pt>
                <c:pt idx="10">
                  <c:v>0.18</c:v>
                </c:pt>
                <c:pt idx="11">
                  <c:v>0.19</c:v>
                </c:pt>
                <c:pt idx="12">
                  <c:v>0.19</c:v>
                </c:pt>
                <c:pt idx="13">
                  <c:v>0.2</c:v>
                </c:pt>
                <c:pt idx="14">
                  <c:v>0.2</c:v>
                </c:pt>
                <c:pt idx="15">
                  <c:v>0.21</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0">
                  <c:v>0.13</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66068984"/>
        <c:axId val="366069376"/>
      </c:barChart>
      <c:catAx>
        <c:axId val="3660689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069376"/>
        <c:crosses val="autoZero"/>
        <c:auto val="1"/>
        <c:lblAlgn val="ctr"/>
        <c:lblOffset val="100"/>
        <c:noMultiLvlLbl val="0"/>
      </c:catAx>
      <c:valAx>
        <c:axId val="366069376"/>
        <c:scaling>
          <c:orientation val="minMax"/>
        </c:scaling>
        <c:delete val="1"/>
        <c:axPos val="b"/>
        <c:numFmt formatCode="0%" sourceLinked="1"/>
        <c:majorTickMark val="none"/>
        <c:minorTickMark val="none"/>
        <c:tickLblPos val="nextTo"/>
        <c:crossAx val="36606898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0.17</c:v>
                </c:pt>
                <c:pt idx="1">
                  <c:v>0.17</c:v>
                </c:pt>
                <c:pt idx="2">
                  <c:v>0.17</c:v>
                </c:pt>
                <c:pt idx="3">
                  <c:v>0.17</c:v>
                </c:pt>
                <c:pt idx="4">
                  <c:v>0.16</c:v>
                </c:pt>
                <c:pt idx="5">
                  <c:v>0.16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66070160"/>
        <c:axId val="366070552"/>
      </c:lineChart>
      <c:catAx>
        <c:axId val="36607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070552"/>
        <c:crosses val="autoZero"/>
        <c:auto val="1"/>
        <c:lblAlgn val="ctr"/>
        <c:lblOffset val="100"/>
        <c:noMultiLvlLbl val="0"/>
      </c:catAx>
      <c:valAx>
        <c:axId val="366070552"/>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6070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Hunterdon</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6.6000000000000003E-2</c:v>
                </c:pt>
                <c:pt idx="1">
                  <c:v>6.3E-2</c:v>
                </c:pt>
                <c:pt idx="2">
                  <c:v>5.6000000000000001E-2</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366071336"/>
        <c:axId val="366071728"/>
      </c:lineChart>
      <c:catAx>
        <c:axId val="36607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6071728"/>
        <c:crosses val="autoZero"/>
        <c:auto val="1"/>
        <c:lblAlgn val="ctr"/>
        <c:lblOffset val="100"/>
        <c:noMultiLvlLbl val="0"/>
      </c:catAx>
      <c:valAx>
        <c:axId val="366071728"/>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6071336"/>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1">
                  <c:v>5.6000000000000001E-2</c:v>
                </c:pt>
                <c:pt idx="2">
                  <c:v>6.2E-2</c:v>
                </c:pt>
                <c:pt idx="3">
                  <c:v>6.7000000000000004E-2</c:v>
                </c:pt>
                <c:pt idx="4">
                  <c:v>7.1999999999999995E-2</c:v>
                </c:pt>
                <c:pt idx="5">
                  <c:v>0.08</c:v>
                </c:pt>
                <c:pt idx="6">
                  <c:v>8.2000000000000003E-2</c:v>
                </c:pt>
                <c:pt idx="7">
                  <c:v>8.6999999999999994E-2</c:v>
                </c:pt>
                <c:pt idx="8">
                  <c:v>0.09</c:v>
                </c:pt>
                <c:pt idx="9">
                  <c:v>9.1999999999999998E-2</c:v>
                </c:pt>
                <c:pt idx="10">
                  <c:v>9.2999999999999999E-2</c:v>
                </c:pt>
                <c:pt idx="11">
                  <c:v>9.2999999999999999E-2</c:v>
                </c:pt>
                <c:pt idx="12" formatCode="General">
                  <c:v>9.8000000000000004E-2</c:v>
                </c:pt>
                <c:pt idx="13">
                  <c:v>0.106</c:v>
                </c:pt>
                <c:pt idx="14">
                  <c:v>0.107</c:v>
                </c:pt>
                <c:pt idx="15">
                  <c:v>0.11799999999999999</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0" formatCode="0.0%">
                  <c:v>5.6000000000000001E-2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66072512"/>
        <c:axId val="366072904"/>
      </c:barChart>
      <c:catAx>
        <c:axId val="3660725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072904"/>
        <c:crosses val="autoZero"/>
        <c:auto val="1"/>
        <c:lblAlgn val="ctr"/>
        <c:lblOffset val="100"/>
        <c:noMultiLvlLbl val="0"/>
      </c:catAx>
      <c:valAx>
        <c:axId val="366072904"/>
        <c:scaling>
          <c:orientation val="minMax"/>
        </c:scaling>
        <c:delete val="1"/>
        <c:axPos val="b"/>
        <c:numFmt formatCode="0.0%" sourceLinked="1"/>
        <c:majorTickMark val="none"/>
        <c:minorTickMark val="none"/>
        <c:tickLblPos val="nextTo"/>
        <c:crossAx val="366072512"/>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518</c:v>
                </c:pt>
                <c:pt idx="1">
                  <c:v>514</c:v>
                </c:pt>
                <c:pt idx="2">
                  <c:v>526</c:v>
                </c:pt>
                <c:pt idx="3">
                  <c:v>495</c:v>
                </c:pt>
                <c:pt idx="4" formatCode="General">
                  <c:v>439</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66073688"/>
        <c:axId val="366074080"/>
      </c:lineChart>
      <c:catAx>
        <c:axId val="36607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074080"/>
        <c:crosses val="autoZero"/>
        <c:auto val="1"/>
        <c:lblAlgn val="ctr"/>
        <c:lblOffset val="100"/>
        <c:noMultiLvlLbl val="0"/>
      </c:catAx>
      <c:valAx>
        <c:axId val="36607408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07368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1310</c:v>
                </c:pt>
                <c:pt idx="1">
                  <c:v>1338</c:v>
                </c:pt>
                <c:pt idx="2">
                  <c:v>1266</c:v>
                </c:pt>
                <c:pt idx="3">
                  <c:v>1210</c:v>
                </c:pt>
                <c:pt idx="4">
                  <c:v>1250</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66074864"/>
        <c:axId val="366075256"/>
      </c:lineChart>
      <c:catAx>
        <c:axId val="36607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075256"/>
        <c:crosses val="autoZero"/>
        <c:auto val="1"/>
        <c:lblAlgn val="ctr"/>
        <c:lblOffset val="100"/>
        <c:noMultiLvlLbl val="0"/>
      </c:catAx>
      <c:valAx>
        <c:axId val="36607525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0748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1296</c:v>
                </c:pt>
                <c:pt idx="1">
                  <c:v>1294</c:v>
                </c:pt>
                <c:pt idx="2">
                  <c:v>1231</c:v>
                </c:pt>
                <c:pt idx="3">
                  <c:v>1181</c:v>
                </c:pt>
                <c:pt idx="4">
                  <c:v>1017</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66076040"/>
        <c:axId val="366076432"/>
      </c:lineChart>
      <c:catAx>
        <c:axId val="366076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076432"/>
        <c:crosses val="autoZero"/>
        <c:auto val="1"/>
        <c:lblAlgn val="ctr"/>
        <c:lblOffset val="100"/>
        <c:noMultiLvlLbl val="0"/>
      </c:catAx>
      <c:valAx>
        <c:axId val="36607643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0760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Hunterdon </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1420</c:v>
                </c:pt>
                <c:pt idx="1">
                  <c:v>1443</c:v>
                </c:pt>
                <c:pt idx="2">
                  <c:v>835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66076824"/>
        <c:axId val="366079568"/>
      </c:barChart>
      <c:catAx>
        <c:axId val="36607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6079568"/>
        <c:crosses val="autoZero"/>
        <c:auto val="1"/>
        <c:lblAlgn val="ctr"/>
        <c:lblOffset val="100"/>
        <c:noMultiLvlLbl val="0"/>
      </c:catAx>
      <c:valAx>
        <c:axId val="36607956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607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21">
                  <c:v>1420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21" formatCode="&quot;$&quot;#,##0_);[Red]\(&quot;$&quot;#,##0\)">
                  <c:v>835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66081136"/>
        <c:axId val="366081528"/>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66082312"/>
        <c:axId val="366081920"/>
      </c:lineChart>
      <c:catAx>
        <c:axId val="36608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081528"/>
        <c:crosses val="autoZero"/>
        <c:auto val="1"/>
        <c:lblAlgn val="ctr"/>
        <c:lblOffset val="100"/>
        <c:noMultiLvlLbl val="0"/>
      </c:catAx>
      <c:valAx>
        <c:axId val="36608152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6081136"/>
        <c:crosses val="autoZero"/>
        <c:crossBetween val="between"/>
      </c:valAx>
      <c:valAx>
        <c:axId val="366081920"/>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66082312"/>
        <c:crosses val="max"/>
        <c:crossBetween val="between"/>
      </c:valAx>
      <c:catAx>
        <c:axId val="366082312"/>
        <c:scaling>
          <c:orientation val="minMax"/>
        </c:scaling>
        <c:delete val="1"/>
        <c:axPos val="b"/>
        <c:numFmt formatCode="General" sourceLinked="1"/>
        <c:majorTickMark val="out"/>
        <c:minorTickMark val="none"/>
        <c:tickLblPos val="nextTo"/>
        <c:crossAx val="366081920"/>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5">
                  <c:v>33.6</c:v>
                </c:pt>
                <c:pt idx="6">
                  <c:v>33.299999999999997</c:v>
                </c:pt>
                <c:pt idx="7">
                  <c:v>32.299999999999997</c:v>
                </c:pt>
                <c:pt idx="8">
                  <c:v>32</c:v>
                </c:pt>
                <c:pt idx="9">
                  <c:v>31.1</c:v>
                </c:pt>
                <c:pt idx="10">
                  <c:v>30.9</c:v>
                </c:pt>
                <c:pt idx="11">
                  <c:v>30.7</c:v>
                </c:pt>
                <c:pt idx="12">
                  <c:v>29.9</c:v>
                </c:pt>
                <c:pt idx="13">
                  <c:v>29.3</c:v>
                </c:pt>
                <c:pt idx="14">
                  <c:v>28.3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4">
                  <c:v>33.9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625390160"/>
        <c:axId val="625390552"/>
      </c:barChart>
      <c:catAx>
        <c:axId val="6253901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390552"/>
        <c:crosses val="autoZero"/>
        <c:auto val="1"/>
        <c:lblAlgn val="ctr"/>
        <c:lblOffset val="100"/>
        <c:noMultiLvlLbl val="0"/>
      </c:catAx>
      <c:valAx>
        <c:axId val="625390552"/>
        <c:scaling>
          <c:orientation val="minMax"/>
        </c:scaling>
        <c:delete val="1"/>
        <c:axPos val="t"/>
        <c:numFmt formatCode="General" sourceLinked="1"/>
        <c:majorTickMark val="none"/>
        <c:minorTickMark val="none"/>
        <c:tickLblPos val="nextTo"/>
        <c:crossAx val="625390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33.6</c:v>
                </c:pt>
                <c:pt idx="1">
                  <c:v>33.5</c:v>
                </c:pt>
                <c:pt idx="2">
                  <c:v>32.9</c:v>
                </c:pt>
                <c:pt idx="3" formatCode="0.0">
                  <c:v>33.200000000000003</c:v>
                </c:pt>
                <c:pt idx="4" formatCode="0.0">
                  <c:v>33.9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625391336"/>
        <c:axId val="625391728"/>
      </c:lineChart>
      <c:catAx>
        <c:axId val="62539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391728"/>
        <c:crosses val="autoZero"/>
        <c:auto val="1"/>
        <c:lblAlgn val="ctr"/>
        <c:lblOffset val="100"/>
        <c:noMultiLvlLbl val="0"/>
      </c:catAx>
      <c:valAx>
        <c:axId val="625391728"/>
        <c:scaling>
          <c:orientation val="minMax"/>
          <c:max val="40"/>
          <c:min val="0"/>
        </c:scaling>
        <c:delete val="1"/>
        <c:axPos val="l"/>
        <c:numFmt formatCode="General" sourceLinked="1"/>
        <c:majorTickMark val="none"/>
        <c:minorTickMark val="none"/>
        <c:tickLblPos val="nextTo"/>
        <c:crossAx val="6253913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High Bridge</c:v>
                </c:pt>
                <c:pt idx="1">
                  <c:v>Alexandria</c:v>
                </c:pt>
                <c:pt idx="2">
                  <c:v>Glen Gardner</c:v>
                </c:pt>
                <c:pt idx="3">
                  <c:v>Kingwood</c:v>
                </c:pt>
                <c:pt idx="4">
                  <c:v>Hampton</c:v>
                </c:pt>
                <c:pt idx="5">
                  <c:v>Bethlehem</c:v>
                </c:pt>
                <c:pt idx="6">
                  <c:v>Holland</c:v>
                </c:pt>
                <c:pt idx="7">
                  <c:v>Lebanon township</c:v>
                </c:pt>
                <c:pt idx="8">
                  <c:v>Readington</c:v>
                </c:pt>
                <c:pt idx="9">
                  <c:v>Bloomsbury</c:v>
                </c:pt>
              </c:strCache>
            </c:strRef>
          </c:cat>
          <c:val>
            <c:numRef>
              <c:f>Sheet1!$B$2:$B$11</c:f>
              <c:numCache>
                <c:formatCode>General</c:formatCode>
                <c:ptCount val="10"/>
                <c:pt idx="0">
                  <c:v>44.1</c:v>
                </c:pt>
                <c:pt idx="1">
                  <c:v>42.2</c:v>
                </c:pt>
                <c:pt idx="2">
                  <c:v>37.9</c:v>
                </c:pt>
                <c:pt idx="3" formatCode="0.0">
                  <c:v>37.5</c:v>
                </c:pt>
                <c:pt idx="4">
                  <c:v>37.4</c:v>
                </c:pt>
                <c:pt idx="5">
                  <c:v>36.700000000000003</c:v>
                </c:pt>
                <c:pt idx="6">
                  <c:v>35.200000000000003</c:v>
                </c:pt>
                <c:pt idx="7" formatCode="0.0">
                  <c:v>35</c:v>
                </c:pt>
                <c:pt idx="8">
                  <c:v>34.9</c:v>
                </c:pt>
                <c:pt idx="9">
                  <c:v>34.799999999999997</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Hunterdon avg. 33.9</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High Bridge</c:v>
                </c:pt>
                <c:pt idx="1">
                  <c:v>Alexandria</c:v>
                </c:pt>
                <c:pt idx="2">
                  <c:v>Glen Gardner</c:v>
                </c:pt>
                <c:pt idx="3">
                  <c:v>Kingwood</c:v>
                </c:pt>
                <c:pt idx="4">
                  <c:v>Hampton</c:v>
                </c:pt>
                <c:pt idx="5">
                  <c:v>Bethlehem</c:v>
                </c:pt>
                <c:pt idx="6">
                  <c:v>Holland</c:v>
                </c:pt>
                <c:pt idx="7">
                  <c:v>Lebanon township</c:v>
                </c:pt>
                <c:pt idx="8">
                  <c:v>Readington</c:v>
                </c:pt>
                <c:pt idx="9">
                  <c:v>Bloomsbury</c:v>
                </c:pt>
              </c:strCache>
            </c:strRef>
          </c:cat>
          <c:val>
            <c:numRef>
              <c:f>Sheet1!$C$2:$C$11</c:f>
              <c:numCache>
                <c:formatCode>General</c:formatCode>
                <c:ptCount val="10"/>
                <c:pt idx="0">
                  <c:v>33.9</c:v>
                </c:pt>
                <c:pt idx="1">
                  <c:v>33.9</c:v>
                </c:pt>
                <c:pt idx="2">
                  <c:v>33.9</c:v>
                </c:pt>
                <c:pt idx="3">
                  <c:v>33.9</c:v>
                </c:pt>
                <c:pt idx="4">
                  <c:v>33.9</c:v>
                </c:pt>
                <c:pt idx="5">
                  <c:v>33.9</c:v>
                </c:pt>
                <c:pt idx="6">
                  <c:v>33.9</c:v>
                </c:pt>
                <c:pt idx="7">
                  <c:v>33.9</c:v>
                </c:pt>
                <c:pt idx="8">
                  <c:v>33.9</c:v>
                </c:pt>
                <c:pt idx="9">
                  <c:v>33.9</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625392512"/>
        <c:axId val="625392904"/>
      </c:barChart>
      <c:catAx>
        <c:axId val="6253925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392904"/>
        <c:crosses val="autoZero"/>
        <c:auto val="1"/>
        <c:lblAlgn val="ctr"/>
        <c:lblOffset val="100"/>
        <c:noMultiLvlLbl val="0"/>
      </c:catAx>
      <c:valAx>
        <c:axId val="625392904"/>
        <c:scaling>
          <c:orientation val="minMax"/>
        </c:scaling>
        <c:delete val="1"/>
        <c:axPos val="t"/>
        <c:numFmt formatCode="General" sourceLinked="1"/>
        <c:majorTickMark val="none"/>
        <c:minorTickMark val="none"/>
        <c:tickLblPos val="nextTo"/>
        <c:crossAx val="625392512"/>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782189960629921"/>
          <c:y val="0.87788380426403767"/>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5">
                  <c:v>0.18</c:v>
                </c:pt>
                <c:pt idx="6">
                  <c:v>0.19</c:v>
                </c:pt>
                <c:pt idx="7">
                  <c:v>0.21</c:v>
                </c:pt>
                <c:pt idx="8">
                  <c:v>0.21</c:v>
                </c:pt>
                <c:pt idx="9">
                  <c:v>0.21</c:v>
                </c:pt>
                <c:pt idx="10">
                  <c:v>0.21</c:v>
                </c:pt>
                <c:pt idx="11">
                  <c:v>0.21</c:v>
                </c:pt>
                <c:pt idx="12">
                  <c:v>0.22</c:v>
                </c:pt>
                <c:pt idx="13">
                  <c:v>0.22</c:v>
                </c:pt>
                <c:pt idx="14" formatCode="General">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15" formatCode="0%">
                  <c:v>0.23</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625393688"/>
        <c:axId val="625394080"/>
      </c:barChart>
      <c:catAx>
        <c:axId val="6253936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394080"/>
        <c:crosses val="autoZero"/>
        <c:auto val="1"/>
        <c:lblAlgn val="ctr"/>
        <c:lblOffset val="100"/>
        <c:noMultiLvlLbl val="0"/>
      </c:catAx>
      <c:valAx>
        <c:axId val="625394080"/>
        <c:scaling>
          <c:orientation val="minMax"/>
        </c:scaling>
        <c:delete val="1"/>
        <c:axPos val="b"/>
        <c:numFmt formatCode="0%" sourceLinked="1"/>
        <c:majorTickMark val="none"/>
        <c:minorTickMark val="none"/>
        <c:tickLblPos val="nextTo"/>
        <c:crossAx val="6253936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5">
                  <c:v>13115</c:v>
                </c:pt>
                <c:pt idx="6">
                  <c:v>13138</c:v>
                </c:pt>
                <c:pt idx="7">
                  <c:v>13142</c:v>
                </c:pt>
                <c:pt idx="8">
                  <c:v>13251</c:v>
                </c:pt>
                <c:pt idx="9">
                  <c:v>13307</c:v>
                </c:pt>
                <c:pt idx="10">
                  <c:v>14055</c:v>
                </c:pt>
                <c:pt idx="11">
                  <c:v>14103</c:v>
                </c:pt>
                <c:pt idx="12">
                  <c:v>14119</c:v>
                </c:pt>
                <c:pt idx="13">
                  <c:v>14191</c:v>
                </c:pt>
                <c:pt idx="14">
                  <c:v>14246</c:v>
                </c:pt>
                <c:pt idx="15">
                  <c:v>14303</c:v>
                </c:pt>
                <c:pt idx="16">
                  <c:v>14705</c:v>
                </c:pt>
                <c:pt idx="17">
                  <c:v>14858</c:v>
                </c:pt>
                <c:pt idx="18">
                  <c:v>15106</c:v>
                </c:pt>
                <c:pt idx="19">
                  <c:v>15640</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20" formatCode="&quot;$&quot;#,##0">
                  <c:v>15859</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625394864"/>
        <c:axId val="625395256"/>
      </c:barChart>
      <c:catAx>
        <c:axId val="625394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395256"/>
        <c:crosses val="autoZero"/>
        <c:auto val="1"/>
        <c:lblAlgn val="ctr"/>
        <c:lblOffset val="100"/>
        <c:noMultiLvlLbl val="0"/>
      </c:catAx>
      <c:valAx>
        <c:axId val="625395256"/>
        <c:scaling>
          <c:orientation val="minMax"/>
        </c:scaling>
        <c:delete val="1"/>
        <c:axPos val="b"/>
        <c:numFmt formatCode="&quot;$&quot;#,##0" sourceLinked="1"/>
        <c:majorTickMark val="none"/>
        <c:minorTickMark val="none"/>
        <c:tickLblPos val="nextTo"/>
        <c:crossAx val="6253948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General</c:formatCode>
                <c:ptCount val="21"/>
                <c:pt idx="0" formatCode="0.0%">
                  <c:v>2.5000000000000001E-2</c:v>
                </c:pt>
                <c:pt idx="2" formatCode="0.0%">
                  <c:v>2.8000000000000001E-2</c:v>
                </c:pt>
                <c:pt idx="3" formatCode="0.0%">
                  <c:v>2.9000000000000001E-2</c:v>
                </c:pt>
                <c:pt idx="4" formatCode="0.0%">
                  <c:v>3.3000000000000002E-2</c:v>
                </c:pt>
                <c:pt idx="5" formatCode="0.0%">
                  <c:v>3.4000000000000002E-2</c:v>
                </c:pt>
                <c:pt idx="6" formatCode="0.0%">
                  <c:v>3.5000000000000003E-2</c:v>
                </c:pt>
                <c:pt idx="7" formatCode="0.0%">
                  <c:v>3.5999999999999997E-2</c:v>
                </c:pt>
                <c:pt idx="8" formatCode="0.0%">
                  <c:v>3.6999999999999998E-2</c:v>
                </c:pt>
                <c:pt idx="9" formatCode="0.0%">
                  <c:v>3.6999999999999998E-2</c:v>
                </c:pt>
                <c:pt idx="10" formatCode="0.0%">
                  <c:v>3.6999999999999998E-2</c:v>
                </c:pt>
                <c:pt idx="11" formatCode="0.0%">
                  <c:v>3.6999999999999998E-2</c:v>
                </c:pt>
                <c:pt idx="12" formatCode="0.0%">
                  <c:v>3.7999999999999999E-2</c:v>
                </c:pt>
                <c:pt idx="13" formatCode="0.0%">
                  <c:v>0.04</c:v>
                </c:pt>
                <c:pt idx="14" formatCode="0.0%">
                  <c:v>5.0999999999999997E-2</c:v>
                </c:pt>
                <c:pt idx="15" formatCode="0.0%">
                  <c:v>5.3999999999999999E-2</c:v>
                </c:pt>
                <c:pt idx="16" formatCode="0.0%">
                  <c:v>5.6000000000000001E-2</c:v>
                </c:pt>
                <c:pt idx="17" formatCode="0.0%">
                  <c:v>5.7000000000000002E-2</c:v>
                </c:pt>
                <c:pt idx="18" formatCode="0.0%">
                  <c:v>5.8000000000000003E-2</c:v>
                </c:pt>
                <c:pt idx="19" formatCode="0.0%">
                  <c:v>6.0999999999999999E-2</c:v>
                </c:pt>
                <c:pt idx="20" formatCode="0.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0.0%</c:formatCode>
                <c:ptCount val="21"/>
                <c:pt idx="1">
                  <c:v>2.5000000000000001E-2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625396040"/>
        <c:axId val="625396432"/>
      </c:barChart>
      <c:catAx>
        <c:axId val="6253960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396432"/>
        <c:crosses val="autoZero"/>
        <c:auto val="1"/>
        <c:lblAlgn val="ctr"/>
        <c:lblOffset val="100"/>
        <c:noMultiLvlLbl val="0"/>
      </c:catAx>
      <c:valAx>
        <c:axId val="625396432"/>
        <c:scaling>
          <c:orientation val="minMax"/>
        </c:scaling>
        <c:delete val="1"/>
        <c:axPos val="b"/>
        <c:numFmt formatCode="0.0%" sourceLinked="1"/>
        <c:majorTickMark val="none"/>
        <c:minorTickMark val="none"/>
        <c:tickLblPos val="nextTo"/>
        <c:crossAx val="6253960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0.02</c:v>
                </c:pt>
                <c:pt idx="1">
                  <c:v>1.9E-2</c:v>
                </c:pt>
                <c:pt idx="2">
                  <c:v>1.4E-2</c:v>
                </c:pt>
                <c:pt idx="3">
                  <c:v>1.7000000000000001E-2</c:v>
                </c:pt>
                <c:pt idx="4">
                  <c:v>2.5000000000000001E-2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625397216"/>
        <c:axId val="625397608"/>
      </c:lineChart>
      <c:catAx>
        <c:axId val="62539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397608"/>
        <c:crosses val="autoZero"/>
        <c:auto val="1"/>
        <c:lblAlgn val="ctr"/>
        <c:lblOffset val="100"/>
        <c:noMultiLvlLbl val="0"/>
      </c:catAx>
      <c:valAx>
        <c:axId val="625397608"/>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3972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Frenchtown</c:v>
                </c:pt>
                <c:pt idx="1">
                  <c:v>Flemington</c:v>
                </c:pt>
                <c:pt idx="2">
                  <c:v>Milford</c:v>
                </c:pt>
                <c:pt idx="3">
                  <c:v>Hampton</c:v>
                </c:pt>
                <c:pt idx="4">
                  <c:v>Clinton Township</c:v>
                </c:pt>
                <c:pt idx="5">
                  <c:v>Kingwood</c:v>
                </c:pt>
                <c:pt idx="6">
                  <c:v>Lebanon Borough</c:v>
                </c:pt>
                <c:pt idx="7">
                  <c:v>East Amwell</c:v>
                </c:pt>
                <c:pt idx="8">
                  <c:v>Raritan</c:v>
                </c:pt>
                <c:pt idx="9">
                  <c:v>Clinton</c:v>
                </c:pt>
              </c:strCache>
            </c:strRef>
          </c:cat>
          <c:val>
            <c:numRef>
              <c:f>Sheet1!$B$2:$B$11</c:f>
              <c:numCache>
                <c:formatCode>0.0%</c:formatCode>
                <c:ptCount val="10"/>
                <c:pt idx="0">
                  <c:v>0.13900000000000001</c:v>
                </c:pt>
                <c:pt idx="1">
                  <c:v>0.13200000000000001</c:v>
                </c:pt>
                <c:pt idx="2">
                  <c:v>7.4999999999999997E-2</c:v>
                </c:pt>
                <c:pt idx="3">
                  <c:v>5.0999999999999997E-2</c:v>
                </c:pt>
                <c:pt idx="4">
                  <c:v>4.1000000000000002E-2</c:v>
                </c:pt>
                <c:pt idx="5">
                  <c:v>3.5000000000000003E-2</c:v>
                </c:pt>
                <c:pt idx="6">
                  <c:v>3.3000000000000002E-2</c:v>
                </c:pt>
                <c:pt idx="7">
                  <c:v>3.1E-2</c:v>
                </c:pt>
                <c:pt idx="8">
                  <c:v>3.1E-2</c:v>
                </c:pt>
                <c:pt idx="9">
                  <c:v>2.5999999999999999E-2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Hunterdon avg. 2.50%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Frenchtown</c:v>
                </c:pt>
                <c:pt idx="1">
                  <c:v>Flemington</c:v>
                </c:pt>
                <c:pt idx="2">
                  <c:v>Milford</c:v>
                </c:pt>
                <c:pt idx="3">
                  <c:v>Hampton</c:v>
                </c:pt>
                <c:pt idx="4">
                  <c:v>Clinton Township</c:v>
                </c:pt>
                <c:pt idx="5">
                  <c:v>Kingwood</c:v>
                </c:pt>
                <c:pt idx="6">
                  <c:v>Lebanon Borough</c:v>
                </c:pt>
                <c:pt idx="7">
                  <c:v>East Amwell</c:v>
                </c:pt>
                <c:pt idx="8">
                  <c:v>Raritan</c:v>
                </c:pt>
                <c:pt idx="9">
                  <c:v>Clinton</c:v>
                </c:pt>
              </c:strCache>
            </c:strRef>
          </c:cat>
          <c:val>
            <c:numRef>
              <c:f>Sheet1!$C$2:$C$11</c:f>
              <c:numCache>
                <c:formatCode>0.00%</c:formatCode>
                <c:ptCount val="10"/>
                <c:pt idx="0">
                  <c:v>2.5000000000000001E-2</c:v>
                </c:pt>
                <c:pt idx="1">
                  <c:v>2.5000000000000001E-2</c:v>
                </c:pt>
                <c:pt idx="2">
                  <c:v>2.5000000000000001E-2</c:v>
                </c:pt>
                <c:pt idx="3">
                  <c:v>2.5000000000000001E-2</c:v>
                </c:pt>
                <c:pt idx="4">
                  <c:v>2.5000000000000001E-2</c:v>
                </c:pt>
                <c:pt idx="5">
                  <c:v>2.5000000000000001E-2</c:v>
                </c:pt>
                <c:pt idx="6">
                  <c:v>2.5000000000000001E-2</c:v>
                </c:pt>
                <c:pt idx="7">
                  <c:v>2.5000000000000001E-2</c:v>
                </c:pt>
                <c:pt idx="8">
                  <c:v>2.5000000000000001E-2</c:v>
                </c:pt>
                <c:pt idx="9">
                  <c:v>2.5000000000000001E-2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625398392"/>
        <c:axId val="625398784"/>
      </c:barChart>
      <c:catAx>
        <c:axId val="6253983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398784"/>
        <c:crosses val="autoZero"/>
        <c:auto val="1"/>
        <c:lblAlgn val="ctr"/>
        <c:lblOffset val="100"/>
        <c:noMultiLvlLbl val="0"/>
      </c:catAx>
      <c:valAx>
        <c:axId val="625398784"/>
        <c:scaling>
          <c:orientation val="minMax"/>
          <c:max val="0.5"/>
        </c:scaling>
        <c:delete val="1"/>
        <c:axPos val="b"/>
        <c:numFmt formatCode="0.0%" sourceLinked="1"/>
        <c:majorTickMark val="none"/>
        <c:minorTickMark val="none"/>
        <c:tickLblPos val="nextTo"/>
        <c:crossAx val="625398392"/>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7.0862819881889763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20">
                  <c:v>2185</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20">
                  <c:v>406</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625399568"/>
        <c:axId val="625399960"/>
      </c:barChart>
      <c:catAx>
        <c:axId val="62539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399960"/>
        <c:crosses val="autoZero"/>
        <c:auto val="1"/>
        <c:lblAlgn val="ctr"/>
        <c:lblOffset val="100"/>
        <c:noMultiLvlLbl val="0"/>
      </c:catAx>
      <c:valAx>
        <c:axId val="62539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399568"/>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10" formatCode="0%">
                  <c:v>0.94299999999999995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6">
                  <c:v>0.93799999999999994</c:v>
                </c:pt>
                <c:pt idx="7">
                  <c:v>0.93799999999999994</c:v>
                </c:pt>
                <c:pt idx="8">
                  <c:v>0.94099999999999995</c:v>
                </c:pt>
                <c:pt idx="9">
                  <c:v>0.94199999999999995</c:v>
                </c:pt>
                <c:pt idx="11">
                  <c:v>0.94499999999999995</c:v>
                </c:pt>
                <c:pt idx="12">
                  <c:v>0.94499999999999995</c:v>
                </c:pt>
                <c:pt idx="13">
                  <c:v>0.94899999999999995</c:v>
                </c:pt>
                <c:pt idx="14">
                  <c:v>0.95099999999999996</c:v>
                </c:pt>
                <c:pt idx="15">
                  <c:v>0.95199999999999996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625400744"/>
        <c:axId val="625401136"/>
      </c:barChart>
      <c:catAx>
        <c:axId val="62540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401136"/>
        <c:crosses val="autoZero"/>
        <c:auto val="1"/>
        <c:lblAlgn val="ctr"/>
        <c:lblOffset val="100"/>
        <c:noMultiLvlLbl val="0"/>
      </c:catAx>
      <c:valAx>
        <c:axId val="625401136"/>
        <c:scaling>
          <c:orientation val="minMax"/>
          <c:max val="1"/>
          <c:min val="0.8"/>
        </c:scaling>
        <c:delete val="1"/>
        <c:axPos val="l"/>
        <c:numFmt formatCode="General" sourceLinked="1"/>
        <c:majorTickMark val="out"/>
        <c:minorTickMark val="none"/>
        <c:tickLblPos val="nextTo"/>
        <c:crossAx val="625400744"/>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0.93100000000000005</c:v>
                </c:pt>
                <c:pt idx="1">
                  <c:v>0.92300000000000004</c:v>
                </c:pt>
                <c:pt idx="2">
                  <c:v>0.93899999999999995</c:v>
                </c:pt>
                <c:pt idx="3">
                  <c:v>0.93</c:v>
                </c:pt>
                <c:pt idx="4">
                  <c:v>0.94199999999999995</c:v>
                </c:pt>
                <c:pt idx="5">
                  <c:v>0.94299999999999995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625401920"/>
        <c:axId val="625402312"/>
      </c:lineChart>
      <c:catAx>
        <c:axId val="625401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402312"/>
        <c:crosses val="autoZero"/>
        <c:auto val="1"/>
        <c:lblAlgn val="ctr"/>
        <c:lblOffset val="100"/>
        <c:noMultiLvlLbl val="0"/>
      </c:catAx>
      <c:valAx>
        <c:axId val="625402312"/>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4019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1">
                  <c:v>34</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2">
                  <c:v>36</c:v>
                </c:pt>
                <c:pt idx="3">
                  <c:v>97</c:v>
                </c:pt>
                <c:pt idx="4">
                  <c:v>113</c:v>
                </c:pt>
                <c:pt idx="5">
                  <c:v>133</c:v>
                </c:pt>
                <c:pt idx="6">
                  <c:v>149</c:v>
                </c:pt>
                <c:pt idx="7">
                  <c:v>157</c:v>
                </c:pt>
                <c:pt idx="8">
                  <c:v>198</c:v>
                </c:pt>
                <c:pt idx="9">
                  <c:v>219</c:v>
                </c:pt>
                <c:pt idx="10">
                  <c:v>300</c:v>
                </c:pt>
                <c:pt idx="11">
                  <c:v>312</c:v>
                </c:pt>
                <c:pt idx="12">
                  <c:v>314</c:v>
                </c:pt>
                <c:pt idx="13">
                  <c:v>335</c:v>
                </c:pt>
                <c:pt idx="14">
                  <c:v>435</c:v>
                </c:pt>
                <c:pt idx="15">
                  <c:v>452</c:v>
                </c:pt>
                <c:pt idx="16">
                  <c:v>486</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625403096"/>
        <c:axId val="625403488"/>
      </c:barChart>
      <c:catAx>
        <c:axId val="625403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403488"/>
        <c:crosses val="autoZero"/>
        <c:auto val="1"/>
        <c:lblAlgn val="ctr"/>
        <c:lblOffset val="100"/>
        <c:noMultiLvlLbl val="0"/>
      </c:catAx>
      <c:valAx>
        <c:axId val="62540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403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Sheet1!$A$2:$C$2</c:f>
              <c:strCache>
                <c:ptCount val="3"/>
                <c:pt idx="0">
                  <c:v>Column1</c:v>
                </c:pt>
                <c:pt idx="1">
                  <c:v>Column2</c:v>
                </c:pt>
                <c:pt idx="2">
                  <c:v>Column3</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Sheet1!$D$1:$F$1</c:f>
              <c:strCache>
                <c:ptCount val="3"/>
                <c:pt idx="0">
                  <c:v>2016</c:v>
                </c:pt>
                <c:pt idx="1">
                  <c:v>2017</c:v>
                </c:pt>
                <c:pt idx="2">
                  <c:v>2018</c:v>
                </c:pt>
              </c:strCache>
            </c:strRef>
          </c:cat>
          <c:val>
            <c:numRef>
              <c:f>Sheet1!$D$2:$F$2</c:f>
              <c:numCache>
                <c:formatCode>General</c:formatCode>
                <c:ptCount val="3"/>
                <c:pt idx="0">
                  <c:v>22</c:v>
                </c:pt>
                <c:pt idx="2">
                  <c:v>34</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625404272"/>
        <c:axId val="625404664"/>
      </c:lineChart>
      <c:catAx>
        <c:axId val="62540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404664"/>
        <c:crosses val="autoZero"/>
        <c:auto val="1"/>
        <c:lblAlgn val="ctr"/>
        <c:lblOffset val="100"/>
        <c:noMultiLvlLbl val="0"/>
      </c:catAx>
      <c:valAx>
        <c:axId val="62540466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4042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Hunterdon</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1409</c:v>
                </c:pt>
                <c:pt idx="1">
                  <c:v>1203</c:v>
                </c:pt>
                <c:pt idx="2">
                  <c:v>1146</c:v>
                </c:pt>
                <c:pt idx="3">
                  <c:v>1306</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625405448"/>
        <c:axId val="625405840"/>
      </c:lineChart>
      <c:catAx>
        <c:axId val="62540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405840"/>
        <c:crosses val="autoZero"/>
        <c:auto val="1"/>
        <c:lblAlgn val="ctr"/>
        <c:lblOffset val="100"/>
        <c:noMultiLvlLbl val="0"/>
      </c:catAx>
      <c:valAx>
        <c:axId val="625405840"/>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405448"/>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1195</c:v>
                </c:pt>
                <c:pt idx="1">
                  <c:v>1292</c:v>
                </c:pt>
                <c:pt idx="2">
                  <c:v>1265</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82658840"/>
        <c:axId val="382659232"/>
      </c:lineChart>
      <c:catAx>
        <c:axId val="382658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659232"/>
        <c:crosses val="autoZero"/>
        <c:auto val="1"/>
        <c:lblAlgn val="ctr"/>
        <c:lblOffset val="100"/>
        <c:noMultiLvlLbl val="0"/>
      </c:catAx>
      <c:valAx>
        <c:axId val="382659232"/>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6588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Hunterdon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3.5000000000000003E-2</c:v>
                </c:pt>
                <c:pt idx="1">
                  <c:v>3.6999999999999998E-2</c:v>
                </c:pt>
                <c:pt idx="2">
                  <c:v>3.2000000000000001E-2</c:v>
                </c:pt>
                <c:pt idx="3">
                  <c:v>0.03</c:v>
                </c:pt>
                <c:pt idx="4">
                  <c:v>2.7E-2</c:v>
                </c:pt>
                <c:pt idx="5">
                  <c:v>2.5000000000000001E-2</c:v>
                </c:pt>
                <c:pt idx="6">
                  <c:v>2.8000000000000001E-2</c:v>
                </c:pt>
                <c:pt idx="7">
                  <c:v>3.6999999999999998E-2</c:v>
                </c:pt>
                <c:pt idx="8">
                  <c:v>3.7999999999999999E-2</c:v>
                </c:pt>
                <c:pt idx="9">
                  <c:v>3.3000000000000002E-2</c:v>
                </c:pt>
                <c:pt idx="10">
                  <c:v>2.1999999999999999E-2</c:v>
                </c:pt>
                <c:pt idx="11" formatCode="0.00%">
                  <c:v>2.3E-2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82660408"/>
        <c:axId val="382660800"/>
      </c:lineChart>
      <c:catAx>
        <c:axId val="382660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660800"/>
        <c:crosses val="autoZero"/>
        <c:auto val="1"/>
        <c:lblAlgn val="ctr"/>
        <c:lblOffset val="100"/>
        <c:noMultiLvlLbl val="1"/>
      </c:catAx>
      <c:valAx>
        <c:axId val="382660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660408"/>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1">
                  <c:v>3.2000000000000001E-2</c:v>
                </c:pt>
                <c:pt idx="2">
                  <c:v>3.2500000000000001E-2</c:v>
                </c:pt>
                <c:pt idx="3">
                  <c:v>3.3000000000000002E-2</c:v>
                </c:pt>
                <c:pt idx="4">
                  <c:v>3.4500000000000003E-2</c:v>
                </c:pt>
                <c:pt idx="5">
                  <c:v>3.4500000000000003E-2</c:v>
                </c:pt>
                <c:pt idx="6">
                  <c:v>3.5000000000000003E-2</c:v>
                </c:pt>
                <c:pt idx="7">
                  <c:v>3.5999999999999997E-2</c:v>
                </c:pt>
                <c:pt idx="8">
                  <c:v>3.5999999999999997E-2</c:v>
                </c:pt>
                <c:pt idx="9">
                  <c:v>3.6499999999999998E-2</c:v>
                </c:pt>
                <c:pt idx="10">
                  <c:v>3.6499999999999998E-2</c:v>
                </c:pt>
                <c:pt idx="11">
                  <c:v>3.95E-2</c:v>
                </c:pt>
                <c:pt idx="12">
                  <c:v>0.04</c:v>
                </c:pt>
                <c:pt idx="13">
                  <c:v>4.1500000000000002E-2</c:v>
                </c:pt>
                <c:pt idx="14">
                  <c:v>4.3999999999999997E-2</c:v>
                </c:pt>
                <c:pt idx="15">
                  <c:v>4.7500000000000001E-2</c:v>
                </c:pt>
                <c:pt idx="16">
                  <c:v>4.9000000000000002E-2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0">
                  <c:v>3.1E-2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82662760"/>
        <c:axId val="382663152"/>
      </c:barChart>
      <c:catAx>
        <c:axId val="382662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663152"/>
        <c:crosses val="autoZero"/>
        <c:auto val="1"/>
        <c:lblAlgn val="ctr"/>
        <c:lblOffset val="100"/>
        <c:noMultiLvlLbl val="0"/>
      </c:catAx>
      <c:valAx>
        <c:axId val="382663152"/>
        <c:scaling>
          <c:orientation val="minMax"/>
        </c:scaling>
        <c:delete val="1"/>
        <c:axPos val="b"/>
        <c:numFmt formatCode="0.0%" sourceLinked="1"/>
        <c:majorTickMark val="none"/>
        <c:minorTickMark val="none"/>
        <c:tickLblPos val="nextTo"/>
        <c:crossAx val="38266276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20">
                  <c:v>90147</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20">
                  <c:v>65963</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82663936"/>
        <c:axId val="382664328"/>
      </c:barChart>
      <c:catAx>
        <c:axId val="382663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664328"/>
        <c:crosses val="autoZero"/>
        <c:auto val="1"/>
        <c:lblAlgn val="ctr"/>
        <c:lblOffset val="100"/>
        <c:noMultiLvlLbl val="0"/>
      </c:catAx>
      <c:valAx>
        <c:axId val="382664328"/>
        <c:scaling>
          <c:orientation val="minMax"/>
        </c:scaling>
        <c:delete val="1"/>
        <c:axPos val="b"/>
        <c:numFmt formatCode="General" sourceLinked="1"/>
        <c:majorTickMark val="none"/>
        <c:minorTickMark val="none"/>
        <c:tickLblPos val="nextTo"/>
        <c:crossAx val="382663936"/>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Hunterdon</c:v>
                </c:pt>
                <c:pt idx="1">
                  <c:v>New Jersey</c:v>
                </c:pt>
                <c:pt idx="2">
                  <c:v>United States</c:v>
                </c:pt>
              </c:strCache>
            </c:strRef>
          </c:cat>
          <c:val>
            <c:numRef>
              <c:f>Sheet1!$B$2:$B$4</c:f>
              <c:numCache>
                <c:formatCode>_("$"* #,##0_);_("$"* \(#,##0\);_("$"* "-"??_);_(@_)</c:formatCode>
                <c:ptCount val="3"/>
                <c:pt idx="0">
                  <c:v>90147</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Hunterdon</c:v>
                </c:pt>
                <c:pt idx="1">
                  <c:v>New Jersey</c:v>
                </c:pt>
                <c:pt idx="2">
                  <c:v>United States</c:v>
                </c:pt>
              </c:strCache>
            </c:strRef>
          </c:cat>
          <c:val>
            <c:numRef>
              <c:f>Sheet1!$C$2:$C$4</c:f>
              <c:numCache>
                <c:formatCode>_("$"* #,##0_);_("$"* \(#,##0\);_("$"* "-"??_);_(@_)</c:formatCode>
                <c:ptCount val="3"/>
                <c:pt idx="0">
                  <c:v>65963</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82665112"/>
        <c:axId val="382665504"/>
      </c:barChart>
      <c:catAx>
        <c:axId val="382665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665504"/>
        <c:crosses val="autoZero"/>
        <c:auto val="1"/>
        <c:lblAlgn val="ctr"/>
        <c:lblOffset val="100"/>
        <c:noMultiLvlLbl val="0"/>
      </c:catAx>
      <c:valAx>
        <c:axId val="382665504"/>
        <c:scaling>
          <c:orientation val="minMax"/>
        </c:scaling>
        <c:delete val="1"/>
        <c:axPos val="b"/>
        <c:numFmt formatCode="_(&quot;$&quot;* #,##0_);_(&quot;$&quot;* \(#,##0\);_(&quot;$&quot;* &quot;-&quot;??_);_(@_)" sourceLinked="1"/>
        <c:majorTickMark val="none"/>
        <c:minorTickMark val="none"/>
        <c:tickLblPos val="nextTo"/>
        <c:crossAx val="382665112"/>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88247</c:v>
                </c:pt>
                <c:pt idx="1">
                  <c:v>90872</c:v>
                </c:pt>
                <c:pt idx="2">
                  <c:v>86981</c:v>
                </c:pt>
                <c:pt idx="3">
                  <c:v>88291</c:v>
                </c:pt>
                <c:pt idx="4">
                  <c:v>90147</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62416</c:v>
                </c:pt>
                <c:pt idx="1">
                  <c:v>63052</c:v>
                </c:pt>
                <c:pt idx="2">
                  <c:v>63503</c:v>
                </c:pt>
                <c:pt idx="3">
                  <c:v>63279</c:v>
                </c:pt>
                <c:pt idx="4">
                  <c:v>65963</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82666288"/>
        <c:axId val="382666680"/>
      </c:lineChart>
      <c:catAx>
        <c:axId val="382666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666680"/>
        <c:crosses val="autoZero"/>
        <c:auto val="1"/>
        <c:lblAlgn val="ctr"/>
        <c:lblOffset val="100"/>
        <c:noMultiLvlLbl val="0"/>
      </c:catAx>
      <c:valAx>
        <c:axId val="38266668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666288"/>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Tewksbury</c:v>
                </c:pt>
                <c:pt idx="1">
                  <c:v>Clinton</c:v>
                </c:pt>
                <c:pt idx="2">
                  <c:v>Flemington</c:v>
                </c:pt>
              </c:strCache>
            </c:strRef>
          </c:cat>
          <c:val>
            <c:numRef>
              <c:f>Sheet1!$B$2:$B$4</c:f>
              <c:numCache>
                <c:formatCode>_("$"* #,##0_);_("$"* \(#,##0\);_("$"* "-"??_);_(@_)</c:formatCode>
                <c:ptCount val="3"/>
                <c:pt idx="0">
                  <c:v>143698</c:v>
                </c:pt>
                <c:pt idx="1">
                  <c:v>80664</c:v>
                </c:pt>
                <c:pt idx="2">
                  <c:v>42191</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Tewksbury</c:v>
                </c:pt>
                <c:pt idx="1">
                  <c:v>Clinton</c:v>
                </c:pt>
                <c:pt idx="2">
                  <c:v>Flemington</c:v>
                </c:pt>
              </c:strCache>
            </c:strRef>
          </c:cat>
          <c:val>
            <c:numRef>
              <c:f>Sheet1!$C$2:$C$4</c:f>
              <c:numCache>
                <c:formatCode>_("$"* #,##0_);_("$"* \(#,##0\);_("$"* "-"??_);_(@_)</c:formatCode>
                <c:ptCount val="3"/>
                <c:pt idx="0">
                  <c:v>87245</c:v>
                </c:pt>
                <c:pt idx="1">
                  <c:v>75156</c:v>
                </c:pt>
                <c:pt idx="2">
                  <c:v>41101</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82667464"/>
        <c:axId val="382667856"/>
      </c:barChart>
      <c:catAx>
        <c:axId val="382667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667856"/>
        <c:crosses val="autoZero"/>
        <c:auto val="1"/>
        <c:lblAlgn val="ctr"/>
        <c:lblOffset val="100"/>
        <c:noMultiLvlLbl val="0"/>
      </c:catAx>
      <c:valAx>
        <c:axId val="38266785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667464"/>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0">
                  <c:v>51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20"/>
              <c:layout>
                <c:manualLayout>
                  <c:x val="1.6901029831648338E-2"/>
                  <c:y val="4.629630473467204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135-46D7-BDDE-C23B5E971E3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1">
                  <c:v>81</c:v>
                </c:pt>
                <c:pt idx="2">
                  <c:v>73</c:v>
                </c:pt>
                <c:pt idx="3">
                  <c:v>226</c:v>
                </c:pt>
                <c:pt idx="4">
                  <c:v>326</c:v>
                </c:pt>
                <c:pt idx="5">
                  <c:v>804</c:v>
                </c:pt>
                <c:pt idx="6">
                  <c:v>573</c:v>
                </c:pt>
                <c:pt idx="7">
                  <c:v>337</c:v>
                </c:pt>
                <c:pt idx="8">
                  <c:v>1184</c:v>
                </c:pt>
                <c:pt idx="9">
                  <c:v>973</c:v>
                </c:pt>
                <c:pt idx="10">
                  <c:v>719</c:v>
                </c:pt>
                <c:pt idx="11">
                  <c:v>217</c:v>
                </c:pt>
                <c:pt idx="12">
                  <c:v>172</c:v>
                </c:pt>
                <c:pt idx="13">
                  <c:v>2236</c:v>
                </c:pt>
                <c:pt idx="14">
                  <c:v>1877</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82668640"/>
        <c:axId val="382669032"/>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82669816"/>
        <c:axId val="382669424"/>
      </c:lineChart>
      <c:catAx>
        <c:axId val="382668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669032"/>
        <c:crosses val="autoZero"/>
        <c:auto val="1"/>
        <c:lblAlgn val="ctr"/>
        <c:lblOffset val="100"/>
        <c:noMultiLvlLbl val="0"/>
      </c:catAx>
      <c:valAx>
        <c:axId val="382669032"/>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68640"/>
        <c:crosses val="autoZero"/>
        <c:crossBetween val="between"/>
      </c:valAx>
      <c:valAx>
        <c:axId val="382669424"/>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669816"/>
        <c:crosses val="max"/>
        <c:crossBetween val="between"/>
      </c:valAx>
      <c:catAx>
        <c:axId val="382669816"/>
        <c:scaling>
          <c:orientation val="minMax"/>
        </c:scaling>
        <c:delete val="1"/>
        <c:axPos val="b"/>
        <c:numFmt formatCode="General" sourceLinked="1"/>
        <c:majorTickMark val="out"/>
        <c:minorTickMark val="none"/>
        <c:tickLblPos val="nextTo"/>
        <c:crossAx val="382669424"/>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4318075607045286"/>
          <c:y val="2.8608200023366875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0294281396643601E-2"/>
                  <c:y val="-0.3525087058934692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0</c:v>
                </c:pt>
                <c:pt idx="1">
                  <c:v>12</c:v>
                </c:pt>
                <c:pt idx="2">
                  <c:v>7</c:v>
                </c:pt>
                <c:pt idx="3">
                  <c:v>32</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080661418767684"/>
                  <c:y val="7.12172852777151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22753061084317414"/>
                  <c:y val="9.27124796478505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7.6154602404362004E-2"/>
                  <c:y val="2.592593348671142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169</c:v>
                </c:pt>
                <c:pt idx="1">
                  <c:v>516</c:v>
                </c:pt>
                <c:pt idx="2">
                  <c:v>22</c:v>
                </c:pt>
                <c:pt idx="3">
                  <c:v>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2">
                  <c:v>6</c:v>
                </c:pt>
                <c:pt idx="3">
                  <c:v>6</c:v>
                </c:pt>
                <c:pt idx="4">
                  <c:v>6</c:v>
                </c:pt>
                <c:pt idx="5">
                  <c:v>7</c:v>
                </c:pt>
                <c:pt idx="6">
                  <c:v>7</c:v>
                </c:pt>
                <c:pt idx="7">
                  <c:v>8</c:v>
                </c:pt>
                <c:pt idx="8">
                  <c:v>8</c:v>
                </c:pt>
                <c:pt idx="9">
                  <c:v>9</c:v>
                </c:pt>
                <c:pt idx="10">
                  <c:v>9</c:v>
                </c:pt>
                <c:pt idx="11">
                  <c:v>10</c:v>
                </c:pt>
                <c:pt idx="12">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
                  <c:v>6</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82671384"/>
        <c:axId val="382671776"/>
      </c:barChart>
      <c:catAx>
        <c:axId val="382671384"/>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671776"/>
        <c:crosses val="autoZero"/>
        <c:auto val="1"/>
        <c:lblAlgn val="ctr"/>
        <c:lblOffset val="100"/>
        <c:noMultiLvlLbl val="0"/>
      </c:catAx>
      <c:valAx>
        <c:axId val="382671776"/>
        <c:scaling>
          <c:orientation val="minMax"/>
        </c:scaling>
        <c:delete val="1"/>
        <c:axPos val="b"/>
        <c:numFmt formatCode="General" sourceLinked="1"/>
        <c:majorTickMark val="none"/>
        <c:minorTickMark val="none"/>
        <c:tickLblPos val="nextTo"/>
        <c:crossAx val="38267138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Hunterdon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11</c:v>
                </c:pt>
                <c:pt idx="1">
                  <c:v>6</c:v>
                </c:pt>
                <c:pt idx="2">
                  <c:v>6</c:v>
                </c:pt>
                <c:pt idx="3">
                  <c:v>5</c:v>
                </c:pt>
                <c:pt idx="4">
                  <c:v>6</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82672560"/>
        <c:axId val="382672952"/>
      </c:lineChart>
      <c:catAx>
        <c:axId val="38267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672952"/>
        <c:crosses val="autoZero"/>
        <c:auto val="1"/>
        <c:lblAlgn val="ctr"/>
        <c:lblOffset val="100"/>
        <c:noMultiLvlLbl val="0"/>
      </c:catAx>
      <c:valAx>
        <c:axId val="382672952"/>
        <c:scaling>
          <c:orientation val="minMax"/>
          <c:max val="32"/>
          <c:min val="0"/>
        </c:scaling>
        <c:delete val="1"/>
        <c:axPos val="l"/>
        <c:numFmt formatCode="General" sourceLinked="1"/>
        <c:majorTickMark val="none"/>
        <c:minorTickMark val="none"/>
        <c:tickLblPos val="nextTo"/>
        <c:crossAx val="3826725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382673736"/>
        <c:axId val="382674128"/>
      </c:barChart>
      <c:catAx>
        <c:axId val="3826737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674128"/>
        <c:crosses val="autoZero"/>
        <c:auto val="1"/>
        <c:lblAlgn val="ctr"/>
        <c:lblOffset val="100"/>
        <c:noMultiLvlLbl val="0"/>
      </c:catAx>
      <c:valAx>
        <c:axId val="382674128"/>
        <c:scaling>
          <c:orientation val="minMax"/>
        </c:scaling>
        <c:delete val="1"/>
        <c:axPos val="b"/>
        <c:numFmt formatCode="General" sourceLinked="1"/>
        <c:majorTickMark val="none"/>
        <c:minorTickMark val="none"/>
        <c:tickLblPos val="nextTo"/>
        <c:crossAx val="38267373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Hunterdon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76033016"/>
        <c:axId val="76033408"/>
      </c:lineChart>
      <c:catAx>
        <c:axId val="76033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033408"/>
        <c:crosses val="autoZero"/>
        <c:auto val="1"/>
        <c:lblAlgn val="ctr"/>
        <c:lblOffset val="100"/>
        <c:noMultiLvlLbl val="0"/>
      </c:catAx>
      <c:valAx>
        <c:axId val="76033408"/>
        <c:scaling>
          <c:orientation val="minMax"/>
        </c:scaling>
        <c:delete val="1"/>
        <c:axPos val="l"/>
        <c:numFmt formatCode="General" sourceLinked="1"/>
        <c:majorTickMark val="none"/>
        <c:minorTickMark val="none"/>
        <c:tickLblPos val="nextTo"/>
        <c:crossAx val="7603301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White, non-Hispanic</c:v>
                </c:pt>
                <c:pt idx="1">
                  <c:v>Black, non-Hispanic</c:v>
                </c:pt>
                <c:pt idx="2">
                  <c:v>Hispanic (any race)</c:v>
                </c:pt>
              </c:strCache>
            </c:strRef>
          </c:cat>
          <c:val>
            <c:numRef>
              <c:f>Sheet1!$B$2:$B$4</c:f>
              <c:numCache>
                <c:formatCode>General</c:formatCode>
                <c:ptCount val="3"/>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382661584"/>
        <c:axId val="382661192"/>
      </c:barChart>
      <c:catAx>
        <c:axId val="38266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661192"/>
        <c:crosses val="autoZero"/>
        <c:auto val="1"/>
        <c:lblAlgn val="ctr"/>
        <c:lblOffset val="100"/>
        <c:noMultiLvlLbl val="0"/>
      </c:catAx>
      <c:valAx>
        <c:axId val="38266119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6615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76034192"/>
        <c:axId val="76034584"/>
      </c:barChart>
      <c:catAx>
        <c:axId val="7603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034584"/>
        <c:crosses val="autoZero"/>
        <c:auto val="1"/>
        <c:lblAlgn val="ctr"/>
        <c:lblOffset val="100"/>
        <c:noMultiLvlLbl val="0"/>
      </c:catAx>
      <c:valAx>
        <c:axId val="76034584"/>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0341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1">
                  <c:v>735</c:v>
                </c:pt>
                <c:pt idx="2" formatCode="#,##0">
                  <c:v>1175</c:v>
                </c:pt>
                <c:pt idx="3" formatCode="#,##0">
                  <c:v>1231</c:v>
                </c:pt>
                <c:pt idx="4" formatCode="#,##0">
                  <c:v>1262</c:v>
                </c:pt>
                <c:pt idx="5" formatCode="#,##0">
                  <c:v>1986</c:v>
                </c:pt>
                <c:pt idx="6" formatCode="#,##0">
                  <c:v>2017</c:v>
                </c:pt>
                <c:pt idx="7" formatCode="#,##0">
                  <c:v>2048</c:v>
                </c:pt>
                <c:pt idx="8" formatCode="#,##0">
                  <c:v>2316</c:v>
                </c:pt>
                <c:pt idx="9" formatCode="#,##0">
                  <c:v>2676</c:v>
                </c:pt>
                <c:pt idx="10">
                  <c:v>3367</c:v>
                </c:pt>
                <c:pt idx="11" formatCode="#,##0">
                  <c:v>3391</c:v>
                </c:pt>
                <c:pt idx="12" formatCode="#,##0">
                  <c:v>3441</c:v>
                </c:pt>
                <c:pt idx="13" formatCode="#,##0">
                  <c:v>3821</c:v>
                </c:pt>
                <c:pt idx="14" formatCode="#,##0">
                  <c:v>3858</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0">
                  <c:v>554</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76035368"/>
        <c:axId val="76035760"/>
      </c:barChart>
      <c:catAx>
        <c:axId val="760353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035760"/>
        <c:crosses val="autoZero"/>
        <c:auto val="1"/>
        <c:lblAlgn val="ctr"/>
        <c:lblOffset val="100"/>
        <c:noMultiLvlLbl val="0"/>
      </c:catAx>
      <c:valAx>
        <c:axId val="76035760"/>
        <c:scaling>
          <c:orientation val="minMax"/>
        </c:scaling>
        <c:delete val="1"/>
        <c:axPos val="b"/>
        <c:numFmt formatCode="General" sourceLinked="1"/>
        <c:majorTickMark val="none"/>
        <c:minorTickMark val="none"/>
        <c:tickLblPos val="nextTo"/>
        <c:crossAx val="76035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618</c:v>
                </c:pt>
                <c:pt idx="1">
                  <c:v>498</c:v>
                </c:pt>
                <c:pt idx="2">
                  <c:v>458</c:v>
                </c:pt>
                <c:pt idx="3">
                  <c:v>487</c:v>
                </c:pt>
                <c:pt idx="4">
                  <c:v>554</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76036544"/>
        <c:axId val="76036936"/>
      </c:lineChart>
      <c:catAx>
        <c:axId val="7603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036936"/>
        <c:crosses val="autoZero"/>
        <c:auto val="1"/>
        <c:lblAlgn val="ctr"/>
        <c:lblOffset val="100"/>
        <c:noMultiLvlLbl val="0"/>
      </c:catAx>
      <c:valAx>
        <c:axId val="7603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036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Raritan</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149</c:v>
                </c:pt>
                <c:pt idx="1">
                  <c:v>135</c:v>
                </c:pt>
                <c:pt idx="2">
                  <c:v>129</c:v>
                </c:pt>
                <c:pt idx="3">
                  <c:v>104</c:v>
                </c:pt>
                <c:pt idx="4">
                  <c:v>55</c:v>
                </c:pt>
                <c:pt idx="5">
                  <c:v>80</c:v>
                </c:pt>
                <c:pt idx="6">
                  <c:v>97</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Flemington</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117</c:v>
                </c:pt>
                <c:pt idx="1">
                  <c:v>115</c:v>
                </c:pt>
                <c:pt idx="2">
                  <c:v>86</c:v>
                </c:pt>
                <c:pt idx="3">
                  <c:v>51</c:v>
                </c:pt>
                <c:pt idx="4">
                  <c:v>65</c:v>
                </c:pt>
                <c:pt idx="5">
                  <c:v>37</c:v>
                </c:pt>
                <c:pt idx="6">
                  <c:v>83</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Readington</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72</c:v>
                </c:pt>
                <c:pt idx="1">
                  <c:v>64</c:v>
                </c:pt>
                <c:pt idx="2">
                  <c:v>64</c:v>
                </c:pt>
                <c:pt idx="3">
                  <c:v>67</c:v>
                </c:pt>
                <c:pt idx="4">
                  <c:v>80</c:v>
                </c:pt>
                <c:pt idx="5">
                  <c:v>84</c:v>
                </c:pt>
                <c:pt idx="6">
                  <c:v>81</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Lambertville</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39</c:v>
                </c:pt>
                <c:pt idx="1">
                  <c:v>31</c:v>
                </c:pt>
                <c:pt idx="2">
                  <c:v>21</c:v>
                </c:pt>
                <c:pt idx="3">
                  <c:v>25</c:v>
                </c:pt>
                <c:pt idx="4">
                  <c:v>24</c:v>
                </c:pt>
                <c:pt idx="5">
                  <c:v>28</c:v>
                </c:pt>
                <c:pt idx="6">
                  <c:v>40</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Clinton Township</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60</c:v>
                </c:pt>
                <c:pt idx="1">
                  <c:v>42</c:v>
                </c:pt>
                <c:pt idx="2">
                  <c:v>34</c:v>
                </c:pt>
                <c:pt idx="3">
                  <c:v>39</c:v>
                </c:pt>
                <c:pt idx="4">
                  <c:v>37</c:v>
                </c:pt>
                <c:pt idx="5">
                  <c:v>45</c:v>
                </c:pt>
                <c:pt idx="6">
                  <c:v>39</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West Amwell</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40</c:v>
                </c:pt>
                <c:pt idx="1">
                  <c:v>16</c:v>
                </c:pt>
                <c:pt idx="2">
                  <c:v>31</c:v>
                </c:pt>
                <c:pt idx="3">
                  <c:v>8</c:v>
                </c:pt>
                <c:pt idx="4">
                  <c:v>13</c:v>
                </c:pt>
                <c:pt idx="5">
                  <c:v>11</c:v>
                </c:pt>
                <c:pt idx="6">
                  <c:v>23</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High Bridge</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56</c:v>
                </c:pt>
                <c:pt idx="1">
                  <c:v>72</c:v>
                </c:pt>
                <c:pt idx="2">
                  <c:v>37</c:v>
                </c:pt>
                <c:pt idx="3">
                  <c:v>21</c:v>
                </c:pt>
                <c:pt idx="4">
                  <c:v>23</c:v>
                </c:pt>
                <c:pt idx="5">
                  <c:v>20</c:v>
                </c:pt>
                <c:pt idx="6">
                  <c:v>22</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Union</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16</c:v>
                </c:pt>
                <c:pt idx="1">
                  <c:v>21</c:v>
                </c:pt>
                <c:pt idx="2">
                  <c:v>16</c:v>
                </c:pt>
                <c:pt idx="3">
                  <c:v>20</c:v>
                </c:pt>
                <c:pt idx="4">
                  <c:v>19</c:v>
                </c:pt>
                <c:pt idx="5">
                  <c:v>21</c:v>
                </c:pt>
                <c:pt idx="6">
                  <c:v>17</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Hampton</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15</c:v>
                </c:pt>
                <c:pt idx="1">
                  <c:v>19</c:v>
                </c:pt>
                <c:pt idx="2">
                  <c:v>23</c:v>
                </c:pt>
                <c:pt idx="3">
                  <c:v>16</c:v>
                </c:pt>
                <c:pt idx="4">
                  <c:v>9</c:v>
                </c:pt>
                <c:pt idx="5">
                  <c:v>7</c:v>
                </c:pt>
                <c:pt idx="6">
                  <c:v>16</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Glen Gardner</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21</c:v>
                </c:pt>
                <c:pt idx="1">
                  <c:v>18</c:v>
                </c:pt>
                <c:pt idx="2">
                  <c:v>22</c:v>
                </c:pt>
                <c:pt idx="3">
                  <c:v>21</c:v>
                </c:pt>
                <c:pt idx="4">
                  <c:v>18</c:v>
                </c:pt>
                <c:pt idx="5">
                  <c:v>31</c:v>
                </c:pt>
                <c:pt idx="6">
                  <c:v>14</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76037720"/>
        <c:axId val="76038112"/>
      </c:lineChart>
      <c:catAx>
        <c:axId val="7603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038112"/>
        <c:crosses val="autoZero"/>
        <c:auto val="1"/>
        <c:lblAlgn val="ctr"/>
        <c:lblOffset val="100"/>
        <c:noMultiLvlLbl val="0"/>
      </c:catAx>
      <c:valAx>
        <c:axId val="7603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03772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12</c:v>
                </c:pt>
                <c:pt idx="1">
                  <c:v>14</c:v>
                </c:pt>
                <c:pt idx="2">
                  <c:v>20</c:v>
                </c:pt>
                <c:pt idx="3">
                  <c:v>22</c:v>
                </c:pt>
                <c:pt idx="4">
                  <c:v>20</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76040072"/>
        <c:axId val="76040464"/>
      </c:lineChart>
      <c:catAx>
        <c:axId val="7604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040464"/>
        <c:crosses val="autoZero"/>
        <c:auto val="1"/>
        <c:lblAlgn val="ctr"/>
        <c:lblOffset val="100"/>
        <c:noMultiLvlLbl val="0"/>
      </c:catAx>
      <c:valAx>
        <c:axId val="7604046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040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5">
                  <c:v>0.28488372093023301</c:v>
                </c:pt>
                <c:pt idx="6">
                  <c:v>0.217054263565891</c:v>
                </c:pt>
                <c:pt idx="7">
                  <c:v>0.17886178861788599</c:v>
                </c:pt>
                <c:pt idx="8">
                  <c:v>0.148148148148148</c:v>
                </c:pt>
                <c:pt idx="9">
                  <c:v>0.14503816793893101</c:v>
                </c:pt>
                <c:pt idx="10">
                  <c:v>0.124260355029586</c:v>
                </c:pt>
                <c:pt idx="11">
                  <c:v>8.0536912751677805E-2</c:v>
                </c:pt>
                <c:pt idx="12">
                  <c:v>7.1661237785016305E-2</c:v>
                </c:pt>
                <c:pt idx="13">
                  <c:v>6.1224489795918401E-2</c:v>
                </c:pt>
                <c:pt idx="14">
                  <c:v>5.6179775280898903E-2</c:v>
                </c:pt>
                <c:pt idx="15">
                  <c:v>5.4054054054054099E-2</c:v>
                </c:pt>
                <c:pt idx="16">
                  <c:v>-2.7777777777777801E-2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17">
                  <c:v>-9.0909090909090898E-2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76041248"/>
        <c:axId val="76041640"/>
      </c:barChart>
      <c:catAx>
        <c:axId val="7604124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041640"/>
        <c:crosses val="autoZero"/>
        <c:auto val="1"/>
        <c:lblAlgn val="ctr"/>
        <c:lblOffset val="100"/>
        <c:noMultiLvlLbl val="0"/>
      </c:catAx>
      <c:valAx>
        <c:axId val="76041640"/>
        <c:scaling>
          <c:orientation val="minMax"/>
        </c:scaling>
        <c:delete val="1"/>
        <c:axPos val="t"/>
        <c:numFmt formatCode="0%" sourceLinked="1"/>
        <c:majorTickMark val="none"/>
        <c:minorTickMark val="none"/>
        <c:tickLblPos val="nextTo"/>
        <c:crossAx val="76041248"/>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22719785051976252"/>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3">
                  <c:v>0.100794351279788</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76042424"/>
        <c:axId val="76042816"/>
      </c:barChart>
      <c:catAx>
        <c:axId val="7604242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042816"/>
        <c:crosses val="autoZero"/>
        <c:auto val="1"/>
        <c:lblAlgn val="ctr"/>
        <c:lblOffset val="100"/>
        <c:noMultiLvlLbl val="0"/>
      </c:catAx>
      <c:valAx>
        <c:axId val="76042816"/>
        <c:scaling>
          <c:orientation val="minMax"/>
        </c:scaling>
        <c:delete val="1"/>
        <c:axPos val="t"/>
        <c:numFmt formatCode="0%" sourceLinked="1"/>
        <c:majorTickMark val="none"/>
        <c:minorTickMark val="none"/>
        <c:tickLblPos val="nextTo"/>
        <c:crossAx val="7604242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3.2404770798758549E-3"/>
                  <c:y val="-1.978022149175571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479-4EB8-8337-AD69A67F1DE1}"/>
                </c:ext>
              </c:extLst>
            </c:dLbl>
            <c:dLbl>
              <c:idx val="3"/>
              <c:layout>
                <c:manualLayout>
                  <c:x val="2.2683339559131818E-2"/>
                  <c:y val="9.890110745877948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479-4EB8-8337-AD69A67F1DE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10487</c:v>
                </c:pt>
                <c:pt idx="1">
                  <c:v>8957</c:v>
                </c:pt>
                <c:pt idx="2">
                  <c:v>6233</c:v>
                </c:pt>
                <c:pt idx="3" formatCode="#,##0">
                  <c:v>5665</c:v>
                </c:pt>
                <c:pt idx="4" formatCode="#,##0">
                  <c:v>6236</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76043600"/>
        <c:axId val="76043992"/>
      </c:lineChart>
      <c:catAx>
        <c:axId val="7604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043992"/>
        <c:crosses val="autoZero"/>
        <c:auto val="1"/>
        <c:lblAlgn val="ctr"/>
        <c:lblOffset val="100"/>
        <c:noMultiLvlLbl val="0"/>
      </c:catAx>
      <c:valAx>
        <c:axId val="76043992"/>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0436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Hunterdon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0"/>
                  <c:y val="9.374999423289898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0.36</c:v>
                </c:pt>
                <c:pt idx="1">
                  <c:v>0.44</c:v>
                </c:pt>
                <c:pt idx="2">
                  <c:v>0.05</c:v>
                </c:pt>
                <c:pt idx="3">
                  <c:v>0.03</c:v>
                </c:pt>
                <c:pt idx="4">
                  <c:v>0.08</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0</c:v>
                </c:pt>
                <c:pt idx="9">
                  <c:v>2</c:v>
                </c:pt>
                <c:pt idx="10">
                  <c:v>1</c:v>
                </c:pt>
                <c:pt idx="11">
                  <c:v>1</c:v>
                </c:pt>
                <c:pt idx="12">
                  <c:v>1</c:v>
                </c:pt>
                <c:pt idx="13">
                  <c:v>1</c:v>
                </c:pt>
                <c:pt idx="14">
                  <c:v>1</c:v>
                </c:pt>
                <c:pt idx="15">
                  <c:v>2</c:v>
                </c:pt>
                <c:pt idx="16">
                  <c:v>0</c:v>
                </c:pt>
                <c:pt idx="17">
                  <c:v>1</c:v>
                </c:pt>
                <c:pt idx="18">
                  <c:v>2</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76045168"/>
        <c:axId val="76045560"/>
      </c:barChart>
      <c:catAx>
        <c:axId val="76045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6045560"/>
        <c:crosses val="autoZero"/>
        <c:auto val="1"/>
        <c:lblAlgn val="ctr"/>
        <c:lblOffset val="100"/>
        <c:noMultiLvlLbl val="0"/>
      </c:catAx>
      <c:valAx>
        <c:axId val="76045560"/>
        <c:scaling>
          <c:orientation val="minMax"/>
        </c:scaling>
        <c:delete val="1"/>
        <c:axPos val="b"/>
        <c:numFmt formatCode="General" sourceLinked="1"/>
        <c:majorTickMark val="none"/>
        <c:minorTickMark val="none"/>
        <c:tickLblPos val="nextTo"/>
        <c:crossAx val="76045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0">
                  <c:v>6.2E-2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76046344"/>
        <c:axId val="76046736"/>
      </c:barChart>
      <c:catAx>
        <c:axId val="76046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046736"/>
        <c:crosses val="autoZero"/>
        <c:auto val="1"/>
        <c:lblAlgn val="ctr"/>
        <c:lblOffset val="100"/>
        <c:noMultiLvlLbl val="0"/>
      </c:catAx>
      <c:valAx>
        <c:axId val="76046736"/>
        <c:scaling>
          <c:orientation val="minMax"/>
        </c:scaling>
        <c:delete val="1"/>
        <c:axPos val="b"/>
        <c:numFmt formatCode="0.0%" sourceLinked="1"/>
        <c:majorTickMark val="none"/>
        <c:minorTickMark val="none"/>
        <c:tickLblPos val="nextTo"/>
        <c:crossAx val="7604634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5.8999999999999997E-2</c:v>
                </c:pt>
                <c:pt idx="1">
                  <c:v>0.09</c:v>
                </c:pt>
                <c:pt idx="2">
                  <c:v>8.3000000000000004E-2</c:v>
                </c:pt>
                <c:pt idx="3">
                  <c:v>0.11899999999999999</c:v>
                </c:pt>
                <c:pt idx="4">
                  <c:v>6.2E-2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76047520"/>
        <c:axId val="76047912"/>
      </c:lineChart>
      <c:catAx>
        <c:axId val="7604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047912"/>
        <c:crosses val="autoZero"/>
        <c:auto val="1"/>
        <c:lblAlgn val="ctr"/>
        <c:lblOffset val="100"/>
        <c:noMultiLvlLbl val="0"/>
      </c:catAx>
      <c:valAx>
        <c:axId val="76047912"/>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60475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6.5000000000000002E-2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79095960"/>
        <c:axId val="379096352"/>
      </c:barChart>
      <c:catAx>
        <c:axId val="3790959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96352"/>
        <c:crosses val="autoZero"/>
        <c:auto val="1"/>
        <c:lblAlgn val="ctr"/>
        <c:lblOffset val="100"/>
        <c:noMultiLvlLbl val="0"/>
      </c:catAx>
      <c:valAx>
        <c:axId val="379096352"/>
        <c:scaling>
          <c:orientation val="minMax"/>
          <c:max val="0.30000000000000004"/>
        </c:scaling>
        <c:delete val="1"/>
        <c:axPos val="t"/>
        <c:numFmt formatCode="0.00%" sourceLinked="1"/>
        <c:majorTickMark val="none"/>
        <c:minorTickMark val="none"/>
        <c:tickLblPos val="nextTo"/>
        <c:crossAx val="3790959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4.4999999999999998E-2</c:v>
                </c:pt>
                <c:pt idx="1">
                  <c:v>8.3000000000000004E-2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79097136"/>
        <c:axId val="379097528"/>
      </c:barChart>
      <c:catAx>
        <c:axId val="3790971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97528"/>
        <c:crosses val="autoZero"/>
        <c:auto val="1"/>
        <c:lblAlgn val="ctr"/>
        <c:lblOffset val="100"/>
        <c:noMultiLvlLbl val="0"/>
      </c:catAx>
      <c:valAx>
        <c:axId val="379097528"/>
        <c:scaling>
          <c:orientation val="minMax"/>
          <c:max val="0.30000000000000004"/>
          <c:min val="0"/>
        </c:scaling>
        <c:delete val="1"/>
        <c:axPos val="b"/>
        <c:numFmt formatCode="0.0%" sourceLinked="1"/>
        <c:majorTickMark val="none"/>
        <c:minorTickMark val="none"/>
        <c:tickLblPos val="nextTo"/>
        <c:crossAx val="3790971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6">
                  <c:v>0.14399999999999999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79098312"/>
        <c:axId val="379098704"/>
      </c:barChart>
      <c:catAx>
        <c:axId val="379098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98704"/>
        <c:crosses val="autoZero"/>
        <c:auto val="1"/>
        <c:lblAlgn val="ctr"/>
        <c:lblOffset val="100"/>
        <c:noMultiLvlLbl val="0"/>
      </c:catAx>
      <c:valAx>
        <c:axId val="379098704"/>
        <c:scaling>
          <c:orientation val="minMax"/>
        </c:scaling>
        <c:delete val="1"/>
        <c:axPos val="b"/>
        <c:numFmt formatCode="0.0%" sourceLinked="1"/>
        <c:majorTickMark val="none"/>
        <c:minorTickMark val="none"/>
        <c:tickLblPos val="nextTo"/>
        <c:crossAx val="37909831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0.13100000000000001</c:v>
                </c:pt>
                <c:pt idx="1">
                  <c:v>0.121</c:v>
                </c:pt>
                <c:pt idx="2">
                  <c:v>0.16</c:v>
                </c:pt>
                <c:pt idx="3">
                  <c:v>0.13</c:v>
                </c:pt>
                <c:pt idx="4">
                  <c:v>0.14399999999999999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79099488"/>
        <c:axId val="379099880"/>
      </c:lineChart>
      <c:catAx>
        <c:axId val="37909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99880"/>
        <c:crosses val="autoZero"/>
        <c:auto val="1"/>
        <c:lblAlgn val="ctr"/>
        <c:lblOffset val="100"/>
        <c:noMultiLvlLbl val="0"/>
      </c:catAx>
      <c:valAx>
        <c:axId val="379099880"/>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994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0.16800000000000001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79100664"/>
        <c:axId val="379101056"/>
      </c:barChart>
      <c:catAx>
        <c:axId val="3791006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1056"/>
        <c:crosses val="autoZero"/>
        <c:auto val="1"/>
        <c:lblAlgn val="ctr"/>
        <c:lblOffset val="100"/>
        <c:noMultiLvlLbl val="0"/>
      </c:catAx>
      <c:valAx>
        <c:axId val="379101056"/>
        <c:scaling>
          <c:orientation val="minMax"/>
          <c:max val="0.30000000000000004"/>
        </c:scaling>
        <c:delete val="1"/>
        <c:axPos val="t"/>
        <c:numFmt formatCode="0.00%" sourceLinked="1"/>
        <c:majorTickMark val="none"/>
        <c:minorTickMark val="none"/>
        <c:tickLblPos val="nextTo"/>
        <c:crossAx val="379100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0.128</c:v>
                </c:pt>
                <c:pt idx="1">
                  <c:v>0.17100000000000001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79101840"/>
        <c:axId val="379102232"/>
      </c:barChart>
      <c:catAx>
        <c:axId val="379101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2232"/>
        <c:crosses val="autoZero"/>
        <c:auto val="1"/>
        <c:lblAlgn val="ctr"/>
        <c:lblOffset val="100"/>
        <c:noMultiLvlLbl val="0"/>
      </c:catAx>
      <c:valAx>
        <c:axId val="379102232"/>
        <c:scaling>
          <c:orientation val="minMax"/>
          <c:max val="0.30000000000000004"/>
          <c:min val="0"/>
        </c:scaling>
        <c:delete val="1"/>
        <c:axPos val="b"/>
        <c:numFmt formatCode="0.0%" sourceLinked="1"/>
        <c:majorTickMark val="none"/>
        <c:minorTickMark val="none"/>
        <c:tickLblPos val="nextTo"/>
        <c:crossAx val="3791018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Copy This County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3" formatCode="0">
                  <c:v>3529</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Copy This County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3">
                  <c:v>3500</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79103016"/>
        <c:axId val="379103408"/>
      </c:barChart>
      <c:catAx>
        <c:axId val="379103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3408"/>
        <c:crosses val="autoZero"/>
        <c:auto val="1"/>
        <c:lblAlgn val="ctr"/>
        <c:lblOffset val="100"/>
        <c:noMultiLvlLbl val="0"/>
      </c:catAx>
      <c:valAx>
        <c:axId val="379103408"/>
        <c:scaling>
          <c:orientation val="minMax"/>
        </c:scaling>
        <c:delete val="1"/>
        <c:axPos val="b"/>
        <c:numFmt formatCode="General" sourceLinked="1"/>
        <c:majorTickMark val="none"/>
        <c:minorTickMark val="none"/>
        <c:tickLblPos val="nextTo"/>
        <c:crossAx val="379103016"/>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Copy County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13" formatCode="0.0%">
                  <c:v>0.1862</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Copy County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13" formatCode="0.0%">
                  <c:v>0.18779999999999999</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379104192"/>
        <c:axId val="379104584"/>
      </c:barChart>
      <c:catAx>
        <c:axId val="37910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4584"/>
        <c:crosses val="autoZero"/>
        <c:auto val="1"/>
        <c:lblAlgn val="ctr"/>
        <c:lblOffset val="100"/>
        <c:noMultiLvlLbl val="0"/>
      </c:catAx>
      <c:valAx>
        <c:axId val="379104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4192"/>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4">
                  <c:v>182</c:v>
                </c:pt>
                <c:pt idx="5">
                  <c:v>207</c:v>
                </c:pt>
                <c:pt idx="6">
                  <c:v>340</c:v>
                </c:pt>
                <c:pt idx="7">
                  <c:v>365</c:v>
                </c:pt>
                <c:pt idx="8">
                  <c:v>382</c:v>
                </c:pt>
                <c:pt idx="9">
                  <c:v>461</c:v>
                </c:pt>
                <c:pt idx="10">
                  <c:v>504</c:v>
                </c:pt>
                <c:pt idx="11">
                  <c:v>644</c:v>
                </c:pt>
                <c:pt idx="12">
                  <c:v>650</c:v>
                </c:pt>
                <c:pt idx="13">
                  <c:v>856</c:v>
                </c:pt>
                <c:pt idx="14">
                  <c:v>907</c:v>
                </c:pt>
                <c:pt idx="15">
                  <c:v>1053</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3">
                  <c:v>116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79105368"/>
        <c:axId val="379105760"/>
      </c:barChart>
      <c:catAx>
        <c:axId val="379105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5760"/>
        <c:crosses val="autoZero"/>
        <c:auto val="1"/>
        <c:lblAlgn val="ctr"/>
        <c:lblOffset val="100"/>
        <c:noMultiLvlLbl val="0"/>
      </c:catAx>
      <c:valAx>
        <c:axId val="37910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5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4.4%</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s://www.passaicresourcenet.org/community-services/family-support-services/"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71513" y="1181100"/>
            <a:ext cx="5667375" cy="3189288"/>
          </a:xfrm>
        </p:spPr>
      </p:sp>
      <p:sp>
        <p:nvSpPr>
          <p:cNvPr id="3" name="Notes Placeholder 2"/>
          <p:cNvSpPr>
            <a:spLocks noGrp="1"/>
          </p:cNvSpPr>
          <p:nvPr>
            <p:ph type="body" idx="1"/>
          </p:nvPr>
        </p:nvSpPr>
        <p:spPr/>
        <p:txBody>
          <a:bodyPr/>
          <a:lstStyle/>
          <a:p>
            <a:pPr defTabSz="931618">
              <a:defRPr/>
            </a:pPr>
            <a:endParaRPr lang="en-US" sz="1200"/>
          </a:p>
        </p:txBody>
      </p:sp>
      <p:sp>
        <p:nvSpPr>
          <p:cNvPr id="4" name="Slide Number Placeholder 3"/>
          <p:cNvSpPr>
            <a:spLocks noGrp="1"/>
          </p:cNvSpPr>
          <p:nvPr>
            <p:ph type="sldNum" sz="quarter" idx="5"/>
          </p:nvPr>
        </p:nvSpPr>
        <p:spPr/>
        <p:txBody>
          <a:bodyPr/>
          <a:lstStyle/>
          <a:p>
            <a:fld id="{1A5F6635-16F0-4079-8275-EDBEEA357CB3}" type="slidenum">
              <a:rPr lang="en-US" smtClean="0"/>
              <a:t>2</a:t>
            </a:fld>
            <a:endParaRPr lang="en-US"/>
          </a:p>
        </p:txBody>
      </p:sp>
    </p:spTree>
    <p:extLst>
      <p:ext uri="{BB962C8B-B14F-4D97-AF65-F5344CB8AC3E}">
        <p14:creationId xmlns:p14="http://schemas.microsoft.com/office/powerpoint/2010/main" val="228348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White residents, and lower proportions of all other racial/ethnic</a:t>
            </a:r>
            <a:r>
              <a:rPr lang="en-US" sz="1200" kern="1200" baseline="0" dirty="0" smtClean="0">
                <a:solidFill>
                  <a:schemeClr val="tx1"/>
                </a:solidFill>
                <a:effectLst/>
                <a:latin typeface="+mn-lt"/>
                <a:ea typeface="+mn-ea"/>
                <a:cs typeface="+mn-cs"/>
              </a:rPr>
              <a:t> groups </a:t>
            </a:r>
            <a:r>
              <a:rPr lang="en-US" sz="1200" kern="1200" dirty="0" smtClean="0">
                <a:solidFill>
                  <a:schemeClr val="tx1"/>
                </a:solidFill>
                <a:effectLst/>
                <a:latin typeface="+mn-lt"/>
                <a:ea typeface="+mn-ea"/>
                <a:cs typeface="+mn-cs"/>
              </a:rPr>
              <a:t>in this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 Chart 1.3.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all racial/ethnic groups has remained steady.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Stockton, West </a:t>
            </a:r>
            <a:r>
              <a:rPr lang="en-US" sz="1200" kern="1200" dirty="0" err="1" smtClean="0">
                <a:solidFill>
                  <a:schemeClr val="tx1"/>
                </a:solidFill>
                <a:effectLst/>
                <a:latin typeface="+mn-lt"/>
                <a:ea typeface="+mn-ea"/>
                <a:cs typeface="+mn-cs"/>
              </a:rPr>
              <a:t>Amwell</a:t>
            </a:r>
            <a:r>
              <a:rPr lang="en-US" sz="1200" kern="1200" dirty="0" smtClean="0">
                <a:solidFill>
                  <a:schemeClr val="tx1"/>
                </a:solidFill>
                <a:effectLst/>
                <a:latin typeface="+mn-lt"/>
                <a:ea typeface="+mn-ea"/>
                <a:cs typeface="+mn-cs"/>
              </a:rPr>
              <a:t>, and Flemington are composed of mostly White residents, however Flemington includes larger percentages of Asian and Hispanic/Latino residents.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a:t>
            </a:r>
            <a:r>
              <a:rPr lang="en-US" sz="1200" kern="1200" dirty="0" smtClean="0">
                <a:solidFill>
                  <a:schemeClr val="tx1"/>
                </a:solidFill>
                <a:effectLst/>
                <a:latin typeface="+mn-lt"/>
                <a:ea typeface="+mn-ea"/>
                <a:cs typeface="+mn-cs"/>
              </a:rPr>
              <a:t>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counties percentage of foreign-born residents has remained steady over the past 5 years.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Flemington</a:t>
            </a:r>
            <a:r>
              <a:rPr lang="en-US" sz="1200" kern="1200" baseline="0" dirty="0" smtClean="0">
                <a:solidFill>
                  <a:schemeClr val="tx1"/>
                </a:solidFill>
                <a:effectLst/>
                <a:latin typeface="+mn-lt"/>
                <a:ea typeface="+mn-ea"/>
                <a:cs typeface="+mn-cs"/>
              </a:rPr>
              <a:t> and Clinton Town</a:t>
            </a:r>
            <a:r>
              <a:rPr lang="en-US" sz="1200" kern="1200" dirty="0" smtClean="0">
                <a:solidFill>
                  <a:schemeClr val="tx1"/>
                </a:solidFill>
                <a:effectLst/>
                <a:latin typeface="+mn-lt"/>
                <a:ea typeface="+mn-ea"/>
                <a:cs typeface="+mn-cs"/>
              </a:rPr>
              <a:t> 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remained steady over the 5 years for which we have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Flemington has the lowest proportion of residents who speak English-only, while Califon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highest, midrange, and lowest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 municipalities have data available</a:t>
            </a:r>
            <a:r>
              <a:rPr lang="en-US" sz="1200" kern="1200" baseline="0" dirty="0" smtClean="0">
                <a:solidFill>
                  <a:schemeClr val="tx1"/>
                </a:solidFill>
                <a:effectLst/>
                <a:latin typeface="+mn-lt"/>
                <a:ea typeface="+mn-ea"/>
                <a:cs typeface="+mn-cs"/>
              </a:rPr>
              <a:t> for this county.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includes numbers of children in each municipality, and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2018, this county had the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295</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29</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42,918 (in-home); 5,543 (out-of-home placement); 48,461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than the previous years except 2016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families living in poverty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6 counties in NJ have higher percentages of families living in poverty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remained steady between 2013 and 2017.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2.3.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Poverty definition</a:t>
            </a:r>
            <a:r>
              <a:rPr lang="en-US" sz="1200" kern="1200" dirty="0" smtClean="0">
                <a:solidFill>
                  <a:schemeClr val="tx1"/>
                </a:solidFill>
                <a:effectLst/>
                <a:latin typeface="+mn-lt"/>
                <a:ea typeface="+mn-ea"/>
                <a:cs typeface="+mn-cs"/>
              </a:rPr>
              <a:t>: The Census Bureau uses a set of dollar value thresholds that vary by family size and composition to determine who is in poverty.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To determine a person's poverty status, </a:t>
            </a:r>
            <a:r>
              <a:rPr lang="en-US" sz="1200" kern="1200" dirty="0" smtClean="0">
                <a:solidFill>
                  <a:schemeClr val="tx1"/>
                </a:solidFill>
                <a:effectLst/>
                <a:latin typeface="+mn-lt"/>
                <a:ea typeface="+mn-ea"/>
                <a:cs typeface="+mn-cs"/>
              </a:rPr>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Flemington</a:t>
            </a:r>
            <a:r>
              <a:rPr lang="en-US" sz="1200" kern="1200" baseline="0" dirty="0" smtClean="0">
                <a:solidFill>
                  <a:schemeClr val="tx1"/>
                </a:solidFill>
                <a:effectLst/>
                <a:latin typeface="+mn-lt"/>
                <a:ea typeface="+mn-ea"/>
                <a:cs typeface="+mn-cs"/>
              </a:rPr>
              <a:t> and Frenchtown </a:t>
            </a:r>
            <a:r>
              <a:rPr lang="en-US" sz="1200" kern="1200" dirty="0" smtClean="0">
                <a:solidFill>
                  <a:schemeClr val="tx1"/>
                </a:solidFill>
                <a:effectLst/>
                <a:latin typeface="+mn-lt"/>
                <a:ea typeface="+mn-ea"/>
                <a:cs typeface="+mn-cs"/>
              </a:rPr>
              <a:t>have the highest poverty rates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cost of living budget estimates how much income a family is likely to need (across 7 components) to attain a modest yet adequate standard of living here. The most costly component in this county tends to be child care, followed closely by housing.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most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than the state median and higher than the national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Flemington and Glen</a:t>
            </a:r>
            <a:r>
              <a:rPr lang="en-US" sz="1200" kern="1200" baseline="0" dirty="0" smtClean="0">
                <a:solidFill>
                  <a:schemeClr val="tx1"/>
                </a:solidFill>
                <a:effectLst/>
                <a:latin typeface="+mn-lt"/>
                <a:ea typeface="+mn-ea"/>
                <a:cs typeface="+mn-cs"/>
              </a:rPr>
              <a:t> Gardner</a:t>
            </a:r>
            <a:r>
              <a:rPr lang="en-US" sz="1200" kern="1200" dirty="0" smtClean="0">
                <a:solidFill>
                  <a:schemeClr val="tx1"/>
                </a:solidFill>
                <a:effectLst/>
                <a:latin typeface="+mn-lt"/>
                <a:ea typeface="+mn-ea"/>
                <a:cs typeface="+mn-cs"/>
              </a:rPr>
              <a:t>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households experiencing severe cost burden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50% of income or more spent on housing is considered severe cost burden. Household income is based on a 12-month estimate (in 2017 inflation adjusted dollars).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This county’s percentage of households experiencing severe housing burden has slightly decreased between 2014 and 2019. </a:t>
            </a:r>
          </a:p>
          <a:p>
            <a:endParaRPr lang="en-US" dirty="0" smtClean="0"/>
          </a:p>
          <a:p>
            <a:r>
              <a:rPr lang="en-US" dirty="0" smtClean="0"/>
              <a:t>Severe housing burden is defined as households with at least 1 of 4 housing problems including: overcrowding, high housing costs, lack of kitchen facilities, or lack of plumbing facilities. </a:t>
            </a:r>
          </a:p>
          <a:p>
            <a:endParaRPr lang="en-US" dirty="0" smtClean="0"/>
          </a:p>
          <a:p>
            <a:r>
              <a:rPr lang="en-US" dirty="0" smtClean="0"/>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endParaRPr lang="en-US" dirty="0" smtClean="0"/>
          </a:p>
          <a:p>
            <a:r>
              <a:rPr lang="en-US" dirty="0" smtClean="0"/>
              <a:t>Municipality data available? No.</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1555104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rates have been decreasing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Nationally and in NJ, food insecurity rates have been decreasing slightly over time.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less than the state average and less than the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slightly decreased between 2013 and 2017.</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slightly decreased between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decreased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infant, toddler, and pre-K median monthly childcare costs in this county tend to be on the high side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infant, toddler and pre-K childcare costs appear 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expected when compared to the county’s median household income.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longer commute to work than the state average of 31.5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average commute times shorter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remain steady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8.3.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High</a:t>
            </a:r>
            <a:r>
              <a:rPr lang="en-US" sz="1200" kern="1200" baseline="0" dirty="0" smtClean="0">
                <a:solidFill>
                  <a:schemeClr val="tx1"/>
                </a:solidFill>
                <a:effectLst/>
                <a:latin typeface="+mn-lt"/>
                <a:ea typeface="+mn-ea"/>
                <a:cs typeface="+mn-cs"/>
              </a:rPr>
              <a:t> Bridge and Alexandria </a:t>
            </a:r>
            <a:r>
              <a:rPr lang="en-US" sz="1200" kern="1200" dirty="0" smtClean="0">
                <a:solidFill>
                  <a:schemeClr val="tx1"/>
                </a:solidFill>
                <a:effectLst/>
                <a:latin typeface="+mn-lt"/>
                <a:ea typeface="+mn-ea"/>
                <a:cs typeface="+mn-cs"/>
              </a:rPr>
              <a:t>have the longest average commute times.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highest in the state.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minors without insurance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higher estimated percentages of children without insurance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slightly varied over time.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Frenchtown and Flemington have the largest percentages of minors without insurance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remained mostly steady between 2013 and 2019.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report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increased between 2017 and 2018. Data</a:t>
            </a:r>
            <a:r>
              <a:rPr lang="en-US" sz="1200" kern="1200" baseline="0" dirty="0" smtClean="0">
                <a:solidFill>
                  <a:schemeClr val="tx1"/>
                </a:solidFill>
                <a:effectLst/>
                <a:latin typeface="+mn-lt"/>
                <a:ea typeface="+mn-ea"/>
                <a:cs typeface="+mn-cs"/>
              </a:rPr>
              <a:t> for 2017 is not available.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are estimated to earn a similar weekly wage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annual wage has increased slightly between 2016 and 2018.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county’s unemployment rate is generally lower than the state's rate and tended to follow similar patterns across the year.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lower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as with each NJ county, men tend to have higher annual incomes than women.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higher median income than the state average, and a higher median income to the national average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 males and females has slightly increased between 2013 and 2017. Men consistently earn about $24K more than women.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 with the highest, lowest, and a middling median income were selected to illustrate the variation of income by sex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crime rate is lowest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in the state.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All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lowest juvenile arrest rate in the state.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rate has decreased slightly between 2012 and 2016, and is below the rate for NJ.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deaths was too small to calculate reliable rates for most counties, and for some years.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 This county does not have available data.</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Blanks indicate the number of deaths was too small to calculate reliable rates. Most counties will have blanks in this section.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We cannot compare homicide rates by racial/ethnic group</a:t>
            </a:r>
            <a:r>
              <a:rPr lang="en-US" sz="1200" kern="1200" baseline="0" dirty="0" smtClean="0">
                <a:solidFill>
                  <a:schemeClr val="tx1"/>
                </a:solidFill>
                <a:effectLst/>
                <a:latin typeface="+mn-lt"/>
                <a:ea typeface="+mn-ea"/>
                <a:cs typeface="+mn-cs"/>
              </a:rPr>
              <a:t> for this county.</a:t>
            </a:r>
          </a:p>
          <a:p>
            <a:pPr marL="171450" lvl="0" indent="-171450">
              <a:buFont typeface="Arial" panose="020B0604020202020204" pitchFamily="34" charset="0"/>
              <a:buChar char="•"/>
            </a:pPr>
            <a:r>
              <a:rPr lang="en-US" sz="1200" kern="1200" baseline="0" dirty="0" smtClean="0">
                <a:solidFill>
                  <a:schemeClr val="tx1"/>
                </a:solidFill>
                <a:effectLst/>
                <a:latin typeface="+mn-lt"/>
                <a:ea typeface="+mn-ea"/>
                <a:cs typeface="+mn-cs"/>
              </a:rPr>
              <a:t>We cannot compare homicide rates by sex for this county.</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lowest number of domestic violence incidents in NJ.</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the number of domestic violence incidents in this county slightly decrease between 2012 and 2016 with</a:t>
            </a:r>
            <a:r>
              <a:rPr lang="en-US" sz="1200" kern="1200" baseline="0" dirty="0" smtClean="0">
                <a:solidFill>
                  <a:schemeClr val="tx1"/>
                </a:solidFill>
                <a:effectLst/>
                <a:latin typeface="+mn-lt"/>
                <a:ea typeface="+mn-ea"/>
                <a:cs typeface="+mn-cs"/>
              </a:rPr>
              <a:t> a slight rise between 2015 and 2016</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Raritan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Most domestic violence offenses in NJ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arrests were related to assault.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a two-year period (2016 to 2018), 16 counties experienced an increase in the percentage of opioid deaths, while the remaining 5 NJ counties experienced a decrease.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number of suspected overdose deaths decreased over that period.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2014 and 2018, the number of suspected opioid deaths in</a:t>
            </a:r>
            <a:r>
              <a:rPr lang="en-US" sz="1200" kern="1200" baseline="0" dirty="0" smtClean="0">
                <a:solidFill>
                  <a:schemeClr val="tx1"/>
                </a:solidFill>
                <a:effectLst/>
                <a:latin typeface="+mn-lt"/>
                <a:ea typeface="+mn-ea"/>
                <a:cs typeface="+mn-cs"/>
              </a:rPr>
              <a:t> this county increased from 2014-2017 and then decreased slightly from 2017 to 2018.</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a:t>
            </a:r>
            <a:r>
              <a:rPr lang="en-US" sz="1200" kern="1200" baseline="0" dirty="0" smtClean="0">
                <a:solidFill>
                  <a:schemeClr val="tx1"/>
                </a:solidFill>
                <a:effectLst/>
                <a:latin typeface="+mn-lt"/>
                <a:ea typeface="+mn-ea"/>
                <a:cs typeface="+mn-cs"/>
              </a:rPr>
              <a:t> there is a decreasing trend </a:t>
            </a:r>
            <a:r>
              <a:rPr lang="en-US" sz="1200" kern="1200" dirty="0" smtClean="0">
                <a:solidFill>
                  <a:schemeClr val="tx1"/>
                </a:solidFill>
                <a:effectLst/>
                <a:latin typeface="+mn-lt"/>
                <a:ea typeface="+mn-ea"/>
                <a:cs typeface="+mn-cs"/>
              </a:rPr>
              <a:t>of overdose deaths as a proportion of the population from 2017 to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decreasing section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line indicates that more people were dying of overdoses over time,</a:t>
            </a:r>
            <a:r>
              <a:rPr lang="en-US" sz="1200" kern="1200" baseline="0" dirty="0" smtClean="0">
                <a:solidFill>
                  <a:schemeClr val="tx1"/>
                </a:solidFill>
                <a:effectLst/>
                <a:latin typeface="+mn-lt"/>
                <a:ea typeface="+mn-ea"/>
                <a:cs typeface="+mn-cs"/>
              </a:rPr>
              <a:t> while the increasing section of the line between 2017 and 2018 indicates that less people were dying of overdoses over time.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majority of mental health programs available are outpatient,</a:t>
            </a:r>
            <a:r>
              <a:rPr lang="en-US" sz="1200" kern="1200" baseline="0" dirty="0" smtClean="0">
                <a:solidFill>
                  <a:schemeClr val="tx1"/>
                </a:solidFill>
                <a:effectLst/>
                <a:latin typeface="+mn-lt"/>
                <a:ea typeface="+mn-ea"/>
                <a:cs typeface="+mn-cs"/>
              </a:rPr>
              <a:t> short term care facilities, and supportive housing.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mental health distress found is below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mental health distress in this phone survey has increased.</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data is only</a:t>
            </a:r>
            <a:r>
              <a:rPr lang="en-US" sz="1200" kern="1200" baseline="0" dirty="0" smtClean="0">
                <a:solidFill>
                  <a:schemeClr val="tx1"/>
                </a:solidFill>
                <a:effectLst/>
                <a:latin typeface="+mn-lt"/>
                <a:ea typeface="+mn-ea"/>
                <a:cs typeface="+mn-cs"/>
              </a:rPr>
              <a:t> available for White, non-Hispanic residents.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a:t>
            </a:r>
            <a:r>
              <a:rPr lang="en-US" sz="1200" kern="1200" baseline="0" dirty="0" smtClean="0">
                <a:solidFill>
                  <a:schemeClr val="tx1"/>
                </a:solidFill>
                <a:effectLst/>
                <a:latin typeface="+mn-lt"/>
                <a:ea typeface="+mn-ea"/>
                <a:cs typeface="+mn-cs"/>
              </a:rPr>
              <a:t> a higher rate than </a:t>
            </a:r>
            <a:r>
              <a:rPr lang="en-US" sz="1200" kern="1200" dirty="0" smtClean="0">
                <a:solidFill>
                  <a:schemeClr val="tx1"/>
                </a:solidFill>
                <a:effectLst/>
                <a:latin typeface="+mn-lt"/>
                <a:ea typeface="+mn-ea"/>
                <a:cs typeface="+mn-cs"/>
              </a:rPr>
              <a:t>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depression is similar to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depression in this phone survey has varied slightly.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data is only available for White, non-Hispanic residents.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Diagnosed depression was reported more frequently by Women than by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4</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lowest</a:t>
            </a:r>
            <a:r>
              <a:rPr lang="en-US" sz="1200" kern="1200" dirty="0" smtClean="0">
                <a:solidFill>
                  <a:schemeClr val="tx1"/>
                </a:solidFill>
                <a:effectLst/>
                <a:latin typeface="+mn-lt"/>
                <a:ea typeface="+mn-ea"/>
                <a:cs typeface="+mn-cs"/>
              </a:rPr>
              <a:t> number of children receiving Special Ed services of the NJ counties in 2018.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2017 and 2018, the county’s percentage of children receiving Special Education services are similar to the state average.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2017 NJ Average=17.6%</a:t>
            </a:r>
          </a:p>
          <a:p>
            <a:r>
              <a:rPr lang="en-US" sz="1200" kern="1200" dirty="0" smtClean="0">
                <a:solidFill>
                  <a:schemeClr val="tx1"/>
                </a:solidFill>
                <a:effectLst/>
                <a:latin typeface="+mn-lt"/>
                <a:ea typeface="+mn-ea"/>
                <a:cs typeface="+mn-cs"/>
              </a:rPr>
              <a:t>2018 NJ Average=17.9%</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children receiving Special Ed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a:t>
            </a:r>
            <a:r>
              <a:rPr lang="en-US" dirty="0" smtClean="0">
                <a:hlinkClick r:id="rId3"/>
              </a:rPr>
              <a:t>https://</a:t>
            </a:r>
            <a:r>
              <a:rPr lang="en-US" smtClean="0">
                <a:hlinkClick r:id="rId3"/>
              </a:rPr>
              <a:t>www.Hunterdonresourcenet.org/community-services/family-support-services/</a:t>
            </a:r>
            <a:endParaRPr lang="en-US" smtClean="0"/>
          </a:p>
          <a:p>
            <a:pPr defTabSz="904046">
              <a:defRPr/>
            </a:pPr>
            <a:endParaRPr lang="en-US" dirty="0" smtClean="0"/>
          </a:p>
          <a:p>
            <a:pPr defTabSz="904046">
              <a:defRPr/>
            </a:pPr>
            <a:r>
              <a:rPr lang="en-US" dirty="0" smtClean="0"/>
              <a:t>16.2. </a:t>
            </a:r>
            <a:r>
              <a:rPr lang="en-US" dirty="0" smtClean="0">
                <a:hlinkClick r:id="rId4"/>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3.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228600" y="5638800"/>
            <a:ext cx="3454400" cy="461665"/>
          </a:xfrm>
          <a:prstGeom prst="rect">
            <a:avLst/>
          </a:prstGeom>
          <a:noFill/>
        </p:spPr>
        <p:txBody>
          <a:bodyPr wrap="square" rtlCol="0">
            <a:spAutoFit/>
          </a:bodyPr>
          <a:lstStyle/>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8" name="TextBox 7"/>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8" name="TextBox 7"/>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8" name="TextBox 7"/>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8" name="TextBox 7"/>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8" name="TextBox 7"/>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7" name="TextBox 6"/>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6" name="TextBox 5"/>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6" name="TextBox 5"/>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9" y="67465"/>
            <a:ext cx="473433" cy="896367"/>
          </a:xfrm>
          <a:prstGeom prst="rect">
            <a:avLst/>
          </a:prstGeom>
        </p:spPr>
      </p:pic>
      <p:sp>
        <p:nvSpPr>
          <p:cNvPr id="10" name="TextBox 9"/>
          <p:cNvSpPr txBox="1"/>
          <p:nvPr userDrawn="1"/>
        </p:nvSpPr>
        <p:spPr>
          <a:xfrm>
            <a:off x="609600" y="196683"/>
            <a:ext cx="883920" cy="461665"/>
          </a:xfrm>
          <a:prstGeom prst="rect">
            <a:avLst/>
          </a:prstGeom>
          <a:noFill/>
        </p:spPr>
        <p:txBody>
          <a:bodyPr wrap="square" rtlCol="0">
            <a:spAutoFit/>
          </a:bodyPr>
          <a:lstStyle/>
          <a:p>
            <a:r>
              <a:rPr lang="en-US" sz="1200" b="1" dirty="0" smtClean="0">
                <a:latin typeface="+mj-lt"/>
              </a:rPr>
              <a:t>Hunterdon</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EEC19F-5575-4E11-8FEB-56A17F42BDD7}" type="datetimeFigureOut">
              <a:rPr lang="en-US" smtClean="0"/>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C892E4-F4DA-4E8E-8111-76FE90356925}" type="slidenum">
              <a:rPr lang="en-US" smtClean="0"/>
              <a:t>‹#›</a:t>
            </a:fld>
            <a:endParaRPr lang="en-US"/>
          </a:p>
        </p:txBody>
      </p:sp>
    </p:spTree>
    <p:extLst>
      <p:ext uri="{BB962C8B-B14F-4D97-AF65-F5344CB8AC3E}">
        <p14:creationId xmlns:p14="http://schemas.microsoft.com/office/powerpoint/2010/main" val="2378693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200" y="838200"/>
            <a:ext cx="860139" cy="1628530"/>
          </a:xfrm>
          <a:prstGeom prst="rect">
            <a:avLst/>
          </a:prstGeom>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91400" y="4379386"/>
            <a:ext cx="860139" cy="1628530"/>
          </a:xfrm>
          <a:prstGeom prst="rect">
            <a:avLst/>
          </a:prstGeom>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6366" y="417207"/>
            <a:ext cx="860139" cy="1628530"/>
          </a:xfrm>
          <a:prstGeom prst="rect">
            <a:avLst/>
          </a:prstGeom>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21080" y="417207"/>
            <a:ext cx="860139" cy="1628530"/>
          </a:xfrm>
          <a:prstGeom prst="rect">
            <a:avLst/>
          </a:prstGeom>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72941" y="2568567"/>
            <a:ext cx="860139" cy="1628530"/>
          </a:xfrm>
          <a:prstGeom prst="rect">
            <a:avLst/>
          </a:prstGeom>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33911" y="493407"/>
            <a:ext cx="860139" cy="1628530"/>
          </a:xfrm>
          <a:prstGeom prst="rect">
            <a:avLst/>
          </a:prstGeom>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63124" y="503178"/>
            <a:ext cx="695989" cy="1317740"/>
          </a:xfrm>
          <a:prstGeom prst="rect">
            <a:avLst/>
          </a:prstGeom>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67600" y="4836806"/>
            <a:ext cx="860139" cy="1628530"/>
          </a:xfrm>
          <a:prstGeom prst="rect">
            <a:avLst/>
          </a:prstGeom>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0262" y="4760607"/>
            <a:ext cx="860139" cy="1628530"/>
          </a:xfrm>
          <a:prstGeom prst="rect">
            <a:avLst/>
          </a:prstGeom>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30514" y="290778"/>
            <a:ext cx="860139" cy="1628530"/>
          </a:xfrm>
          <a:prstGeom prst="rect">
            <a:avLst/>
          </a:prstGeom>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61805" y="269575"/>
            <a:ext cx="763859" cy="1446239"/>
          </a:xfrm>
          <a:prstGeom prst="rect">
            <a:avLst/>
          </a:prstGeom>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39005" y="292498"/>
            <a:ext cx="860139" cy="1628530"/>
          </a:xfrm>
          <a:prstGeom prst="rect">
            <a:avLst/>
          </a:prstGeom>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41231" y="714285"/>
            <a:ext cx="860139" cy="1628530"/>
          </a:xfrm>
          <a:prstGeom prst="rect">
            <a:avLst/>
          </a:prstGeom>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71132" y="467007"/>
            <a:ext cx="860139" cy="1628530"/>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77447" y="315916"/>
            <a:ext cx="860139" cy="1628530"/>
          </a:xfrm>
          <a:prstGeom prst="rect">
            <a:avLst/>
          </a:prstGeom>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200" y="838200"/>
            <a:ext cx="860139" cy="1628530"/>
          </a:xfrm>
          <a:prstGeom prst="rect">
            <a:avLst/>
          </a:prstGeom>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 id="21474836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18.xml"/><Relationship Id="rId7" Type="http://schemas.openxmlformats.org/officeDocument/2006/relationships/image" Target="../media/image23.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2.jpeg"/><Relationship Id="rId5" Type="http://schemas.openxmlformats.org/officeDocument/2006/relationships/image" Target="../media/image3.png"/><Relationship Id="rId4" Type="http://schemas.openxmlformats.org/officeDocument/2006/relationships/image" Target="../media/image21.jpeg"/></Relationships>
</file>

<file path=ppt/slides/_rels/slide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27.png"/><Relationship Id="rId4" Type="http://schemas.openxmlformats.org/officeDocument/2006/relationships/image" Target="../media/image26.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3.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5.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8.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7.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9.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6.xml"/><Relationship Id="rId7" Type="http://schemas.openxmlformats.org/officeDocument/2006/relationships/notesSlide" Target="../notesSlides/notesSlide11.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8.xml"/><Relationship Id="rId5" Type="http://schemas.openxmlformats.org/officeDocument/2006/relationships/tags" Target="../tags/tag68.xml"/><Relationship Id="rId4" Type="http://schemas.openxmlformats.org/officeDocument/2006/relationships/tags" Target="../tags/tag6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1.xml"/><Relationship Id="rId7" Type="http://schemas.openxmlformats.org/officeDocument/2006/relationships/slideLayout" Target="../slideLayouts/slideLayout8.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chart" Target="../charts/chart12.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notesSlide" Target="../notesSlides/notesSlide13.xml"/><Relationship Id="rId5" Type="http://schemas.openxmlformats.org/officeDocument/2006/relationships/tags" Target="../tags/tag79.xml"/><Relationship Id="rId10" Type="http://schemas.openxmlformats.org/officeDocument/2006/relationships/slideLayout" Target="../slideLayouts/slideLayout8.xml"/><Relationship Id="rId4" Type="http://schemas.openxmlformats.org/officeDocument/2006/relationships/tags" Target="../tags/tag78.xml"/><Relationship Id="rId9" Type="http://schemas.openxmlformats.org/officeDocument/2006/relationships/tags" Target="../tags/tag8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6.xml"/><Relationship Id="rId7" Type="http://schemas.openxmlformats.org/officeDocument/2006/relationships/slideLayout" Target="../slideLayouts/slideLayout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2.xml"/><Relationship Id="rId7" Type="http://schemas.openxmlformats.org/officeDocument/2006/relationships/slideLayout" Target="../slideLayouts/slideLayout8.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chart" Target="../charts/chart16.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chart" Target="../charts/chart15.xml"/><Relationship Id="rId5" Type="http://schemas.openxmlformats.org/officeDocument/2006/relationships/tags" Target="../tags/tag100.xml"/><Relationship Id="rId10" Type="http://schemas.openxmlformats.org/officeDocument/2006/relationships/notesSlide" Target="../notesSlides/notesSlide16.xml"/><Relationship Id="rId4" Type="http://schemas.openxmlformats.org/officeDocument/2006/relationships/tags" Target="../tags/tag99.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6.xml"/><Relationship Id="rId7" Type="http://schemas.openxmlformats.org/officeDocument/2006/relationships/notesSlide" Target="../notesSlides/notesSlide17.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Layout" Target="../slideLayouts/slideLayout8.xml"/><Relationship Id="rId5" Type="http://schemas.openxmlformats.org/officeDocument/2006/relationships/tags" Target="../tags/tag108.xml"/><Relationship Id="rId4" Type="http://schemas.openxmlformats.org/officeDocument/2006/relationships/tags" Target="../tags/tag10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1.xml"/><Relationship Id="rId7" Type="http://schemas.openxmlformats.org/officeDocument/2006/relationships/slideLayout" Target="../slideLayouts/slideLayout8.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7.xml"/><Relationship Id="rId7" Type="http://schemas.openxmlformats.org/officeDocument/2006/relationships/notesSlide" Target="../notesSlides/notesSlide19.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8.xml"/><Relationship Id="rId5" Type="http://schemas.openxmlformats.org/officeDocument/2006/relationships/tags" Target="../tags/tag119.xml"/><Relationship Id="rId4" Type="http://schemas.openxmlformats.org/officeDocument/2006/relationships/tags" Target="../tags/tag1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8" Type="http://schemas.openxmlformats.org/officeDocument/2006/relationships/tags" Target="../tags/tag127.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chart" Target="../charts/chart21.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chart" Target="../charts/chart20.xml"/><Relationship Id="rId5" Type="http://schemas.openxmlformats.org/officeDocument/2006/relationships/tags" Target="../tags/tag124.xml"/><Relationship Id="rId10" Type="http://schemas.openxmlformats.org/officeDocument/2006/relationships/notesSlide" Target="../notesSlides/notesSlide20.xml"/><Relationship Id="rId4" Type="http://schemas.openxmlformats.org/officeDocument/2006/relationships/tags" Target="../tags/tag123.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30.xml"/><Relationship Id="rId7" Type="http://schemas.openxmlformats.org/officeDocument/2006/relationships/notesSlide" Target="../notesSlides/notesSlide21.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8.xml"/><Relationship Id="rId5" Type="http://schemas.openxmlformats.org/officeDocument/2006/relationships/tags" Target="../tags/tag132.xml"/><Relationship Id="rId4" Type="http://schemas.openxmlformats.org/officeDocument/2006/relationships/tags" Target="../tags/tag1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5.xml"/><Relationship Id="rId7" Type="http://schemas.openxmlformats.org/officeDocument/2006/relationships/slideLayout" Target="../slideLayouts/slideLayout8.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41.xml"/><Relationship Id="rId7"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7.xml"/><Relationship Id="rId7" Type="http://schemas.openxmlformats.org/officeDocument/2006/relationships/notesSlide" Target="../notesSlides/notesSlide24.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8.xml"/><Relationship Id="rId5" Type="http://schemas.openxmlformats.org/officeDocument/2006/relationships/tags" Target="../tags/tag149.xml"/><Relationship Id="rId4" Type="http://schemas.openxmlformats.org/officeDocument/2006/relationships/tags" Target="../tags/tag148.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2.xml"/><Relationship Id="rId7" Type="http://schemas.openxmlformats.org/officeDocument/2006/relationships/notesSlide" Target="../notesSlides/notesSlide25.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slideLayout" Target="../slideLayouts/slideLayout8.xml"/><Relationship Id="rId5" Type="http://schemas.openxmlformats.org/officeDocument/2006/relationships/tags" Target="../tags/tag154.xml"/><Relationship Id="rId4" Type="http://schemas.openxmlformats.org/officeDocument/2006/relationships/tags" Target="../tags/tag153.xml"/></Relationships>
</file>

<file path=ppt/slides/_rels/slide38.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chart" Target="../charts/chart27.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notesSlide" Target="../notesSlides/notesSlide26.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8.xml"/><Relationship Id="rId5" Type="http://schemas.openxmlformats.org/officeDocument/2006/relationships/tags" Target="../tags/tag159.xml"/><Relationship Id="rId15" Type="http://schemas.openxmlformats.org/officeDocument/2006/relationships/chart" Target="../charts/chart2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7.xml"/><Relationship Id="rId7" Type="http://schemas.openxmlformats.org/officeDocument/2006/relationships/notesSlide" Target="../notesSlides/notesSlide27.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8.xml"/><Relationship Id="rId5" Type="http://schemas.openxmlformats.org/officeDocument/2006/relationships/tags" Target="../tags/tag169.xml"/><Relationship Id="rId4" Type="http://schemas.openxmlformats.org/officeDocument/2006/relationships/tags" Target="../tags/tag168.xml"/></Relationships>
</file>

<file path=ppt/slides/_rels/slide41.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chart" Target="../charts/chart31.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28.xml"/><Relationship Id="rId5" Type="http://schemas.openxmlformats.org/officeDocument/2006/relationships/slideLayout" Target="../slideLayouts/slideLayout8.xml"/><Relationship Id="rId4" Type="http://schemas.openxmlformats.org/officeDocument/2006/relationships/tags" Target="../tags/tag17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chart" Target="../charts/chart32.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notesSlide" Target="../notesSlides/notesSlide29.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slideLayout" Target="../slideLayouts/slideLayout8.xml"/><Relationship Id="rId5" Type="http://schemas.openxmlformats.org/officeDocument/2006/relationships/tags" Target="../tags/tag17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198.xml"/><Relationship Id="rId7" Type="http://schemas.openxmlformats.org/officeDocument/2006/relationships/slideLayout" Target="../slideLayouts/slideLayout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8" Type="http://schemas.openxmlformats.org/officeDocument/2006/relationships/tags" Target="../tags/tag209.xml"/><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chart" Target="../charts/chart38.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chart" Target="../charts/chart37.xml"/><Relationship Id="rId5" Type="http://schemas.openxmlformats.org/officeDocument/2006/relationships/tags" Target="../tags/tag206.xml"/><Relationship Id="rId10" Type="http://schemas.openxmlformats.org/officeDocument/2006/relationships/notesSlide" Target="../notesSlides/notesSlide33.xml"/><Relationship Id="rId4" Type="http://schemas.openxmlformats.org/officeDocument/2006/relationships/tags" Target="../tags/tag205.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2.xml"/><Relationship Id="rId7" Type="http://schemas.openxmlformats.org/officeDocument/2006/relationships/notesSlide" Target="../notesSlides/notesSlide34.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8.xml"/><Relationship Id="rId5" Type="http://schemas.openxmlformats.org/officeDocument/2006/relationships/tags" Target="../tags/tag214.xml"/><Relationship Id="rId4" Type="http://schemas.openxmlformats.org/officeDocument/2006/relationships/tags" Target="../tags/tag213.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7.xml"/><Relationship Id="rId7" Type="http://schemas.openxmlformats.org/officeDocument/2006/relationships/notesSlide" Target="../notesSlides/notesSlide35.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slideLayout" Target="../slideLayouts/slideLayout8.xml"/><Relationship Id="rId5" Type="http://schemas.openxmlformats.org/officeDocument/2006/relationships/tags" Target="../tags/tag219.xml"/><Relationship Id="rId4" Type="http://schemas.openxmlformats.org/officeDocument/2006/relationships/tags" Target="../tags/tag218.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2.xml"/><Relationship Id="rId7" Type="http://schemas.openxmlformats.org/officeDocument/2006/relationships/notesSlide" Target="../notesSlides/notesSlide36.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8.xml"/><Relationship Id="rId5" Type="http://schemas.openxmlformats.org/officeDocument/2006/relationships/tags" Target="../tags/tag224.xml"/><Relationship Id="rId4" Type="http://schemas.openxmlformats.org/officeDocument/2006/relationships/tags" Target="../tags/tag223.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7.xml"/><Relationship Id="rId7" Type="http://schemas.openxmlformats.org/officeDocument/2006/relationships/notesSlide" Target="../notesSlides/notesSlide37.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8.xml"/><Relationship Id="rId5" Type="http://schemas.openxmlformats.org/officeDocument/2006/relationships/tags" Target="../tags/tag229.xml"/><Relationship Id="rId4" Type="http://schemas.openxmlformats.org/officeDocument/2006/relationships/tags" Target="../tags/tag228.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2.xml"/><Relationship Id="rId7" Type="http://schemas.openxmlformats.org/officeDocument/2006/relationships/notesSlide" Target="../notesSlides/notesSlide38.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8.xml"/><Relationship Id="rId5" Type="http://schemas.openxmlformats.org/officeDocument/2006/relationships/tags" Target="../tags/tag234.xml"/><Relationship Id="rId4" Type="http://schemas.openxmlformats.org/officeDocument/2006/relationships/tags" Target="../tags/tag233.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7.xml"/><Relationship Id="rId7" Type="http://schemas.openxmlformats.org/officeDocument/2006/relationships/notesSlide" Target="../notesSlides/notesSlide39.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8.xml"/><Relationship Id="rId5" Type="http://schemas.openxmlformats.org/officeDocument/2006/relationships/tags" Target="../tags/tag239.xml"/><Relationship Id="rId4" Type="http://schemas.openxmlformats.org/officeDocument/2006/relationships/tags" Target="../tags/tag2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chart" Target="../charts/chart46.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chart" Target="../charts/chart45.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notesSlide" Target="../notesSlides/notesSlide40.xml"/><Relationship Id="rId5" Type="http://schemas.openxmlformats.org/officeDocument/2006/relationships/tags" Target="../tags/tag244.xml"/><Relationship Id="rId10" Type="http://schemas.openxmlformats.org/officeDocument/2006/relationships/slideLayout" Target="../slideLayouts/slideLayout8.xml"/><Relationship Id="rId4" Type="http://schemas.openxmlformats.org/officeDocument/2006/relationships/tags" Target="../tags/tag243.xml"/><Relationship Id="rId9" Type="http://schemas.openxmlformats.org/officeDocument/2006/relationships/tags" Target="../tags/tag2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3.xml"/><Relationship Id="rId3" Type="http://schemas.openxmlformats.org/officeDocument/2006/relationships/tags" Target="../tags/tag263.xml"/><Relationship Id="rId7" Type="http://schemas.openxmlformats.org/officeDocument/2006/relationships/slideLayout" Target="../slideLayouts/slideLayout8.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9.xml"/><Relationship Id="rId7" Type="http://schemas.openxmlformats.org/officeDocument/2006/relationships/notesSlide" Target="../notesSlides/notesSlide44.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slideLayout" Target="../slideLayouts/slideLayout8.xml"/><Relationship Id="rId5" Type="http://schemas.openxmlformats.org/officeDocument/2006/relationships/tags" Target="../tags/tag271.xml"/><Relationship Id="rId4" Type="http://schemas.openxmlformats.org/officeDocument/2006/relationships/tags" Target="../tags/tag270.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4.xml"/><Relationship Id="rId7" Type="http://schemas.openxmlformats.org/officeDocument/2006/relationships/notesSlide" Target="../notesSlides/notesSlide45.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slideLayout" Target="../slideLayouts/slideLayout8.xml"/><Relationship Id="rId5" Type="http://schemas.openxmlformats.org/officeDocument/2006/relationships/tags" Target="../tags/tag276.xml"/><Relationship Id="rId4" Type="http://schemas.openxmlformats.org/officeDocument/2006/relationships/tags" Target="../tags/tag275.xml"/></Relationships>
</file>

<file path=ppt/slides/_rels/slide62.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chart" Target="../charts/chart52.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notesSlide" Target="../notesSlides/notesSlide46.xml"/><Relationship Id="rId5" Type="http://schemas.openxmlformats.org/officeDocument/2006/relationships/tags" Target="../tags/tag281.xml"/><Relationship Id="rId10" Type="http://schemas.openxmlformats.org/officeDocument/2006/relationships/slideLayout" Target="../slideLayouts/slideLayout8.xml"/><Relationship Id="rId4" Type="http://schemas.openxmlformats.org/officeDocument/2006/relationships/tags" Target="../tags/tag280.xml"/><Relationship Id="rId9" Type="http://schemas.openxmlformats.org/officeDocument/2006/relationships/tags" Target="../tags/tag28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7.xml"/><Relationship Id="rId3" Type="http://schemas.openxmlformats.org/officeDocument/2006/relationships/tags" Target="../tags/tag288.xml"/><Relationship Id="rId7" Type="http://schemas.openxmlformats.org/officeDocument/2006/relationships/slideLayout" Target="../slideLayouts/slideLayout8.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9.xml"/><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chart" Target="../charts/chart55.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chart" Target="../charts/chart54.xml"/><Relationship Id="rId5" Type="http://schemas.openxmlformats.org/officeDocument/2006/relationships/tags" Target="../tags/tag296.xml"/><Relationship Id="rId10" Type="http://schemas.openxmlformats.org/officeDocument/2006/relationships/notesSlide" Target="../notesSlides/notesSlide48.xml"/><Relationship Id="rId4" Type="http://schemas.openxmlformats.org/officeDocument/2006/relationships/tags" Target="../tags/tag295.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chart" Target="../charts/chart57.xml"/><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chart" Target="../charts/chart56.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notesSlide" Target="../notesSlides/notesSlide49.xml"/><Relationship Id="rId5" Type="http://schemas.openxmlformats.org/officeDocument/2006/relationships/tags" Target="../tags/tag304.xml"/><Relationship Id="rId10" Type="http://schemas.openxmlformats.org/officeDocument/2006/relationships/slideLayout" Target="../slideLayouts/slideLayout8.xml"/><Relationship Id="rId4" Type="http://schemas.openxmlformats.org/officeDocument/2006/relationships/tags" Target="../tags/tag303.xml"/><Relationship Id="rId9" Type="http://schemas.openxmlformats.org/officeDocument/2006/relationships/tags" Target="../tags/tag308.xml"/></Relationships>
</file>

<file path=ppt/slides/_rels/slide67.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chart" Target="../charts/chart59.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chart" Target="../charts/chart58.xml"/><Relationship Id="rId5" Type="http://schemas.openxmlformats.org/officeDocument/2006/relationships/tags" Target="../tags/tag313.xml"/><Relationship Id="rId10" Type="http://schemas.openxmlformats.org/officeDocument/2006/relationships/notesSlide" Target="../notesSlides/notesSlide50.xml"/><Relationship Id="rId4" Type="http://schemas.openxmlformats.org/officeDocument/2006/relationships/tags" Target="../tags/tag312.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4.xml"/><Relationship Id="rId13" Type="http://schemas.openxmlformats.org/officeDocument/2006/relationships/chart" Target="../charts/chart61.xml"/><Relationship Id="rId3" Type="http://schemas.openxmlformats.org/officeDocument/2006/relationships/tags" Target="../tags/tag319.xml"/><Relationship Id="rId7" Type="http://schemas.openxmlformats.org/officeDocument/2006/relationships/tags" Target="../tags/tag323.xml"/><Relationship Id="rId12" Type="http://schemas.openxmlformats.org/officeDocument/2006/relationships/chart" Target="../charts/chart60.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notesSlide" Target="../notesSlides/notesSlide51.xml"/><Relationship Id="rId5" Type="http://schemas.openxmlformats.org/officeDocument/2006/relationships/tags" Target="../tags/tag321.xml"/><Relationship Id="rId10" Type="http://schemas.openxmlformats.org/officeDocument/2006/relationships/slideLayout" Target="../slideLayouts/slideLayout8.xml"/><Relationship Id="rId4" Type="http://schemas.openxmlformats.org/officeDocument/2006/relationships/tags" Target="../tags/tag320.xml"/><Relationship Id="rId9" Type="http://schemas.openxmlformats.org/officeDocument/2006/relationships/tags" Target="../tags/tag3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8.xml"/><Relationship Id="rId7" Type="http://schemas.openxmlformats.org/officeDocument/2006/relationships/notesSlide" Target="../notesSlides/notesSlide52.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slideLayout" Target="../slideLayouts/slideLayout9.xml"/><Relationship Id="rId5" Type="http://schemas.openxmlformats.org/officeDocument/2006/relationships/tags" Target="../tags/tag330.xml"/><Relationship Id="rId4" Type="http://schemas.openxmlformats.org/officeDocument/2006/relationships/tags" Target="../tags/tag329.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3.xml"/><Relationship Id="rId7" Type="http://schemas.openxmlformats.org/officeDocument/2006/relationships/notesSlide" Target="../notesSlides/notesSlide53.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slideLayout" Target="../slideLayouts/slideLayout9.xml"/><Relationship Id="rId5" Type="http://schemas.openxmlformats.org/officeDocument/2006/relationships/tags" Target="../tags/tag335.xml"/><Relationship Id="rId4" Type="http://schemas.openxmlformats.org/officeDocument/2006/relationships/tags" Target="../tags/tag334.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8.xml"/><Relationship Id="rId7" Type="http://schemas.openxmlformats.org/officeDocument/2006/relationships/notesSlide" Target="../notesSlides/notesSlide54.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slideLayout" Target="../slideLayouts/slideLayout9.xml"/><Relationship Id="rId5" Type="http://schemas.openxmlformats.org/officeDocument/2006/relationships/tags" Target="../tags/tag340.xml"/><Relationship Id="rId4" Type="http://schemas.openxmlformats.org/officeDocument/2006/relationships/tags" Target="../tags/tag339.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3.xml"/><Relationship Id="rId7" Type="http://schemas.openxmlformats.org/officeDocument/2006/relationships/notesSlide" Target="../notesSlides/notesSlide55.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slideLayout" Target="../slideLayouts/slideLayout9.xml"/><Relationship Id="rId5" Type="http://schemas.openxmlformats.org/officeDocument/2006/relationships/tags" Target="../tags/tag345.xml"/><Relationship Id="rId4" Type="http://schemas.openxmlformats.org/officeDocument/2006/relationships/tags" Target="../tags/tag344.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8.xml"/><Relationship Id="rId7" Type="http://schemas.openxmlformats.org/officeDocument/2006/relationships/notesSlide" Target="../notesSlides/notesSlide56.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9.xml"/><Relationship Id="rId5" Type="http://schemas.openxmlformats.org/officeDocument/2006/relationships/tags" Target="../tags/tag350.xml"/><Relationship Id="rId4" Type="http://schemas.openxmlformats.org/officeDocument/2006/relationships/tags" Target="../tags/tag3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8" Type="http://schemas.openxmlformats.org/officeDocument/2006/relationships/tags" Target="../tags/tag358.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chart" Target="../charts/chart68.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chart" Target="../charts/chart67.xml"/><Relationship Id="rId5" Type="http://schemas.openxmlformats.org/officeDocument/2006/relationships/tags" Target="../tags/tag355.xml"/><Relationship Id="rId10" Type="http://schemas.openxmlformats.org/officeDocument/2006/relationships/notesSlide" Target="../notesSlides/notesSlide57.xml"/><Relationship Id="rId4" Type="http://schemas.openxmlformats.org/officeDocument/2006/relationships/tags" Target="../tags/tag354.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6.xml"/><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chart" Target="../charts/chart70.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chart" Target="../charts/chart69.xml"/><Relationship Id="rId5" Type="http://schemas.openxmlformats.org/officeDocument/2006/relationships/tags" Target="../tags/tag363.xml"/><Relationship Id="rId10" Type="http://schemas.openxmlformats.org/officeDocument/2006/relationships/notesSlide" Target="../notesSlides/notesSlide58.xml"/><Relationship Id="rId4" Type="http://schemas.openxmlformats.org/officeDocument/2006/relationships/tags" Target="../tags/tag362.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9.xml"/><Relationship Id="rId7" Type="http://schemas.openxmlformats.org/officeDocument/2006/relationships/chart" Target="../charts/chart71.xml"/><Relationship Id="rId2" Type="http://schemas.openxmlformats.org/officeDocument/2006/relationships/tags" Target="../tags/tag368.xml"/><Relationship Id="rId1" Type="http://schemas.openxmlformats.org/officeDocument/2006/relationships/tags" Target="../tags/tag367.xml"/><Relationship Id="rId6" Type="http://schemas.openxmlformats.org/officeDocument/2006/relationships/notesSlide" Target="../notesSlides/notesSlide59.xml"/><Relationship Id="rId5" Type="http://schemas.openxmlformats.org/officeDocument/2006/relationships/slideLayout" Target="../slideLayouts/slideLayout9.xml"/><Relationship Id="rId4" Type="http://schemas.openxmlformats.org/officeDocument/2006/relationships/tags" Target="../tags/tag3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3.xml"/><Relationship Id="rId7" Type="http://schemas.openxmlformats.org/officeDocument/2006/relationships/notesSlide" Target="../notesSlides/notesSlide60.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slideLayout" Target="../slideLayouts/slideLayout9.xml"/><Relationship Id="rId5" Type="http://schemas.openxmlformats.org/officeDocument/2006/relationships/tags" Target="../tags/tag375.xml"/><Relationship Id="rId4" Type="http://schemas.openxmlformats.org/officeDocument/2006/relationships/tags" Target="../tags/tag374.xml"/></Relationships>
</file>

<file path=ppt/slides/_rels/slide81.xml.rels><?xml version="1.0" encoding="UTF-8" standalone="yes"?>
<Relationships xmlns="http://schemas.openxmlformats.org/package/2006/relationships"><Relationship Id="rId8" Type="http://schemas.openxmlformats.org/officeDocument/2006/relationships/tags" Target="../tags/tag383.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4.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chart" Target="../charts/chart73.xml"/><Relationship Id="rId5" Type="http://schemas.openxmlformats.org/officeDocument/2006/relationships/tags" Target="../tags/tag380.xml"/><Relationship Id="rId10" Type="http://schemas.openxmlformats.org/officeDocument/2006/relationships/notesSlide" Target="../notesSlides/notesSlide61.xml"/><Relationship Id="rId4" Type="http://schemas.openxmlformats.org/officeDocument/2006/relationships/tags" Target="../tags/tag379.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chart" Target="../charts/chart75.xml"/><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notesSlide" Target="../notesSlides/notesSlide62.xml"/><Relationship Id="rId2" Type="http://schemas.openxmlformats.org/officeDocument/2006/relationships/tags" Target="../tags/tag385.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slideLayout" Target="../slideLayouts/slideLayout9.xml"/><Relationship Id="rId5" Type="http://schemas.openxmlformats.org/officeDocument/2006/relationships/tags" Target="../tags/tag388.xml"/><Relationship Id="rId10" Type="http://schemas.openxmlformats.org/officeDocument/2006/relationships/tags" Target="../tags/tag393.xml"/><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chart" Target="../charts/chart78.xml"/><Relationship Id="rId3" Type="http://schemas.openxmlformats.org/officeDocument/2006/relationships/tags" Target="../tags/tag396.xml"/><Relationship Id="rId7" Type="http://schemas.openxmlformats.org/officeDocument/2006/relationships/tags" Target="../tags/tag400.xml"/><Relationship Id="rId12" Type="http://schemas.openxmlformats.org/officeDocument/2006/relationships/chart" Target="../charts/chart77.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notesSlide" Target="../notesSlides/notesSlide63.xml"/><Relationship Id="rId5" Type="http://schemas.openxmlformats.org/officeDocument/2006/relationships/tags" Target="../tags/tag398.xml"/><Relationship Id="rId10" Type="http://schemas.openxmlformats.org/officeDocument/2006/relationships/slideLayout" Target="../slideLayouts/slideLayout9.xml"/><Relationship Id="rId4" Type="http://schemas.openxmlformats.org/officeDocument/2006/relationships/tags" Target="../tags/tag397.xml"/><Relationship Id="rId9" Type="http://schemas.openxmlformats.org/officeDocument/2006/relationships/tags" Target="../tags/tag402.xml"/></Relationships>
</file>

<file path=ppt/slides/_rels/slide84.xml.rels><?xml version="1.0" encoding="UTF-8" standalone="yes"?>
<Relationships xmlns="http://schemas.openxmlformats.org/package/2006/relationships"><Relationship Id="rId8" Type="http://schemas.openxmlformats.org/officeDocument/2006/relationships/tags" Target="../tags/tag410.xml"/><Relationship Id="rId13" Type="http://schemas.openxmlformats.org/officeDocument/2006/relationships/chart" Target="../charts/chart79.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notesSlide" Target="../notesSlides/notesSlide64.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slideLayout" Target="../slideLayouts/slideLayout9.xml"/><Relationship Id="rId5" Type="http://schemas.openxmlformats.org/officeDocument/2006/relationships/tags" Target="../tags/tag407.xml"/><Relationship Id="rId10" Type="http://schemas.openxmlformats.org/officeDocument/2006/relationships/tags" Target="../tags/tag412.xml"/><Relationship Id="rId4" Type="http://schemas.openxmlformats.org/officeDocument/2006/relationships/tags" Target="../tags/tag406.xml"/><Relationship Id="rId9" Type="http://schemas.openxmlformats.org/officeDocument/2006/relationships/tags" Target="../tags/tag411.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5.xml"/><Relationship Id="rId7" Type="http://schemas.openxmlformats.org/officeDocument/2006/relationships/slideLayout" Target="../slideLayouts/slideLayout9.xml"/><Relationship Id="rId2" Type="http://schemas.openxmlformats.org/officeDocument/2006/relationships/tags" Target="../tags/tag414.xml"/><Relationship Id="rId1" Type="http://schemas.openxmlformats.org/officeDocument/2006/relationships/tags" Target="../tags/tag413.xml"/><Relationship Id="rId6" Type="http://schemas.openxmlformats.org/officeDocument/2006/relationships/tags" Target="../tags/tag418.xml"/><Relationship Id="rId5" Type="http://schemas.openxmlformats.org/officeDocument/2006/relationships/tags" Target="../tags/tag417.xml"/><Relationship Id="rId4" Type="http://schemas.openxmlformats.org/officeDocument/2006/relationships/tags" Target="../tags/tag416.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21.xml"/><Relationship Id="rId7" Type="http://schemas.openxmlformats.org/officeDocument/2006/relationships/tags" Target="../tags/tag42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tags" Target="../tags/tag424.xml"/><Relationship Id="rId5" Type="http://schemas.openxmlformats.org/officeDocument/2006/relationships/tags" Target="../tags/tag423.xml"/><Relationship Id="rId10" Type="http://schemas.openxmlformats.org/officeDocument/2006/relationships/chart" Target="../charts/chart82.xml"/><Relationship Id="rId4" Type="http://schemas.openxmlformats.org/officeDocument/2006/relationships/tags" Target="../tags/tag422.xml"/><Relationship Id="rId9" Type="http://schemas.openxmlformats.org/officeDocument/2006/relationships/notesSlide" Target="../notesSlides/notesSlide66.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8.xml"/><Relationship Id="rId7" Type="http://schemas.openxmlformats.org/officeDocument/2006/relationships/notesSlide" Target="../notesSlides/notesSlide67.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8267" y="-533401"/>
            <a:ext cx="13597467" cy="7648575"/>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53345"/>
            <a:chOff x="4908061" y="1905000"/>
            <a:chExt cx="5181600" cy="1853345"/>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Hunterdon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6007747" y="3203932"/>
              <a:ext cx="4069080" cy="369332"/>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a:t>
              </a:r>
              <a:endParaRPr lang="en-US" b="1" dirty="0">
                <a:solidFill>
                  <a:srgbClr val="C00000"/>
                </a:solidFill>
                <a:latin typeface="Franklin Gothic Medium Cond" panose="020B0606030402020204" pitchFamily="34" charset="0"/>
              </a:endParaRPr>
            </a:p>
          </p:txBody>
        </p:sp>
      </p:grpSp>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70145" y="4724951"/>
            <a:ext cx="867627" cy="1642707"/>
          </a:xfrm>
          <a:prstGeom prst="rect">
            <a:avLst/>
          </a:prstGeom>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BF6BC93-5B06-4F5E-9885-2404D6E2A376}"/>
              </a:ext>
            </a:extLst>
          </p:cNvPr>
          <p:cNvSpPr/>
          <p:nvPr/>
        </p:nvSpPr>
        <p:spPr>
          <a:xfrm>
            <a:off x="3259824" y="0"/>
            <a:ext cx="8932176"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t="24946" r="11173"/>
          <a:stretch/>
        </p:blipFill>
        <p:spPr>
          <a:xfrm rot="5400000">
            <a:off x="-899544" y="901669"/>
            <a:ext cx="3429000" cy="1629911"/>
          </a:xfrm>
          <a:prstGeom prst="rect">
            <a:avLst/>
          </a:prstGeom>
        </p:spPr>
      </p:pic>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24946" r="11173"/>
          <a:stretch/>
        </p:blipFill>
        <p:spPr>
          <a:xfrm rot="16200000" flipV="1">
            <a:off x="-899544" y="4328544"/>
            <a:ext cx="3429000" cy="1629911"/>
          </a:xfrm>
          <a:prstGeom prst="rect">
            <a:avLst/>
          </a:prstGeom>
        </p:spPr>
      </p:pic>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t="24946" r="11173"/>
          <a:stretch/>
        </p:blipFill>
        <p:spPr>
          <a:xfrm rot="16200000" flipH="1">
            <a:off x="730368" y="899545"/>
            <a:ext cx="3429000" cy="1629911"/>
          </a:xfrm>
          <a:prstGeom prst="rect">
            <a:avLst/>
          </a:prstGeom>
        </p:spPr>
      </p:pic>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t="24946" r="11173"/>
          <a:stretch/>
        </p:blipFill>
        <p:spPr>
          <a:xfrm rot="5400000" flipH="1" flipV="1">
            <a:off x="730369" y="4328544"/>
            <a:ext cx="3429000" cy="1629911"/>
          </a:xfrm>
          <a:prstGeom prst="rect">
            <a:avLst/>
          </a:prstGeom>
        </p:spPr>
      </p:pic>
      <p:sp>
        <p:nvSpPr>
          <p:cNvPr id="7" name="Title 1">
            <a:extLst>
              <a:ext uri="{FF2B5EF4-FFF2-40B4-BE49-F238E27FC236}">
                <a16:creationId xmlns:a16="http://schemas.microsoft.com/office/drawing/2014/main" id="{B174D015-0C4B-4048-9105-5C80F75BB3C9}"/>
              </a:ext>
            </a:extLst>
          </p:cNvPr>
          <p:cNvSpPr txBox="1">
            <a:spLocks/>
          </p:cNvSpPr>
          <p:nvPr/>
        </p:nvSpPr>
        <p:spPr>
          <a:xfrm>
            <a:off x="-67911" y="38840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Hunterdon County</a:t>
            </a:r>
          </a:p>
          <a:p>
            <a:pPr>
              <a:lnSpc>
                <a:spcPct val="90000"/>
              </a:lnSpc>
              <a:spcBef>
                <a:spcPts val="600"/>
              </a:spcBef>
            </a:pPr>
            <a:r>
              <a:rPr lang="en-US" sz="2400" spc="-100">
                <a:solidFill>
                  <a:schemeClr val="bg1"/>
                </a:solidFill>
                <a:latin typeface="Franklin Gothic Demi" panose="020B0703020102020204" pitchFamily="34" charset="0"/>
              </a:rPr>
              <a:t>New Jersey</a:t>
            </a:r>
          </a:p>
          <a:p>
            <a:pPr>
              <a:lnSpc>
                <a:spcPct val="90000"/>
              </a:lnSpc>
            </a:pPr>
            <a:endParaRPr lang="en-US" sz="3200" spc="-200">
              <a:solidFill>
                <a:schemeClr val="bg1"/>
              </a:solidFill>
              <a:latin typeface="Franklin Gothic Demi" panose="020B0703020102020204" pitchFamily="34" charset="0"/>
            </a:endParaRPr>
          </a:p>
        </p:txBody>
      </p:sp>
      <p:sp>
        <p:nvSpPr>
          <p:cNvPr id="2" name="Rectangle 1"/>
          <p:cNvSpPr/>
          <p:nvPr/>
        </p:nvSpPr>
        <p:spPr>
          <a:xfrm>
            <a:off x="5977217" y="3244334"/>
            <a:ext cx="237566" cy="369332"/>
          </a:xfrm>
          <a:prstGeom prst="rect">
            <a:avLst/>
          </a:prstGeom>
        </p:spPr>
        <p:txBody>
          <a:bodyPr wrap="none">
            <a:spAutoFit/>
          </a:bodyPr>
          <a:lstStyle/>
          <a:p>
            <a:r>
              <a:rPr lang="en-US"/>
              <a:t> </a:t>
            </a:r>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1926" y="63499"/>
            <a:ext cx="2296238" cy="4347544"/>
          </a:xfrm>
          <a:prstGeom prst="rect">
            <a:avLst/>
          </a:prstGeom>
        </p:spPr>
      </p:pic>
      <p:pic>
        <p:nvPicPr>
          <p:cNvPr id="4" name="Picture 3">
            <a:extLst>
              <a:ext uri="{FF2B5EF4-FFF2-40B4-BE49-F238E27FC236}">
                <a16:creationId xmlns:a16="http://schemas.microsoft.com/office/drawing/2014/main" id="{B0546EB5-5E08-4C8A-A97F-0A5C77B59883}"/>
              </a:ext>
            </a:extLst>
          </p:cNvPr>
          <p:cNvPicPr>
            <a:picLocks noChangeAspect="1"/>
          </p:cNvPicPr>
          <p:nvPr/>
        </p:nvPicPr>
        <p:blipFill rotWithShape="1">
          <a:blip r:embed="rId5"/>
          <a:srcRect t="12713"/>
          <a:stretch/>
        </p:blipFill>
        <p:spPr>
          <a:xfrm>
            <a:off x="4595480" y="542260"/>
            <a:ext cx="5829300" cy="5986130"/>
          </a:xfrm>
          <a:prstGeom prst="rect">
            <a:avLst/>
          </a:prstGeom>
        </p:spPr>
      </p:pic>
    </p:spTree>
    <p:extLst>
      <p:ext uri="{BB962C8B-B14F-4D97-AF65-F5344CB8AC3E}">
        <p14:creationId xmlns:p14="http://schemas.microsoft.com/office/powerpoint/2010/main" val="2247909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4"/>
          <a:srcRect t="5039"/>
          <a:stretch/>
        </p:blipFill>
        <p:spPr>
          <a:xfrm>
            <a:off x="7645889" y="860253"/>
            <a:ext cx="4546111" cy="5783043"/>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Hunterdon County Basic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309057" y="609600"/>
            <a:ext cx="4457187" cy="5998464"/>
          </a:xfrm>
          <a:prstGeom prst="rect">
            <a:avLst/>
          </a:prstGeom>
        </p:spPr>
      </p:pic>
      <p:sp>
        <p:nvSpPr>
          <p:cNvPr id="4" name="TextBox 1"/>
          <p:cNvSpPr txBox="1"/>
          <p:nvPr/>
        </p:nvSpPr>
        <p:spPr>
          <a:xfrm>
            <a:off x="7726888" y="902694"/>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p>
        </p:txBody>
      </p:sp>
      <p:sp>
        <p:nvSpPr>
          <p:cNvPr id="5" name="TextBox 12">
            <a:extLst>
              <a:ext uri="{FF2B5EF4-FFF2-40B4-BE49-F238E27FC236}">
                <a16:creationId xmlns:a16="http://schemas.microsoft.com/office/drawing/2014/main" id="{C930BC7D-94F5-4A40-A6BB-CB148FB641CB}"/>
              </a:ext>
            </a:extLst>
          </p:cNvPr>
          <p:cNvSpPr txBox="1"/>
          <p:nvPr/>
        </p:nvSpPr>
        <p:spPr>
          <a:xfrm>
            <a:off x="7783837" y="604343"/>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a:cs typeface="Calibri"/>
            </a:endParaRPr>
          </a:p>
        </p:txBody>
      </p:sp>
      <p:sp>
        <p:nvSpPr>
          <p:cNvPr id="6" name="TextBox 6"/>
          <p:cNvSpPr txBox="1"/>
          <p:nvPr/>
        </p:nvSpPr>
        <p:spPr>
          <a:xfrm>
            <a:off x="10899386" y="876417"/>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4"/>
          <a:srcRect t="6119"/>
          <a:stretch/>
        </p:blipFill>
        <p:spPr>
          <a:xfrm>
            <a:off x="7077007" y="884364"/>
            <a:ext cx="5114993" cy="5467553"/>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Hunterdon County Service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316776" y="609600"/>
            <a:ext cx="3958830" cy="5720807"/>
          </a:xfrm>
          <a:prstGeom prst="rect">
            <a:avLst/>
          </a:prstGeom>
        </p:spPr>
      </p:pic>
      <p:sp>
        <p:nvSpPr>
          <p:cNvPr id="4" name="TextBox 6"/>
          <p:cNvSpPr txBox="1"/>
          <p:nvPr/>
        </p:nvSpPr>
        <p:spPr>
          <a:xfrm>
            <a:off x="7207450" y="898219"/>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p>
        </p:txBody>
      </p:sp>
      <p:sp>
        <p:nvSpPr>
          <p:cNvPr id="5" name="TextBox 7"/>
          <p:cNvSpPr txBox="1"/>
          <p:nvPr/>
        </p:nvSpPr>
        <p:spPr>
          <a:xfrm>
            <a:off x="11012236" y="90851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p>
        </p:txBody>
      </p:sp>
      <p:sp>
        <p:nvSpPr>
          <p:cNvPr id="6" name="TextBox 3">
            <a:extLst>
              <a:ext uri="{FF2B5EF4-FFF2-40B4-BE49-F238E27FC236}">
                <a16:creationId xmlns:a16="http://schemas.microsoft.com/office/drawing/2014/main" id="{CDDCFF91-1C58-4D34-B8C7-9B82799E3EEF}"/>
              </a:ext>
            </a:extLst>
          </p:cNvPr>
          <p:cNvSpPr txBox="1"/>
          <p:nvPr/>
        </p:nvSpPr>
        <p:spPr>
          <a:xfrm>
            <a:off x="7265412" y="603179"/>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2475031720"/>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009471120"/>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2012256590"/>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440283899"/>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090669914"/>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700653256"/>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546329699"/>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9860814"/>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1376434443"/>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156546489"/>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252060251"/>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2850162859"/>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3694653506"/>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3186576115"/>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1174873136"/>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457285238"/>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505232763"/>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755716186"/>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1952002536"/>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908658235"/>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3161583052"/>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475283369"/>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528595601"/>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1654273456"/>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https://map.feedingamerica.org/county/2015/overall</a:t>
            </a:r>
            <a:endParaRPr lang="en-US" sz="1200" dirty="0" smtClean="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2120362721"/>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456027539"/>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75355300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841776779"/>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189525141"/>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72389309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61550628"/>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4051306796"/>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87155946"/>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4270721537"/>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3601937035"/>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2001632167"/>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362980904"/>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4098676414"/>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980196806"/>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77547364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100736693"/>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652985892"/>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84374341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4165433271"/>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079781500"/>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3831022746"/>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4008034596"/>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963141731"/>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1952844572"/>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4140702004"/>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2786630318"/>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679341802"/>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566584786"/>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93911299"/>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4048278783"/>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738211079"/>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4082012578"/>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4225679028"/>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2366425737"/>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824318831"/>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122698905"/>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0066755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2104515602"/>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3779994845"/>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1230580080"/>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arrests by offense (#) in NJ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2636552204"/>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558702526"/>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102854404"/>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4017573968"/>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2986229915"/>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4261531126"/>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767627139"/>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2286073210"/>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3542023289"/>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4288905717"/>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906511837"/>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4063632068"/>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3322910290"/>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538490908"/>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09774503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977659024"/>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3881349638"/>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smtClean="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372186899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533175" y="588202"/>
            <a:ext cx="4132900" cy="5803727"/>
          </a:xfrm>
          <a:prstGeom prst="rect">
            <a:avLst/>
          </a:prstGeom>
        </p:spPr>
        <p:txBody>
          <a:bodyPr wrap="square">
            <a:noAutofit/>
          </a:bodyPr>
          <a:lstStyle/>
          <a:p>
            <a:r>
              <a:rPr lang="en-US" sz="1000" dirty="0">
                <a:latin typeface="Franklin Gothic Medium" panose="020B0603020102020204" pitchFamily="34" charset="0"/>
              </a:rPr>
              <a:t>Source: Hunterdonresourcenet.org</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Hunterdon County CASA for Children</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NORWESCAP </a:t>
            </a:r>
            <a:r>
              <a:rPr lang="en-US" sz="1400" dirty="0">
                <a:solidFill>
                  <a:srgbClr val="C00000"/>
                </a:solidFill>
                <a:latin typeface="Franklin Gothic Medium" panose="020B0603020102020204" pitchFamily="34" charset="0"/>
              </a:rPr>
              <a:t>[Childcare]</a:t>
            </a:r>
          </a:p>
          <a:p>
            <a:endParaRPr lang="en-US" sz="1400" dirty="0">
              <a:latin typeface="Franklin Gothic Medium" panose="020B0603020102020204" pitchFamily="34" charset="0"/>
            </a:endParaRPr>
          </a:p>
          <a:p>
            <a:r>
              <a:rPr lang="en-US" sz="1400" spc="-20" dirty="0" err="1">
                <a:latin typeface="Franklin Gothic Medium" panose="020B0603020102020204" pitchFamily="34" charset="0"/>
              </a:rPr>
              <a:t>CarePlus</a:t>
            </a:r>
            <a:r>
              <a:rPr lang="en-US" sz="1400" spc="-20" dirty="0">
                <a:latin typeface="Franklin Gothic Medium" panose="020B0603020102020204" pitchFamily="34" charset="0"/>
              </a:rPr>
              <a:t> NJ</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[Wraparound and kinship legal guardianship services to non-DCP&amp;P involved relative caregivers]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Boggs Center</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[Developmental Disabilities]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Association for Special Children and Families</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[Special Needs]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Boys and Girls Club </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Children’s Aid and Family Services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Women and Family Ascending Association </a:t>
            </a:r>
          </a:p>
          <a:p>
            <a:endParaRPr lang="en-US" sz="1400" spc="-20" dirty="0">
              <a:latin typeface="Franklin Gothic Medium" panose="020B0603020102020204" pitchFamily="34" charset="0"/>
            </a:endParaRPr>
          </a:p>
          <a:p>
            <a:r>
              <a:rPr lang="en-US" sz="1400" spc="-20" dirty="0">
                <a:latin typeface="Franklin Gothic Medium" panose="020B0603020102020204" pitchFamily="34" charset="0"/>
              </a:rPr>
              <a:t>Prevention Resources</a:t>
            </a:r>
          </a:p>
          <a:p>
            <a:r>
              <a:rPr lang="en-US" sz="1400" dirty="0">
                <a:latin typeface="Franklin Gothic Medium" panose="020B0603020102020204" pitchFamily="34" charset="0"/>
              </a:rPr>
              <a:t>New Jersey Kinship Legal Guardian Resource Center</a:t>
            </a:r>
          </a:p>
          <a:p>
            <a:r>
              <a:rPr lang="en-US" sz="1400" dirty="0">
                <a:latin typeface="Franklin Gothic Medium" panose="020B0603020102020204" pitchFamily="34" charset="0"/>
              </a:rPr>
              <a:t>New Jersey Adoption Resource Clearing House </a:t>
            </a:r>
          </a:p>
          <a:p>
            <a:r>
              <a:rPr lang="en-US" sz="1400" spc="-20" dirty="0">
                <a:latin typeface="Franklin Gothic Medium" panose="020B0603020102020204" pitchFamily="34" charset="0"/>
              </a:rPr>
              <a:t>Harvest Family Success Center</a:t>
            </a:r>
          </a:p>
          <a:p>
            <a:endParaRPr lang="en-US" sz="1600" spc="-20" dirty="0">
              <a:latin typeface="Franklin Gothic Medium" panose="020B0603020102020204" pitchFamily="34" charset="0"/>
            </a:endParaRPr>
          </a:p>
          <a:p>
            <a:endParaRPr lang="en-US" sz="1600" spc="-20" dirty="0">
              <a:latin typeface="Franklin Gothic Medium" panose="020B0603020102020204" pitchFamily="34" charset="0"/>
            </a:endParaRPr>
          </a:p>
          <a:p>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C4C8D5A1-FD7A-47F2-82EE-68F312D0283E}"/>
              </a:ext>
            </a:extLst>
          </p:cNvPr>
          <p:cNvSpPr/>
          <p:nvPr/>
        </p:nvSpPr>
        <p:spPr>
          <a:xfrm>
            <a:off x="8001000" y="701145"/>
            <a:ext cx="4221126" cy="5577840"/>
          </a:xfrm>
          <a:prstGeom prst="rect">
            <a:avLst/>
          </a:prstGeom>
        </p:spPr>
        <p:txBody>
          <a:bodyPr wrap="square">
            <a:noAutofit/>
          </a:bodyPr>
          <a:lstStyle/>
          <a:p>
            <a:r>
              <a:rPr lang="en-US" sz="1200" dirty="0">
                <a:solidFill>
                  <a:srgbClr val="C00000"/>
                </a:solidFill>
                <a:latin typeface="Franklin Gothic Medium" panose="020B0603020102020204" pitchFamily="34" charset="0"/>
              </a:rPr>
              <a:t>General</a:t>
            </a:r>
          </a:p>
          <a:p>
            <a:r>
              <a:rPr lang="en-US" sz="1600" spc="-20" dirty="0">
                <a:latin typeface="Franklin Gothic Medium" panose="020B0603020102020204" pitchFamily="34" charset="0"/>
              </a:rPr>
              <a:t>  Legal Service of Northwest NJ </a:t>
            </a:r>
          </a:p>
          <a:p>
            <a:r>
              <a:rPr lang="en-US" sz="1600" spc="-20" dirty="0">
                <a:latin typeface="Franklin Gothic Medium" panose="020B0603020102020204" pitchFamily="34" charset="0"/>
              </a:rPr>
              <a:t>  Legal Services of NJ</a:t>
            </a:r>
          </a:p>
          <a:p>
            <a:r>
              <a:rPr lang="en-US" sz="1200" dirty="0">
                <a:solidFill>
                  <a:srgbClr val="C00000"/>
                </a:solidFill>
                <a:latin typeface="Franklin Gothic Medium" panose="020B0603020102020204" pitchFamily="34" charset="0"/>
              </a:rPr>
              <a:t>Immigration</a:t>
            </a:r>
          </a:p>
          <a:p>
            <a:r>
              <a:rPr lang="en-US" sz="1600" spc="-20" dirty="0">
                <a:latin typeface="Franklin Gothic Medium" panose="020B0603020102020204" pitchFamily="34" charset="0"/>
              </a:rPr>
              <a:t>  AFSC Immigrant Rights Program</a:t>
            </a:r>
          </a:p>
          <a:p>
            <a:r>
              <a:rPr lang="en-US" sz="1200" dirty="0">
                <a:solidFill>
                  <a:srgbClr val="C00000"/>
                </a:solidFill>
                <a:latin typeface="Franklin Gothic Medium" panose="020B0603020102020204" pitchFamily="34" charset="0"/>
              </a:rPr>
              <a:t>Disability</a:t>
            </a:r>
          </a:p>
          <a:p>
            <a:r>
              <a:rPr lang="en-US" sz="1600" spc="-20" dirty="0">
                <a:latin typeface="Franklin Gothic Medium" panose="020B0603020102020204" pitchFamily="34" charset="0"/>
              </a:rPr>
              <a:t>  Disability Rights NJ</a:t>
            </a:r>
          </a:p>
          <a:p>
            <a:r>
              <a:rPr lang="en-US" sz="1200" dirty="0">
                <a:latin typeface="Franklin Gothic Medium" panose="020B0603020102020204" pitchFamily="34" charset="0"/>
              </a:rPr>
              <a:t>  </a:t>
            </a:r>
            <a:r>
              <a:rPr lang="en-US" sz="1600" spc="-20" dirty="0">
                <a:latin typeface="Franklin Gothic Medium" panose="020B0603020102020204" pitchFamily="34" charset="0"/>
              </a:rPr>
              <a:t>Community Health Law Center</a:t>
            </a:r>
          </a:p>
          <a:p>
            <a:r>
              <a:rPr lang="en-US" sz="1200" dirty="0">
                <a:solidFill>
                  <a:srgbClr val="C00000"/>
                </a:solidFill>
                <a:latin typeface="Franklin Gothic Medium" panose="020B0603020102020204" pitchFamily="34" charset="0"/>
              </a:rPr>
              <a:t>Education</a:t>
            </a:r>
          </a:p>
          <a:p>
            <a:r>
              <a:rPr lang="en-US" sz="1600" spc="-20" dirty="0">
                <a:latin typeface="Franklin Gothic Medium" panose="020B0603020102020204" pitchFamily="34" charset="0"/>
              </a:rPr>
              <a:t>  Education Law Center</a:t>
            </a:r>
          </a:p>
          <a:p>
            <a:pPr fontAlgn="base"/>
            <a:r>
              <a:rPr lang="en-US" sz="1600" spc="-20" dirty="0">
                <a:latin typeface="Franklin Gothic Medium" panose="020B0603020102020204" pitchFamily="34" charset="0"/>
              </a:rPr>
              <a:t>  Rutgers Law Special Education Clinic</a:t>
            </a:r>
          </a:p>
          <a:p>
            <a:pPr fontAlgn="base"/>
            <a:r>
              <a:rPr lang="en-US" sz="1600" spc="-20" dirty="0">
                <a:latin typeface="Franklin Gothic Medium" panose="020B0603020102020204" pitchFamily="34" charset="0"/>
              </a:rPr>
              <a:t>  SPAN Parent Advocacy Network</a:t>
            </a:r>
          </a:p>
          <a:p>
            <a:r>
              <a:rPr lang="en-US" sz="1200" dirty="0">
                <a:solidFill>
                  <a:srgbClr val="C00000"/>
                </a:solidFill>
                <a:latin typeface="Franklin Gothic Medium" panose="020B0603020102020204" pitchFamily="34" charset="0"/>
              </a:rPr>
              <a:t>Intimate Partner Violence</a:t>
            </a:r>
          </a:p>
          <a:p>
            <a:r>
              <a:rPr lang="en-US" sz="1600" spc="-20" dirty="0">
                <a:latin typeface="Franklin Gothic Medium" panose="020B0603020102020204" pitchFamily="34" charset="0"/>
              </a:rPr>
              <a:t>  </a:t>
            </a:r>
            <a:r>
              <a:rPr lang="en-US" sz="1600" spc="-20" dirty="0" err="1">
                <a:latin typeface="Franklin Gothic Medium" panose="020B0603020102020204" pitchFamily="34" charset="0"/>
              </a:rPr>
              <a:t>Manavi</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[Women's Rights]</a:t>
            </a:r>
          </a:p>
          <a:p>
            <a:r>
              <a:rPr lang="en-US" sz="1600" spc="-20" dirty="0">
                <a:latin typeface="Franklin Gothic Medium" panose="020B0603020102020204" pitchFamily="34" charset="0"/>
              </a:rPr>
              <a:t>  Partners for Women &amp; Justice</a:t>
            </a:r>
          </a:p>
          <a:p>
            <a:r>
              <a:rPr lang="en-US" sz="1600" spc="-20" dirty="0">
                <a:latin typeface="Franklin Gothic Medium" panose="020B0603020102020204" pitchFamily="34" charset="0"/>
              </a:rPr>
              <a:t>  SAFE in Hunterdon</a:t>
            </a:r>
          </a:p>
          <a:p>
            <a:r>
              <a:rPr lang="en-US" sz="1200" dirty="0">
                <a:solidFill>
                  <a:srgbClr val="C00000"/>
                </a:solidFill>
                <a:latin typeface="Franklin Gothic Medium" panose="020B0603020102020204" pitchFamily="34" charset="0"/>
              </a:rPr>
              <a:t>Military</a:t>
            </a:r>
          </a:p>
          <a:p>
            <a:r>
              <a:rPr lang="en-US" sz="1600" spc="-20" dirty="0">
                <a:latin typeface="Franklin Gothic Medium" panose="020B0603020102020204" pitchFamily="34" charset="0"/>
              </a:rPr>
              <a:t>  Military Legal Assistance Program</a:t>
            </a:r>
          </a:p>
          <a:p>
            <a:r>
              <a:rPr lang="en-US" sz="1200" dirty="0">
                <a:solidFill>
                  <a:srgbClr val="C00000"/>
                </a:solidFill>
                <a:latin typeface="Franklin Gothic Medium" panose="020B0603020102020204" pitchFamily="34" charset="0"/>
              </a:rPr>
              <a:t>LGBTQ</a:t>
            </a:r>
          </a:p>
          <a:p>
            <a:r>
              <a:rPr lang="en-US" sz="1600" spc="-20" dirty="0">
                <a:latin typeface="Franklin Gothic Medium" panose="020B0603020102020204" pitchFamily="34" charset="0"/>
              </a:rPr>
              <a:t>  LGBT Bar Association of Greater NY</a:t>
            </a:r>
          </a:p>
          <a:p>
            <a:r>
              <a:rPr lang="en-US" sz="1200" dirty="0">
                <a:solidFill>
                  <a:srgbClr val="C00000"/>
                </a:solidFill>
                <a:latin typeface="Franklin Gothic Medium" panose="020B0603020102020204" pitchFamily="34" charset="0"/>
              </a:rPr>
              <a:t>Children</a:t>
            </a:r>
          </a:p>
          <a:p>
            <a:pPr fontAlgn="base"/>
            <a:r>
              <a:rPr lang="en-US" sz="1600" spc="-20" dirty="0">
                <a:latin typeface="Franklin Gothic Medium" panose="020B0603020102020204" pitchFamily="34" charset="0"/>
              </a:rPr>
              <a:t>  Unchained at Last</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 Marriage]</a:t>
            </a:r>
            <a:r>
              <a:rPr lang="en-US" dirty="0"/>
              <a:t> </a:t>
            </a:r>
            <a:endParaRPr lang="en-US" sz="1600" spc="-20" dirty="0">
              <a:latin typeface="Franklin Gothic Medium" panose="020B0603020102020204" pitchFamily="34" charset="0"/>
            </a:endParaRPr>
          </a:p>
          <a:p>
            <a:pPr fontAlgn="base"/>
            <a:r>
              <a:rPr lang="en-US" sz="1600" spc="-20" dirty="0">
                <a:latin typeface="Franklin Gothic Medium" panose="020B0603020102020204" pitchFamily="34" charset="0"/>
              </a:rPr>
              <a:t>  ACNJ - Children’s Legal Resource Center</a:t>
            </a:r>
          </a:p>
          <a:p>
            <a:pPr fontAlgn="base"/>
            <a:r>
              <a:rPr lang="en-US" sz="1600" spc="-20" dirty="0">
                <a:latin typeface="Franklin Gothic Medium" panose="020B0603020102020204" pitchFamily="34" charset="0"/>
              </a:rPr>
              <a:t>  Rutgers School of Law Child Advocacy Clinic</a:t>
            </a:r>
          </a:p>
          <a:p>
            <a:endParaRPr lang="en-US" sz="1200" dirty="0">
              <a:solidFill>
                <a:srgbClr val="C00000"/>
              </a:solidFill>
              <a:latin typeface="Franklin Gothic Medium" panose="020B0603020102020204" pitchFamily="34" charset="0"/>
            </a:endParaRP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3d9323437218499099e&quot;,&quot;SmartGridHorizontal&quot;:0,&quot;LinkedExcelSources&quot;:{&quot;5e271508383938077ce0e0d8&quot;:&quot;{{Desktop}}\\Linked Files\\workbooks\\Hunterdon_QA_01-15-2020_V06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DpZdUWRHdy0eZcfivqR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7zjfLvfUZOI0j6qV9SP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8298</TotalTime>
  <Words>9460</Words>
  <Application>Microsoft Office PowerPoint</Application>
  <PresentationFormat>Widescreen</PresentationFormat>
  <Paragraphs>866</Paragraphs>
  <Slides>90</Slides>
  <Notes>68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1311</cp:revision>
  <dcterms:created xsi:type="dcterms:W3CDTF">2006-08-16T00:00:00Z</dcterms:created>
  <dcterms:modified xsi:type="dcterms:W3CDTF">2020-01-31T20:21:02Z</dcterms:modified>
</cp:coreProperties>
</file>