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5176" autoAdjust="0"/>
  </p:normalViewPr>
  <p:slideViewPr>
    <p:cSldViewPr>
      <p:cViewPr varScale="1">
        <p:scale>
          <a:sx n="73" d="100"/>
          <a:sy n="73" d="100"/>
        </p:scale>
        <p:origin x="950" y="14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Hudso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Hudso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Overview'!$A$15,'0. Overview'!$A$45,'0. Overview'!$A$65,'0. Overview'!$A$86,'0. Overview'!$A$91,'0. Overview'!$A$113,'0. Overview'!$A$150,'0. Overview'!$A$174,'0. Overview'!$A$196,'0. Overview'!$A$213)</c:f>
              <c:strCache>
                <c:ptCount val="10"/>
                <c:pt idx="0">
                  <c:v>Hudson</c:v>
                </c:pt>
                <c:pt idx="1">
                  <c:v>Hudson</c:v>
                </c:pt>
                <c:pt idx="2">
                  <c:v>Hudson</c:v>
                </c:pt>
                <c:pt idx="3">
                  <c:v>Hudson</c:v>
                </c:pt>
                <c:pt idx="4">
                  <c:v>Hudson</c:v>
                </c:pt>
                <c:pt idx="5">
                  <c:v>Hudson</c:v>
                </c:pt>
                <c:pt idx="6">
                  <c:v>Hudson</c:v>
                </c:pt>
                <c:pt idx="7">
                  <c:v>Hudson </c:v>
                </c:pt>
                <c:pt idx="8">
                  <c:v>Hudson</c:v>
                </c:pt>
                <c:pt idx="9">
                  <c:v>Hudson </c:v>
                </c:pt>
              </c:strCache>
            </c:strRef>
          </c:cat>
          <c:val>
            <c:numRef>
              <c:f>('0. Overview'!$C$15,'0. Overview'!$C$45,'0. Overview'!$C$65,'0. Overview'!$C$86,'0. Overview'!$C$91,'0. Overview'!$C$113,'0. Overview'!$C$150,'0. Overview'!$C$174,'0. Overview'!$C$196,'0. Overview'!$C$213)</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A053-47E6-AD66-41DB54CB2972}"/>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Overview'!$A$15,'0. Overview'!$A$45,'0. Overview'!$A$65,'0. Overview'!$A$86,'0. Overview'!$A$91,'0. Overview'!$A$113,'0. Overview'!$A$150,'0. Overview'!$A$174,'0. Overview'!$A$196,'0. Overview'!$A$213)</c:f>
              <c:strCache>
                <c:ptCount val="10"/>
                <c:pt idx="0">
                  <c:v>Hudson</c:v>
                </c:pt>
                <c:pt idx="1">
                  <c:v>Hudson</c:v>
                </c:pt>
                <c:pt idx="2">
                  <c:v>Hudson</c:v>
                </c:pt>
                <c:pt idx="3">
                  <c:v>Hudson</c:v>
                </c:pt>
                <c:pt idx="4">
                  <c:v>Hudson</c:v>
                </c:pt>
                <c:pt idx="5">
                  <c:v>Hudson</c:v>
                </c:pt>
                <c:pt idx="6">
                  <c:v>Hudson</c:v>
                </c:pt>
                <c:pt idx="7">
                  <c:v>Hudson </c:v>
                </c:pt>
                <c:pt idx="8">
                  <c:v>Hudson</c:v>
                </c:pt>
                <c:pt idx="9">
                  <c:v>Hudson </c:v>
                </c:pt>
              </c:strCache>
            </c:strRef>
          </c:cat>
          <c:val>
            <c:numRef>
              <c:f>('0. Overview'!$D$15,'0. Overview'!$D$45,'0. Overview'!$D$65,'0. Overview'!$D$86,'0. Overview'!$D$91,'0. Overview'!$D$113,'0. Overview'!$D$150,'0. Overview'!$D$174,'0. Overview'!$D$196,'0. Overview'!$D$213)</c:f>
              <c:numCache>
                <c:formatCode>General</c:formatCode>
                <c:ptCount val="10"/>
                <c:pt idx="0">
                  <c:v>8.875</c:v>
                </c:pt>
                <c:pt idx="1">
                  <c:v>0.875</c:v>
                </c:pt>
                <c:pt idx="2">
                  <c:v>2.875</c:v>
                </c:pt>
                <c:pt idx="3">
                  <c:v>1.875</c:v>
                </c:pt>
                <c:pt idx="4">
                  <c:v>20.875</c:v>
                </c:pt>
                <c:pt idx="5">
                  <c:v>20.875</c:v>
                </c:pt>
                <c:pt idx="6">
                  <c:v>5.875</c:v>
                </c:pt>
                <c:pt idx="7">
                  <c:v>3.875</c:v>
                </c:pt>
                <c:pt idx="8">
                  <c:v>1.875</c:v>
                </c:pt>
                <c:pt idx="9">
                  <c:v>8.875</c:v>
                </c:pt>
              </c:numCache>
            </c:numRef>
          </c:val>
          <c:extLst>
            <c:ext xmlns:c16="http://schemas.microsoft.com/office/drawing/2014/chart" uri="{C3380CC4-5D6E-409C-BE32-E72D297353CC}">
              <c16:uniqueId val="{00000001-A053-47E6-AD66-41DB54CB2972}"/>
            </c:ext>
          </c:extLst>
        </c:ser>
        <c:ser>
          <c:idx val="3"/>
          <c:order val="2"/>
          <c:spPr>
            <a:solidFill>
              <a:schemeClr val="bg1">
                <a:lumMod val="65000"/>
              </a:schemeClr>
            </a:solidFill>
            <a:ln>
              <a:solidFill>
                <a:schemeClr val="tx1">
                  <a:lumMod val="95000"/>
                  <a:lumOff val="5000"/>
                </a:schemeClr>
              </a:solidFill>
            </a:ln>
            <a:effectLst/>
          </c:spPr>
          <c:invertIfNegative val="0"/>
          <c:cat>
            <c:strRef>
              <c:f>('0. Overview'!$A$15,'0. Overview'!$A$45,'0. Overview'!$A$65,'0. Overview'!$A$86,'0. Overview'!$A$91,'0. Overview'!$A$113,'0. Overview'!$A$150,'0. Overview'!$A$174,'0. Overview'!$A$196,'0. Overview'!$A$213)</c:f>
              <c:strCache>
                <c:ptCount val="10"/>
                <c:pt idx="0">
                  <c:v>Hudson</c:v>
                </c:pt>
                <c:pt idx="1">
                  <c:v>Hudson</c:v>
                </c:pt>
                <c:pt idx="2">
                  <c:v>Hudson</c:v>
                </c:pt>
                <c:pt idx="3">
                  <c:v>Hudson</c:v>
                </c:pt>
                <c:pt idx="4">
                  <c:v>Hudson</c:v>
                </c:pt>
                <c:pt idx="5">
                  <c:v>Hudson</c:v>
                </c:pt>
                <c:pt idx="6">
                  <c:v>Hudson</c:v>
                </c:pt>
                <c:pt idx="7">
                  <c:v>Hudson </c:v>
                </c:pt>
                <c:pt idx="8">
                  <c:v>Hudson</c:v>
                </c:pt>
                <c:pt idx="9">
                  <c:v>Hudson </c:v>
                </c:pt>
              </c:strCache>
            </c:strRef>
          </c:cat>
          <c:val>
            <c:numRef>
              <c:f>('0. Overview'!$E$15,'0. Overview'!$E$45,'0. Overview'!$E$65,'0. Overview'!$E$86,'0. Overview'!$E$91,'0. Overview'!$E$113,'0. Overview'!$E$150,'0. Overview'!$E$174,'0. Overview'!$E$196,'0. Overview'!$E$213)</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A053-47E6-AD66-41DB54CB2972}"/>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Overview'!$A$242,'0. Overview'!$A$261,'0. Overview'!$A$280,'0. Overview'!$A$301,'0. Overview'!$A$326,'0. Overview'!$A$345,'0. Overview'!$A$371,'0. Overview'!$A$401,'0.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Overview'!$C$242,'0. Overview'!$C$261,'0. Overview'!$C$280,'0. Overview'!$C$301,'0. Overview'!$C$326,'0. Overview'!$C$345,'0. Overview'!$C$371,'0. Overview'!$C$401,'0. Overview'!$C$424)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1A1-472A-B4D9-7DEDDCF014AD}"/>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Overview'!$A$242,'0. Overview'!$A$261,'0. Overview'!$A$280,'0. Overview'!$A$301,'0. Overview'!$A$326,'0. Overview'!$A$345,'0. Overview'!$A$371,'0. Overview'!$A$401,'0.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Overview'!$D$242,'0. Overview'!$D$261,'0. Overview'!$D$280,'0. Overview'!$D$301,'0. Overview'!$D$326,'0. Overview'!$D$345,'0. Overview'!$D$371,'0. Overview'!$D$401,'0. Overview'!$D$424)</c:f>
              <c:numCache>
                <c:formatCode>General</c:formatCode>
                <c:ptCount val="9"/>
                <c:pt idx="0">
                  <c:v>6.875</c:v>
                </c:pt>
                <c:pt idx="1">
                  <c:v>9.875</c:v>
                </c:pt>
                <c:pt idx="2">
                  <c:v>12.875</c:v>
                </c:pt>
                <c:pt idx="3">
                  <c:v>13.875</c:v>
                </c:pt>
                <c:pt idx="4">
                  <c:v>11.875</c:v>
                </c:pt>
                <c:pt idx="5">
                  <c:v>14.875</c:v>
                </c:pt>
                <c:pt idx="6">
                  <c:v>10.875</c:v>
                </c:pt>
                <c:pt idx="7">
                  <c:v>4.875</c:v>
                </c:pt>
                <c:pt idx="8">
                  <c:v>3.875</c:v>
                </c:pt>
              </c:numCache>
            </c:numRef>
          </c:val>
          <c:extLst>
            <c:ext xmlns:c16="http://schemas.microsoft.com/office/drawing/2014/chart" uri="{C3380CC4-5D6E-409C-BE32-E72D297353CC}">
              <c16:uniqueId val="{00000001-61A1-472A-B4D9-7DEDDCF014AD}"/>
            </c:ext>
          </c:extLst>
        </c:ser>
        <c:ser>
          <c:idx val="3"/>
          <c:order val="2"/>
          <c:spPr>
            <a:solidFill>
              <a:schemeClr val="bg2">
                <a:lumMod val="75000"/>
              </a:schemeClr>
            </a:solidFill>
            <a:ln>
              <a:solidFill>
                <a:schemeClr val="tx1"/>
              </a:solidFill>
            </a:ln>
            <a:effectLst/>
          </c:spPr>
          <c:invertIfNegative val="0"/>
          <c:cat>
            <c:strRef>
              <c:f>('0. Overview'!$A$242,'0. Overview'!$A$261,'0. Overview'!$A$280,'0. Overview'!$A$301,'0. Overview'!$A$326,'0. Overview'!$A$345,'0. Overview'!$A$371,'0. Overview'!$A$401,'0. Overview'!$A$424)</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Overview'!$E$242,'0. Overview'!$E$261,'0. Overview'!$E$280,'0. Overview'!$E$301,'0. Overview'!$E$326,'0. Overview'!$E$345,'0. Overview'!$E$371,'0. Overview'!$E$401,'0. Overview'!$E$424)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1A1-472A-B4D9-7DEDDCF014AD}"/>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Hudson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0.53500000000000003</c:v>
                </c:pt>
                <c:pt idx="1">
                  <c:v>0.158</c:v>
                </c:pt>
                <c:pt idx="2">
                  <c:v>1.7999999999999999E-2</c:v>
                </c:pt>
                <c:pt idx="3">
                  <c:v>0.17499999999999999</c:v>
                </c:pt>
                <c:pt idx="5">
                  <c:v>0.379</c:v>
                </c:pt>
                <c:pt idx="6">
                  <c:v>0.42499999999999999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0.57099999999999995</c:v>
                </c:pt>
                <c:pt idx="1">
                  <c:v>0.56200000000000006</c:v>
                </c:pt>
                <c:pt idx="2">
                  <c:v>0.59499999999999997</c:v>
                </c:pt>
                <c:pt idx="3">
                  <c:v>0.57099999999999995</c:v>
                </c:pt>
                <c:pt idx="4">
                  <c:v>0.53500000000000003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0.13400000000000001</c:v>
                </c:pt>
                <c:pt idx="1">
                  <c:v>0.14099999999999999</c:v>
                </c:pt>
                <c:pt idx="2">
                  <c:v>0.14899999999999999</c:v>
                </c:pt>
                <c:pt idx="3">
                  <c:v>0.14299999999999999</c:v>
                </c:pt>
                <c:pt idx="4">
                  <c:v>0.158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8.0000000000000002E-3</c:v>
                </c:pt>
                <c:pt idx="1">
                  <c:v>1.0999999999999999E-2</c:v>
                </c:pt>
                <c:pt idx="2">
                  <c:v>1.4E-2</c:v>
                </c:pt>
                <c:pt idx="3">
                  <c:v>1.0999999999999999E-2</c:v>
                </c:pt>
                <c:pt idx="4">
                  <c:v>1.7999999999999999E-2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0.17</c:v>
                </c:pt>
                <c:pt idx="1">
                  <c:v>0.17499999999999999</c:v>
                </c:pt>
                <c:pt idx="2">
                  <c:v>0.17100000000000001</c:v>
                </c:pt>
                <c:pt idx="3">
                  <c:v>0.17100000000000001</c:v>
                </c:pt>
                <c:pt idx="4">
                  <c:v>0.17499999999999999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0.43099999999999999</c:v>
                </c:pt>
                <c:pt idx="1">
                  <c:v>0.42899999999999999</c:v>
                </c:pt>
                <c:pt idx="2">
                  <c:v>0.42699999999999999</c:v>
                </c:pt>
                <c:pt idx="3">
                  <c:v>0.42599999999999999</c:v>
                </c:pt>
                <c:pt idx="4">
                  <c:v>0.42499999999999999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59</c:v>
                </c:pt>
                <c:pt idx="1">
                  <c:v>60</c:v>
                </c:pt>
                <c:pt idx="2">
                  <c:v>57</c:v>
                </c:pt>
                <c:pt idx="3">
                  <c:v>59</c:v>
                </c:pt>
                <c:pt idx="4">
                  <c:v>58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8" formatCode="0.00">
                  <c:v>57.911655209999999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0.436</c:v>
                </c:pt>
                <c:pt idx="1">
                  <c:v>0.42799999999999999</c:v>
                </c:pt>
                <c:pt idx="2">
                  <c:v>0.44600000000000001</c:v>
                </c:pt>
                <c:pt idx="3">
                  <c:v>0.436</c:v>
                </c:pt>
                <c:pt idx="4">
                  <c:v>0.42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20">
                  <c:v>0.42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West New York town</c:v>
                </c:pt>
                <c:pt idx="2">
                  <c:v>Harrison town</c:v>
                </c:pt>
                <c:pt idx="3">
                  <c:v>Guttenberg town</c:v>
                </c:pt>
                <c:pt idx="4">
                  <c:v>Union City</c:v>
                </c:pt>
                <c:pt idx="5">
                  <c:v>North Bergen township</c:v>
                </c:pt>
                <c:pt idx="6">
                  <c:v>Kearny town</c:v>
                </c:pt>
                <c:pt idx="7">
                  <c:v>Jersey City</c:v>
                </c:pt>
                <c:pt idx="8">
                  <c:v>Secaucus town</c:v>
                </c:pt>
                <c:pt idx="9">
                  <c:v>Weehawken township</c:v>
                </c:pt>
              </c:strCache>
            </c:strRef>
          </c:cat>
          <c:val>
            <c:numRef>
              <c:f>Sheet1!$B$2:$B$11</c:f>
              <c:numCache>
                <c:formatCode>0.00%</c:formatCode>
                <c:ptCount val="10"/>
                <c:pt idx="0">
                  <c:v>0.63</c:v>
                </c:pt>
                <c:pt idx="1">
                  <c:v>0.58599999999999997</c:v>
                </c:pt>
                <c:pt idx="2">
                  <c:v>0.56000000000000005</c:v>
                </c:pt>
                <c:pt idx="3">
                  <c:v>0.55100000000000005</c:v>
                </c:pt>
                <c:pt idx="4">
                  <c:v>0.54900000000000004</c:v>
                </c:pt>
                <c:pt idx="5">
                  <c:v>0.5</c:v>
                </c:pt>
                <c:pt idx="6">
                  <c:v>0.46400000000000002</c:v>
                </c:pt>
                <c:pt idx="7">
                  <c:v>0.41599999999999998</c:v>
                </c:pt>
                <c:pt idx="8">
                  <c:v>0.40300000000000002</c:v>
                </c:pt>
                <c:pt idx="9">
                  <c:v>0.40100000000000002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Hudson County avg 42.9%</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East Newark borough</c:v>
                </c:pt>
                <c:pt idx="1">
                  <c:v>West New York town</c:v>
                </c:pt>
                <c:pt idx="2">
                  <c:v>Harrison town</c:v>
                </c:pt>
                <c:pt idx="3">
                  <c:v>Guttenberg town</c:v>
                </c:pt>
                <c:pt idx="4">
                  <c:v>Union City</c:v>
                </c:pt>
                <c:pt idx="5">
                  <c:v>North Bergen township</c:v>
                </c:pt>
                <c:pt idx="6">
                  <c:v>Kearny town</c:v>
                </c:pt>
                <c:pt idx="7">
                  <c:v>Jersey City</c:v>
                </c:pt>
                <c:pt idx="8">
                  <c:v>Secaucus town</c:v>
                </c:pt>
                <c:pt idx="9">
                  <c:v>Weehawken township</c:v>
                </c:pt>
              </c:strCache>
            </c:strRef>
          </c:cat>
          <c:val>
            <c:numRef>
              <c:f>Sheet1!$C$2:$C$11</c:f>
              <c:numCache>
                <c:formatCode>0%</c:formatCode>
                <c:ptCount val="10"/>
                <c:pt idx="0">
                  <c:v>0.42899999999999999</c:v>
                </c:pt>
                <c:pt idx="1">
                  <c:v>0.42899999999999999</c:v>
                </c:pt>
                <c:pt idx="2">
                  <c:v>0.42899999999999999</c:v>
                </c:pt>
                <c:pt idx="3">
                  <c:v>0.42899999999999999</c:v>
                </c:pt>
                <c:pt idx="4">
                  <c:v>0.42899999999999999</c:v>
                </c:pt>
                <c:pt idx="5">
                  <c:v>0.42899999999999999</c:v>
                </c:pt>
                <c:pt idx="6">
                  <c:v>0.42899999999999999</c:v>
                </c:pt>
                <c:pt idx="7">
                  <c:v>0.42899999999999999</c:v>
                </c:pt>
                <c:pt idx="8">
                  <c:v>0.42899999999999999</c:v>
                </c:pt>
                <c:pt idx="9">
                  <c:v>0.42899999999999999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0.41299999999999998</c:v>
                </c:pt>
                <c:pt idx="1">
                  <c:v>0.40899999999999997</c:v>
                </c:pt>
                <c:pt idx="2">
                  <c:v>0.40400000000000003</c:v>
                </c:pt>
                <c:pt idx="3">
                  <c:v>0.40899999999999997</c:v>
                </c:pt>
                <c:pt idx="4">
                  <c:v>0.439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0">
                  <c:v>0.439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103801673228343"/>
          <c:y val="0.88669235990313056"/>
          <c:w val="0.116714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6">
                  <c:v>142361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52719</c:v>
                </c:pt>
                <c:pt idx="1">
                  <c:v>46486</c:v>
                </c:pt>
                <c:pt idx="2">
                  <c:v>43156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7500835620350461"/>
          <c:y val="0.88694641230867255"/>
          <c:w val="0.8249916437964952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Jersey City</c:v>
                </c:pt>
                <c:pt idx="1">
                  <c:v>Bayonne city</c:v>
                </c:pt>
                <c:pt idx="2">
                  <c:v>Union City</c:v>
                </c:pt>
                <c:pt idx="3">
                  <c:v>North Bergen township</c:v>
                </c:pt>
                <c:pt idx="4">
                  <c:v>West New York town</c:v>
                </c:pt>
                <c:pt idx="5">
                  <c:v>Kearny town</c:v>
                </c:pt>
                <c:pt idx="6">
                  <c:v>Hoboken city</c:v>
                </c:pt>
                <c:pt idx="7">
                  <c:v>Secaucus town</c:v>
                </c:pt>
                <c:pt idx="8">
                  <c:v>Harrison town</c:v>
                </c:pt>
                <c:pt idx="9">
                  <c:v>Weehawken township</c:v>
                </c:pt>
                <c:pt idx="10">
                  <c:v>Guttenberg town</c:v>
                </c:pt>
                <c:pt idx="11">
                  <c:v>East Newark borough</c:v>
                </c:pt>
              </c:strCache>
            </c:strRef>
          </c:cat>
          <c:val>
            <c:numRef>
              <c:f>Sheet1!$B$2:$B$13</c:f>
              <c:numCache>
                <c:formatCode>0</c:formatCode>
                <c:ptCount val="12"/>
                <c:pt idx="0">
                  <c:v>59769</c:v>
                </c:pt>
                <c:pt idx="1">
                  <c:v>16078</c:v>
                </c:pt>
                <c:pt idx="2">
                  <c:v>15254</c:v>
                </c:pt>
                <c:pt idx="3">
                  <c:v>12811</c:v>
                </c:pt>
                <c:pt idx="4">
                  <c:v>11131</c:v>
                </c:pt>
                <c:pt idx="5">
                  <c:v>8824</c:v>
                </c:pt>
                <c:pt idx="6">
                  <c:v>8594</c:v>
                </c:pt>
                <c:pt idx="7">
                  <c:v>4066</c:v>
                </c:pt>
                <c:pt idx="8">
                  <c:v>3930</c:v>
                </c:pt>
                <c:pt idx="9">
                  <c:v>2808</c:v>
                </c:pt>
                <c:pt idx="10">
                  <c:v>2194</c:v>
                </c:pt>
                <c:pt idx="11">
                  <c:v>694</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0.41</c:v>
                </c:pt>
                <c:pt idx="1">
                  <c:v>0.41</c:v>
                </c:pt>
                <c:pt idx="2">
                  <c:v>0.28999999999999998</c:v>
                </c:pt>
                <c:pt idx="3">
                  <c:v>0.28000000000000003</c:v>
                </c:pt>
                <c:pt idx="4">
                  <c:v>0.27787588813000003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4">
                  <c:v>0.27787588813000003</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9164423446595459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1958</c:v>
                </c:pt>
                <c:pt idx="1">
                  <c:v>815</c:v>
                </c:pt>
                <c:pt idx="2">
                  <c:v>651</c:v>
                </c:pt>
                <c:pt idx="3">
                  <c:v>1197</c:v>
                </c:pt>
                <c:pt idx="4">
                  <c:v>1005</c:v>
                </c:pt>
                <c:pt idx="5">
                  <c:v>1800</c:v>
                </c:pt>
                <c:pt idx="6">
                  <c:v>1039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1">
                  <c:v>101568</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67154</c:v>
                </c:pt>
                <c:pt idx="1">
                  <c:v>74414</c:v>
                </c:pt>
                <c:pt idx="2">
                  <c:v>78808</c:v>
                </c:pt>
                <c:pt idx="3">
                  <c:v>75062</c:v>
                </c:pt>
                <c:pt idx="4">
                  <c:v>80329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8" formatCode="_(&quot;$&quot;* #,##0_);_(&quot;$&quot;* \(#,##0\);_(&quot;$&quot;* &quot;-&quot;??_);_(@_)">
                  <c:v>80329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 city</c:v>
                </c:pt>
                <c:pt idx="1">
                  <c:v>East Newark borough</c:v>
                </c:pt>
                <c:pt idx="2">
                  <c:v>Guttenberg town</c:v>
                </c:pt>
                <c:pt idx="3">
                  <c:v>West New York town</c:v>
                </c:pt>
                <c:pt idx="4">
                  <c:v>Harrison town</c:v>
                </c:pt>
                <c:pt idx="5">
                  <c:v>North Bergen township</c:v>
                </c:pt>
                <c:pt idx="6">
                  <c:v>Bayonne city</c:v>
                </c:pt>
                <c:pt idx="7">
                  <c:v>Kearny town</c:v>
                </c:pt>
                <c:pt idx="8">
                  <c:v>Jersey City city</c:v>
                </c:pt>
                <c:pt idx="9">
                  <c:v>Weehawken township</c:v>
                </c:pt>
              </c:strCache>
            </c:strRef>
          </c:cat>
          <c:val>
            <c:numRef>
              <c:f>Sheet1!$B$2:$B$11</c:f>
              <c:numCache>
                <c:formatCode>_("$"* #,##0_);_("$"* \(#,##0\);_("$"* "-"??_);_(@_)</c:formatCode>
                <c:ptCount val="10"/>
                <c:pt idx="0">
                  <c:v>53177</c:v>
                </c:pt>
                <c:pt idx="1">
                  <c:v>60048</c:v>
                </c:pt>
                <c:pt idx="2">
                  <c:v>65532</c:v>
                </c:pt>
                <c:pt idx="3">
                  <c:v>65913</c:v>
                </c:pt>
                <c:pt idx="4">
                  <c:v>68494</c:v>
                </c:pt>
                <c:pt idx="5">
                  <c:v>70934</c:v>
                </c:pt>
                <c:pt idx="6">
                  <c:v>72839</c:v>
                </c:pt>
                <c:pt idx="7">
                  <c:v>76647</c:v>
                </c:pt>
                <c:pt idx="8">
                  <c:v>81390</c:v>
                </c:pt>
                <c:pt idx="9">
                  <c:v>104892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Hudson median $79,795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Union City city</c:v>
                </c:pt>
                <c:pt idx="1">
                  <c:v>East Newark borough</c:v>
                </c:pt>
                <c:pt idx="2">
                  <c:v>Guttenberg town</c:v>
                </c:pt>
                <c:pt idx="3">
                  <c:v>West New York town</c:v>
                </c:pt>
                <c:pt idx="4">
                  <c:v>Harrison town</c:v>
                </c:pt>
                <c:pt idx="5">
                  <c:v>North Bergen township</c:v>
                </c:pt>
                <c:pt idx="6">
                  <c:v>Bayonne city</c:v>
                </c:pt>
                <c:pt idx="7">
                  <c:v>Kearny town</c:v>
                </c:pt>
                <c:pt idx="8">
                  <c:v>Jersey City city</c:v>
                </c:pt>
                <c:pt idx="9">
                  <c:v>Weehawken township</c:v>
                </c:pt>
              </c:strCache>
            </c:strRef>
          </c:cat>
          <c:val>
            <c:numRef>
              <c:f>Sheet1!$C$2:$C$11</c:f>
              <c:numCache>
                <c:formatCode>"$"#,##0</c:formatCode>
                <c:ptCount val="10"/>
                <c:pt idx="0">
                  <c:v>79795</c:v>
                </c:pt>
                <c:pt idx="1">
                  <c:v>79795</c:v>
                </c:pt>
                <c:pt idx="2">
                  <c:v>79795</c:v>
                </c:pt>
                <c:pt idx="3">
                  <c:v>79795</c:v>
                </c:pt>
                <c:pt idx="4">
                  <c:v>79795</c:v>
                </c:pt>
                <c:pt idx="5">
                  <c:v>79795</c:v>
                </c:pt>
                <c:pt idx="6">
                  <c:v>79795</c:v>
                </c:pt>
                <c:pt idx="7">
                  <c:v>79795</c:v>
                </c:pt>
                <c:pt idx="8">
                  <c:v>79795</c:v>
                </c:pt>
                <c:pt idx="9">
                  <c:v>79795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7952596376636164"/>
          <c:y val="0.96154259862340374"/>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5.0679834733191953E-3"/>
                  <c:y val="-8.1252673277474187E-4"/>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r>
                      <a:rPr lang="en-US" baseline="0" dirty="0"/>
                      <a:t> </a:t>
                    </a:r>
                    <a:fld id="{A0CB8E64-52C8-4949-89C2-88C877494CDB}" type="VALUE">
                      <a:rPr lang="en-US" baseline="0"/>
                      <a:pPr>
                        <a:defRPr sz="900">
                          <a:latin typeface="Franklin Gothic Medium" panose="020B0603020102020204" pitchFamily="34" charset="0"/>
                        </a:defRPr>
                      </a:pPr>
                      <a:t>[VALUE]</a:t>
                    </a:fld>
                    <a:endParaRPr lang="en-US" baseline="0" dirty="0"/>
                  </a:p>
                </c:rich>
              </c:tx>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1"/>
              <c:showPercent val="0"/>
              <c:showBubbleSize val="0"/>
              <c:extLst>
                <c:ext xmlns:c15="http://schemas.microsoft.com/office/drawing/2012/chart" uri="{CE6537A1-D6FC-4f65-9D91-7224C49458BB}">
                  <c15:layout>
                    <c:manualLayout>
                      <c:w val="5.3562067433976214E-2"/>
                      <c:h val="8.4977073635737768E-2"/>
                    </c:manualLayout>
                  </c15:layout>
                  <c15:dlblFieldTable/>
                  <c15:showDataLabelsRange val="0"/>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20" formatCode="0%">
                  <c:v>0.2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967522872102055"/>
          <c:y val="0.80248203585590983"/>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0.156</c:v>
                </c:pt>
                <c:pt idx="1">
                  <c:v>0.18099999999999999</c:v>
                </c:pt>
                <c:pt idx="2">
                  <c:v>0.151</c:v>
                </c:pt>
                <c:pt idx="3">
                  <c:v>0.16500000000000001</c:v>
                </c:pt>
                <c:pt idx="4">
                  <c:v>0.19800000000000001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West New York (town)</c:v>
                </c:pt>
                <c:pt idx="2">
                  <c:v>Union City (city)</c:v>
                </c:pt>
                <c:pt idx="3">
                  <c:v>Jersey City (city)</c:v>
                </c:pt>
                <c:pt idx="4">
                  <c:v>Harrison (town)</c:v>
                </c:pt>
                <c:pt idx="5">
                  <c:v>Guttenberg (town)</c:v>
                </c:pt>
                <c:pt idx="6">
                  <c:v>North Bergen (township)</c:v>
                </c:pt>
                <c:pt idx="7">
                  <c:v>Bayonne (city)</c:v>
                </c:pt>
                <c:pt idx="8">
                  <c:v>Kearny (town)</c:v>
                </c:pt>
                <c:pt idx="9">
                  <c:v>Weehawken</c:v>
                </c:pt>
              </c:strCache>
            </c:strRef>
          </c:cat>
          <c:val>
            <c:numRef>
              <c:f>Sheet1!$B$2:$B$11</c:f>
              <c:numCache>
                <c:formatCode>0%</c:formatCode>
                <c:ptCount val="10"/>
                <c:pt idx="0">
                  <c:v>0.308</c:v>
                </c:pt>
                <c:pt idx="1">
                  <c:v>0.252</c:v>
                </c:pt>
                <c:pt idx="2">
                  <c:v>0.24399999999999999</c:v>
                </c:pt>
                <c:pt idx="3">
                  <c:v>0.193</c:v>
                </c:pt>
                <c:pt idx="4">
                  <c:v>0.187</c:v>
                </c:pt>
                <c:pt idx="5">
                  <c:v>0.159</c:v>
                </c:pt>
                <c:pt idx="6">
                  <c:v>0.13600000000000001</c:v>
                </c:pt>
                <c:pt idx="7">
                  <c:v>0.126</c:v>
                </c:pt>
                <c:pt idx="8">
                  <c:v>0.111</c:v>
                </c:pt>
                <c:pt idx="9">
                  <c:v>0.10299999999999999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Hudson avg.16.8%</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 (borough)</c:v>
                </c:pt>
                <c:pt idx="1">
                  <c:v>West New York (town)</c:v>
                </c:pt>
                <c:pt idx="2">
                  <c:v>Union City (city)</c:v>
                </c:pt>
                <c:pt idx="3">
                  <c:v>Jersey City (city)</c:v>
                </c:pt>
                <c:pt idx="4">
                  <c:v>Harrison (town)</c:v>
                </c:pt>
                <c:pt idx="5">
                  <c:v>Guttenberg (town)</c:v>
                </c:pt>
                <c:pt idx="6">
                  <c:v>North Bergen (township)</c:v>
                </c:pt>
                <c:pt idx="7">
                  <c:v>Bayonne (city)</c:v>
                </c:pt>
                <c:pt idx="8">
                  <c:v>Kearny (town)</c:v>
                </c:pt>
                <c:pt idx="9">
                  <c:v>Weehawken</c:v>
                </c:pt>
              </c:strCache>
            </c:strRef>
          </c:cat>
          <c:val>
            <c:numRef>
              <c:f>Sheet1!$C$2:$C$11</c:f>
              <c:numCache>
                <c:formatCode>0%</c:formatCode>
                <c:ptCount val="10"/>
                <c:pt idx="0">
                  <c:v>0.16800000000000001</c:v>
                </c:pt>
                <c:pt idx="1">
                  <c:v>0.16800000000000001</c:v>
                </c:pt>
                <c:pt idx="2">
                  <c:v>0.16800000000000001</c:v>
                </c:pt>
                <c:pt idx="3">
                  <c:v>0.16800000000000001</c:v>
                </c:pt>
                <c:pt idx="4">
                  <c:v>0.16800000000000001</c:v>
                </c:pt>
                <c:pt idx="5">
                  <c:v>0.16800000000000001</c:v>
                </c:pt>
                <c:pt idx="6">
                  <c:v>0.16800000000000001</c:v>
                </c:pt>
                <c:pt idx="7">
                  <c:v>0.16800000000000001</c:v>
                </c:pt>
                <c:pt idx="8">
                  <c:v>0.16800000000000001</c:v>
                </c:pt>
                <c:pt idx="9">
                  <c:v>0.16800000000000001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9612140239581702"/>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8">
                  <c:v>0.19962616822000001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0.28999999999999998</c:v>
                </c:pt>
                <c:pt idx="1">
                  <c:v>0.28999999999999998</c:v>
                </c:pt>
                <c:pt idx="2">
                  <c:v>0.28999999999999998</c:v>
                </c:pt>
                <c:pt idx="3">
                  <c:v>0.28000000000000003</c:v>
                </c:pt>
                <c:pt idx="4">
                  <c:v>0.27479152801000001</c:v>
                </c:pt>
                <c:pt idx="5">
                  <c:v>0.27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7" formatCode="0.0%">
                  <c:v>0.122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0.109</c:v>
                </c:pt>
                <c:pt idx="1">
                  <c:v>0.111</c:v>
                </c:pt>
                <c:pt idx="2">
                  <c:v>0.122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20129</c:v>
                </c:pt>
                <c:pt idx="1">
                  <c:v>18612</c:v>
                </c:pt>
                <c:pt idx="2">
                  <c:v>18970</c:v>
                </c:pt>
                <c:pt idx="3">
                  <c:v>18219</c:v>
                </c:pt>
                <c:pt idx="4">
                  <c:v>17513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41691</c:v>
                </c:pt>
                <c:pt idx="1">
                  <c:v>41181</c:v>
                </c:pt>
                <c:pt idx="2">
                  <c:v>40101</c:v>
                </c:pt>
                <c:pt idx="3">
                  <c:v>39094</c:v>
                </c:pt>
                <c:pt idx="4">
                  <c:v>38432</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42258</c:v>
                </c:pt>
                <c:pt idx="1">
                  <c:v>37456</c:v>
                </c:pt>
                <c:pt idx="2">
                  <c:v>41546</c:v>
                </c:pt>
                <c:pt idx="3">
                  <c:v>50043</c:v>
                </c:pt>
                <c:pt idx="4">
                  <c:v>43429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Hudson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1300</c:v>
                </c:pt>
                <c:pt idx="1">
                  <c:v>1329</c:v>
                </c:pt>
                <c:pt idx="2">
                  <c:v>1000</c:v>
                </c:pt>
                <c:pt idx="3">
                  <c:v>580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8">
                  <c:v>1300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8" formatCode="&quot;$&quot;#,##0_);[Red]\(&quot;$&quot;#,##0\)">
                  <c:v>580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
                  <c:v>33.299999999999997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36.700000000000003</c:v>
                </c:pt>
                <c:pt idx="1">
                  <c:v>37.5</c:v>
                </c:pt>
                <c:pt idx="2">
                  <c:v>36.9</c:v>
                </c:pt>
                <c:pt idx="3" formatCode="0.0">
                  <c:v>36.200000000000003</c:v>
                </c:pt>
                <c:pt idx="4" formatCode="0.0">
                  <c:v>33.299999999999997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20">
                  <c:v>0.13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20">
                  <c:v>9.1</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5" formatCode="0.0%">
                  <c:v>4.4999999999999998E-2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4.1000000000000002E-2</c:v>
                </c:pt>
                <c:pt idx="1">
                  <c:v>4.9000000000000002E-2</c:v>
                </c:pt>
                <c:pt idx="2">
                  <c:v>0.05</c:v>
                </c:pt>
                <c:pt idx="3">
                  <c:v>5.3999999999999999E-2</c:v>
                </c:pt>
                <c:pt idx="4">
                  <c:v>4.4999999999999998E-2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Harrison town</c:v>
                </c:pt>
                <c:pt idx="2">
                  <c:v>Union City city</c:v>
                </c:pt>
                <c:pt idx="3">
                  <c:v>West New York town</c:v>
                </c:pt>
                <c:pt idx="4">
                  <c:v>Guttenberg town</c:v>
                </c:pt>
                <c:pt idx="5">
                  <c:v>Weehawken township</c:v>
                </c:pt>
                <c:pt idx="6">
                  <c:v>Kearny town</c:v>
                </c:pt>
                <c:pt idx="7">
                  <c:v>Jersey City </c:v>
                </c:pt>
                <c:pt idx="8">
                  <c:v>Secaucus town</c:v>
                </c:pt>
                <c:pt idx="9">
                  <c:v>North Bergen township</c:v>
                </c:pt>
              </c:strCache>
            </c:strRef>
          </c:cat>
          <c:val>
            <c:numRef>
              <c:f>Sheet1!$B$2:$B$11</c:f>
              <c:numCache>
                <c:formatCode>0.0%</c:formatCode>
                <c:ptCount val="10"/>
                <c:pt idx="0">
                  <c:v>0.23799999999999999</c:v>
                </c:pt>
                <c:pt idx="1">
                  <c:v>0.16400000000000001</c:v>
                </c:pt>
                <c:pt idx="2">
                  <c:v>0.11899999999999999</c:v>
                </c:pt>
                <c:pt idx="3">
                  <c:v>7.0999999999999994E-2</c:v>
                </c:pt>
                <c:pt idx="4">
                  <c:v>6.4000000000000001E-2</c:v>
                </c:pt>
                <c:pt idx="5">
                  <c:v>5.7000000000000002E-2</c:v>
                </c:pt>
                <c:pt idx="6">
                  <c:v>4.7E-2</c:v>
                </c:pt>
                <c:pt idx="7">
                  <c:v>4.1000000000000002E-2</c:v>
                </c:pt>
                <c:pt idx="8">
                  <c:v>3.7999999999999999E-2</c:v>
                </c:pt>
                <c:pt idx="9">
                  <c:v>3.5999999999999997E-2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Hudson avg. 5.2%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 borough</c:v>
                </c:pt>
                <c:pt idx="1">
                  <c:v>Harrison town</c:v>
                </c:pt>
                <c:pt idx="2">
                  <c:v>Union City city</c:v>
                </c:pt>
                <c:pt idx="3">
                  <c:v>West New York town</c:v>
                </c:pt>
                <c:pt idx="4">
                  <c:v>Guttenberg town</c:v>
                </c:pt>
                <c:pt idx="5">
                  <c:v>Weehawken township</c:v>
                </c:pt>
                <c:pt idx="6">
                  <c:v>Kearny town</c:v>
                </c:pt>
                <c:pt idx="7">
                  <c:v>Jersey City </c:v>
                </c:pt>
                <c:pt idx="8">
                  <c:v>Secaucus town</c:v>
                </c:pt>
                <c:pt idx="9">
                  <c:v>North Bergen township</c:v>
                </c:pt>
              </c:strCache>
            </c:strRef>
          </c:cat>
          <c:val>
            <c:numRef>
              <c:f>Sheet1!$C$2:$C$11</c:f>
              <c:numCache>
                <c:formatCode>0.00%</c:formatCode>
                <c:ptCount val="10"/>
                <c:pt idx="0">
                  <c:v>5.1999999999999998E-2</c:v>
                </c:pt>
                <c:pt idx="1">
                  <c:v>5.1999999999999998E-2</c:v>
                </c:pt>
                <c:pt idx="2">
                  <c:v>5.1999999999999998E-2</c:v>
                </c:pt>
                <c:pt idx="3">
                  <c:v>5.1999999999999998E-2</c:v>
                </c:pt>
                <c:pt idx="4">
                  <c:v>5.1999999999999998E-2</c:v>
                </c:pt>
                <c:pt idx="5">
                  <c:v>5.1999999999999998E-2</c:v>
                </c:pt>
                <c:pt idx="6">
                  <c:v>5.1999999999999998E-2</c:v>
                </c:pt>
                <c:pt idx="7">
                  <c:v>5.1999999999999998E-2</c:v>
                </c:pt>
                <c:pt idx="8">
                  <c:v>5.1999999999999998E-2</c:v>
                </c:pt>
                <c:pt idx="9">
                  <c:v>5.1999999999999998E-2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89079258154999186"/>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
                  <c:v>62591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
                  <c:v>22043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20">
                  <c:v>1.0275000000000001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20">
                  <c:v>0.82020000000000004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3">
                  <c:v>0.91800000000000004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0.94899999999999995</c:v>
                </c:pt>
                <c:pt idx="1">
                  <c:v>0.95199999999999996</c:v>
                </c:pt>
                <c:pt idx="2">
                  <c:v>0.92500000000000004</c:v>
                </c:pt>
                <c:pt idx="3">
                  <c:v>0.93899999999999995</c:v>
                </c:pt>
                <c:pt idx="4">
                  <c:v>0.90200000000000002</c:v>
                </c:pt>
                <c:pt idx="5">
                  <c:v>0.91800000000000004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8">
                  <c:v>478</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Hudson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5.0999999999999997E-2</c:v>
                </c:pt>
                <c:pt idx="1">
                  <c:v>4.5999999999999999E-2</c:v>
                </c:pt>
                <c:pt idx="2">
                  <c:v>4.2999999999999997E-2</c:v>
                </c:pt>
                <c:pt idx="3">
                  <c:v>3.6999999999999998E-2</c:v>
                </c:pt>
                <c:pt idx="4">
                  <c:v>3.5999999999999997E-2</c:v>
                </c:pt>
                <c:pt idx="5">
                  <c:v>3.7999999999999999E-2</c:v>
                </c:pt>
                <c:pt idx="6">
                  <c:v>3.9E-2</c:v>
                </c:pt>
                <c:pt idx="7">
                  <c:v>3.9E-2</c:v>
                </c:pt>
                <c:pt idx="8">
                  <c:v>2.9000000000000001E-2</c:v>
                </c:pt>
                <c:pt idx="9">
                  <c:v>0.03</c:v>
                </c:pt>
                <c:pt idx="10">
                  <c:v>0.03</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3"/>
              <c:layout>
                <c:manualLayout>
                  <c:x val="-7.1839080459770114E-3"/>
                  <c:y val="4.97436952494667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90-41F2-A074-7CB23F0144AF}"/>
                </c:ext>
              </c:extLst>
            </c:dLbl>
            <c:dLbl>
              <c:idx val="9"/>
              <c:layout>
                <c:manualLayout>
                  <c:x val="5.7471264367816091E-3"/>
                  <c:y val="4.97436952494667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90-41F2-A074-7CB23F0144AF}"/>
                </c:ext>
              </c:extLst>
            </c:dLbl>
            <c:dLbl>
              <c:idx val="10"/>
              <c:layout>
                <c:manualLayout>
                  <c:x val="2.5862068965517241E-2"/>
                  <c:y val="4.97436952494667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90-41F2-A074-7CB23F0144A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2" formatCode="0.0">
                  <c:v>3.7499999999999999E-2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6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3" formatCode="0.00%">
                  <c:v>7.8353699999999998E-2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7.2891399999999995E-2</c:v>
                </c:pt>
                <c:pt idx="1">
                  <c:v>7.5264700000000004E-2</c:v>
                </c:pt>
                <c:pt idx="2">
                  <c:v>7.6902100000000001E-2</c:v>
                </c:pt>
                <c:pt idx="3">
                  <c:v>7.7482599999999999E-2</c:v>
                </c:pt>
                <c:pt idx="4">
                  <c:v>7.8353699999999998E-2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Jersey City Public Schools</c:v>
                </c:pt>
                <c:pt idx="1">
                  <c:v>North Bergen School District</c:v>
                </c:pt>
                <c:pt idx="2">
                  <c:v>West New York School District</c:v>
                </c:pt>
                <c:pt idx="3">
                  <c:v>Harrison Public Schools</c:v>
                </c:pt>
                <c:pt idx="4">
                  <c:v>Bayonne School District</c:v>
                </c:pt>
                <c:pt idx="5">
                  <c:v>Secaucus School District</c:v>
                </c:pt>
                <c:pt idx="6">
                  <c:v>Kearny</c:v>
                </c:pt>
                <c:pt idx="7">
                  <c:v>Union City School District</c:v>
                </c:pt>
                <c:pt idx="8">
                  <c:v>Hoboken Public School District</c:v>
                </c:pt>
                <c:pt idx="9">
                  <c:v>Hoboken Charter School</c:v>
                </c:pt>
                <c:pt idx="10">
                  <c:v>University Academy Charter High School</c:v>
                </c:pt>
                <c:pt idx="11">
                  <c:v>Hudson County Schools of Technology School District</c:v>
                </c:pt>
                <c:pt idx="12">
                  <c:v>Weehawken Public School District</c:v>
                </c:pt>
              </c:strCache>
            </c:strRef>
          </c:cat>
          <c:val>
            <c:numRef>
              <c:f>Sheet1!$B$2:$B$14</c:f>
              <c:numCache>
                <c:formatCode>0%</c:formatCode>
                <c:ptCount val="13"/>
                <c:pt idx="0">
                  <c:v>78</c:v>
                </c:pt>
                <c:pt idx="1">
                  <c:v>78.2</c:v>
                </c:pt>
                <c:pt idx="2">
                  <c:v>82.2</c:v>
                </c:pt>
                <c:pt idx="3">
                  <c:v>86.4</c:v>
                </c:pt>
                <c:pt idx="4">
                  <c:v>86.8</c:v>
                </c:pt>
                <c:pt idx="5">
                  <c:v>90.4</c:v>
                </c:pt>
                <c:pt idx="6">
                  <c:v>91.1</c:v>
                </c:pt>
                <c:pt idx="7">
                  <c:v>91.4</c:v>
                </c:pt>
                <c:pt idx="8">
                  <c:v>92.7</c:v>
                </c:pt>
                <c:pt idx="9">
                  <c:v>95.2</c:v>
                </c:pt>
                <c:pt idx="10">
                  <c:v>95.2</c:v>
                </c:pt>
                <c:pt idx="11">
                  <c:v>99</c:v>
                </c:pt>
                <c:pt idx="12">
                  <c:v>99.1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Sheet1!$A$2:$A$14</c:f>
              <c:strCache>
                <c:ptCount val="13"/>
                <c:pt idx="0">
                  <c:v>Jersey City Public Schools</c:v>
                </c:pt>
                <c:pt idx="1">
                  <c:v>North Bergen School District</c:v>
                </c:pt>
                <c:pt idx="2">
                  <c:v>West New York School District</c:v>
                </c:pt>
                <c:pt idx="3">
                  <c:v>Harrison Public Schools</c:v>
                </c:pt>
                <c:pt idx="4">
                  <c:v>Bayonne School District</c:v>
                </c:pt>
                <c:pt idx="5">
                  <c:v>Secaucus School District</c:v>
                </c:pt>
                <c:pt idx="6">
                  <c:v>Kearny</c:v>
                </c:pt>
                <c:pt idx="7">
                  <c:v>Union City School District</c:v>
                </c:pt>
                <c:pt idx="8">
                  <c:v>Hoboken Public School District</c:v>
                </c:pt>
                <c:pt idx="9">
                  <c:v>Hoboken Charter School</c:v>
                </c:pt>
                <c:pt idx="10">
                  <c:v>University Academy Charter High School</c:v>
                </c:pt>
                <c:pt idx="11">
                  <c:v>Hudson County Schools of Technology School District</c:v>
                </c:pt>
                <c:pt idx="12">
                  <c:v>Weehawken Public School District</c:v>
                </c:pt>
              </c:strCache>
            </c:strRef>
          </c:cat>
          <c:val>
            <c:numRef>
              <c:f>Sheet1!$C$2:$C$14</c:f>
              <c:numCache>
                <c:formatCode>0%</c:formatCode>
                <c:ptCount val="13"/>
                <c:pt idx="0">
                  <c:v>90.9</c:v>
                </c:pt>
                <c:pt idx="1">
                  <c:v>90.9</c:v>
                </c:pt>
                <c:pt idx="2">
                  <c:v>90.9</c:v>
                </c:pt>
                <c:pt idx="3">
                  <c:v>90.9</c:v>
                </c:pt>
                <c:pt idx="4">
                  <c:v>90.9</c:v>
                </c:pt>
                <c:pt idx="5">
                  <c:v>90.9</c:v>
                </c:pt>
                <c:pt idx="6">
                  <c:v>90.9</c:v>
                </c:pt>
                <c:pt idx="7">
                  <c:v>90.9</c:v>
                </c:pt>
                <c:pt idx="8">
                  <c:v>90.9</c:v>
                </c:pt>
                <c:pt idx="9">
                  <c:v>90.9</c:v>
                </c:pt>
                <c:pt idx="10">
                  <c:v>90.9</c:v>
                </c:pt>
                <c:pt idx="11">
                  <c:v>90.9</c:v>
                </c:pt>
                <c:pt idx="12">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227122682900797"/>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0.874</c:v>
                </c:pt>
                <c:pt idx="1">
                  <c:v>0.88400000000000001</c:v>
                </c:pt>
                <c:pt idx="2">
                  <c:v>0.89400000000000002</c:v>
                </c:pt>
                <c:pt idx="3">
                  <c:v>0.876</c:v>
                </c:pt>
                <c:pt idx="4">
                  <c:v>0.90800000000000003</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5"/>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7">
                  <c:v>0.90800000000000003</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944182641134512"/>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4">
                  <c:v>279.7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1766483734987673E-3"/>
                  <c:y val="0.1696255962745978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7769028871391077E-2"/>
                  <c:y val="8.082475381299310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19</c:v>
                </c:pt>
                <c:pt idx="1">
                  <c:v>115</c:v>
                </c:pt>
                <c:pt idx="2">
                  <c:v>534</c:v>
                </c:pt>
                <c:pt idx="3">
                  <c:v>1262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6.6691099075699659E-2"/>
                  <c:y val="1.005512104261330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2.2151374994645906E-3"/>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1010</c:v>
                </c:pt>
                <c:pt idx="1">
                  <c:v>7381</c:v>
                </c:pt>
                <c:pt idx="2">
                  <c:v>844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1" formatCode="0.00">
                  <c:v>4.5079399999999996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990206692913389"/>
          <c:y val="0.87893986242298117"/>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8.6767400000000006</c:v>
                </c:pt>
                <c:pt idx="1">
                  <c:v>7.9894100000000003</c:v>
                </c:pt>
                <c:pt idx="2">
                  <c:v>7.6530199999999997</c:v>
                </c:pt>
                <c:pt idx="3">
                  <c:v>8.0386199999999999</c:v>
                </c:pt>
                <c:pt idx="4">
                  <c:v>4.5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5">
                  <c:v>53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5">
                  <c:v>365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4.7</c:v>
                </c:pt>
                <c:pt idx="1">
                  <c:v>5</c:v>
                </c:pt>
                <c:pt idx="2">
                  <c:v>5.4</c:v>
                </c:pt>
                <c:pt idx="3">
                  <c:v>5.6</c:v>
                </c:pt>
                <c:pt idx="4">
                  <c:v>5.5980204447000004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20" formatCode="0.00">
                  <c:v>5.5980204447000004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8">
                  <c:v>2034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3441</c:v>
                </c:pt>
                <c:pt idx="1">
                  <c:v>3091</c:v>
                </c:pt>
                <c:pt idx="2">
                  <c:v>2806</c:v>
                </c:pt>
                <c:pt idx="3">
                  <c:v>2656</c:v>
                </c:pt>
                <c:pt idx="4">
                  <c:v>2034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493669169658286"/>
                  <c:y val="-0.1124999930794787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1020</c:v>
                </c:pt>
                <c:pt idx="1">
                  <c:v>618</c:v>
                </c:pt>
                <c:pt idx="2">
                  <c:v>105</c:v>
                </c:pt>
                <c:pt idx="3">
                  <c:v>97</c:v>
                </c:pt>
                <c:pt idx="4" formatCode="#,##0">
                  <c:v>90</c:v>
                </c:pt>
                <c:pt idx="5">
                  <c:v>36</c:v>
                </c:pt>
                <c:pt idx="6">
                  <c:v>81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5">
                  <c:v>80381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5">
                  <c:v>64840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56310</c:v>
                </c:pt>
                <c:pt idx="1">
                  <c:v>60686</c:v>
                </c:pt>
                <c:pt idx="2">
                  <c:v>61826</c:v>
                </c:pt>
                <c:pt idx="3">
                  <c:v>62232</c:v>
                </c:pt>
                <c:pt idx="4">
                  <c:v>80381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50322</c:v>
                </c:pt>
                <c:pt idx="1">
                  <c:v>51958</c:v>
                </c:pt>
                <c:pt idx="2">
                  <c:v>53860</c:v>
                </c:pt>
                <c:pt idx="3">
                  <c:v>56404</c:v>
                </c:pt>
                <c:pt idx="4">
                  <c:v>64840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4">
                  <c:v>148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174</c:v>
                </c:pt>
                <c:pt idx="1">
                  <c:v>179</c:v>
                </c:pt>
                <c:pt idx="2">
                  <c:v>179</c:v>
                </c:pt>
                <c:pt idx="3">
                  <c:v>207</c:v>
                </c:pt>
                <c:pt idx="4">
                  <c:v>167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81966902585070356"/>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8.7862366403848886E-3"/>
                  <c:y val="2.31761781801655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3">
                  <c:v>-0.19323671497584499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6.7187500000000025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0.28999999999999998</c:v>
                </c:pt>
                <c:pt idx="1">
                  <c:v>0.39</c:v>
                </c:pt>
                <c:pt idx="2">
                  <c:v>0.05</c:v>
                </c:pt>
                <c:pt idx="3">
                  <c:v>0.05</c:v>
                </c:pt>
                <c:pt idx="4">
                  <c:v>0.15</c:v>
                </c:pt>
                <c:pt idx="5">
                  <c:v>0.01</c:v>
                </c:pt>
                <c:pt idx="6">
                  <c:v>7.0000000000000007E-2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1</c:v>
                </c:pt>
                <c:pt idx="6">
                  <c:v>1</c:v>
                </c:pt>
                <c:pt idx="7">
                  <c:v>3</c:v>
                </c:pt>
                <c:pt idx="8">
                  <c:v>1</c:v>
                </c:pt>
                <c:pt idx="9">
                  <c:v>1</c:v>
                </c:pt>
                <c:pt idx="10">
                  <c:v>1</c:v>
                </c:pt>
                <c:pt idx="11">
                  <c:v>1</c:v>
                </c:pt>
                <c:pt idx="12">
                  <c:v>1</c:v>
                </c:pt>
                <c:pt idx="13">
                  <c:v>1</c:v>
                </c:pt>
                <c:pt idx="14">
                  <c:v>7</c:v>
                </c:pt>
                <c:pt idx="15">
                  <c:v>3</c:v>
                </c:pt>
                <c:pt idx="16">
                  <c:v>0</c:v>
                </c:pt>
                <c:pt idx="17">
                  <c:v>1</c:v>
                </c:pt>
                <c:pt idx="18">
                  <c:v>2</c:v>
                </c:pt>
                <c:pt idx="19">
                  <c:v>3</c:v>
                </c:pt>
                <c:pt idx="20">
                  <c:v>1</c:v>
                </c:pt>
                <c:pt idx="21">
                  <c:v>1</c:v>
                </c:pt>
                <c:pt idx="22">
                  <c:v>0</c:v>
                </c:pt>
                <c:pt idx="23">
                  <c:v>1</c:v>
                </c:pt>
                <c:pt idx="24">
                  <c:v>1</c:v>
                </c:pt>
                <c:pt idx="25">
                  <c:v>5</c:v>
                </c:pt>
                <c:pt idx="26">
                  <c:v>3</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9" formatCode="0.0%">
                  <c:v>0.127</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681421435575182"/>
          <c:y val="0.9016703773089106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0.11600000000000001</c:v>
                </c:pt>
                <c:pt idx="1">
                  <c:v>0.104</c:v>
                </c:pt>
                <c:pt idx="2">
                  <c:v>0.113</c:v>
                </c:pt>
                <c:pt idx="3">
                  <c:v>0.121</c:v>
                </c:pt>
                <c:pt idx="4">
                  <c:v>0.127</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9.6000000000000002E-2</c:v>
                </c:pt>
                <c:pt idx="2" formatCode="0.0%">
                  <c:v>0.17199999999999999</c:v>
                </c:pt>
                <c:pt idx="3" formatCode="0.0%">
                  <c:v>0.16400000000000001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0.11600000000000001</c:v>
                </c:pt>
                <c:pt idx="1">
                  <c:v>0.14499999999999999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6">
                  <c:v>0.14799999999999999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834891200154023"/>
          <c:y val="0.902443919510061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9.9000000000000005E-2</c:v>
                </c:pt>
                <c:pt idx="1">
                  <c:v>0.115</c:v>
                </c:pt>
                <c:pt idx="2">
                  <c:v>0.192</c:v>
                </c:pt>
                <c:pt idx="3">
                  <c:v>8.6999999999999994E-2</c:v>
                </c:pt>
                <c:pt idx="4">
                  <c:v>0.14799999999999999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0.17199999999999999</c:v>
                </c:pt>
                <c:pt idx="2" formatCode="0.0%">
                  <c:v>0.14799999999999999</c:v>
                </c:pt>
                <c:pt idx="3" formatCode="0.0%">
                  <c:v>6.0999999999999999E-2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0.11600000000000001</c:v>
                </c:pt>
                <c:pt idx="1">
                  <c:v>0.185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5">
                  <c:v>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0" formatCode="0">
                  <c:v>12064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0">
                  <c:v>11683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6">
                  <c:v>872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1">
                  <c:v>754</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803405572755418E-2"/>
                  <c:y val="-1.6922837068409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2F-4DC4-AE65-C49257AC0F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717</c:v>
                </c:pt>
                <c:pt idx="1">
                  <c:v>688</c:v>
                </c:pt>
                <c:pt idx="2">
                  <c:v>739</c:v>
                </c:pt>
                <c:pt idx="3">
                  <c:v>751</c:v>
                </c:pt>
                <c:pt idx="4">
                  <c:v>754</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2" formatCode="0.00%">
                  <c:v>2.1999999999999999E-2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7">
                  <c:v>278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7">
                  <c:v>2148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7">
                  <c:v>2148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212</c:v>
                </c:pt>
                <c:pt idx="1">
                  <c:v>177</c:v>
                </c:pt>
                <c:pt idx="2">
                  <c:v>118</c:v>
                </c:pt>
                <c:pt idx="3">
                  <c:v>120</c:v>
                </c:pt>
                <c:pt idx="4">
                  <c:v>120</c:v>
                </c:pt>
                <c:pt idx="5">
                  <c:v>119</c:v>
                </c:pt>
                <c:pt idx="6">
                  <c:v>103</c:v>
                </c:pt>
                <c:pt idx="7">
                  <c:v>110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312</c:v>
                </c:pt>
                <c:pt idx="1">
                  <c:v>268</c:v>
                </c:pt>
                <c:pt idx="2">
                  <c:v>211</c:v>
                </c:pt>
                <c:pt idx="3">
                  <c:v>168</c:v>
                </c:pt>
                <c:pt idx="4">
                  <c:v>131</c:v>
                </c:pt>
                <c:pt idx="5">
                  <c:v>105</c:v>
                </c:pt>
                <c:pt idx="6">
                  <c:v>77</c:v>
                </c:pt>
                <c:pt idx="7">
                  <c:v>66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7">
                  <c:v>3269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9"/>
              <c:layout>
                <c:manualLayout>
                  <c:x val="-1.4852996849410487E-2"/>
                  <c:y val="0"/>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r>
                      <a:rPr lang="en-US" dirty="0"/>
                      <a:t>8.46</a:t>
                    </a:r>
                  </a:p>
                </c:rich>
              </c:tx>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7080842288891256E-2"/>
                      <c:h val="4.834187989647442E-2"/>
                    </c:manualLayout>
                  </c15:layout>
                  <c15:showDataLabelsRange val="0"/>
                </c:ext>
                <c:ext xmlns:c16="http://schemas.microsoft.com/office/drawing/2014/chart" uri="{C3380CC4-5D6E-409C-BE32-E72D297353CC}">
                  <c16:uniqueId val="{00000001-41B1-43E1-A9E9-F5FB30A3FCB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9" formatCode="0.00">
                  <c:v>8.4600000000000009</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0.43998</cdr:x>
      <cdr:y>0.7712</cdr:y>
    </cdr:from>
    <cdr:to>
      <cdr:x>0.59418</cdr:x>
      <cdr:y>0.80687</cdr:y>
    </cdr:to>
    <cdr:sp macro="" textlink="">
      <cdr:nvSpPr>
        <cdr:cNvPr id="2" name="TextBox 5"/>
        <cdr:cNvSpPr txBox="1"/>
      </cdr:nvSpPr>
      <cdr:spPr>
        <a:xfrm xmlns:a="http://schemas.openxmlformats.org/drawingml/2006/main">
          <a:off x="2673494" y="499103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njarch.org/" TargetMode="External"/><Relationship Id="rId3" Type="http://schemas.openxmlformats.org/officeDocument/2006/relationships/hyperlink" Target="https://hudsonservicenetwork.org/home.asp?uri=1000" TargetMode="External"/><Relationship Id="rId7" Type="http://schemas.openxmlformats.org/officeDocument/2006/relationships/hyperlink" Target="https://www.wafaaorganization.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ulohc.org/" TargetMode="External"/><Relationship Id="rId4" Type="http://schemas.openxmlformats.org/officeDocument/2006/relationships/hyperlink" Target="https://www.hudsoncountycasa.org/" TargetMode="External"/><Relationship Id="rId9" Type="http://schemas.openxmlformats.org/officeDocument/2006/relationships/hyperlink" Target="https://preventionlinks.org/family-success/palisades-family-success-center/"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Hispanic/Latino, and “Other” minority residents, and lower proportions of White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varied, with a decrease in the most recent years, while the proportion of Black/African American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borough and West New York town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steady or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Jersey city and Bayonne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steady or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housing.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Union City and East Newark borough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slightly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and West New York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high side for the state. </a:t>
            </a:r>
          </a:p>
          <a:p>
            <a:pPr rtl="0"/>
            <a:r>
              <a:rPr lang="en-US" dirty="0">
                <a:effectLst/>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about as expected for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borough and Harrison town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102.75% of Hudson County’s population has received at least one dose of the COVID-19 vaccination.</a:t>
            </a:r>
          </a:p>
          <a:p>
            <a:r>
              <a:rPr lang="en-US" dirty="0"/>
              <a:t>•   92.02% of Hudson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774295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similar to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Jersey City Public Schools and North Bergen School District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remain mostly steady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slightly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$6K-$10K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-19.32%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remain mostly steady.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followed by community support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slightly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Asian, then White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Hispanic/Latino, then Asian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1,972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176</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https://hudsonservicenetwork.org/home.asp?uri=1000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https://www.hudsoncountycasa.org/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http://www.ulohc.org/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https://www.wafaaorganization.org/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https://njarch.org/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https://preventionlinks.org/family-success/palisades-family-success-center/</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a:t>https://hudsonservicenetwork.org/main.asp?uri=1060&amp;mn=16</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Hudson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41721658-408B-1CCF-F49B-204E363E8D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3427" y="122236"/>
            <a:ext cx="447545" cy="847539"/>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D95FB7CF-85FF-DB85-8295-F3C95D4956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5E91B461-C47A-6B6D-FF01-730083D085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742FFC8B-F696-F8F6-2859-9A5CE8CF7A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D8F7837B-2B35-CB10-E012-91A559F0C5B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08E1BA75-4FCD-E85D-59D8-52E633322B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88D1772C-9873-3087-5DFF-B21A80302E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4A965C51-C0C9-F8CA-03EE-0373322822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2368879E-FEF0-9A06-0AF3-1125D8FC40E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0397FC8E-AD6A-C9E6-2101-A3815503399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8064" y="139957"/>
            <a:ext cx="447545" cy="847539"/>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E4ADC899-BBDC-5C68-B24C-6285725E28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44453" y="951148"/>
            <a:ext cx="778903" cy="1475048"/>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C62E2C9E-A47D-BFD5-A3B7-39B7B80B58E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0000" y="4456348"/>
            <a:ext cx="778903" cy="1475048"/>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1CA942D3-6DAC-C7F7-85F5-95B56F588F7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08996" y="493948"/>
            <a:ext cx="778903" cy="1475048"/>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8F0718A8-6584-2D00-DE0C-AF772EF366E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95400" y="493948"/>
            <a:ext cx="778903" cy="1475048"/>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5E83CE4-AB65-311E-7AA8-AF4762F8E8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18828" y="2734501"/>
            <a:ext cx="778903" cy="1475048"/>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37EC075C-2B60-3FB3-4098-8D263E70CCB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04258" y="570148"/>
            <a:ext cx="778903" cy="1475048"/>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98224308-B34C-DA1C-2466-70E7C8ABFE1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6122" y="345870"/>
            <a:ext cx="778903" cy="1475048"/>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0060B7FD-8133-909D-D306-AC3508E3833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30541" y="4916632"/>
            <a:ext cx="778903" cy="1475048"/>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8A49059-76B7-4A78-AE64-9416758D7E1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6318" y="4837348"/>
            <a:ext cx="778903" cy="1475048"/>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CF36B76E-5A8E-A9EB-33CF-D8558BA7345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86148" y="378871"/>
            <a:ext cx="778903" cy="1475048"/>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6F39582-7615-6676-A3EF-B6A97AEC8F7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27412" y="297801"/>
            <a:ext cx="778903" cy="1475048"/>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C6EF750-EE15-6099-A0F3-E1F78E99581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39818" y="387782"/>
            <a:ext cx="778903" cy="1475048"/>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B55C2C02-5DF8-0128-E86D-260E56FA8D5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01484" y="861062"/>
            <a:ext cx="778903" cy="1475048"/>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7E6E917B-6FDD-6725-4935-99074778B52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66219" y="476884"/>
            <a:ext cx="778903" cy="1475048"/>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4B4CEE0-4A4C-73A4-A7E9-67E709490D8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58970" y="277934"/>
            <a:ext cx="778903" cy="1475048"/>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5F593BE9-DDCB-4D28-FBE6-5A5C0469C2A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22646" y="280052"/>
            <a:ext cx="778903" cy="1475048"/>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17A5D432-4BB6-C4E4-990E-4EFB09A9933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72168" y="298654"/>
            <a:ext cx="778903" cy="1475048"/>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2EED4574-44A6-E54E-FB1F-31ECFFCEDE8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44453" y="951148"/>
            <a:ext cx="778903" cy="1475048"/>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ABCEA6-5956-DC46-D8B8-E0D98BB85C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333344"/>
            <a:ext cx="13732877" cy="77247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Hudson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a:extLst>
              <a:ext uri="{FF2B5EF4-FFF2-40B4-BE49-F238E27FC236}">
                <a16:creationId xmlns:a16="http://schemas.microsoft.com/office/drawing/2014/main" id="{85E53683-FB90-C3F3-150C-257FEBB96CF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33665" y="4715061"/>
            <a:ext cx="890159" cy="1685739"/>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9CEA4B-0040-F404-3367-D133E8987A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304800"/>
            <a:ext cx="2176395" cy="4121548"/>
          </a:xfrm>
          <a:prstGeom prst="rect">
            <a:avLst/>
          </a:prstGeom>
        </p:spPr>
      </p:pic>
      <p:pic>
        <p:nvPicPr>
          <p:cNvPr id="5" name="Picture 4">
            <a:extLst>
              <a:ext uri="{FF2B5EF4-FFF2-40B4-BE49-F238E27FC236}">
                <a16:creationId xmlns:a16="http://schemas.microsoft.com/office/drawing/2014/main" id="{336DBCC4-845B-CA7B-7F5B-06AF7737255A}"/>
              </a:ext>
            </a:extLst>
          </p:cNvPr>
          <p:cNvPicPr>
            <a:picLocks noChangeAspect="1"/>
          </p:cNvPicPr>
          <p:nvPr/>
        </p:nvPicPr>
        <p:blipFill>
          <a:blip r:embed="rId3" cstate="email">
            <a:duotone>
              <a:prstClr val="black"/>
              <a:schemeClr val="accent2">
                <a:lumMod val="75000"/>
                <a:tint val="45000"/>
                <a:satMod val="400000"/>
              </a:schemeClr>
            </a:duotone>
            <a:extLst>
              <a:ext uri="{28A0092B-C50C-407E-A947-70E740481C1C}">
                <a14:useLocalDpi xmlns:a14="http://schemas.microsoft.com/office/drawing/2010/main"/>
              </a:ext>
            </a:extLst>
          </a:blip>
          <a:stretch>
            <a:fillRect/>
          </a:stretch>
        </p:blipFill>
        <p:spPr>
          <a:xfrm>
            <a:off x="5191293" y="446842"/>
            <a:ext cx="4876834" cy="5818695"/>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Hudson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919443746"/>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995048362"/>
              </p:ext>
            </p:extLst>
          </p:nvPr>
        </p:nvGraphicFramePr>
        <p:xfrm>
          <a:off x="7543801" y="954093"/>
          <a:ext cx="4648200" cy="612480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Hudson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317549576"/>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96994114"/>
              </p:ext>
            </p:extLst>
          </p:nvPr>
        </p:nvGraphicFramePr>
        <p:xfrm>
          <a:off x="7011581" y="1117734"/>
          <a:ext cx="5180419" cy="5968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14041085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53941281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7385020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974497101"/>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5620375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67440330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41679592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76251382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09763771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3297747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051476545"/>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43451272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75376639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011375004"/>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65588085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47257641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17329759"/>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93714440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39774444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43267500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70206118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83430888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74317223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11698915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733912395"/>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40610951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84326895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69924607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23803870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28638066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76128676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05544292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86633345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413438" y="6027799"/>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680200" y="6088559"/>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34389097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412575324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31822816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28017174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83786192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7565920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103456231"/>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06219743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55855985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28815219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06135861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88555698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70783195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66458839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929381426"/>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95595565"/>
              </p:ext>
            </p:extLst>
          </p:nvPr>
        </p:nvGraphicFramePr>
        <p:xfrm>
          <a:off x="8373154" y="4536522"/>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13333335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82981967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775439562"/>
              </p:ext>
            </p:extLst>
          </p:nvPr>
        </p:nvGraphicFramePr>
        <p:xfrm>
          <a:off x="2746020" y="1600200"/>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75493545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52263495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37361018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02114578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32319211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019958939"/>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55986741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4702431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86284618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58041862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47886707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9134137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78555706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413355897"/>
              </p:ext>
            </p:extLst>
          </p:nvPr>
        </p:nvGraphicFramePr>
        <p:xfrm>
          <a:off x="3164074" y="914400"/>
          <a:ext cx="56751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68417558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52237677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31704179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34800210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572079417"/>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4549116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09180800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46504675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7948745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09517945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63382761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58745956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09800064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55481775"/>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74618432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2703021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6622708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34055532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637550118"/>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89660642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www.hudsonservicenetwork.org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D3659F19-08DD-89E0-354C-D670F84B4CD6}"/>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Hudson County CASA</a:t>
            </a:r>
          </a:p>
          <a:p>
            <a:endParaRPr lang="en-US" sz="1600" dirty="0">
              <a:latin typeface="Franklin Gothic Medium" panose="020B0603020102020204" pitchFamily="34" charset="0"/>
            </a:endParaRPr>
          </a:p>
          <a:p>
            <a:r>
              <a:rPr lang="en-US" sz="1600" dirty="0">
                <a:latin typeface="Franklin Gothic Medium" panose="020B0603020102020204" pitchFamily="34" charset="0"/>
              </a:rPr>
              <a:t>Urban League of Hudson County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CarePlus</a:t>
            </a:r>
            <a:r>
              <a:rPr lang="en-US" sz="1600" dirty="0">
                <a:latin typeface="Franklin Gothic Medium" panose="020B0603020102020204" pitchFamily="34" charset="0"/>
              </a:rPr>
              <a:t>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Liberty and Palisades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Hudson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734889922"/>
              </p:ext>
            </p:extLst>
          </p:nvPr>
        </p:nvGraphicFramePr>
        <p:xfrm>
          <a:off x="3260536" y="566921"/>
          <a:ext cx="8550463"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30228FAD-1C36-307D-AD31-E2F6D60B7184}"/>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Human Rights First</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Partners for Women and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15641314175e8eff9aa&quot;,&quot;SmartGridHorizontal&quot;:0,&quot;LinkedExcelSources&quot;:{&quot;6463e187363939443c0312ea&quot;:&quot;{{Desktop}}\\2023 Data Hub\\template\\County PPT_stage 1\\workbooks\\Hudso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27637</TotalTime>
  <Words>9887</Words>
  <Application>Microsoft Office PowerPoint</Application>
  <PresentationFormat>Widescreen</PresentationFormat>
  <Paragraphs>806</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1634</cp:revision>
  <dcterms:created xsi:type="dcterms:W3CDTF">2006-08-16T00:00:00Z</dcterms:created>
  <dcterms:modified xsi:type="dcterms:W3CDTF">2023-06-20T06:04:06Z</dcterms:modified>
</cp:coreProperties>
</file>