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04" autoAdjust="0"/>
    <p:restoredTop sz="74443" autoAdjust="0"/>
  </p:normalViewPr>
  <p:slideViewPr>
    <p:cSldViewPr>
      <p:cViewPr varScale="1">
        <p:scale>
          <a:sx n="54" d="100"/>
          <a:sy n="54" d="100"/>
        </p:scale>
        <p:origin x="1014" y="9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Hudso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Hudso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'[Hudson_Slider.xlsx]0. Overview'!$A$20,'[Hudson_Slider.xlsx]0. Overview'!$A$37,'[Hudson_Slider.xlsx]0. Overview'!$A$65,'[Hudson_Slider.xlsx]0. Overview'!$A$88,'[Hudson_Slider.xlsx]0. Overview'!$A$109,'[Hudson_Slider.xlsx]0. Overview'!$A$113,'[Hudson_Slider.xlsx]0. Overview'!$A$149,'[Hudson_Slider.xlsx]0. Overview'!$A$176,'[Hudson_Slider.xlsx]0. Overview'!$A$193,'[Hudson_Slider.xlsx]0. Overview'!$A$217,'[Hudson_Slider.xlsx]0. Overview'!$A$235</c:f>
              <c:strCache>
                <c:ptCount val="11"/>
                <c:pt idx="0">
                  <c:v>Hudson</c:v>
                </c:pt>
                <c:pt idx="1">
                  <c:v>Hudson</c:v>
                </c:pt>
                <c:pt idx="2">
                  <c:v>Hudson</c:v>
                </c:pt>
                <c:pt idx="3">
                  <c:v>Hudson</c:v>
                </c:pt>
                <c:pt idx="4">
                  <c:v>Hudson</c:v>
                </c:pt>
                <c:pt idx="5">
                  <c:v>Hudson</c:v>
                </c:pt>
                <c:pt idx="6">
                  <c:v>Hudson</c:v>
                </c:pt>
                <c:pt idx="7">
                  <c:v>Hudson</c:v>
                </c:pt>
                <c:pt idx="8">
                  <c:v>Hudson</c:v>
                </c:pt>
                <c:pt idx="9">
                  <c:v>Hudson</c:v>
                </c:pt>
                <c:pt idx="10">
                  <c:v>Hudson </c:v>
                </c:pt>
              </c:strCache>
            </c:strRef>
          </c:cat>
          <c:val>
            <c:numRef>
              <c:f>'[Hudson_Slider.xlsx]0. Overview'!$C$20,'[Hudson_Slider.xlsx]0. Overview'!$C$37,'[Hudson_Slider.xlsx]0. Overview'!$C$65,'[Hudson_Slider.xlsx]0. Overview'!$C$88,'[Hudson_Slider.xlsx]0. Overview'!$C$109,'[Hudson_Slider.xlsx]0. Overview'!$C$113,'[Hudson_Slider.xlsx]0. Overview'!$C$149,'[Hudson_Slider.xlsx]0. Overview'!$C$176,'[Hudson_Slider.xlsx]0. Overview'!$C$193,'[Hudson_Slider.xlsx]0. Overview'!$C$217,'[Hudson_Slider.xlsx]0. Overview'!$C$235</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ABA3-4AA1-A192-C4329D8708F7}"/>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'[Hudson_Slider.xlsx]0. Overview'!$A$20,'[Hudson_Slider.xlsx]0. Overview'!$A$37,'[Hudson_Slider.xlsx]0. Overview'!$A$65,'[Hudson_Slider.xlsx]0. Overview'!$A$88,'[Hudson_Slider.xlsx]0. Overview'!$A$109,'[Hudson_Slider.xlsx]0. Overview'!$A$113,'[Hudson_Slider.xlsx]0. Overview'!$A$149,'[Hudson_Slider.xlsx]0. Overview'!$A$176,'[Hudson_Slider.xlsx]0. Overview'!$A$193,'[Hudson_Slider.xlsx]0. Overview'!$A$217,'[Hudson_Slider.xlsx]0. Overview'!$A$235</c:f>
              <c:strCache>
                <c:ptCount val="11"/>
                <c:pt idx="0">
                  <c:v>Hudson</c:v>
                </c:pt>
                <c:pt idx="1">
                  <c:v>Hudson</c:v>
                </c:pt>
                <c:pt idx="2">
                  <c:v>Hudson</c:v>
                </c:pt>
                <c:pt idx="3">
                  <c:v>Hudson</c:v>
                </c:pt>
                <c:pt idx="4">
                  <c:v>Hudson</c:v>
                </c:pt>
                <c:pt idx="5">
                  <c:v>Hudson</c:v>
                </c:pt>
                <c:pt idx="6">
                  <c:v>Hudson</c:v>
                </c:pt>
                <c:pt idx="7">
                  <c:v>Hudson</c:v>
                </c:pt>
                <c:pt idx="8">
                  <c:v>Hudson</c:v>
                </c:pt>
                <c:pt idx="9">
                  <c:v>Hudson</c:v>
                </c:pt>
                <c:pt idx="10">
                  <c:v>Hudson </c:v>
                </c:pt>
              </c:strCache>
            </c:strRef>
          </c:cat>
          <c:val>
            <c:numRef>
              <c:f>'[Hudson_Slider.xlsx]0. Overview'!$D$20,'[Hudson_Slider.xlsx]0. Overview'!$D$37,'[Hudson_Slider.xlsx]0. Overview'!$D$65,'[Hudson_Slider.xlsx]0. Overview'!$D$88,'[Hudson_Slider.xlsx]0. Overview'!$D$109,'[Hudson_Slider.xlsx]0. Overview'!$D$113,'[Hudson_Slider.xlsx]0. Overview'!$D$149,'[Hudson_Slider.xlsx]0. Overview'!$D$176,'[Hudson_Slider.xlsx]0. Overview'!$D$193,'[Hudson_Slider.xlsx]0. Overview'!$D$217,'[Hudson_Slider.xlsx]0. Overview'!$D$235</c:f>
              <c:numCache>
                <c:formatCode>General</c:formatCode>
                <c:ptCount val="11"/>
                <c:pt idx="0">
                  <c:v>3.875</c:v>
                </c:pt>
                <c:pt idx="1">
                  <c:v>8.875</c:v>
                </c:pt>
                <c:pt idx="2">
                  <c:v>2.875</c:v>
                </c:pt>
                <c:pt idx="3">
                  <c:v>0.875</c:v>
                </c:pt>
                <c:pt idx="4">
                  <c:v>2.875</c:v>
                </c:pt>
                <c:pt idx="5">
                  <c:v>20.875</c:v>
                </c:pt>
                <c:pt idx="6">
                  <c:v>6.875</c:v>
                </c:pt>
                <c:pt idx="7">
                  <c:v>1.875</c:v>
                </c:pt>
                <c:pt idx="8">
                  <c:v>6.875</c:v>
                </c:pt>
                <c:pt idx="9">
                  <c:v>2.875</c:v>
                </c:pt>
                <c:pt idx="10">
                  <c:v>6.875</c:v>
                </c:pt>
              </c:numCache>
            </c:numRef>
          </c:val>
          <c:extLst>
            <c:ext xmlns:c16="http://schemas.microsoft.com/office/drawing/2014/chart" uri="{C3380CC4-5D6E-409C-BE32-E72D297353CC}">
              <c16:uniqueId val="{00000001-ABA3-4AA1-A192-C4329D8708F7}"/>
            </c:ext>
          </c:extLst>
        </c:ser>
        <c:ser>
          <c:idx val="3"/>
          <c:order val="2"/>
          <c:spPr>
            <a:solidFill>
              <a:schemeClr val="bg2">
                <a:lumMod val="75000"/>
              </a:schemeClr>
            </a:solidFill>
            <a:ln>
              <a:solidFill>
                <a:schemeClr val="tx1"/>
              </a:solidFill>
            </a:ln>
            <a:effectLst/>
          </c:spPr>
          <c:invertIfNegative val="0"/>
          <c:cat>
            <c:strRef>
              <c:f>'[Hudson_Slider.xlsx]0. Overview'!$A$20,'[Hudson_Slider.xlsx]0. Overview'!$A$37,'[Hudson_Slider.xlsx]0. Overview'!$A$65,'[Hudson_Slider.xlsx]0. Overview'!$A$88,'[Hudson_Slider.xlsx]0. Overview'!$A$109,'[Hudson_Slider.xlsx]0. Overview'!$A$113,'[Hudson_Slider.xlsx]0. Overview'!$A$149,'[Hudson_Slider.xlsx]0. Overview'!$A$176,'[Hudson_Slider.xlsx]0. Overview'!$A$193,'[Hudson_Slider.xlsx]0. Overview'!$A$217,'[Hudson_Slider.xlsx]0. Overview'!$A$235</c:f>
              <c:strCache>
                <c:ptCount val="11"/>
                <c:pt idx="0">
                  <c:v>Hudson</c:v>
                </c:pt>
                <c:pt idx="1">
                  <c:v>Hudson</c:v>
                </c:pt>
                <c:pt idx="2">
                  <c:v>Hudson</c:v>
                </c:pt>
                <c:pt idx="3">
                  <c:v>Hudson</c:v>
                </c:pt>
                <c:pt idx="4">
                  <c:v>Hudson</c:v>
                </c:pt>
                <c:pt idx="5">
                  <c:v>Hudson</c:v>
                </c:pt>
                <c:pt idx="6">
                  <c:v>Hudson</c:v>
                </c:pt>
                <c:pt idx="7">
                  <c:v>Hudson</c:v>
                </c:pt>
                <c:pt idx="8">
                  <c:v>Hudson</c:v>
                </c:pt>
                <c:pt idx="9">
                  <c:v>Hudson</c:v>
                </c:pt>
                <c:pt idx="10">
                  <c:v>Hudson </c:v>
                </c:pt>
              </c:strCache>
            </c:strRef>
          </c:cat>
          <c:val>
            <c:numRef>
              <c:f>'[Hudson_Slider.xlsx]0. Overview'!$E$20,'[Hudson_Slider.xlsx]0. Overview'!$E$37,'[Hudson_Slider.xlsx]0. Overview'!$E$65,'[Hudson_Slider.xlsx]0. Overview'!$E$88,'[Hudson_Slider.xlsx]0. Overview'!$E$109,'[Hudson_Slider.xlsx]0. Overview'!$E$113,'[Hudson_Slider.xlsx]0. Overview'!$E$149,'[Hudson_Slider.xlsx]0. Overview'!$E$176,'[Hudson_Slider.xlsx]0. Overview'!$E$193,'[Hudson_Slider.xlsx]0. Overview'!$E$217,'[Hudson_Slider.xlsx]0. Overview'!$E$235</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ABA3-4AA1-A192-C4329D8708F7}"/>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'[Hudson_Slider.xlsx]0. Overview'!$A$264,'[Hudson_Slider.xlsx]0. Overview'!$A$284,'[Hudson_Slider.xlsx]0. Overview'!$A$301,'[Hudson_Slider.xlsx]0. Overview'!$A$324,'[Hudson_Slider.xlsx]0. Overview'!$A$347,'[Hudson_Slider.xlsx]0. Overview'!$A$362,'[Hudson_Slider.xlsx]0. Overview'!$A$397,'[Hudson_Slider.xlsx]0. Overview'!$A$414,'[Hudson_Slider.xlsx]0. Overview'!$A$441</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'[Hudson_Slider.xlsx]0. Overview'!$C$264,'[Hudson_Slider.xlsx]0. Overview'!$C$284,'[Hudson_Slider.xlsx]0. Overview'!$C$301,'[Hudson_Slider.xlsx]0. Overview'!$C$324,'[Hudson_Slider.xlsx]0. Overview'!$C$347,'[Hudson_Slider.xlsx]0. Overview'!$C$362,'[Hudson_Slider.xlsx]0. Overview'!$C$397,'[Hudson_Slider.xlsx]0. Overview'!$C$414,'[Hudson_Slider.xlsx]0. Overview'!$C$441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C8D-4911-8AAB-481DE2B0513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'[Hudson_Slider.xlsx]0. Overview'!$A$264,'[Hudson_Slider.xlsx]0. Overview'!$A$284,'[Hudson_Slider.xlsx]0. Overview'!$A$301,'[Hudson_Slider.xlsx]0. Overview'!$A$324,'[Hudson_Slider.xlsx]0. Overview'!$A$347,'[Hudson_Slider.xlsx]0. Overview'!$A$362,'[Hudson_Slider.xlsx]0. Overview'!$A$397,'[Hudson_Slider.xlsx]0. Overview'!$A$414,'[Hudson_Slider.xlsx]0. Overview'!$A$441</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'[Hudson_Slider.xlsx]0. Overview'!$D$264,'[Hudson_Slider.xlsx]0. Overview'!$D$284,'[Hudson_Slider.xlsx]0. Overview'!$D$301,'[Hudson_Slider.xlsx]0. Overview'!$D$324,'[Hudson_Slider.xlsx]0. Overview'!$D$347,'[Hudson_Slider.xlsx]0. Overview'!$D$362,'[Hudson_Slider.xlsx]0. Overview'!$D$397,'[Hudson_Slider.xlsx]0. Overview'!$D$414,'[Hudson_Slider.xlsx]0. Overview'!$D$441</c:f>
              <c:numCache>
                <c:formatCode>General</c:formatCode>
                <c:ptCount val="9"/>
                <c:pt idx="0">
                  <c:v>3.875</c:v>
                </c:pt>
                <c:pt idx="1">
                  <c:v>5.875</c:v>
                </c:pt>
                <c:pt idx="2">
                  <c:v>10.875</c:v>
                </c:pt>
                <c:pt idx="3">
                  <c:v>9.875</c:v>
                </c:pt>
                <c:pt idx="4">
                  <c:v>9.875</c:v>
                </c:pt>
                <c:pt idx="5">
                  <c:v>16.875</c:v>
                </c:pt>
                <c:pt idx="6">
                  <c:v>3.875</c:v>
                </c:pt>
                <c:pt idx="7">
                  <c:v>10.875</c:v>
                </c:pt>
                <c:pt idx="8">
                  <c:v>5.875</c:v>
                </c:pt>
              </c:numCache>
            </c:numRef>
          </c:val>
          <c:extLst>
            <c:ext xmlns:c16="http://schemas.microsoft.com/office/drawing/2014/chart" uri="{C3380CC4-5D6E-409C-BE32-E72D297353CC}">
              <c16:uniqueId val="{00000001-FC8D-4911-8AAB-481DE2B0513A}"/>
            </c:ext>
          </c:extLst>
        </c:ser>
        <c:ser>
          <c:idx val="3"/>
          <c:order val="2"/>
          <c:spPr>
            <a:solidFill>
              <a:schemeClr val="bg2">
                <a:lumMod val="75000"/>
              </a:schemeClr>
            </a:solidFill>
            <a:ln>
              <a:solidFill>
                <a:schemeClr val="tx1"/>
              </a:solidFill>
            </a:ln>
            <a:effectLst/>
          </c:spPr>
          <c:invertIfNegative val="0"/>
          <c:cat>
            <c:strRef>
              <c:f>'[Hudson_Slider.xlsx]0. Overview'!$A$264,'[Hudson_Slider.xlsx]0. Overview'!$A$284,'[Hudson_Slider.xlsx]0. Overview'!$A$301,'[Hudson_Slider.xlsx]0. Overview'!$A$324,'[Hudson_Slider.xlsx]0. Overview'!$A$347,'[Hudson_Slider.xlsx]0. Overview'!$A$362,'[Hudson_Slider.xlsx]0. Overview'!$A$397,'[Hudson_Slider.xlsx]0. Overview'!$A$414,'[Hudson_Slider.xlsx]0. Overview'!$A$441</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'[Hudson_Slider.xlsx]0. Overview'!$E$264,'[Hudson_Slider.xlsx]0. Overview'!$E$284,'[Hudson_Slider.xlsx]0. Overview'!$E$301,'[Hudson_Slider.xlsx]0. Overview'!$E$324,'[Hudson_Slider.xlsx]0. Overview'!$E$347,'[Hudson_Slider.xlsx]0. Overview'!$E$362,'[Hudson_Slider.xlsx]0. Overview'!$E$397,'[Hudson_Slider.xlsx]0. Overview'!$E$414,'[Hudson_Slider.xlsx]0. Overview'!$E$441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C8D-4911-8AAB-481DE2B0513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Hudson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0.59499999999999997</c:v>
                </c:pt>
                <c:pt idx="1">
                  <c:v>0.14899999999999999</c:v>
                </c:pt>
                <c:pt idx="2">
                  <c:v>1.4E-2</c:v>
                </c:pt>
                <c:pt idx="3">
                  <c:v>0.17100000000000001</c:v>
                </c:pt>
                <c:pt idx="4">
                  <c:v>1E-3</c:v>
                </c:pt>
                <c:pt idx="5">
                  <c:v>0.11600000000000001</c:v>
                </c:pt>
                <c:pt idx="6">
                  <c:v>0.42699999999999999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0.56399999999999995</c:v>
                </c:pt>
                <c:pt idx="1">
                  <c:v>0.57099999999999995</c:v>
                </c:pt>
                <c:pt idx="2">
                  <c:v>0.57099999999999995</c:v>
                </c:pt>
                <c:pt idx="3">
                  <c:v>0.56200000000000006</c:v>
                </c:pt>
                <c:pt idx="4">
                  <c:v>0.59499999999999997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0.14000000000000001</c:v>
                </c:pt>
                <c:pt idx="1">
                  <c:v>0.13700000000000001</c:v>
                </c:pt>
                <c:pt idx="2">
                  <c:v>0.13400000000000001</c:v>
                </c:pt>
                <c:pt idx="3">
                  <c:v>0.14099999999999999</c:v>
                </c:pt>
                <c:pt idx="4">
                  <c:v>0.14899999999999999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0.01</c:v>
                </c:pt>
                <c:pt idx="1">
                  <c:v>8.0000000000000002E-3</c:v>
                </c:pt>
                <c:pt idx="2">
                  <c:v>8.0000000000000002E-3</c:v>
                </c:pt>
                <c:pt idx="3">
                  <c:v>1.0999999999999999E-2</c:v>
                </c:pt>
                <c:pt idx="4">
                  <c:v>1.4E-2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0.16200000000000001</c:v>
                </c:pt>
                <c:pt idx="1">
                  <c:v>0.16500000000000001</c:v>
                </c:pt>
                <c:pt idx="2">
                  <c:v>0.17</c:v>
                </c:pt>
                <c:pt idx="3">
                  <c:v>0.17499999999999999</c:v>
                </c:pt>
                <c:pt idx="4">
                  <c:v>0.17100000000000001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0.43</c:v>
                </c:pt>
                <c:pt idx="1">
                  <c:v>0.432</c:v>
                </c:pt>
                <c:pt idx="2">
                  <c:v>0.43099999999999999</c:v>
                </c:pt>
                <c:pt idx="3">
                  <c:v>0.42899999999999999</c:v>
                </c:pt>
                <c:pt idx="4">
                  <c:v>0.42699999999999999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Sheet1!$B$2:$B$4</c:f>
              <c:numCache>
                <c:formatCode>0%</c:formatCode>
                <c:ptCount val="3"/>
                <c:pt idx="0">
                  <c:v>0.84299999999999997</c:v>
                </c:pt>
                <c:pt idx="1">
                  <c:v>0.66100000000000003</c:v>
                </c:pt>
                <c:pt idx="2">
                  <c:v>0.38300000000000001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Sheet1!$C$2:$C$4</c:f>
              <c:numCache>
                <c:formatCode>0%</c:formatCode>
                <c:ptCount val="3"/>
                <c:pt idx="0">
                  <c:v>0.05</c:v>
                </c:pt>
                <c:pt idx="1">
                  <c:v>0.129</c:v>
                </c:pt>
                <c:pt idx="2">
                  <c:v>0.245</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Sheet1!$D$2:$D$4</c:f>
              <c:numCache>
                <c:formatCode>0%</c:formatCode>
                <c:ptCount val="3"/>
                <c:pt idx="0">
                  <c:v>0.114</c:v>
                </c:pt>
                <c:pt idx="1">
                  <c:v>0.111</c:v>
                </c:pt>
                <c:pt idx="2">
                  <c:v>0.26900000000000002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Sheet1!$E$2:$E$4</c:f>
              <c:numCache>
                <c:formatCode>0%</c:formatCode>
                <c:ptCount val="3"/>
                <c:pt idx="0">
                  <c:v>0.16</c:v>
                </c:pt>
                <c:pt idx="1">
                  <c:v>0.33500000000000002</c:v>
                </c:pt>
                <c:pt idx="2">
                  <c:v>0.28499999999999998</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0.42199999999999999</c:v>
                </c:pt>
                <c:pt idx="1">
                  <c:v>0.443</c:v>
                </c:pt>
                <c:pt idx="2">
                  <c:v>0.436</c:v>
                </c:pt>
                <c:pt idx="3">
                  <c:v>0.42799999999999999</c:v>
                </c:pt>
                <c:pt idx="4">
                  <c:v>0.44600000000000001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20">
                  <c:v>0.44600000000000001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New York </c:v>
                </c:pt>
                <c:pt idx="1">
                  <c:v>Union City </c:v>
                </c:pt>
                <c:pt idx="2">
                  <c:v>East Newark </c:v>
                </c:pt>
                <c:pt idx="3">
                  <c:v>Guttenberg </c:v>
                </c:pt>
                <c:pt idx="4">
                  <c:v>Harrison </c:v>
                </c:pt>
                <c:pt idx="5">
                  <c:v>North Bergen</c:v>
                </c:pt>
                <c:pt idx="6">
                  <c:v>Kearny </c:v>
                </c:pt>
                <c:pt idx="7">
                  <c:v>Jersey City </c:v>
                </c:pt>
                <c:pt idx="8">
                  <c:v>Weehawken</c:v>
                </c:pt>
                <c:pt idx="9">
                  <c:v>Secaucus </c:v>
                </c:pt>
              </c:strCache>
            </c:strRef>
          </c:cat>
          <c:val>
            <c:numRef>
              <c:f>Sheet1!$B$2:$B$11</c:f>
              <c:numCache>
                <c:formatCode>0.00%</c:formatCode>
                <c:ptCount val="10"/>
                <c:pt idx="0">
                  <c:v>0.61</c:v>
                </c:pt>
                <c:pt idx="1">
                  <c:v>0.57999999999999996</c:v>
                </c:pt>
                <c:pt idx="2">
                  <c:v>0.56699999999999995</c:v>
                </c:pt>
                <c:pt idx="3">
                  <c:v>0.54500000000000004</c:v>
                </c:pt>
                <c:pt idx="4">
                  <c:v>0.53800000000000003</c:v>
                </c:pt>
                <c:pt idx="5">
                  <c:v>0.497</c:v>
                </c:pt>
                <c:pt idx="6">
                  <c:v>0.46</c:v>
                </c:pt>
                <c:pt idx="7">
                  <c:v>0.41799999999999998</c:v>
                </c:pt>
                <c:pt idx="8">
                  <c:v>0.36599999999999999</c:v>
                </c:pt>
                <c:pt idx="9">
                  <c:v>0.34699999999999998</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Hudson avg. 43.0%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West New York </c:v>
                </c:pt>
                <c:pt idx="1">
                  <c:v>Union City </c:v>
                </c:pt>
                <c:pt idx="2">
                  <c:v>East Newark </c:v>
                </c:pt>
                <c:pt idx="3">
                  <c:v>Guttenberg </c:v>
                </c:pt>
                <c:pt idx="4">
                  <c:v>Harrison </c:v>
                </c:pt>
                <c:pt idx="5">
                  <c:v>North Bergen</c:v>
                </c:pt>
                <c:pt idx="6">
                  <c:v>Kearny </c:v>
                </c:pt>
                <c:pt idx="7">
                  <c:v>Jersey City </c:v>
                </c:pt>
                <c:pt idx="8">
                  <c:v>Weehawken</c:v>
                </c:pt>
                <c:pt idx="9">
                  <c:v>Secaucus </c:v>
                </c:pt>
              </c:strCache>
            </c:strRef>
          </c:cat>
          <c:val>
            <c:numRef>
              <c:f>Sheet1!$C$2:$C$11</c:f>
              <c:numCache>
                <c:formatCode>0%</c:formatCode>
                <c:ptCount val="10"/>
                <c:pt idx="0">
                  <c:v>0.432</c:v>
                </c:pt>
                <c:pt idx="1">
                  <c:v>0.432</c:v>
                </c:pt>
                <c:pt idx="2">
                  <c:v>0.432</c:v>
                </c:pt>
                <c:pt idx="3">
                  <c:v>0.432</c:v>
                </c:pt>
                <c:pt idx="4">
                  <c:v>0.432</c:v>
                </c:pt>
                <c:pt idx="5">
                  <c:v>0.432</c:v>
                </c:pt>
                <c:pt idx="6">
                  <c:v>0.432</c:v>
                </c:pt>
                <c:pt idx="7">
                  <c:v>0.432</c:v>
                </c:pt>
                <c:pt idx="8">
                  <c:v>0.432</c:v>
                </c:pt>
                <c:pt idx="9">
                  <c:v>0.432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143132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0.41199999999999998</c:v>
                </c:pt>
                <c:pt idx="1">
                  <c:v>0.39500000000000002</c:v>
                </c:pt>
                <c:pt idx="2">
                  <c:v>0.41299999999999998</c:v>
                </c:pt>
                <c:pt idx="3">
                  <c:v>0.40899999999999997</c:v>
                </c:pt>
                <c:pt idx="4">
                  <c:v>0.40400000000000003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0">
                  <c:v>0.40400000000000003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Hoboken </c:v>
                </c:pt>
                <c:pt idx="1">
                  <c:v>Harrison </c:v>
                </c:pt>
                <c:pt idx="2">
                  <c:v>Union City </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Hudson avg.  41.0%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Hoboken </c:v>
                </c:pt>
                <c:pt idx="1">
                  <c:v>Harrison </c:v>
                </c:pt>
                <c:pt idx="2">
                  <c:v>Union City </c:v>
                </c:pt>
              </c:strCache>
            </c:strRef>
          </c:cat>
          <c:val>
            <c:numRef>
              <c:f>Sheet1!$D$2:$D$4</c:f>
              <c:numCache>
                <c:formatCode>0%</c:formatCode>
                <c:ptCount val="3"/>
                <c:pt idx="0">
                  <c:v>0.41</c:v>
                </c:pt>
                <c:pt idx="1">
                  <c:v>0.41</c:v>
                </c:pt>
                <c:pt idx="2">
                  <c:v>0.41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v>
                </c:pt>
                <c:pt idx="1">
                  <c:v>Harrison </c:v>
                </c:pt>
                <c:pt idx="2">
                  <c:v>Union City </c:v>
                </c:pt>
              </c:strCache>
            </c:strRef>
          </c:cat>
          <c:val>
            <c:numRef>
              <c:f>Sheet1!$B$2:$B$4</c:f>
              <c:numCache>
                <c:formatCode>0%</c:formatCode>
                <c:ptCount val="3"/>
                <c:pt idx="0">
                  <c:v>0.77600000000000002</c:v>
                </c:pt>
                <c:pt idx="1">
                  <c:v>0.27600000000000002</c:v>
                </c:pt>
                <c:pt idx="2">
                  <c:v>0.17</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7650098425196856"/>
          <c:y val="0.8395376575087563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6">
                  <c:v>136356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8">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8">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Jersey City </c:v>
                </c:pt>
                <c:pt idx="1">
                  <c:v>Union City </c:v>
                </c:pt>
                <c:pt idx="2">
                  <c:v>Bayonne </c:v>
                </c:pt>
                <c:pt idx="3">
                  <c:v>North Bergen</c:v>
                </c:pt>
                <c:pt idx="4">
                  <c:v>West New York </c:v>
                </c:pt>
                <c:pt idx="5">
                  <c:v>Kearny </c:v>
                </c:pt>
                <c:pt idx="6">
                  <c:v>Hoboken </c:v>
                </c:pt>
                <c:pt idx="7">
                  <c:v>Secaucus </c:v>
                </c:pt>
                <c:pt idx="8">
                  <c:v>Harrison </c:v>
                </c:pt>
                <c:pt idx="9">
                  <c:v>Weehawken</c:v>
                </c:pt>
                <c:pt idx="10">
                  <c:v>Guttenberg </c:v>
                </c:pt>
                <c:pt idx="11">
                  <c:v>East Newark </c:v>
                </c:pt>
              </c:strCache>
            </c:strRef>
          </c:cat>
          <c:val>
            <c:numRef>
              <c:f>Sheet1!$B$2:$B$13</c:f>
              <c:numCache>
                <c:formatCode>0</c:formatCode>
                <c:ptCount val="12"/>
                <c:pt idx="0">
                  <c:v>53955</c:v>
                </c:pt>
                <c:pt idx="1">
                  <c:v>15375</c:v>
                </c:pt>
                <c:pt idx="2">
                  <c:v>15316</c:v>
                </c:pt>
                <c:pt idx="3">
                  <c:v>12780</c:v>
                </c:pt>
                <c:pt idx="4">
                  <c:v>11042</c:v>
                </c:pt>
                <c:pt idx="5">
                  <c:v>9014</c:v>
                </c:pt>
                <c:pt idx="6">
                  <c:v>7395</c:v>
                </c:pt>
                <c:pt idx="7">
                  <c:v>3787</c:v>
                </c:pt>
                <c:pt idx="8">
                  <c:v>3603</c:v>
                </c:pt>
                <c:pt idx="9">
                  <c:v>2446</c:v>
                </c:pt>
                <c:pt idx="10">
                  <c:v>2073</c:v>
                </c:pt>
                <c:pt idx="11">
                  <c:v>648</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7">
                  <c:v>3120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7">
                  <c:v>3120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240</c:v>
                </c:pt>
                <c:pt idx="1">
                  <c:v>238</c:v>
                </c:pt>
                <c:pt idx="2">
                  <c:v>246</c:v>
                </c:pt>
                <c:pt idx="3">
                  <c:v>212</c:v>
                </c:pt>
                <c:pt idx="4">
                  <c:v>177</c:v>
                </c:pt>
                <c:pt idx="5">
                  <c:v>118</c:v>
                </c:pt>
                <c:pt idx="6">
                  <c:v>120</c:v>
                </c:pt>
                <c:pt idx="7">
                  <c:v>120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309</c:v>
                </c:pt>
                <c:pt idx="1">
                  <c:v>350</c:v>
                </c:pt>
                <c:pt idx="2">
                  <c:v>319</c:v>
                </c:pt>
                <c:pt idx="3">
                  <c:v>312</c:v>
                </c:pt>
                <c:pt idx="4">
                  <c:v>268</c:v>
                </c:pt>
                <c:pt idx="5">
                  <c:v>211</c:v>
                </c:pt>
                <c:pt idx="6">
                  <c:v>168</c:v>
                </c:pt>
                <c:pt idx="7">
                  <c:v>131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7" formatCode="0%">
                  <c:v>0.151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0.224</c:v>
                </c:pt>
                <c:pt idx="1">
                  <c:v>0.17899999999999999</c:v>
                </c:pt>
                <c:pt idx="2">
                  <c:v>0.156</c:v>
                </c:pt>
                <c:pt idx="3">
                  <c:v>0.18099999999999999</c:v>
                </c:pt>
                <c:pt idx="4">
                  <c:v>0.151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Union City (city)</c:v>
                </c:pt>
                <c:pt idx="1">
                  <c:v>West New York (town)</c:v>
                </c:pt>
                <c:pt idx="2">
                  <c:v>Jersey City (city)</c:v>
                </c:pt>
                <c:pt idx="3">
                  <c:v>East Newark (borough)</c:v>
                </c:pt>
                <c:pt idx="4">
                  <c:v>Harrison (town)</c:v>
                </c:pt>
                <c:pt idx="5">
                  <c:v>Guttenberg (town)</c:v>
                </c:pt>
                <c:pt idx="6">
                  <c:v>Bayonne (city)</c:v>
                </c:pt>
                <c:pt idx="7">
                  <c:v>North Bergen (township)</c:v>
                </c:pt>
                <c:pt idx="8">
                  <c:v>Kearny (town)</c:v>
                </c:pt>
                <c:pt idx="9">
                  <c:v>Weehawken</c:v>
                </c:pt>
              </c:strCache>
            </c:strRef>
          </c:cat>
          <c:val>
            <c:numRef>
              <c:f>Sheet1!$B$2:$B$11</c:f>
              <c:numCache>
                <c:formatCode>0%</c:formatCode>
                <c:ptCount val="10"/>
                <c:pt idx="0">
                  <c:v>0.253</c:v>
                </c:pt>
                <c:pt idx="1">
                  <c:v>0.245</c:v>
                </c:pt>
                <c:pt idx="2">
                  <c:v>0.20499999999999999</c:v>
                </c:pt>
                <c:pt idx="3">
                  <c:v>0.19500000000000001</c:v>
                </c:pt>
                <c:pt idx="4">
                  <c:v>0.17799999999999999</c:v>
                </c:pt>
                <c:pt idx="5">
                  <c:v>0.16900000000000001</c:v>
                </c:pt>
                <c:pt idx="6">
                  <c:v>0.152</c:v>
                </c:pt>
                <c:pt idx="7">
                  <c:v>0.14199999999999999</c:v>
                </c:pt>
                <c:pt idx="8">
                  <c:v>0.11899999999999999</c:v>
                </c:pt>
                <c:pt idx="9">
                  <c:v>7.4999999999999997E-2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Hudson avg.18.0%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Union City (city)</c:v>
                </c:pt>
                <c:pt idx="1">
                  <c:v>West New York (town)</c:v>
                </c:pt>
                <c:pt idx="2">
                  <c:v>Jersey City (city)</c:v>
                </c:pt>
                <c:pt idx="3">
                  <c:v>East Newark (borough)</c:v>
                </c:pt>
                <c:pt idx="4">
                  <c:v>Harrison (town)</c:v>
                </c:pt>
                <c:pt idx="5">
                  <c:v>Guttenberg (town)</c:v>
                </c:pt>
                <c:pt idx="6">
                  <c:v>Bayonne (city)</c:v>
                </c:pt>
                <c:pt idx="7">
                  <c:v>North Bergen (township)</c:v>
                </c:pt>
                <c:pt idx="8">
                  <c:v>Kearny (town)</c:v>
                </c:pt>
                <c:pt idx="9">
                  <c:v>Weehawken</c:v>
                </c:pt>
              </c:strCache>
            </c:strRef>
          </c:cat>
          <c:val>
            <c:numRef>
              <c:f>Sheet1!$C$2:$C$11</c:f>
              <c:numCache>
                <c:formatCode>0%</c:formatCode>
                <c:ptCount val="10"/>
                <c:pt idx="0">
                  <c:v>0.18</c:v>
                </c:pt>
                <c:pt idx="1">
                  <c:v>0.18</c:v>
                </c:pt>
                <c:pt idx="2">
                  <c:v>0.18</c:v>
                </c:pt>
                <c:pt idx="3">
                  <c:v>0.18</c:v>
                </c:pt>
                <c:pt idx="4">
                  <c:v>0.18</c:v>
                </c:pt>
                <c:pt idx="5">
                  <c:v>0.18</c:v>
                </c:pt>
                <c:pt idx="6">
                  <c:v>0.18</c:v>
                </c:pt>
                <c:pt idx="7">
                  <c:v>0.18</c:v>
                </c:pt>
                <c:pt idx="8">
                  <c:v>0.18</c:v>
                </c:pt>
                <c:pt idx="9">
                  <c:v>0.18</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1251615710704988"/>
          <c:y val="0.92501033961663881"/>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1614</c:v>
                </c:pt>
                <c:pt idx="1">
                  <c:v>802</c:v>
                </c:pt>
                <c:pt idx="2">
                  <c:v>1635</c:v>
                </c:pt>
                <c:pt idx="3">
                  <c:v>653</c:v>
                </c:pt>
                <c:pt idx="4">
                  <c:v>1125</c:v>
                </c:pt>
                <c:pt idx="5">
                  <c:v>975</c:v>
                </c:pt>
                <c:pt idx="6">
                  <c:v>1075</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9">
                  <c:v>94533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60530</c:v>
                </c:pt>
                <c:pt idx="1">
                  <c:v>63808</c:v>
                </c:pt>
                <c:pt idx="2">
                  <c:v>67154</c:v>
                </c:pt>
                <c:pt idx="3">
                  <c:v>74414</c:v>
                </c:pt>
                <c:pt idx="4">
                  <c:v>78808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8" formatCode="_(&quot;$&quot;* #,##0_);_(&quot;$&quot;* \(#,##0\);_(&quot;$&quot;* &quot;-&quot;??_);_(@_)">
                  <c:v>78808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41852612022714925"/>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Union City</c:v>
                </c:pt>
                <c:pt idx="1">
                  <c:v>West New York</c:v>
                </c:pt>
                <c:pt idx="2">
                  <c:v>Guttenberg</c:v>
                </c:pt>
                <c:pt idx="3">
                  <c:v>East Newark</c:v>
                </c:pt>
                <c:pt idx="4">
                  <c:v>North Bergen</c:v>
                </c:pt>
                <c:pt idx="5">
                  <c:v>Bayonne</c:v>
                </c:pt>
                <c:pt idx="6">
                  <c:v>Harrison</c:v>
                </c:pt>
                <c:pt idx="7">
                  <c:v>Kearny</c:v>
                </c:pt>
                <c:pt idx="8">
                  <c:v>Jersey City</c:v>
                </c:pt>
                <c:pt idx="9">
                  <c:v>Weehawken</c:v>
                </c:pt>
              </c:strCache>
            </c:strRef>
          </c:cat>
          <c:val>
            <c:numRef>
              <c:f>Sheet1!$B$2:$B$11</c:f>
              <c:numCache>
                <c:formatCode>_("$"* #,##0_);_("$"* \(#,##0\);_("$"* "-"??_);_(@_)</c:formatCode>
                <c:ptCount val="10"/>
                <c:pt idx="0">
                  <c:v>48992</c:v>
                </c:pt>
                <c:pt idx="1">
                  <c:v>56436</c:v>
                </c:pt>
                <c:pt idx="2">
                  <c:v>62450</c:v>
                </c:pt>
                <c:pt idx="3">
                  <c:v>63750</c:v>
                </c:pt>
                <c:pt idx="4">
                  <c:v>63908</c:v>
                </c:pt>
                <c:pt idx="5">
                  <c:v>63947</c:v>
                </c:pt>
                <c:pt idx="6">
                  <c:v>69604</c:v>
                </c:pt>
                <c:pt idx="7">
                  <c:v>70702</c:v>
                </c:pt>
                <c:pt idx="8">
                  <c:v>70752</c:v>
                </c:pt>
                <c:pt idx="9">
                  <c:v>101449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Hudson median $71,189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Union City</c:v>
                </c:pt>
                <c:pt idx="1">
                  <c:v>West New York</c:v>
                </c:pt>
                <c:pt idx="2">
                  <c:v>Guttenberg</c:v>
                </c:pt>
                <c:pt idx="3">
                  <c:v>East Newark</c:v>
                </c:pt>
                <c:pt idx="4">
                  <c:v>North Bergen</c:v>
                </c:pt>
                <c:pt idx="5">
                  <c:v>Bayonne</c:v>
                </c:pt>
                <c:pt idx="6">
                  <c:v>Harrison</c:v>
                </c:pt>
                <c:pt idx="7">
                  <c:v>Kearny</c:v>
                </c:pt>
                <c:pt idx="8">
                  <c:v>Jersey City</c:v>
                </c:pt>
                <c:pt idx="9">
                  <c:v>Weehawken</c:v>
                </c:pt>
              </c:strCache>
            </c:strRef>
          </c:cat>
          <c:val>
            <c:numRef>
              <c:f>Sheet1!$C$2:$C$11</c:f>
              <c:numCache>
                <c:formatCode>"$"#,##0</c:formatCode>
                <c:ptCount val="10"/>
                <c:pt idx="0">
                  <c:v>71189</c:v>
                </c:pt>
                <c:pt idx="1">
                  <c:v>71189</c:v>
                </c:pt>
                <c:pt idx="2">
                  <c:v>71189</c:v>
                </c:pt>
                <c:pt idx="3">
                  <c:v>71189</c:v>
                </c:pt>
                <c:pt idx="4">
                  <c:v>71189</c:v>
                </c:pt>
                <c:pt idx="5">
                  <c:v>71189</c:v>
                </c:pt>
                <c:pt idx="6">
                  <c:v>71189</c:v>
                </c:pt>
                <c:pt idx="7">
                  <c:v>71189</c:v>
                </c:pt>
                <c:pt idx="8">
                  <c:v>71189</c:v>
                </c:pt>
                <c:pt idx="9">
                  <c:v>71189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4713231966327466"/>
          <c:y val="0.95841646680158576"/>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8">
                  <c:v>0.22015802783999999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0.28000000000000003</c:v>
                </c:pt>
                <c:pt idx="1">
                  <c:v>0.28999999999999998</c:v>
                </c:pt>
                <c:pt idx="2">
                  <c:v>0.28999999999999998</c:v>
                </c:pt>
                <c:pt idx="3">
                  <c:v>0.28999999999999998</c:v>
                </c:pt>
                <c:pt idx="4">
                  <c:v>0.28999999999999998</c:v>
                </c:pt>
                <c:pt idx="5">
                  <c:v>0.28999999999999998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5" formatCode="0.0%">
                  <c:v>0.109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950258366141735"/>
          <c:y val="0.88696869658138922"/>
          <c:w val="0.355682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22448</c:v>
                </c:pt>
                <c:pt idx="1">
                  <c:v>22193</c:v>
                </c:pt>
                <c:pt idx="2">
                  <c:v>21619</c:v>
                </c:pt>
                <c:pt idx="3">
                  <c:v>20129</c:v>
                </c:pt>
                <c:pt idx="4">
                  <c:v>18612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41691</c:v>
                </c:pt>
                <c:pt idx="1">
                  <c:v>41181</c:v>
                </c:pt>
                <c:pt idx="2">
                  <c:v>40101</c:v>
                </c:pt>
                <c:pt idx="3">
                  <c:v>39094</c:v>
                </c:pt>
                <c:pt idx="4">
                  <c:v>38432</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49140</c:v>
                </c:pt>
                <c:pt idx="1">
                  <c:v>43904</c:v>
                </c:pt>
                <c:pt idx="2">
                  <c:v>42258</c:v>
                </c:pt>
                <c:pt idx="3">
                  <c:v>37456</c:v>
                </c:pt>
                <c:pt idx="4">
                  <c:v>41546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Hudson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825</c:v>
                </c:pt>
                <c:pt idx="1">
                  <c:v>758</c:v>
                </c:pt>
                <c:pt idx="2">
                  <c:v>725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8">
                  <c:v>825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8" formatCode="&quot;$&quot;#,##0_);[Red]\(&quot;$&quot;#,##0\)">
                  <c:v>725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81587821382926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2">
                  <c:v>36.9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35</c:v>
                </c:pt>
                <c:pt idx="1">
                  <c:v>36.5</c:v>
                </c:pt>
                <c:pt idx="2">
                  <c:v>36.700000000000003</c:v>
                </c:pt>
                <c:pt idx="3" formatCode="0.0">
                  <c:v>37.5</c:v>
                </c:pt>
                <c:pt idx="4" formatCode="0.0">
                  <c:v>36.9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Hoboken (city)</c:v>
                </c:pt>
                <c:pt idx="1">
                  <c:v>Weehawken</c:v>
                </c:pt>
                <c:pt idx="2">
                  <c:v>Guttenberg (town)</c:v>
                </c:pt>
                <c:pt idx="3">
                  <c:v>Jersey City (city)</c:v>
                </c:pt>
                <c:pt idx="4">
                  <c:v>West New York (town)</c:v>
                </c:pt>
                <c:pt idx="5">
                  <c:v>Harrison (town)</c:v>
                </c:pt>
                <c:pt idx="6">
                  <c:v>Bayonne (city)</c:v>
                </c:pt>
                <c:pt idx="7">
                  <c:v>Union City (city)</c:v>
                </c:pt>
                <c:pt idx="8">
                  <c:v>North Bergen (township)</c:v>
                </c:pt>
                <c:pt idx="9">
                  <c:v>East Newark (borough)</c:v>
                </c:pt>
              </c:strCache>
            </c:strRef>
          </c:cat>
          <c:val>
            <c:numRef>
              <c:f>Sheet1!$B$2:$B$11</c:f>
              <c:numCache>
                <c:formatCode>General</c:formatCode>
                <c:ptCount val="10"/>
                <c:pt idx="0">
                  <c:v>39.799999999999997</c:v>
                </c:pt>
                <c:pt idx="1">
                  <c:v>37.6</c:v>
                </c:pt>
                <c:pt idx="2">
                  <c:v>37.200000000000003</c:v>
                </c:pt>
                <c:pt idx="3" formatCode="0.0">
                  <c:v>37.200000000000003</c:v>
                </c:pt>
                <c:pt idx="4">
                  <c:v>37.1</c:v>
                </c:pt>
                <c:pt idx="5">
                  <c:v>36.5</c:v>
                </c:pt>
                <c:pt idx="6">
                  <c:v>36.1</c:v>
                </c:pt>
                <c:pt idx="7" formatCode="0.0">
                  <c:v>34.700000000000003</c:v>
                </c:pt>
                <c:pt idx="8">
                  <c:v>34.200000000000003</c:v>
                </c:pt>
                <c:pt idx="9">
                  <c:v>33.4</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Hudson avg. 36.4</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Hoboken (city)</c:v>
                </c:pt>
                <c:pt idx="1">
                  <c:v>Weehawken</c:v>
                </c:pt>
                <c:pt idx="2">
                  <c:v>Guttenberg (town)</c:v>
                </c:pt>
                <c:pt idx="3">
                  <c:v>Jersey City (city)</c:v>
                </c:pt>
                <c:pt idx="4">
                  <c:v>West New York (town)</c:v>
                </c:pt>
                <c:pt idx="5">
                  <c:v>Harrison (town)</c:v>
                </c:pt>
                <c:pt idx="6">
                  <c:v>Bayonne (city)</c:v>
                </c:pt>
                <c:pt idx="7">
                  <c:v>Union City (city)</c:v>
                </c:pt>
                <c:pt idx="8">
                  <c:v>North Bergen (township)</c:v>
                </c:pt>
                <c:pt idx="9">
                  <c:v>East Newark (borough)</c:v>
                </c:pt>
              </c:strCache>
            </c:strRef>
          </c:cat>
          <c:val>
            <c:numRef>
              <c:f>Sheet1!$C$2:$C$11</c:f>
              <c:numCache>
                <c:formatCode>General</c:formatCode>
                <c:ptCount val="10"/>
                <c:pt idx="0">
                  <c:v>36.4</c:v>
                </c:pt>
                <c:pt idx="1">
                  <c:v>36.4</c:v>
                </c:pt>
                <c:pt idx="2">
                  <c:v>36.4</c:v>
                </c:pt>
                <c:pt idx="3">
                  <c:v>36.4</c:v>
                </c:pt>
                <c:pt idx="4">
                  <c:v>36.4</c:v>
                </c:pt>
                <c:pt idx="5">
                  <c:v>36.4</c:v>
                </c:pt>
                <c:pt idx="6">
                  <c:v>36.4</c:v>
                </c:pt>
                <c:pt idx="7">
                  <c:v>36.4</c:v>
                </c:pt>
                <c:pt idx="8">
                  <c:v>36.4</c:v>
                </c:pt>
                <c:pt idx="9">
                  <c:v>36.4</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47353149606299216"/>
          <c:y val="0.88960255354314999"/>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20">
                  <c:v>0.11</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0" formatCode="&quot;$&quot;#,##0">
                  <c:v>6912</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4" formatCode="0.0%">
                  <c:v>0.05</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5.1999999999999998E-2</c:v>
                </c:pt>
                <c:pt idx="1">
                  <c:v>6.4000000000000001E-2</c:v>
                </c:pt>
                <c:pt idx="2">
                  <c:v>4.1000000000000002E-2</c:v>
                </c:pt>
                <c:pt idx="3">
                  <c:v>4.9000000000000002E-2</c:v>
                </c:pt>
                <c:pt idx="4">
                  <c:v>0.05</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Guttenberg</c:v>
                </c:pt>
                <c:pt idx="1">
                  <c:v>East Newark</c:v>
                </c:pt>
                <c:pt idx="2">
                  <c:v>Kearny</c:v>
                </c:pt>
                <c:pt idx="3">
                  <c:v>Union City</c:v>
                </c:pt>
                <c:pt idx="4">
                  <c:v>Jersey City</c:v>
                </c:pt>
                <c:pt idx="5">
                  <c:v>West New York</c:v>
                </c:pt>
                <c:pt idx="6">
                  <c:v>North Bergen</c:v>
                </c:pt>
                <c:pt idx="7">
                  <c:v>Harrison</c:v>
                </c:pt>
                <c:pt idx="8">
                  <c:v>Bayonne</c:v>
                </c:pt>
                <c:pt idx="9">
                  <c:v>Weehawken</c:v>
                </c:pt>
              </c:strCache>
            </c:strRef>
          </c:cat>
          <c:val>
            <c:numRef>
              <c:f>Sheet1!$B$2:$B$11</c:f>
              <c:numCache>
                <c:formatCode>0.0%</c:formatCode>
                <c:ptCount val="10"/>
                <c:pt idx="0">
                  <c:v>0.13100000000000001</c:v>
                </c:pt>
                <c:pt idx="1">
                  <c:v>0.115</c:v>
                </c:pt>
                <c:pt idx="2">
                  <c:v>6.6000000000000003E-2</c:v>
                </c:pt>
                <c:pt idx="3">
                  <c:v>6.6000000000000003E-2</c:v>
                </c:pt>
                <c:pt idx="4">
                  <c:v>5.3999999999999999E-2</c:v>
                </c:pt>
                <c:pt idx="5">
                  <c:v>5.3999999999999999E-2</c:v>
                </c:pt>
                <c:pt idx="6">
                  <c:v>5.0999999999999997E-2</c:v>
                </c:pt>
                <c:pt idx="7">
                  <c:v>4.2000000000000003E-2</c:v>
                </c:pt>
                <c:pt idx="8">
                  <c:v>3.7999999999999999E-2</c:v>
                </c:pt>
                <c:pt idx="9">
                  <c:v>1.2999999999999999E-2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Hudson avg. 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Guttenberg</c:v>
                </c:pt>
                <c:pt idx="1">
                  <c:v>East Newark</c:v>
                </c:pt>
                <c:pt idx="2">
                  <c:v>Kearny</c:v>
                </c:pt>
                <c:pt idx="3">
                  <c:v>Union City</c:v>
                </c:pt>
                <c:pt idx="4">
                  <c:v>Jersey City</c:v>
                </c:pt>
                <c:pt idx="5">
                  <c:v>West New York</c:v>
                </c:pt>
                <c:pt idx="6">
                  <c:v>North Bergen</c:v>
                </c:pt>
                <c:pt idx="7">
                  <c:v>Harrison</c:v>
                </c:pt>
                <c:pt idx="8">
                  <c:v>Bayonne</c:v>
                </c:pt>
                <c:pt idx="9">
                  <c:v>Weehawken</c:v>
                </c:pt>
              </c:strCache>
            </c:strRef>
          </c:cat>
          <c:val>
            <c:numRef>
              <c:f>Sheet1!$C$2:$C$11</c:f>
              <c:numCache>
                <c:formatCode>0.00%</c:formatCode>
                <c:ptCount val="10"/>
                <c:pt idx="0">
                  <c:v>0.05</c:v>
                </c:pt>
                <c:pt idx="1">
                  <c:v>0.05</c:v>
                </c:pt>
                <c:pt idx="2">
                  <c:v>0.05</c:v>
                </c:pt>
                <c:pt idx="3">
                  <c:v>0.05</c:v>
                </c:pt>
                <c:pt idx="4">
                  <c:v>0.05</c:v>
                </c:pt>
                <c:pt idx="5">
                  <c:v>0.05</c:v>
                </c:pt>
                <c:pt idx="6">
                  <c:v>0.05</c:v>
                </c:pt>
                <c:pt idx="7">
                  <c:v>0.05</c:v>
                </c:pt>
                <c:pt idx="8">
                  <c:v>0.05</c:v>
                </c:pt>
                <c:pt idx="9">
                  <c:v>0.05</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
                  <c:v>57900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
                  <c:v>11473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686232402767835"/>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6">
                  <c:v>0.93899999999999995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4278169337224462"/>
          <c:y val="0.25595775689303563"/>
          <c:w val="0.15721830662775543"/>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0.89600000000000002</c:v>
                </c:pt>
                <c:pt idx="1">
                  <c:v>0.94099999999999995</c:v>
                </c:pt>
                <c:pt idx="2">
                  <c:v>0.94899999999999995</c:v>
                </c:pt>
                <c:pt idx="3">
                  <c:v>0.95199999999999996</c:v>
                </c:pt>
                <c:pt idx="4">
                  <c:v>0.92500000000000004</c:v>
                </c:pt>
                <c:pt idx="5">
                  <c:v>0.93899999999999995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7">
                  <c:v>596</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 reported 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586</c:v>
                </c:pt>
                <c:pt idx="1">
                  <c:v>534</c:v>
                </c:pt>
                <c:pt idx="2">
                  <c:v>596</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Hudson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1738</c:v>
                </c:pt>
                <c:pt idx="1">
                  <c:v>1426</c:v>
                </c:pt>
                <c:pt idx="2">
                  <c:v>1383</c:v>
                </c:pt>
                <c:pt idx="3">
                  <c:v>1484</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1442</c:v>
                </c:pt>
                <c:pt idx="1">
                  <c:v>1496</c:v>
                </c:pt>
                <c:pt idx="2">
                  <c:v>1508</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Hudson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3.0136550819078754E-2"/>
                  <c:y val="-2.06763081066349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2091-434B-8928-53726B91F14F}"/>
                </c:ext>
              </c:extLst>
            </c:dLbl>
            <c:dLbl>
              <c:idx val="7"/>
              <c:layout>
                <c:manualLayout>
                  <c:x val="-3.875724047425106E-2"/>
                  <c:y val="-3.114866500125956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091-434B-8928-53726B91F14F}"/>
                </c:ext>
              </c:extLst>
            </c:dLbl>
            <c:dLbl>
              <c:idx val="8"/>
              <c:layout>
                <c:manualLayout>
                  <c:x val="-3.013655081907865E-2"/>
                  <c:y val="-3.114866500125956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2091-434B-8928-53726B91F14F}"/>
                </c:ext>
              </c:extLst>
            </c:dLbl>
            <c:dLbl>
              <c:idx val="9"/>
              <c:layout>
                <c:manualLayout>
                  <c:x val="-2.1515861163906237E-2"/>
                  <c:y val="-1.805821888297883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2091-434B-8928-53726B91F14F}"/>
                </c:ext>
              </c:extLst>
            </c:dLbl>
            <c:dLbl>
              <c:idx val="10"/>
              <c:layout>
                <c:manualLayout>
                  <c:x val="-2.1515861163906129E-2"/>
                  <c:y val="-2.329439733029112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2091-434B-8928-53726B91F14F}"/>
                </c:ext>
              </c:extLst>
            </c:dLbl>
            <c:dLbl>
              <c:idx val="11"/>
              <c:layout>
                <c:manualLayout>
                  <c:x val="-1.484919449723978E-2"/>
                  <c:y val="-2.06763081066349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091-434B-8928-53726B91F14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3.2000000000000001E-2</c:v>
                </c:pt>
                <c:pt idx="1">
                  <c:v>3.2000000000000001E-2</c:v>
                </c:pt>
                <c:pt idx="2">
                  <c:v>3.2000000000000001E-2</c:v>
                </c:pt>
                <c:pt idx="3">
                  <c:v>3.7999999999999999E-2</c:v>
                </c:pt>
                <c:pt idx="4">
                  <c:v>3.5999999999999997E-2</c:v>
                </c:pt>
                <c:pt idx="5">
                  <c:v>3.3000000000000002E-2</c:v>
                </c:pt>
                <c:pt idx="6">
                  <c:v>0.16</c:v>
                </c:pt>
                <c:pt idx="7">
                  <c:v>0.158</c:v>
                </c:pt>
                <c:pt idx="8">
                  <c:v>0.17799999999999999</c:v>
                </c:pt>
                <c:pt idx="9">
                  <c:v>0.16</c:v>
                </c:pt>
                <c:pt idx="10">
                  <c:v>0.126</c:v>
                </c:pt>
                <c:pt idx="11" formatCode="0.00%">
                  <c:v>7.5999999999999998E-2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5.5434654719884152E-2"/>
                  <c:y val="1.954413912897202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2091-434B-8928-53726B91F14F}"/>
                </c:ext>
              </c:extLst>
            </c:dLbl>
            <c:dLbl>
              <c:idx val="7"/>
              <c:layout>
                <c:manualLayout>
                  <c:x val="-2.9572585754366911E-2"/>
                  <c:y val="1.692604990531587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2091-434B-8928-53726B91F14F}"/>
                </c:ext>
              </c:extLst>
            </c:dLbl>
            <c:dLbl>
              <c:idx val="8"/>
              <c:layout>
                <c:manualLayout>
                  <c:x val="-2.9572585754367015E-2"/>
                  <c:y val="4.834312058918964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091-434B-8928-53726B91F14F}"/>
                </c:ext>
              </c:extLst>
            </c:dLbl>
            <c:dLbl>
              <c:idx val="9"/>
              <c:layout>
                <c:manualLayout>
                  <c:x val="-2.8135804145171507E-2"/>
                  <c:y val="1.692604990531587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091-434B-8928-53726B91F14F}"/>
                </c:ext>
              </c:extLst>
            </c:dLbl>
            <c:dLbl>
              <c:idx val="10"/>
              <c:layout>
                <c:manualLayout>
                  <c:x val="-4.537718345551623E-2"/>
                  <c:y val="2.478031757628431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091-434B-8928-53726B91F14F}"/>
                </c:ext>
              </c:extLst>
            </c:dLbl>
            <c:dLbl>
              <c:idx val="11"/>
              <c:layout>
                <c:manualLayout>
                  <c:x val="-3.6260860711376595E-2"/>
                  <c:y val="2.478031757628431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091-434B-8928-53726B91F14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9">
                  <c:v>5.1499999999999997E-2</c:v>
                </c:pt>
                <c:pt idx="10">
                  <c:v>5.1499999999999997E-2</c:v>
                </c:pt>
                <c:pt idx="11">
                  <c:v>5.2999999999999999E-2</c:v>
                </c:pt>
                <c:pt idx="12">
                  <c:v>5.6500000000000002E-2</c:v>
                </c:pt>
                <c:pt idx="13">
                  <c:v>5.6500000000000002E-2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4" formatCode="0.0">
                  <c:v>5.7000000000000002E-2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6910836924767459"/>
          <c:y val="0.92391265231836539"/>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7">
                  <c:v>61826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7">
                  <c:v>53860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Hudson</c:v>
                </c:pt>
                <c:pt idx="1">
                  <c:v>New Jersey</c:v>
                </c:pt>
                <c:pt idx="2">
                  <c:v>United States</c:v>
                </c:pt>
              </c:strCache>
            </c:strRef>
          </c:cat>
          <c:val>
            <c:numRef>
              <c:f>Sheet1!$B$2:$B$4</c:f>
              <c:numCache>
                <c:formatCode>_("$"* #,##0_);_("$"* \(#,##0\);_("$"* "-"??_);_(@_)</c:formatCode>
                <c:ptCount val="3"/>
                <c:pt idx="0">
                  <c:v>61826</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Hudson</c:v>
                </c:pt>
                <c:pt idx="1">
                  <c:v>New Jersey</c:v>
                </c:pt>
                <c:pt idx="2">
                  <c:v>United States</c:v>
                </c:pt>
              </c:strCache>
            </c:strRef>
          </c:cat>
          <c:val>
            <c:numRef>
              <c:f>Sheet1!$C$2:$C$4</c:f>
              <c:numCache>
                <c:formatCode>_("$"* #,##0_);_("$"* \(#,##0\);_("$"* "-"??_);_(@_)</c:formatCode>
                <c:ptCount val="3"/>
                <c:pt idx="0">
                  <c:v>53860</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51724</c:v>
                </c:pt>
                <c:pt idx="1">
                  <c:v>54060</c:v>
                </c:pt>
                <c:pt idx="2">
                  <c:v>56310</c:v>
                </c:pt>
                <c:pt idx="3">
                  <c:v>60686</c:v>
                </c:pt>
                <c:pt idx="4">
                  <c:v>61826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49406</c:v>
                </c:pt>
                <c:pt idx="1">
                  <c:v>51072</c:v>
                </c:pt>
                <c:pt idx="2">
                  <c:v>50322</c:v>
                </c:pt>
                <c:pt idx="3">
                  <c:v>51958</c:v>
                </c:pt>
                <c:pt idx="4">
                  <c:v>53860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c:v>
                </c:pt>
                <c:pt idx="1">
                  <c:v>Harrison</c:v>
                </c:pt>
                <c:pt idx="2">
                  <c:v>Union City</c:v>
                </c:pt>
              </c:strCache>
            </c:strRef>
          </c:cat>
          <c:val>
            <c:numRef>
              <c:f>Sheet1!$B$2:$B$4</c:f>
              <c:numCache>
                <c:formatCode>_("$"* #,##0_);_("$"* \(#,##0\);_("$"* "-"??_);_(@_)</c:formatCode>
                <c:ptCount val="3"/>
                <c:pt idx="0">
                  <c:v>111684</c:v>
                </c:pt>
                <c:pt idx="1">
                  <c:v>54774</c:v>
                </c:pt>
                <c:pt idx="2">
                  <c:v>34584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c:v>
                </c:pt>
                <c:pt idx="1">
                  <c:v>Harrison</c:v>
                </c:pt>
                <c:pt idx="2">
                  <c:v>Union City</c:v>
                </c:pt>
              </c:strCache>
            </c:strRef>
          </c:cat>
          <c:val>
            <c:numRef>
              <c:f>Sheet1!$C$2:$C$4</c:f>
              <c:numCache>
                <c:formatCode>_("$"* #,##0_);_("$"* \(#,##0\);_("$"* "-"??_);_(@_)</c:formatCode>
                <c:ptCount val="3"/>
                <c:pt idx="0">
                  <c:v>86560</c:v>
                </c:pt>
                <c:pt idx="1">
                  <c:v>42535</c:v>
                </c:pt>
                <c:pt idx="2">
                  <c:v>30601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15">
                  <c:v>2275</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1.620370665713521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B14-42C4-8C35-8D07580D9AD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9">
                  <c:v>830</c:v>
                </c:pt>
                <c:pt idx="10">
                  <c:v>663</c:v>
                </c:pt>
                <c:pt idx="11">
                  <c:v>161</c:v>
                </c:pt>
                <c:pt idx="12">
                  <c:v>672</c:v>
                </c:pt>
                <c:pt idx="13">
                  <c:v>1578</c:v>
                </c:pt>
                <c:pt idx="14">
                  <c:v>181</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4.8072059174421353E-2"/>
                  <c:y val="-0.4117679824345238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17</c:v>
                </c:pt>
                <c:pt idx="1">
                  <c:v>150</c:v>
                </c:pt>
                <c:pt idx="2">
                  <c:v>694</c:v>
                </c:pt>
                <c:pt idx="3">
                  <c:v>1414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1505</c:v>
                </c:pt>
                <c:pt idx="1">
                  <c:v>8487</c:v>
                </c:pt>
                <c:pt idx="2">
                  <c:v>1106</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0">
                  <c:v>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Hudson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12</c:v>
                </c:pt>
                <c:pt idx="1">
                  <c:v>10</c:v>
                </c:pt>
                <c:pt idx="2">
                  <c:v>10</c:v>
                </c:pt>
                <c:pt idx="3">
                  <c:v>9</c:v>
                </c:pt>
                <c:pt idx="4">
                  <c:v>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1">
                  <c:v>15</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Hudson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23</c:v>
                </c:pt>
                <c:pt idx="1">
                  <c:v>18</c:v>
                </c:pt>
                <c:pt idx="2">
                  <c:v>33</c:v>
                </c:pt>
                <c:pt idx="3">
                  <c:v>18</c:v>
                </c:pt>
                <c:pt idx="4">
                  <c:v>29</c:v>
                </c:pt>
                <c:pt idx="5">
                  <c:v>14</c:v>
                </c:pt>
                <c:pt idx="6">
                  <c:v>22</c:v>
                </c:pt>
                <c:pt idx="7">
                  <c:v>14</c:v>
                </c:pt>
                <c:pt idx="8">
                  <c:v>10</c:v>
                </c:pt>
                <c:pt idx="9">
                  <c:v>21</c:v>
                </c:pt>
                <c:pt idx="10">
                  <c:v>20</c:v>
                </c:pt>
                <c:pt idx="11">
                  <c:v>15</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1">
                  <c:v>2656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3327</c:v>
                </c:pt>
                <c:pt idx="1">
                  <c:v>3441</c:v>
                </c:pt>
                <c:pt idx="2">
                  <c:v>3091</c:v>
                </c:pt>
                <c:pt idx="3">
                  <c:v>2806</c:v>
                </c:pt>
                <c:pt idx="4">
                  <c:v>2656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Jersey City</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1148</c:v>
                </c:pt>
                <c:pt idx="1">
                  <c:v>976</c:v>
                </c:pt>
                <c:pt idx="2">
                  <c:v>937</c:v>
                </c:pt>
                <c:pt idx="3">
                  <c:v>948</c:v>
                </c:pt>
                <c:pt idx="4">
                  <c:v>859</c:v>
                </c:pt>
                <c:pt idx="5">
                  <c:v>923</c:v>
                </c:pt>
                <c:pt idx="6">
                  <c:v>755</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North Bergen</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574</c:v>
                </c:pt>
                <c:pt idx="1">
                  <c:v>522</c:v>
                </c:pt>
                <c:pt idx="2">
                  <c:v>517</c:v>
                </c:pt>
                <c:pt idx="3">
                  <c:v>508</c:v>
                </c:pt>
                <c:pt idx="4">
                  <c:v>460</c:v>
                </c:pt>
                <c:pt idx="5">
                  <c:v>352</c:v>
                </c:pt>
                <c:pt idx="6">
                  <c:v>349</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West New York</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419</c:v>
                </c:pt>
                <c:pt idx="1">
                  <c:v>404</c:v>
                </c:pt>
                <c:pt idx="2">
                  <c:v>508</c:v>
                </c:pt>
                <c:pt idx="3">
                  <c:v>438</c:v>
                </c:pt>
                <c:pt idx="4">
                  <c:v>298</c:v>
                </c:pt>
                <c:pt idx="5">
                  <c:v>348</c:v>
                </c:pt>
                <c:pt idx="6">
                  <c:v>320</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Union City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529</c:v>
                </c:pt>
                <c:pt idx="1">
                  <c:v>476</c:v>
                </c:pt>
                <c:pt idx="2">
                  <c:v>457</c:v>
                </c:pt>
                <c:pt idx="3">
                  <c:v>417</c:v>
                </c:pt>
                <c:pt idx="4">
                  <c:v>485</c:v>
                </c:pt>
                <c:pt idx="5">
                  <c:v>372</c:v>
                </c:pt>
                <c:pt idx="6">
                  <c:v>311</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Bayonne</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259</c:v>
                </c:pt>
                <c:pt idx="1">
                  <c:v>300</c:v>
                </c:pt>
                <c:pt idx="2">
                  <c:v>323</c:v>
                </c:pt>
                <c:pt idx="3">
                  <c:v>282</c:v>
                </c:pt>
                <c:pt idx="4">
                  <c:v>199</c:v>
                </c:pt>
                <c:pt idx="5">
                  <c:v>127</c:v>
                </c:pt>
                <c:pt idx="6">
                  <c:v>238</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Secaucus</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161</c:v>
                </c:pt>
                <c:pt idx="1">
                  <c:v>2</c:v>
                </c:pt>
                <c:pt idx="2">
                  <c:v>1</c:v>
                </c:pt>
                <c:pt idx="3">
                  <c:v>234</c:v>
                </c:pt>
                <c:pt idx="4">
                  <c:v>239</c:v>
                </c:pt>
                <c:pt idx="5">
                  <c:v>191</c:v>
                </c:pt>
                <c:pt idx="6">
                  <c:v>185</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Kearny</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229</c:v>
                </c:pt>
                <c:pt idx="1">
                  <c:v>185</c:v>
                </c:pt>
                <c:pt idx="2">
                  <c:v>189</c:v>
                </c:pt>
                <c:pt idx="3">
                  <c:v>189</c:v>
                </c:pt>
                <c:pt idx="4">
                  <c:v>175</c:v>
                </c:pt>
                <c:pt idx="5">
                  <c:v>167</c:v>
                </c:pt>
                <c:pt idx="6">
                  <c:v>141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Hoboken</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206</c:v>
                </c:pt>
                <c:pt idx="1">
                  <c:v>179</c:v>
                </c:pt>
                <c:pt idx="2">
                  <c:v>214</c:v>
                </c:pt>
                <c:pt idx="3">
                  <c:v>235</c:v>
                </c:pt>
                <c:pt idx="4">
                  <c:v>208</c:v>
                </c:pt>
                <c:pt idx="5">
                  <c:v>209</c:v>
                </c:pt>
                <c:pt idx="6">
                  <c:v>135</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Harrison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104</c:v>
                </c:pt>
                <c:pt idx="1">
                  <c:v>84</c:v>
                </c:pt>
                <c:pt idx="2">
                  <c:v>85</c:v>
                </c:pt>
                <c:pt idx="3">
                  <c:v>105</c:v>
                </c:pt>
                <c:pt idx="4">
                  <c:v>96</c:v>
                </c:pt>
                <c:pt idx="5">
                  <c:v>79</c:v>
                </c:pt>
                <c:pt idx="6">
                  <c:v>84</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Guttenberg</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64</c:v>
                </c:pt>
                <c:pt idx="1">
                  <c:v>58</c:v>
                </c:pt>
                <c:pt idx="2">
                  <c:v>40</c:v>
                </c:pt>
                <c:pt idx="3">
                  <c:v>40</c:v>
                </c:pt>
                <c:pt idx="4">
                  <c:v>54</c:v>
                </c:pt>
                <c:pt idx="5">
                  <c:v>36</c:v>
                </c:pt>
                <c:pt idx="6">
                  <c:v>69</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071599074598966"/>
          <c:y val="7.9325567257543209E-2"/>
          <c:w val="0.54867627817187337"/>
          <c:h val="0.7737688641470277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3.2689331842069035E-2"/>
                  <c:y val="-7.028377526491089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0.11986088342091958"/>
                  <c:y val="-9.659051722424297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3.7359236390935975E-2"/>
                  <c:y val="0.1339095806972459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6.2265393984893287E-2"/>
                  <c:y val="9.43952781964192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4.0472506090180577E-2"/>
                  <c:y val="-8.34190830573007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2.8571125691541764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4.5069342602700402E-2"/>
                  <c:y val="-6.796874581885177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2.326548552053578E-2"/>
                  <c:y val="9.843749394454388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4408217550701219"/>
                  <c:y val="-5.390624668391692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1991271001662228"/>
                  <c:y val="-8.203124495378660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9.1353233551497246E-3"/>
                  <c:y val="0.1359374916377035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5.6308166771723164E-2"/>
                  <c:y val="-5.15624968280944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4.7499138248475903E-2"/>
                  <c:y val="-0.1499999907726383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7.455994173522916E-2"/>
                  <c:y val="-0.100781243800366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7.7103550323085468E-2"/>
                  <c:y val="-0.1593749901959282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0316776248998021"/>
                  <c:y val="-0.1031249936561888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9.8993961157518282E-2"/>
                  <c:y val="-9.374999423289898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0.16651369290845189"/>
                  <c:y val="-0.2039062374565552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7.5452039494139339E-2"/>
                  <c:y val="0.1054687435120114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8.8767105287222689E-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0.11687668862817663"/>
                  <c:y val="0"/>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0356162283509322"/>
                  <c:y val="-2.3437498558224745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4.5863004398398473E-2"/>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2</c:v>
                </c:pt>
                <c:pt idx="1">
                  <c:v>8</c:v>
                </c:pt>
                <c:pt idx="2" formatCode="General">
                  <c:v>5</c:v>
                </c:pt>
                <c:pt idx="3" formatCode="General">
                  <c:v>2</c:v>
                </c:pt>
                <c:pt idx="4" formatCode="General">
                  <c:v>0</c:v>
                </c:pt>
                <c:pt idx="5" formatCode="General">
                  <c:v>4</c:v>
                </c:pt>
                <c:pt idx="6" formatCode="General">
                  <c:v>130</c:v>
                </c:pt>
                <c:pt idx="7" formatCode="General">
                  <c:v>18</c:v>
                </c:pt>
                <c:pt idx="8" formatCode="General">
                  <c:v>1</c:v>
                </c:pt>
                <c:pt idx="9">
                  <c:v>112</c:v>
                </c:pt>
                <c:pt idx="10" formatCode="General">
                  <c:v>2</c:v>
                </c:pt>
                <c:pt idx="11" formatCode="General">
                  <c:v>13</c:v>
                </c:pt>
                <c:pt idx="12">
                  <c:v>54</c:v>
                </c:pt>
                <c:pt idx="13" formatCode="General">
                  <c:v>1437</c:v>
                </c:pt>
                <c:pt idx="14" formatCode="General">
                  <c:v>49</c:v>
                </c:pt>
                <c:pt idx="15" formatCode="General">
                  <c:v>3</c:v>
                </c:pt>
                <c:pt idx="16" formatCode="General">
                  <c:v>106</c:v>
                </c:pt>
                <c:pt idx="17" formatCode="General">
                  <c:v>741</c:v>
                </c:pt>
                <c:pt idx="18" formatCode="General">
                  <c:v>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107</c:v>
                </c:pt>
                <c:pt idx="1">
                  <c:v>127</c:v>
                </c:pt>
                <c:pt idx="2">
                  <c:v>141</c:v>
                </c:pt>
                <c:pt idx="3">
                  <c:v>184</c:v>
                </c:pt>
                <c:pt idx="4">
                  <c:v>179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7">
                  <c:v>-1.43540669856459E-2</c:v>
                </c:pt>
                <c:pt idx="8">
                  <c:v>-0.02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8">
                  <c:v>-0.21768707482993199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9">
                  <c:v>-2.7173913043478298E-2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6">
                  <c:v>-0.230092204526404</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10320</c:v>
                </c:pt>
                <c:pt idx="1">
                  <c:v>6213</c:v>
                </c:pt>
                <c:pt idx="2">
                  <c:v>5267</c:v>
                </c:pt>
                <c:pt idx="3" formatCode="#,##0">
                  <c:v>4772</c:v>
                </c:pt>
                <c:pt idx="4" formatCode="#,##0">
                  <c:v>3674</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0.23</c:v>
                </c:pt>
                <c:pt idx="1">
                  <c:v>0.38</c:v>
                </c:pt>
                <c:pt idx="2">
                  <c:v>0.03</c:v>
                </c:pt>
                <c:pt idx="3">
                  <c:v>0.06</c:v>
                </c:pt>
                <c:pt idx="4">
                  <c:v>0.24</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3</c:v>
                </c:pt>
                <c:pt idx="3">
                  <c:v>1</c:v>
                </c:pt>
                <c:pt idx="4">
                  <c:v>1</c:v>
                </c:pt>
                <c:pt idx="5">
                  <c:v>1</c:v>
                </c:pt>
                <c:pt idx="6">
                  <c:v>1</c:v>
                </c:pt>
                <c:pt idx="7">
                  <c:v>1</c:v>
                </c:pt>
                <c:pt idx="8">
                  <c:v>1</c:v>
                </c:pt>
                <c:pt idx="9">
                  <c:v>7</c:v>
                </c:pt>
                <c:pt idx="10">
                  <c:v>4</c:v>
                </c:pt>
                <c:pt idx="11">
                  <c:v>1</c:v>
                </c:pt>
                <c:pt idx="12">
                  <c:v>2</c:v>
                </c:pt>
                <c:pt idx="13">
                  <c:v>3</c:v>
                </c:pt>
                <c:pt idx="14">
                  <c:v>1</c:v>
                </c:pt>
                <c:pt idx="15">
                  <c:v>1</c:v>
                </c:pt>
                <c:pt idx="16">
                  <c:v>1</c:v>
                </c:pt>
                <c:pt idx="17">
                  <c:v>1</c:v>
                </c:pt>
                <c:pt idx="18">
                  <c:v>4</c:v>
                </c:pt>
                <c:pt idx="19">
                  <c:v>3</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4">
                  <c:v>0.113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c:v>
                </c:pt>
                <c:pt idx="1">
                  <c:v>9.7000000000000003E-2</c:v>
                </c:pt>
                <c:pt idx="2">
                  <c:v>0.11600000000000001</c:v>
                </c:pt>
                <c:pt idx="3">
                  <c:v>0.104</c:v>
                </c:pt>
                <c:pt idx="4">
                  <c:v>0.113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0.158</c:v>
                </c:pt>
                <c:pt idx="1">
                  <c:v>0.16400000000000001</c:v>
                </c:pt>
                <c:pt idx="2" formatCode="0.0%">
                  <c:v>9.1999999999999998E-2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9.0999999999999998E-2</c:v>
                </c:pt>
                <c:pt idx="1">
                  <c:v>0.13500000000000001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7">
                  <c:v>0.192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0.14899999999999999</c:v>
                </c:pt>
                <c:pt idx="1">
                  <c:v>0.123</c:v>
                </c:pt>
                <c:pt idx="2">
                  <c:v>9.9000000000000005E-2</c:v>
                </c:pt>
                <c:pt idx="3">
                  <c:v>0.115</c:v>
                </c:pt>
                <c:pt idx="4">
                  <c:v>0.192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0.21199999999999999</c:v>
                </c:pt>
                <c:pt idx="1">
                  <c:v>0.123</c:v>
                </c:pt>
                <c:pt idx="2" formatCode="0.0%">
                  <c:v>0.215</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0.17899999999999999</c:v>
                </c:pt>
                <c:pt idx="1">
                  <c:v>0.20699999999999999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0" formatCode="0">
                  <c:v>12627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0">
                  <c:v>12496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5">
                  <c:v>1036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0.50746</cdr:x>
      <cdr:y>0.78091</cdr:y>
    </cdr:from>
    <cdr:to>
      <cdr:x>0.66166</cdr:x>
      <cdr:y>0.81981</cdr:y>
    </cdr:to>
    <cdr:sp macro="" textlink="">
      <cdr:nvSpPr>
        <cdr:cNvPr id="2" name="TextBox 5"/>
        <cdr:cNvSpPr txBox="1"/>
      </cdr:nvSpPr>
      <cdr:spPr>
        <a:xfrm xmlns:a="http://schemas.openxmlformats.org/drawingml/2006/main">
          <a:off x="3083498" y="4634463"/>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Hispanic, Asian, and “Other” residents, and lower proportions of 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White residents has increased slightly. Other ethnic/racial groups appear fairly steady.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Hoboken is composed of mostly White residents, while Jersey City residents are more diverse. </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West New York and Union City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Union City has the lowest proportion of residents who speak English-only, while Hoboken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5th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&lt;6</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Jersey City has the highest number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2869</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251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county’s</a:t>
            </a:r>
            <a:r>
              <a:rPr lang="en-US" sz="1200" kern="1200" dirty="0" smtClean="0">
                <a:solidFill>
                  <a:schemeClr val="tx1"/>
                </a:solidFill>
                <a:effectLst/>
                <a:latin typeface="+mn-lt"/>
                <a:ea typeface="+mn-ea"/>
                <a:cs typeface="+mn-cs"/>
              </a:rPr>
              <a:t> percentage of families living in poverty has tended to decrease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Union City and West New York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a:t>
            </a:r>
            <a:r>
              <a:rPr lang="en-US" sz="1200" kern="1200" dirty="0" smtClean="0">
                <a:solidFill>
                  <a:schemeClr val="tx1"/>
                </a:solidFill>
                <a:effectLst/>
                <a:latin typeface="+mn-lt"/>
                <a:ea typeface="+mn-ea"/>
                <a:cs typeface="+mn-cs"/>
              </a:rPr>
              <a:t>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most</a:t>
            </a:r>
            <a:r>
              <a:rPr lang="en-US" sz="1200" kern="1200" dirty="0" smtClean="0">
                <a:solidFill>
                  <a:schemeClr val="tx1"/>
                </a:solidFill>
                <a:effectLst/>
                <a:latin typeface="+mn-lt"/>
                <a:ea typeface="+mn-ea"/>
                <a:cs typeface="+mn-cs"/>
              </a:rPr>
              <a: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Union City and West New York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and is lower than the U.S.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a:t>
            </a:r>
            <a:r>
              <a:rPr lang="en-US" sz="1200" kern="1200" baseline="0" dirty="0" smtClean="0">
                <a:solidFill>
                  <a:schemeClr val="tx1"/>
                </a:solidFill>
                <a:effectLst/>
                <a:latin typeface="+mn-lt"/>
                <a:ea typeface="+mn-ea"/>
                <a:cs typeface="+mn-cs"/>
              </a:rPr>
              <a:t> low end </a:t>
            </a:r>
            <a:r>
              <a:rPr lang="en-US" sz="1200" kern="1200" dirty="0" smtClean="0">
                <a:solidFill>
                  <a:schemeClr val="tx1"/>
                </a:solidFill>
                <a:effectLst/>
                <a:latin typeface="+mn-lt"/>
                <a:ea typeface="+mn-ea"/>
                <a:cs typeface="+mn-cs"/>
              </a:rPr>
              <a:t>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appear lower than expected for </a:t>
            </a:r>
            <a:r>
              <a:rPr lang="en-US" sz="1200" kern="1200" dirty="0" smtClean="0">
                <a:solidFill>
                  <a:schemeClr val="tx1"/>
                </a:solidFill>
                <a:effectLst/>
                <a:latin typeface="+mn-lt"/>
                <a:ea typeface="+mn-ea"/>
                <a:cs typeface="+mn-cs"/>
              </a:rPr>
              <a:t>infant</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toddler, and pre-K childcare.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Hoboken </a:t>
            </a:r>
            <a:r>
              <a:rPr lang="en-US" sz="1200" kern="1200" dirty="0" smtClean="0">
                <a:solidFill>
                  <a:schemeClr val="tx1"/>
                </a:solidFill>
                <a:effectLst/>
                <a:latin typeface="+mn-lt"/>
                <a:ea typeface="+mn-ea"/>
                <a:cs typeface="+mn-cs"/>
              </a:rPr>
              <a:t>and Weehawken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lowest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 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Guttenberg and East Newark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increase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3rd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have varied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higher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increased slightly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similar to the state's rate, and tends to follow a similar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similar to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men and women have a higher median income than the national average,</a:t>
            </a:r>
            <a:r>
              <a:rPr lang="en-US" sz="1200" kern="1200" baseline="0" dirty="0" smtClean="0">
                <a:solidFill>
                  <a:schemeClr val="tx1"/>
                </a:solidFill>
                <a:effectLst/>
                <a:latin typeface="+mn-lt"/>
                <a:ea typeface="+mn-ea"/>
                <a:cs typeface="+mn-cs"/>
              </a:rPr>
              <a:t> and a lower median income than the state average.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between $2-9K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a:t>
            </a:r>
            <a:r>
              <a:rPr lang="en-US" sz="1200" kern="1200" dirty="0" smtClean="0">
                <a:solidFill>
                  <a:schemeClr val="tx1"/>
                </a:solidFill>
                <a:effectLst/>
                <a:latin typeface="+mn-lt"/>
                <a:ea typeface="+mn-ea"/>
                <a:cs typeface="+mn-cs"/>
              </a:rPr>
              <a:t>lower than the </a:t>
            </a:r>
            <a:r>
              <a:rPr lang="en-US" sz="1200" kern="1200" dirty="0" smtClean="0">
                <a:solidFill>
                  <a:schemeClr val="tx1"/>
                </a:solidFill>
                <a:effectLst/>
                <a:latin typeface="+mn-lt"/>
                <a:ea typeface="+mn-ea"/>
                <a:cs typeface="+mn-cs"/>
              </a:rPr>
              <a:t>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Jersey City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-2.72% change indicates a</a:t>
            </a:r>
            <a:r>
              <a:rPr lang="en-US" sz="1200" kern="1200" baseline="0" dirty="0" smtClean="0">
                <a:solidFill>
                  <a:schemeClr val="tx1"/>
                </a:solidFill>
                <a:effectLst/>
                <a:latin typeface="+mn-lt"/>
                <a:ea typeface="+mn-ea"/>
                <a:cs typeface="+mn-cs"/>
              </a:rPr>
              <a:t> decrease </a:t>
            </a:r>
            <a:r>
              <a:rPr lang="en-US" sz="1200" kern="1200" dirty="0" smtClean="0">
                <a:solidFill>
                  <a:schemeClr val="tx1"/>
                </a:solidFill>
                <a:effectLst/>
                <a:latin typeface="+mn-lt"/>
                <a:ea typeface="+mn-ea"/>
                <a:cs typeface="+mn-cs"/>
              </a:rPr>
              <a:t>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-23% change indicates an increasing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outpatient, followed by supportive housing and partial care.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Black residents reported symptoms of mental health distress most frequently, followed by</a:t>
            </a:r>
            <a:r>
              <a:rPr lang="en-US" sz="1200" kern="1200" baseline="0" dirty="0" smtClean="0">
                <a:solidFill>
                  <a:schemeClr val="tx1"/>
                </a:solidFill>
                <a:effectLst/>
                <a:latin typeface="+mn-lt"/>
                <a:ea typeface="+mn-ea"/>
                <a:cs typeface="+mn-cs"/>
              </a:rPr>
              <a:t> White then Hispanic/Latino residents.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4</a:t>
            </a:r>
            <a:r>
              <a:rPr lang="en-US" sz="1200" kern="1200" baseline="0" dirty="0" smtClean="0">
                <a:solidFill>
                  <a:schemeClr val="tx1"/>
                </a:solidFill>
                <a:effectLst/>
                <a:latin typeface="+mn-lt"/>
                <a:ea typeface="+mn-ea"/>
                <a:cs typeface="+mn-cs"/>
              </a:rPr>
              <a:t>th </a:t>
            </a:r>
            <a:r>
              <a:rPr lang="en-US" sz="1200" kern="1200" dirty="0" smtClean="0">
                <a:solidFill>
                  <a:schemeClr val="tx1"/>
                </a:solidFill>
                <a:effectLst/>
                <a:latin typeface="+mn-lt"/>
                <a:ea typeface="+mn-ea"/>
                <a:cs typeface="+mn-cs"/>
              </a:rPr>
              <a:t>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Hispanic residents reported diagnosed depression most frequently, followed by White, then Black residents.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11th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6th highest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https://hudsonservicenetwork.org/home.asp?uri=1000</a:t>
            </a:r>
            <a:r>
              <a:rPr lang="en-US" baseline="0" dirty="0" smtClean="0"/>
              <a:t> </a:t>
            </a:r>
            <a:endParaRPr lang="en-US" dirty="0" smtClean="0"/>
          </a:p>
          <a:p>
            <a:pPr defTabSz="904046">
              <a:defRPr/>
            </a:pPr>
            <a:endParaRPr lang="en-US" dirty="0" smtClean="0"/>
          </a:p>
          <a:p>
            <a:pPr defTabSz="904046">
              <a:defRPr/>
            </a:pPr>
            <a:r>
              <a:rPr lang="en-US" dirty="0" smtClean="0"/>
              <a:t>16.2. </a:t>
            </a:r>
            <a:r>
              <a:rPr lang="en-US" dirty="0" smtClean="0">
                <a:hlinkClick r:id="rId3"/>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Hudson</a:t>
            </a:r>
            <a:r>
              <a:rPr lang="en-US" sz="3200" b="0" baseline="0" dirty="0" smtClean="0">
                <a:solidFill>
                  <a:schemeClr val="bg1"/>
                </a:solidFill>
                <a:latin typeface="Franklin Gothic Demi" panose="020B0703020102020204" pitchFamily="34" charset="0"/>
              </a:rPr>
              <a:t> County</a:t>
            </a:r>
            <a:endParaRPr lang="en-US" sz="3200" b="0" dirty="0" smtClean="0">
              <a:solidFill>
                <a:schemeClr val="bg1"/>
              </a:solidFill>
              <a:latin typeface="Franklin Gothic Demi" panose="020B0703020102020204" pitchFamily="34" charset="0"/>
            </a:endParaRP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7" name="TextBox 6"/>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6" name="TextBox 5"/>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6" name="TextBox 5"/>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10" name="TextBox 9"/>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0653" y="967848"/>
            <a:ext cx="761266" cy="1441647"/>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05489" y="4473047"/>
            <a:ext cx="761266" cy="1441647"/>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0517" y="510648"/>
            <a:ext cx="761266" cy="1441647"/>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0517" y="510648"/>
            <a:ext cx="761266" cy="1441647"/>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93924" y="2708175"/>
            <a:ext cx="761266" cy="1441647"/>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4821" y="586848"/>
            <a:ext cx="761266" cy="1441647"/>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90543" y="408210"/>
            <a:ext cx="761266" cy="1441647"/>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57889" y="4966733"/>
            <a:ext cx="761266" cy="1441647"/>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9669" y="4854048"/>
            <a:ext cx="761266" cy="1441647"/>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005753" y="434448"/>
            <a:ext cx="761266" cy="1441647"/>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06736" y="297237"/>
            <a:ext cx="761266" cy="1441647"/>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85384" y="400258"/>
            <a:ext cx="761266" cy="1441647"/>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57383" y="768120"/>
            <a:ext cx="761266" cy="1441647"/>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26777" y="552255"/>
            <a:ext cx="761266" cy="1441647"/>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91680" y="409357"/>
            <a:ext cx="761266" cy="1441647"/>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0653" y="967848"/>
            <a:ext cx="761266" cy="1441647"/>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333344"/>
            <a:ext cx="13732877" cy="77247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Hudson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13299" y="4794358"/>
            <a:ext cx="840500" cy="1591697"/>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duotone>
              <a:prstClr val="black"/>
              <a:schemeClr val="accent2">
                <a:lumMod val="75000"/>
                <a:tint val="45000"/>
                <a:satMod val="400000"/>
              </a:schemeClr>
            </a:duotone>
            <a:extLst>
              <a:ext uri="{28A0092B-C50C-407E-A947-70E740481C1C}">
                <a14:useLocalDpi xmlns:a14="http://schemas.microsoft.com/office/drawing/2010/main"/>
              </a:ext>
            </a:extLst>
          </a:blip>
          <a:stretch>
            <a:fillRect/>
          </a:stretch>
        </p:blipFill>
        <p:spPr>
          <a:xfrm>
            <a:off x="5191293" y="446842"/>
            <a:ext cx="4876834" cy="5818695"/>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914400"/>
            <a:ext cx="2176395" cy="4121548"/>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Hudson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828307788"/>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smtClean="0">
                          <a:latin typeface="Franklin Gothic Book" panose="020B0503020102020204" pitchFamily="34" charset="0"/>
                        </a:rPr>
                        <a:t>Median </a:t>
                      </a:r>
                      <a:r>
                        <a:rPr lang="en-US" sz="1400" dirty="0" smtClean="0">
                          <a:latin typeface="Franklin Gothic Book" panose="020B0503020102020204" pitchFamily="34" charset="0"/>
                        </a:rPr>
                        <a:t>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9" name="Chart 8">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155725989"/>
              </p:ext>
            </p:extLst>
          </p:nvPr>
        </p:nvGraphicFramePr>
        <p:xfrm>
          <a:off x="7543800" y="934230"/>
          <a:ext cx="4648200" cy="59999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Hudson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73963970"/>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727162264"/>
              </p:ext>
            </p:extLst>
          </p:nvPr>
        </p:nvGraphicFramePr>
        <p:xfrm>
          <a:off x="7010400" y="1092520"/>
          <a:ext cx="5181600" cy="56892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70711369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62604641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4019850044"/>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264104248"/>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13786697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15626414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229448536"/>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16119967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067798377"/>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53999175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31995233"/>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54677351"/>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457075660"/>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554681043"/>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78109937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525468208"/>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55946020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5264467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93547023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41901394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82611582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36293033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5542316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74422690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639941771"/>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2696151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16337507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79244475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80818022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72258990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422886908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50024381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962959" y="6097829"/>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200959" y="6096362"/>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803400410"/>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275647634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296895826"/>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429481"/>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4277093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784304660"/>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30205972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78255901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01248357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62476700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36065974"/>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596270166"/>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40250304"/>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49193808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401701131"/>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317636176"/>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839867310"/>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27244693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316396719"/>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301757219"/>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77518360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238656479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101832799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732474933"/>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4136893841"/>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261774763"/>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26733654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40026678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48615307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750926773"/>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094689974"/>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883258467"/>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66296961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61608923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764185073"/>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578728748"/>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99130542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58906108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23870310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888720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262051064"/>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41849905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04868178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59442878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53330544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67748140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95901280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14151531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650383" y="914400"/>
            <a:ext cx="4012920" cy="492083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spc="-20" dirty="0" smtClean="0">
                <a:latin typeface="Franklin Gothic Medium" panose="020B0603020102020204" pitchFamily="34" charset="0"/>
              </a:rPr>
              <a:t>Hudson </a:t>
            </a:r>
            <a:r>
              <a:rPr lang="en-US" sz="1600" spc="-20" dirty="0">
                <a:latin typeface="Franklin Gothic Medium" panose="020B0603020102020204" pitchFamily="34" charset="0"/>
              </a:rPr>
              <a:t>County CASA</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Urban League of Hudson County</a:t>
            </a:r>
          </a:p>
          <a:p>
            <a:r>
              <a:rPr lang="en-US" sz="1200" dirty="0">
                <a:solidFill>
                  <a:srgbClr val="C00000"/>
                </a:solidFill>
                <a:latin typeface="Franklin Gothic Medium" panose="020B0603020102020204" pitchFamily="34" charset="0"/>
              </a:rPr>
              <a:t>[Childcare]</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Women and Family Ascending Association </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NJ Kinship Legal Guardian Resource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NJ Adoption Resource Clearing House</a:t>
            </a:r>
            <a:r>
              <a:rPr lang="en-US" dirty="0"/>
              <a:t> </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Liberty and Palisades Family Success Centers</a:t>
            </a:r>
          </a:p>
          <a:p>
            <a:pPr lvl="1"/>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172122" y="914400"/>
            <a:ext cx="4044760" cy="508173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NJ</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600" dirty="0"/>
              <a:t>  </a:t>
            </a:r>
            <a:r>
              <a:rPr lang="en-US" sz="1400" spc="-20" dirty="0">
                <a:latin typeface="Franklin Gothic Medium" panose="020B0603020102020204" pitchFamily="34" charset="0"/>
              </a:rPr>
              <a:t>C</a:t>
            </a:r>
            <a:r>
              <a:rPr lang="en-US" sz="1400" spc="-20" dirty="0" smtClean="0">
                <a:latin typeface="Franklin Gothic Medium" panose="020B0603020102020204" pitchFamily="34" charset="0"/>
              </a:rPr>
              <a:t>ommunity </a:t>
            </a:r>
            <a:r>
              <a:rPr lang="en-US" sz="1400" spc="-20" dirty="0">
                <a:latin typeface="Franklin Gothic Medium" panose="020B0603020102020204" pitchFamily="34" charset="0"/>
              </a:rPr>
              <a:t>Health Law Project</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Rutgers School of Law Special Education Clinic</a:t>
            </a:r>
          </a:p>
          <a:p>
            <a:pPr fontAlgn="base"/>
            <a:r>
              <a:rPr lang="en-US" sz="1400" spc="-20" dirty="0">
                <a:latin typeface="Franklin Gothic Medium" panose="020B0603020102020204" pitchFamily="34" charset="0"/>
              </a:rPr>
              <a:t>  SPAN Parent Advocacy Network</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[Women's Rights]</a:t>
            </a:r>
          </a:p>
          <a:p>
            <a:r>
              <a:rPr lang="en-US" sz="1400" spc="-20" dirty="0">
                <a:latin typeface="Franklin Gothic Medium" panose="020B0603020102020204" pitchFamily="34" charset="0"/>
              </a:rPr>
              <a:t>  Partners for Women &amp; Justice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Womenrising</a:t>
            </a:r>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a:t>
            </a:r>
            <a:r>
              <a:rPr lang="en-US" sz="1400" spc="-20" dirty="0" smtClean="0">
                <a:latin typeface="Franklin Gothic Medium" panose="020B0603020102020204" pitchFamily="34" charset="0"/>
              </a:rPr>
              <a:t>Legal </a:t>
            </a:r>
            <a:r>
              <a:rPr lang="en-US" sz="1400" spc="-20" smtClean="0">
                <a:latin typeface="Franklin Gothic Medium" panose="020B0603020102020204" pitchFamily="34" charset="0"/>
              </a:rPr>
              <a:t>Assistance Program</a:t>
            </a:r>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p>
          <a:p>
            <a:pPr fontAlgn="base"/>
            <a:r>
              <a:rPr lang="en-US" sz="1400" spc="-20" dirty="0">
                <a:latin typeface="Franklin Gothic Medium" panose="020B0603020102020204" pitchFamily="34" charset="0"/>
              </a:rPr>
              <a:t>  ACNJ – Children’s Legal Resource Center</a:t>
            </a:r>
          </a:p>
          <a:p>
            <a:pPr fontAlgn="base"/>
            <a:r>
              <a:rPr lang="en-US" sz="1400" spc="-20" dirty="0">
                <a:latin typeface="Franklin Gothic Medium" panose="020B0603020102020204" pitchFamily="34" charset="0"/>
              </a:rPr>
              <a:t>  Rutgers School of Law Child Advocacy Clinic</a:t>
            </a: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e3d732343719e4bbc4da&quot;,&quot;SmartGridHorizontal&quot;:0,&quot;LinkedExcelSources&quot;:{&quot;5fe23fb73839382b0c757267&quot;:&quot;{{Desktop}}\\Workbooks (Engage Attached)\\Hudson_County_1-13-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21984</TotalTime>
  <Words>9688</Words>
  <Application>Microsoft Office PowerPoint</Application>
  <PresentationFormat>Widescreen</PresentationFormat>
  <Paragraphs>884</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1441</cp:revision>
  <dcterms:created xsi:type="dcterms:W3CDTF">2006-08-16T00:00:00Z</dcterms:created>
  <dcterms:modified xsi:type="dcterms:W3CDTF">2021-02-15T21:12:55Z</dcterms:modified>
</cp:coreProperties>
</file>