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13" autoAdjust="0"/>
    <p:restoredTop sz="84972" autoAdjust="0"/>
  </p:normalViewPr>
  <p:slideViewPr>
    <p:cSldViewPr>
      <p:cViewPr varScale="1">
        <p:scale>
          <a:sx n="77" d="100"/>
          <a:sy n="77" d="100"/>
        </p:scale>
        <p:origin x="730" y="91"/>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Hudson_County_11.08.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Hudson_County_11.08.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Overview'!$A$15,'0. Overview'!$A$42,'0. Overview'!$A$64,'0. Overview'!$A$87,'0. Overview'!$A$91,'0. Overview'!$A$113,'0. Overview'!$A$149,'0. Overview'!$A$174,'0. Overview'!$A$195,'0. Overview'!$A$216)</c:f>
              <c:strCache>
                <c:ptCount val="10"/>
                <c:pt idx="0">
                  <c:v>Hudson</c:v>
                </c:pt>
                <c:pt idx="1">
                  <c:v>Hudson</c:v>
                </c:pt>
                <c:pt idx="2">
                  <c:v>Hudson</c:v>
                </c:pt>
                <c:pt idx="3">
                  <c:v>Hudson</c:v>
                </c:pt>
                <c:pt idx="4">
                  <c:v>Hudson</c:v>
                </c:pt>
                <c:pt idx="5">
                  <c:v>Hudson</c:v>
                </c:pt>
                <c:pt idx="6">
                  <c:v>Hudson</c:v>
                </c:pt>
                <c:pt idx="7">
                  <c:v>Hudson</c:v>
                </c:pt>
                <c:pt idx="8">
                  <c:v>Hudson</c:v>
                </c:pt>
                <c:pt idx="9">
                  <c:v>Hudson </c:v>
                </c:pt>
              </c:strCache>
            </c:strRef>
          </c:cat>
          <c:val>
            <c:numRef>
              <c:f>('0. Overview'!$C$15,'0. Overview'!$C$42,'0. Overview'!$C$64,'0. Overview'!$C$87,'0. Overview'!$C$91,'0. Overview'!$C$113,'0. Overview'!$C$149,'0. Overview'!$C$174,'0. Overview'!$C$195,'0. Overview'!$C$216)</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579B-4943-9449-9DDDEF95D5D8}"/>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Overview'!$A$15,'0. Overview'!$A$42,'0. Overview'!$A$64,'0. Overview'!$A$87,'0. Overview'!$A$91,'0. Overview'!$A$113,'0. Overview'!$A$149,'0. Overview'!$A$174,'0. Overview'!$A$195,'0. Overview'!$A$216)</c:f>
              <c:strCache>
                <c:ptCount val="10"/>
                <c:pt idx="0">
                  <c:v>Hudson</c:v>
                </c:pt>
                <c:pt idx="1">
                  <c:v>Hudson</c:v>
                </c:pt>
                <c:pt idx="2">
                  <c:v>Hudson</c:v>
                </c:pt>
                <c:pt idx="3">
                  <c:v>Hudson</c:v>
                </c:pt>
                <c:pt idx="4">
                  <c:v>Hudson</c:v>
                </c:pt>
                <c:pt idx="5">
                  <c:v>Hudson</c:v>
                </c:pt>
                <c:pt idx="6">
                  <c:v>Hudson</c:v>
                </c:pt>
                <c:pt idx="7">
                  <c:v>Hudson</c:v>
                </c:pt>
                <c:pt idx="8">
                  <c:v>Hudson</c:v>
                </c:pt>
                <c:pt idx="9">
                  <c:v>Hudson </c:v>
                </c:pt>
              </c:strCache>
            </c:strRef>
          </c:cat>
          <c:val>
            <c:numRef>
              <c:f>('0. Overview'!$D$15,'0. Overview'!$D$42,'0. Overview'!$D$64,'0. Overview'!$D$87,'0. Overview'!$D$91,'0. Overview'!$D$113,'0. Overview'!$D$149,'0. Overview'!$D$174,'0. Overview'!$D$195,'0. Overview'!$D$216)</c:f>
              <c:numCache>
                <c:formatCode>General</c:formatCode>
                <c:ptCount val="10"/>
                <c:pt idx="0">
                  <c:v>8.875</c:v>
                </c:pt>
                <c:pt idx="1">
                  <c:v>3.875</c:v>
                </c:pt>
                <c:pt idx="2">
                  <c:v>3.875</c:v>
                </c:pt>
                <c:pt idx="3">
                  <c:v>0.875</c:v>
                </c:pt>
                <c:pt idx="4">
                  <c:v>20.875</c:v>
                </c:pt>
                <c:pt idx="5">
                  <c:v>20.875</c:v>
                </c:pt>
                <c:pt idx="6">
                  <c:v>6.875</c:v>
                </c:pt>
                <c:pt idx="7">
                  <c:v>3.875</c:v>
                </c:pt>
                <c:pt idx="8">
                  <c:v>2.875</c:v>
                </c:pt>
                <c:pt idx="9">
                  <c:v>5.875</c:v>
                </c:pt>
              </c:numCache>
            </c:numRef>
          </c:val>
          <c:extLst>
            <c:ext xmlns:c16="http://schemas.microsoft.com/office/drawing/2014/chart" uri="{C3380CC4-5D6E-409C-BE32-E72D297353CC}">
              <c16:uniqueId val="{00000001-579B-4943-9449-9DDDEF95D5D8}"/>
            </c:ext>
          </c:extLst>
        </c:ser>
        <c:ser>
          <c:idx val="3"/>
          <c:order val="2"/>
          <c:spPr>
            <a:solidFill>
              <a:schemeClr val="bg1">
                <a:lumMod val="65000"/>
              </a:schemeClr>
            </a:solidFill>
            <a:ln>
              <a:solidFill>
                <a:schemeClr val="tx1">
                  <a:lumMod val="95000"/>
                  <a:lumOff val="5000"/>
                </a:schemeClr>
              </a:solidFill>
            </a:ln>
            <a:effectLst/>
          </c:spPr>
          <c:invertIfNegative val="0"/>
          <c:cat>
            <c:strRef>
              <c:f>('0. Overview'!$A$15,'0. Overview'!$A$42,'0. Overview'!$A$64,'0. Overview'!$A$87,'0. Overview'!$A$91,'0. Overview'!$A$113,'0. Overview'!$A$149,'0. Overview'!$A$174,'0. Overview'!$A$195,'0. Overview'!$A$216)</c:f>
              <c:strCache>
                <c:ptCount val="10"/>
                <c:pt idx="0">
                  <c:v>Hudson</c:v>
                </c:pt>
                <c:pt idx="1">
                  <c:v>Hudson</c:v>
                </c:pt>
                <c:pt idx="2">
                  <c:v>Hudson</c:v>
                </c:pt>
                <c:pt idx="3">
                  <c:v>Hudson</c:v>
                </c:pt>
                <c:pt idx="4">
                  <c:v>Hudson</c:v>
                </c:pt>
                <c:pt idx="5">
                  <c:v>Hudson</c:v>
                </c:pt>
                <c:pt idx="6">
                  <c:v>Hudson</c:v>
                </c:pt>
                <c:pt idx="7">
                  <c:v>Hudson</c:v>
                </c:pt>
                <c:pt idx="8">
                  <c:v>Hudson</c:v>
                </c:pt>
                <c:pt idx="9">
                  <c:v>Hudson </c:v>
                </c:pt>
              </c:strCache>
            </c:strRef>
          </c:cat>
          <c:val>
            <c:numRef>
              <c:f>('0. Overview'!$E$15,'0. Overview'!$E$42,'0. Overview'!$E$64,'0. Overview'!$E$87,'0. Overview'!$E$91,'0. Overview'!$E$113,'0. Overview'!$E$149,'0. Overview'!$E$174,'0. Overview'!$E$195,'0. Overview'!$E$216)</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579B-4943-9449-9DDDEF95D5D8}"/>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Overview'!$A$242,'0. Overview'!$A$261,'0. Overview'!$A$283,'0. Overview'!$A$306,'0. Overview'!$A$325,'0. Overview'!$A$342,'0. Overview'!$A$371,'0. Overview'!$A$400,'0. Overview'!$A$424)</c:f>
              <c:strCache>
                <c:ptCount val="9"/>
                <c:pt idx="0">
                  <c:v>Hudson</c:v>
                </c:pt>
                <c:pt idx="1">
                  <c:v>Hudson</c:v>
                </c:pt>
                <c:pt idx="2">
                  <c:v>Hudson</c:v>
                </c:pt>
                <c:pt idx="3">
                  <c:v>Hudson</c:v>
                </c:pt>
                <c:pt idx="4">
                  <c:v>Hudson</c:v>
                </c:pt>
                <c:pt idx="5">
                  <c:v>Hudson</c:v>
                </c:pt>
                <c:pt idx="6">
                  <c:v>Hudson</c:v>
                </c:pt>
                <c:pt idx="7">
                  <c:v>Hudson</c:v>
                </c:pt>
                <c:pt idx="8">
                  <c:v>Hudson</c:v>
                </c:pt>
              </c:strCache>
            </c:strRef>
          </c:cat>
          <c:val>
            <c:numRef>
              <c:f>('0. Overview'!$C$242,'0. Overview'!$C$261,'0. Overview'!$C$283,'0. Overview'!$C$306,'0. Overview'!$C$325,'0. Overview'!$C$342,'0. Overview'!$C$371,'0. Overview'!$C$400,'0. Overview'!$C$424)</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D2D5-41A3-932E-35D6513741D7}"/>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Overview'!$A$242,'0. Overview'!$A$261,'0. Overview'!$A$283,'0. Overview'!$A$306,'0. Overview'!$A$325,'0. Overview'!$A$342,'0. Overview'!$A$371,'0. Overview'!$A$400,'0. Overview'!$A$424)</c:f>
              <c:strCache>
                <c:ptCount val="9"/>
                <c:pt idx="0">
                  <c:v>Hudson</c:v>
                </c:pt>
                <c:pt idx="1">
                  <c:v>Hudson</c:v>
                </c:pt>
                <c:pt idx="2">
                  <c:v>Hudson</c:v>
                </c:pt>
                <c:pt idx="3">
                  <c:v>Hudson</c:v>
                </c:pt>
                <c:pt idx="4">
                  <c:v>Hudson</c:v>
                </c:pt>
                <c:pt idx="5">
                  <c:v>Hudson</c:v>
                </c:pt>
                <c:pt idx="6">
                  <c:v>Hudson</c:v>
                </c:pt>
                <c:pt idx="7">
                  <c:v>Hudson</c:v>
                </c:pt>
                <c:pt idx="8">
                  <c:v>Hudson</c:v>
                </c:pt>
              </c:strCache>
            </c:strRef>
          </c:cat>
          <c:val>
            <c:numRef>
              <c:f>('0. Overview'!$D$242,'0. Overview'!$D$261,'0. Overview'!$D$283,'0. Overview'!$D$306,'0. Overview'!$D$325,'0. Overview'!$D$342,'0. Overview'!$D$371,'0. Overview'!$D$400,'0. Overview'!$D$424)</c:f>
              <c:numCache>
                <c:formatCode>General</c:formatCode>
                <c:ptCount val="9"/>
                <c:pt idx="0">
                  <c:v>6.875</c:v>
                </c:pt>
                <c:pt idx="1">
                  <c:v>9.875</c:v>
                </c:pt>
                <c:pt idx="2">
                  <c:v>9.875</c:v>
                </c:pt>
                <c:pt idx="3">
                  <c:v>8.875</c:v>
                </c:pt>
                <c:pt idx="4">
                  <c:v>12.875</c:v>
                </c:pt>
                <c:pt idx="5">
                  <c:v>17.875</c:v>
                </c:pt>
                <c:pt idx="6">
                  <c:v>10.875</c:v>
                </c:pt>
                <c:pt idx="7">
                  <c:v>5.875</c:v>
                </c:pt>
                <c:pt idx="8">
                  <c:v>3.875</c:v>
                </c:pt>
              </c:numCache>
            </c:numRef>
          </c:val>
          <c:extLst>
            <c:ext xmlns:c16="http://schemas.microsoft.com/office/drawing/2014/chart" uri="{C3380CC4-5D6E-409C-BE32-E72D297353CC}">
              <c16:uniqueId val="{00000001-D2D5-41A3-932E-35D6513741D7}"/>
            </c:ext>
          </c:extLst>
        </c:ser>
        <c:ser>
          <c:idx val="3"/>
          <c:order val="2"/>
          <c:spPr>
            <a:solidFill>
              <a:schemeClr val="bg2">
                <a:lumMod val="75000"/>
              </a:schemeClr>
            </a:solidFill>
            <a:ln>
              <a:solidFill>
                <a:schemeClr val="tx1"/>
              </a:solidFill>
            </a:ln>
            <a:effectLst/>
          </c:spPr>
          <c:invertIfNegative val="0"/>
          <c:cat>
            <c:strRef>
              <c:f>('0. Overview'!$A$242,'0. Overview'!$A$261,'0. Overview'!$A$283,'0. Overview'!$A$306,'0. Overview'!$A$325,'0. Overview'!$A$342,'0. Overview'!$A$371,'0. Overview'!$A$400,'0. Overview'!$A$424)</c:f>
              <c:strCache>
                <c:ptCount val="9"/>
                <c:pt idx="0">
                  <c:v>Hudson</c:v>
                </c:pt>
                <c:pt idx="1">
                  <c:v>Hudson</c:v>
                </c:pt>
                <c:pt idx="2">
                  <c:v>Hudson</c:v>
                </c:pt>
                <c:pt idx="3">
                  <c:v>Hudson</c:v>
                </c:pt>
                <c:pt idx="4">
                  <c:v>Hudson</c:v>
                </c:pt>
                <c:pt idx="5">
                  <c:v>Hudson</c:v>
                </c:pt>
                <c:pt idx="6">
                  <c:v>Hudson</c:v>
                </c:pt>
                <c:pt idx="7">
                  <c:v>Hudson</c:v>
                </c:pt>
                <c:pt idx="8">
                  <c:v>Hudson</c:v>
                </c:pt>
              </c:strCache>
            </c:strRef>
          </c:cat>
          <c:val>
            <c:numRef>
              <c:f>('0. Overview'!$E$242,'0. Overview'!$E$261,'0. Overview'!$E$283,'0. Overview'!$E$306,'0. Overview'!$E$325,'0. Overview'!$E$342,'0. Overview'!$E$371,'0. Overview'!$E$400,'0. Overview'!$E$424)</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D2D5-41A3-932E-35D6513741D7}"/>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Hudson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0.59499999999999997</c:v>
                </c:pt>
                <c:pt idx="1">
                  <c:v>0.14899999999999999</c:v>
                </c:pt>
                <c:pt idx="2">
                  <c:v>1.4E-2</c:v>
                </c:pt>
                <c:pt idx="3">
                  <c:v>0.17100000000000001</c:v>
                </c:pt>
                <c:pt idx="4">
                  <c:v>1E-3</c:v>
                </c:pt>
                <c:pt idx="5">
                  <c:v>0.11600000000000001</c:v>
                </c:pt>
                <c:pt idx="6">
                  <c:v>0.42699999999999999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0.56399999999999995</c:v>
                </c:pt>
                <c:pt idx="1">
                  <c:v>0.57099999999999995</c:v>
                </c:pt>
                <c:pt idx="2">
                  <c:v>0.57099999999999995</c:v>
                </c:pt>
                <c:pt idx="3">
                  <c:v>0.56200000000000006</c:v>
                </c:pt>
                <c:pt idx="4">
                  <c:v>0.59499999999999997</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0.14000000000000001</c:v>
                </c:pt>
                <c:pt idx="1">
                  <c:v>0.13700000000000001</c:v>
                </c:pt>
                <c:pt idx="2">
                  <c:v>0.13400000000000001</c:v>
                </c:pt>
                <c:pt idx="3">
                  <c:v>0.14099999999999999</c:v>
                </c:pt>
                <c:pt idx="4">
                  <c:v>0.14899999999999999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0.01</c:v>
                </c:pt>
                <c:pt idx="1">
                  <c:v>8.0000000000000002E-3</c:v>
                </c:pt>
                <c:pt idx="2">
                  <c:v>8.0000000000000002E-3</c:v>
                </c:pt>
                <c:pt idx="3">
                  <c:v>1.0999999999999999E-2</c:v>
                </c:pt>
                <c:pt idx="4">
                  <c:v>1.4E-2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0.16200000000000001</c:v>
                </c:pt>
                <c:pt idx="1">
                  <c:v>0.16500000000000001</c:v>
                </c:pt>
                <c:pt idx="2">
                  <c:v>0.17</c:v>
                </c:pt>
                <c:pt idx="3">
                  <c:v>0.17499999999999999</c:v>
                </c:pt>
                <c:pt idx="4">
                  <c:v>0.17100000000000001</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0.43</c:v>
                </c:pt>
                <c:pt idx="1">
                  <c:v>0.432</c:v>
                </c:pt>
                <c:pt idx="2">
                  <c:v>0.43099999999999999</c:v>
                </c:pt>
                <c:pt idx="3">
                  <c:v>0.42899999999999999</c:v>
                </c:pt>
                <c:pt idx="4">
                  <c:v>0.42699999999999999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5.2827110312217204E-3"/>
                  <c:y val="1.12965914628345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61</c:v>
                </c:pt>
                <c:pt idx="1">
                  <c:v>60</c:v>
                </c:pt>
                <c:pt idx="2">
                  <c:v>59</c:v>
                </c:pt>
                <c:pt idx="3">
                  <c:v>60</c:v>
                </c:pt>
                <c:pt idx="4">
                  <c:v>57</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7">
                  <c:v>57</c:v>
                </c:pt>
                <c:pt idx="8">
                  <c:v>56</c:v>
                </c:pt>
                <c:pt idx="9">
                  <c:v>55</c:v>
                </c:pt>
                <c:pt idx="10">
                  <c:v>55</c:v>
                </c:pt>
                <c:pt idx="11">
                  <c:v>55</c:v>
                </c:pt>
                <c:pt idx="12">
                  <c:v>52</c:v>
                </c:pt>
                <c:pt idx="13">
                  <c:v>52</c:v>
                </c:pt>
                <c:pt idx="14">
                  <c:v>50</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6" formatCode="0.00">
                  <c:v>57</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0.42199999999999999</c:v>
                </c:pt>
                <c:pt idx="1">
                  <c:v>0.443</c:v>
                </c:pt>
                <c:pt idx="2">
                  <c:v>0.436</c:v>
                </c:pt>
                <c:pt idx="3">
                  <c:v>0.42799999999999999</c:v>
                </c:pt>
                <c:pt idx="4">
                  <c:v>0.44600000000000001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20">
                  <c:v>0.44600000000000001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New York </c:v>
                </c:pt>
                <c:pt idx="1">
                  <c:v>Union City </c:v>
                </c:pt>
                <c:pt idx="2">
                  <c:v>East Newark </c:v>
                </c:pt>
                <c:pt idx="3">
                  <c:v>Guttenberg </c:v>
                </c:pt>
                <c:pt idx="4">
                  <c:v>Harrison </c:v>
                </c:pt>
                <c:pt idx="5">
                  <c:v>North Bergen</c:v>
                </c:pt>
                <c:pt idx="6">
                  <c:v>Kearny </c:v>
                </c:pt>
                <c:pt idx="7">
                  <c:v>Jersey City </c:v>
                </c:pt>
                <c:pt idx="8">
                  <c:v>Weehawken</c:v>
                </c:pt>
                <c:pt idx="9">
                  <c:v>Secaucus </c:v>
                </c:pt>
              </c:strCache>
            </c:strRef>
          </c:cat>
          <c:val>
            <c:numRef>
              <c:f>Sheet1!$B$2:$B$11</c:f>
              <c:numCache>
                <c:formatCode>0.00%</c:formatCode>
                <c:ptCount val="10"/>
                <c:pt idx="0">
                  <c:v>0.61</c:v>
                </c:pt>
                <c:pt idx="1">
                  <c:v>0.57999999999999996</c:v>
                </c:pt>
                <c:pt idx="2">
                  <c:v>0.56699999999999995</c:v>
                </c:pt>
                <c:pt idx="3">
                  <c:v>0.54500000000000004</c:v>
                </c:pt>
                <c:pt idx="4">
                  <c:v>0.53800000000000003</c:v>
                </c:pt>
                <c:pt idx="5">
                  <c:v>0.497</c:v>
                </c:pt>
                <c:pt idx="6">
                  <c:v>0.46</c:v>
                </c:pt>
                <c:pt idx="7">
                  <c:v>0.41799999999999998</c:v>
                </c:pt>
                <c:pt idx="8">
                  <c:v>0.36599999999999999</c:v>
                </c:pt>
                <c:pt idx="9">
                  <c:v>0.34699999999999998</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Hudson avg. 43.2%</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West New York </c:v>
                </c:pt>
                <c:pt idx="1">
                  <c:v>Union City </c:v>
                </c:pt>
                <c:pt idx="2">
                  <c:v>East Newark </c:v>
                </c:pt>
                <c:pt idx="3">
                  <c:v>Guttenberg </c:v>
                </c:pt>
                <c:pt idx="4">
                  <c:v>Harrison </c:v>
                </c:pt>
                <c:pt idx="5">
                  <c:v>North Bergen</c:v>
                </c:pt>
                <c:pt idx="6">
                  <c:v>Kearny </c:v>
                </c:pt>
                <c:pt idx="7">
                  <c:v>Jersey City </c:v>
                </c:pt>
                <c:pt idx="8">
                  <c:v>Weehawken</c:v>
                </c:pt>
                <c:pt idx="9">
                  <c:v>Secaucus </c:v>
                </c:pt>
              </c:strCache>
            </c:strRef>
          </c:cat>
          <c:val>
            <c:numRef>
              <c:f>Sheet1!$C$2:$C$11</c:f>
              <c:numCache>
                <c:formatCode>0%</c:formatCode>
                <c:ptCount val="10"/>
                <c:pt idx="0">
                  <c:v>0.432</c:v>
                </c:pt>
                <c:pt idx="1">
                  <c:v>0.432</c:v>
                </c:pt>
                <c:pt idx="2">
                  <c:v>0.432</c:v>
                </c:pt>
                <c:pt idx="3">
                  <c:v>0.432</c:v>
                </c:pt>
                <c:pt idx="4">
                  <c:v>0.432</c:v>
                </c:pt>
                <c:pt idx="5">
                  <c:v>0.432</c:v>
                </c:pt>
                <c:pt idx="6">
                  <c:v>0.432</c:v>
                </c:pt>
                <c:pt idx="7">
                  <c:v>0.432</c:v>
                </c:pt>
                <c:pt idx="8">
                  <c:v>0.432</c:v>
                </c:pt>
                <c:pt idx="9">
                  <c:v>0.432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252507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0.41199999999999998</c:v>
                </c:pt>
                <c:pt idx="1">
                  <c:v>0.39500000000000002</c:v>
                </c:pt>
                <c:pt idx="2">
                  <c:v>0.41299999999999998</c:v>
                </c:pt>
                <c:pt idx="3">
                  <c:v>0.40899999999999997</c:v>
                </c:pt>
                <c:pt idx="4">
                  <c:v>0.40400000000000003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0">
                  <c:v>0.40400000000000003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6">
                  <c:v>136356</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53905</c:v>
                </c:pt>
                <c:pt idx="1">
                  <c:v>43302</c:v>
                </c:pt>
                <c:pt idx="2">
                  <c:v>39149</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Jersey City </c:v>
                </c:pt>
                <c:pt idx="1">
                  <c:v>Union City </c:v>
                </c:pt>
                <c:pt idx="2">
                  <c:v>Bayonne </c:v>
                </c:pt>
                <c:pt idx="3">
                  <c:v>North Bergen</c:v>
                </c:pt>
                <c:pt idx="4">
                  <c:v>West New York </c:v>
                </c:pt>
                <c:pt idx="5">
                  <c:v>Kearny </c:v>
                </c:pt>
                <c:pt idx="6">
                  <c:v>Hoboken </c:v>
                </c:pt>
                <c:pt idx="7">
                  <c:v>Secaucus </c:v>
                </c:pt>
                <c:pt idx="8">
                  <c:v>Harrison </c:v>
                </c:pt>
                <c:pt idx="9">
                  <c:v>Weehawken</c:v>
                </c:pt>
                <c:pt idx="10">
                  <c:v>Guttenberg </c:v>
                </c:pt>
                <c:pt idx="11">
                  <c:v>East Newark </c:v>
                </c:pt>
              </c:strCache>
            </c:strRef>
          </c:cat>
          <c:val>
            <c:numRef>
              <c:f>Sheet1!$B$2:$B$13</c:f>
              <c:numCache>
                <c:formatCode>0</c:formatCode>
                <c:ptCount val="12"/>
                <c:pt idx="0">
                  <c:v>53955</c:v>
                </c:pt>
                <c:pt idx="1">
                  <c:v>15375</c:v>
                </c:pt>
                <c:pt idx="2">
                  <c:v>15316</c:v>
                </c:pt>
                <c:pt idx="3">
                  <c:v>12780</c:v>
                </c:pt>
                <c:pt idx="4">
                  <c:v>11042</c:v>
                </c:pt>
                <c:pt idx="5">
                  <c:v>9014</c:v>
                </c:pt>
                <c:pt idx="6">
                  <c:v>7395</c:v>
                </c:pt>
                <c:pt idx="7">
                  <c:v>3787</c:v>
                </c:pt>
                <c:pt idx="8">
                  <c:v>3603</c:v>
                </c:pt>
                <c:pt idx="9">
                  <c:v>2446</c:v>
                </c:pt>
                <c:pt idx="10">
                  <c:v>2073</c:v>
                </c:pt>
                <c:pt idx="11">
                  <c:v>648</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0.43</c:v>
                </c:pt>
                <c:pt idx="1">
                  <c:v>0.42</c:v>
                </c:pt>
                <c:pt idx="2">
                  <c:v>0.41</c:v>
                </c:pt>
                <c:pt idx="3">
                  <c:v>0.41</c:v>
                </c:pt>
                <c:pt idx="4">
                  <c:v>0.28999999999999998</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5">
                  <c:v>0.28999999999999998</c:v>
                </c:pt>
                <c:pt idx="6" formatCode="General">
                  <c:v>0.28999999999999998</c:v>
                </c:pt>
                <c:pt idx="7">
                  <c:v>0.28000000000000003</c:v>
                </c:pt>
                <c:pt idx="8">
                  <c:v>0.23</c:v>
                </c:pt>
                <c:pt idx="9">
                  <c:v>0.22</c:v>
                </c:pt>
                <c:pt idx="10">
                  <c:v>0.21</c:v>
                </c:pt>
                <c:pt idx="11">
                  <c:v>0.2</c:v>
                </c:pt>
                <c:pt idx="12">
                  <c:v>0.19</c:v>
                </c:pt>
                <c:pt idx="13">
                  <c:v>0.19</c:v>
                </c:pt>
                <c:pt idx="14">
                  <c:v>0.17</c:v>
                </c:pt>
                <c:pt idx="15">
                  <c:v>0.15</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4">
                  <c:v>0.28999999999999998</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Hudson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5"/>
              <c:layout>
                <c:manualLayout>
                  <c:x val="-2.007953072131044E-3"/>
                  <c:y val="2.0270271810892221E-2"/>
                </c:manualLayout>
              </c:layout>
              <c:showLegendKey val="0"/>
              <c:showVal val="1"/>
              <c:showCatName val="1"/>
              <c:showSerName val="0"/>
              <c:showPercent val="0"/>
              <c:showBubbleSize val="0"/>
              <c:extLst>
                <c:ext xmlns:c15="http://schemas.microsoft.com/office/drawing/2012/chart" uri="{CE6537A1-D6FC-4f65-9D91-7224C49458BB}">
                  <c15:layout>
                    <c:manualLayout>
                      <c:w val="0.19803212851405619"/>
                      <c:h val="8.7480701629579369E-2"/>
                    </c:manualLayout>
                  </c15:layout>
                </c:ext>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1614</c:v>
                </c:pt>
                <c:pt idx="1">
                  <c:v>802</c:v>
                </c:pt>
                <c:pt idx="2">
                  <c:v>1635</c:v>
                </c:pt>
                <c:pt idx="3">
                  <c:v>653</c:v>
                </c:pt>
                <c:pt idx="4">
                  <c:v>1125</c:v>
                </c:pt>
                <c:pt idx="5">
                  <c:v>975</c:v>
                </c:pt>
                <c:pt idx="6">
                  <c:v>1075</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9">
                  <c:v>94533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60530</c:v>
                </c:pt>
                <c:pt idx="1">
                  <c:v>63808</c:v>
                </c:pt>
                <c:pt idx="2">
                  <c:v>67154</c:v>
                </c:pt>
                <c:pt idx="3">
                  <c:v>74414</c:v>
                </c:pt>
                <c:pt idx="4">
                  <c:v>78808</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8" formatCode="_(&quot;$&quot;* #,##0_);_(&quot;$&quot;* \(#,##0\);_(&quot;$&quot;* &quot;-&quot;??_);_(@_)">
                  <c:v>78808</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Union City</c:v>
                </c:pt>
                <c:pt idx="1">
                  <c:v>West New York</c:v>
                </c:pt>
                <c:pt idx="2">
                  <c:v>Guttenberg</c:v>
                </c:pt>
                <c:pt idx="3">
                  <c:v>East Newark</c:v>
                </c:pt>
                <c:pt idx="4">
                  <c:v>North Bergen</c:v>
                </c:pt>
                <c:pt idx="5">
                  <c:v>Bayonne</c:v>
                </c:pt>
                <c:pt idx="6">
                  <c:v>Harrison</c:v>
                </c:pt>
                <c:pt idx="7">
                  <c:v>Kearny</c:v>
                </c:pt>
                <c:pt idx="8">
                  <c:v>Jersey City</c:v>
                </c:pt>
                <c:pt idx="9">
                  <c:v>Weehawken</c:v>
                </c:pt>
              </c:strCache>
            </c:strRef>
          </c:cat>
          <c:val>
            <c:numRef>
              <c:f>Sheet1!$B$2:$B$11</c:f>
              <c:numCache>
                <c:formatCode>_("$"* #,##0_);_("$"* \(#,##0\);_("$"* "-"??_);_(@_)</c:formatCode>
                <c:ptCount val="10"/>
                <c:pt idx="0">
                  <c:v>48992</c:v>
                </c:pt>
                <c:pt idx="1">
                  <c:v>56436</c:v>
                </c:pt>
                <c:pt idx="2">
                  <c:v>62450</c:v>
                </c:pt>
                <c:pt idx="3">
                  <c:v>63750</c:v>
                </c:pt>
                <c:pt idx="4">
                  <c:v>63908</c:v>
                </c:pt>
                <c:pt idx="5">
                  <c:v>63947</c:v>
                </c:pt>
                <c:pt idx="6">
                  <c:v>69604</c:v>
                </c:pt>
                <c:pt idx="7">
                  <c:v>70702</c:v>
                </c:pt>
                <c:pt idx="8">
                  <c:v>70752</c:v>
                </c:pt>
                <c:pt idx="9">
                  <c:v>101449</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Hudson median $71,189</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Union City</c:v>
                </c:pt>
                <c:pt idx="1">
                  <c:v>West New York</c:v>
                </c:pt>
                <c:pt idx="2">
                  <c:v>Guttenberg</c:v>
                </c:pt>
                <c:pt idx="3">
                  <c:v>East Newark</c:v>
                </c:pt>
                <c:pt idx="4">
                  <c:v>North Bergen</c:v>
                </c:pt>
                <c:pt idx="5">
                  <c:v>Bayonne</c:v>
                </c:pt>
                <c:pt idx="6">
                  <c:v>Harrison</c:v>
                </c:pt>
                <c:pt idx="7">
                  <c:v>Kearny</c:v>
                </c:pt>
                <c:pt idx="8">
                  <c:v>Jersey City</c:v>
                </c:pt>
                <c:pt idx="9">
                  <c:v>Weehawken</c:v>
                </c:pt>
              </c:strCache>
            </c:strRef>
          </c:cat>
          <c:val>
            <c:numRef>
              <c:f>Sheet1!$C$2:$C$11</c:f>
              <c:numCache>
                <c:formatCode>"$"#,##0</c:formatCode>
                <c:ptCount val="10"/>
                <c:pt idx="0">
                  <c:v>71189</c:v>
                </c:pt>
                <c:pt idx="1">
                  <c:v>71189</c:v>
                </c:pt>
                <c:pt idx="2">
                  <c:v>71189</c:v>
                </c:pt>
                <c:pt idx="3">
                  <c:v>71189</c:v>
                </c:pt>
                <c:pt idx="4">
                  <c:v>71189</c:v>
                </c:pt>
                <c:pt idx="5">
                  <c:v>71189</c:v>
                </c:pt>
                <c:pt idx="6">
                  <c:v>71189</c:v>
                </c:pt>
                <c:pt idx="7">
                  <c:v>71189</c:v>
                </c:pt>
                <c:pt idx="8">
                  <c:v>71189</c:v>
                </c:pt>
                <c:pt idx="9">
                  <c:v>71189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3868180381029553"/>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7" formatCode="0%">
                  <c:v>0.151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0.224</c:v>
                </c:pt>
                <c:pt idx="1">
                  <c:v>0.17899999999999999</c:v>
                </c:pt>
                <c:pt idx="2">
                  <c:v>0.156</c:v>
                </c:pt>
                <c:pt idx="3">
                  <c:v>0.18099999999999999</c:v>
                </c:pt>
                <c:pt idx="4">
                  <c:v>0.151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Union City</c:v>
                </c:pt>
                <c:pt idx="1">
                  <c:v>West New York </c:v>
                </c:pt>
                <c:pt idx="2">
                  <c:v>Jersey City </c:v>
                </c:pt>
                <c:pt idx="3">
                  <c:v>East Newark (borough)</c:v>
                </c:pt>
                <c:pt idx="4">
                  <c:v>Harrison </c:v>
                </c:pt>
                <c:pt idx="5">
                  <c:v>Guttenberg </c:v>
                </c:pt>
                <c:pt idx="6">
                  <c:v>Bayonne </c:v>
                </c:pt>
                <c:pt idx="7">
                  <c:v>North Bergen </c:v>
                </c:pt>
                <c:pt idx="8">
                  <c:v>Kearny </c:v>
                </c:pt>
                <c:pt idx="9">
                  <c:v>Weehawken</c:v>
                </c:pt>
              </c:strCache>
            </c:strRef>
          </c:cat>
          <c:val>
            <c:numRef>
              <c:f>Sheet1!$B$2:$B$11</c:f>
              <c:numCache>
                <c:formatCode>0%</c:formatCode>
                <c:ptCount val="10"/>
                <c:pt idx="0">
                  <c:v>0.253</c:v>
                </c:pt>
                <c:pt idx="1">
                  <c:v>0.245</c:v>
                </c:pt>
                <c:pt idx="2">
                  <c:v>0.20499999999999999</c:v>
                </c:pt>
                <c:pt idx="3">
                  <c:v>0.19500000000000001</c:v>
                </c:pt>
                <c:pt idx="4">
                  <c:v>0.17799999999999999</c:v>
                </c:pt>
                <c:pt idx="5">
                  <c:v>0.16900000000000001</c:v>
                </c:pt>
                <c:pt idx="6">
                  <c:v>0.152</c:v>
                </c:pt>
                <c:pt idx="7">
                  <c:v>0.14199999999999999</c:v>
                </c:pt>
                <c:pt idx="8">
                  <c:v>0.11899999999999999</c:v>
                </c:pt>
                <c:pt idx="9">
                  <c:v>7.4999999999999997E-2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Hudson avg.18.0%</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Union City</c:v>
                </c:pt>
                <c:pt idx="1">
                  <c:v>West New York </c:v>
                </c:pt>
                <c:pt idx="2">
                  <c:v>Jersey City </c:v>
                </c:pt>
                <c:pt idx="3">
                  <c:v>East Newark (borough)</c:v>
                </c:pt>
                <c:pt idx="4">
                  <c:v>Harrison </c:v>
                </c:pt>
                <c:pt idx="5">
                  <c:v>Guttenberg </c:v>
                </c:pt>
                <c:pt idx="6">
                  <c:v>Bayonne </c:v>
                </c:pt>
                <c:pt idx="7">
                  <c:v>North Bergen </c:v>
                </c:pt>
                <c:pt idx="8">
                  <c:v>Kearny </c:v>
                </c:pt>
                <c:pt idx="9">
                  <c:v>Weehawken</c:v>
                </c:pt>
              </c:strCache>
            </c:strRef>
          </c:cat>
          <c:val>
            <c:numRef>
              <c:f>Sheet1!$C$2:$C$11</c:f>
              <c:numCache>
                <c:formatCode>0%</c:formatCode>
                <c:ptCount val="10"/>
                <c:pt idx="0">
                  <c:v>0.18</c:v>
                </c:pt>
                <c:pt idx="1">
                  <c:v>0.18</c:v>
                </c:pt>
                <c:pt idx="2">
                  <c:v>0.18</c:v>
                </c:pt>
                <c:pt idx="3">
                  <c:v>0.18</c:v>
                </c:pt>
                <c:pt idx="4">
                  <c:v>0.18</c:v>
                </c:pt>
                <c:pt idx="5">
                  <c:v>0.18</c:v>
                </c:pt>
                <c:pt idx="6">
                  <c:v>0.18</c:v>
                </c:pt>
                <c:pt idx="7">
                  <c:v>0.18</c:v>
                </c:pt>
                <c:pt idx="8">
                  <c:v>0.18</c:v>
                </c:pt>
                <c:pt idx="9">
                  <c:v>0.18</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22145875058590414"/>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6">
                  <c:v>0.14638657342</c:v>
                </c:pt>
                <c:pt idx="7">
                  <c:v>0.16169886146000001</c:v>
                </c:pt>
                <c:pt idx="8">
                  <c:v>0.16297946497999999</c:v>
                </c:pt>
                <c:pt idx="9">
                  <c:v>0.16881366086999999</c:v>
                </c:pt>
                <c:pt idx="10">
                  <c:v>0.17273906539</c:v>
                </c:pt>
                <c:pt idx="11">
                  <c:v>0.17577162096000001</c:v>
                </c:pt>
                <c:pt idx="12">
                  <c:v>0.17687299102000001</c:v>
                </c:pt>
                <c:pt idx="13">
                  <c:v>0.18500990251999999</c:v>
                </c:pt>
                <c:pt idx="14">
                  <c:v>0.18584412023999999</c:v>
                </c:pt>
                <c:pt idx="15">
                  <c:v>0.19205607979</c:v>
                </c:pt>
                <c:pt idx="16">
                  <c:v>0.19982838581000001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17">
                  <c:v>0.20696750616000001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78801673228352"/>
          <c:y val="0.8819967018149413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0.28999999999999998</c:v>
                </c:pt>
                <c:pt idx="1">
                  <c:v>0.28999999999999998</c:v>
                </c:pt>
                <c:pt idx="2">
                  <c:v>0.28999999999999998</c:v>
                </c:pt>
                <c:pt idx="3">
                  <c:v>0.28999999999999998</c:v>
                </c:pt>
                <c:pt idx="4">
                  <c:v>0.28999999999999998</c:v>
                </c:pt>
                <c:pt idx="5">
                  <c:v>0.28000000000000003</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6">
                  <c:v>7.0999999999999994E-2</c:v>
                </c:pt>
                <c:pt idx="7">
                  <c:v>7.2999999999999995E-2</c:v>
                </c:pt>
                <c:pt idx="8">
                  <c:v>7.3999999999999996E-2</c:v>
                </c:pt>
                <c:pt idx="9">
                  <c:v>7.4999999999999997E-2</c:v>
                </c:pt>
                <c:pt idx="10">
                  <c:v>8.2000000000000003E-2</c:v>
                </c:pt>
                <c:pt idx="11">
                  <c:v>8.5999999999999993E-2</c:v>
                </c:pt>
                <c:pt idx="12" formatCode="General">
                  <c:v>0.09</c:v>
                </c:pt>
                <c:pt idx="13">
                  <c:v>9.5000000000000001E-2</c:v>
                </c:pt>
                <c:pt idx="14">
                  <c:v>0.10100000000000001</c:v>
                </c:pt>
                <c:pt idx="15">
                  <c:v>0.106</c:v>
                </c:pt>
                <c:pt idx="16">
                  <c:v>0.107</c:v>
                </c:pt>
                <c:pt idx="17">
                  <c:v>0.107</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18" formatCode="0.0%">
                  <c:v>0.111</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891"/>
          <c:y val="0.8905568719007785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0.109</c:v>
                </c:pt>
                <c:pt idx="1">
                  <c:v>0.111</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in val="0"/>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22193</c:v>
                </c:pt>
                <c:pt idx="1">
                  <c:v>21619</c:v>
                </c:pt>
                <c:pt idx="2">
                  <c:v>20129</c:v>
                </c:pt>
                <c:pt idx="3">
                  <c:v>18612</c:v>
                </c:pt>
                <c:pt idx="4">
                  <c:v>18970</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41691</c:v>
                </c:pt>
                <c:pt idx="1">
                  <c:v>41181</c:v>
                </c:pt>
                <c:pt idx="2">
                  <c:v>40101</c:v>
                </c:pt>
                <c:pt idx="3">
                  <c:v>39094</c:v>
                </c:pt>
                <c:pt idx="4">
                  <c:v>38432</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49140</c:v>
                </c:pt>
                <c:pt idx="1">
                  <c:v>43904</c:v>
                </c:pt>
                <c:pt idx="2">
                  <c:v>42258</c:v>
                </c:pt>
                <c:pt idx="3">
                  <c:v>37456</c:v>
                </c:pt>
                <c:pt idx="4">
                  <c:v>41546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Hudson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825</c:v>
                </c:pt>
                <c:pt idx="1">
                  <c:v>757.75</c:v>
                </c:pt>
                <c:pt idx="2">
                  <c:v>725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8">
                  <c:v>825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8" formatCode="&quot;$&quot;#,##0_);[Red]\(&quot;$&quot;#,##0\)">
                  <c:v>725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2">
                  <c:v>36.9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35</c:v>
                </c:pt>
                <c:pt idx="1">
                  <c:v>36.5</c:v>
                </c:pt>
                <c:pt idx="2">
                  <c:v>36.700000000000003</c:v>
                </c:pt>
                <c:pt idx="3" formatCode="0.0">
                  <c:v>37.5</c:v>
                </c:pt>
                <c:pt idx="4" formatCode="0.0">
                  <c:v>36.9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20">
                  <c:v>0.11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20">
                  <c:v>9.1</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4" formatCode="0.0%">
                  <c:v>0.05</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5.1999999999999998E-2</c:v>
                </c:pt>
                <c:pt idx="1">
                  <c:v>6.4000000000000001E-2</c:v>
                </c:pt>
                <c:pt idx="2">
                  <c:v>4.1000000000000002E-2</c:v>
                </c:pt>
                <c:pt idx="3">
                  <c:v>4.9000000000000002E-2</c:v>
                </c:pt>
                <c:pt idx="4">
                  <c:v>0.05</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max val="0.1"/>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Guttenberg</c:v>
                </c:pt>
                <c:pt idx="1">
                  <c:v>East Newark</c:v>
                </c:pt>
                <c:pt idx="2">
                  <c:v>Kearny</c:v>
                </c:pt>
                <c:pt idx="3">
                  <c:v>Union City</c:v>
                </c:pt>
                <c:pt idx="4">
                  <c:v>Jersey City</c:v>
                </c:pt>
                <c:pt idx="5">
                  <c:v>West New York</c:v>
                </c:pt>
                <c:pt idx="6">
                  <c:v>North Bergen</c:v>
                </c:pt>
                <c:pt idx="7">
                  <c:v>Harrison</c:v>
                </c:pt>
                <c:pt idx="8">
                  <c:v>Bayonne</c:v>
                </c:pt>
                <c:pt idx="9">
                  <c:v>Weehawken</c:v>
                </c:pt>
              </c:strCache>
            </c:strRef>
          </c:cat>
          <c:val>
            <c:numRef>
              <c:f>Sheet1!$B$2:$B$11</c:f>
              <c:numCache>
                <c:formatCode>0.0%</c:formatCode>
                <c:ptCount val="10"/>
                <c:pt idx="0">
                  <c:v>0.13100000000000001</c:v>
                </c:pt>
                <c:pt idx="1">
                  <c:v>0.115</c:v>
                </c:pt>
                <c:pt idx="2">
                  <c:v>6.6000000000000003E-2</c:v>
                </c:pt>
                <c:pt idx="3">
                  <c:v>6.6000000000000003E-2</c:v>
                </c:pt>
                <c:pt idx="4">
                  <c:v>5.3999999999999999E-2</c:v>
                </c:pt>
                <c:pt idx="5">
                  <c:v>5.3999999999999999E-2</c:v>
                </c:pt>
                <c:pt idx="6">
                  <c:v>5.0999999999999997E-2</c:v>
                </c:pt>
                <c:pt idx="7">
                  <c:v>4.2000000000000003E-2</c:v>
                </c:pt>
                <c:pt idx="8">
                  <c:v>3.7999999999999999E-2</c:v>
                </c:pt>
                <c:pt idx="9">
                  <c:v>1.2999999999999999E-2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Hudson avg. 5.0%</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Guttenberg</c:v>
                </c:pt>
                <c:pt idx="1">
                  <c:v>East Newark</c:v>
                </c:pt>
                <c:pt idx="2">
                  <c:v>Kearny</c:v>
                </c:pt>
                <c:pt idx="3">
                  <c:v>Union City</c:v>
                </c:pt>
                <c:pt idx="4">
                  <c:v>Jersey City</c:v>
                </c:pt>
                <c:pt idx="5">
                  <c:v>West New York</c:v>
                </c:pt>
                <c:pt idx="6">
                  <c:v>North Bergen</c:v>
                </c:pt>
                <c:pt idx="7">
                  <c:v>Harrison</c:v>
                </c:pt>
                <c:pt idx="8">
                  <c:v>Bayonne</c:v>
                </c:pt>
                <c:pt idx="9">
                  <c:v>Weehawken</c:v>
                </c:pt>
              </c:strCache>
            </c:strRef>
          </c:cat>
          <c:val>
            <c:numRef>
              <c:f>Sheet1!$C$2:$C$11</c:f>
              <c:numCache>
                <c:formatCode>0.00%</c:formatCode>
                <c:ptCount val="10"/>
                <c:pt idx="0">
                  <c:v>0.05</c:v>
                </c:pt>
                <c:pt idx="1">
                  <c:v>0.05</c:v>
                </c:pt>
                <c:pt idx="2">
                  <c:v>0.05</c:v>
                </c:pt>
                <c:pt idx="3">
                  <c:v>0.05</c:v>
                </c:pt>
                <c:pt idx="4">
                  <c:v>0.05</c:v>
                </c:pt>
                <c:pt idx="5">
                  <c:v>0.05</c:v>
                </c:pt>
                <c:pt idx="6">
                  <c:v>0.05</c:v>
                </c:pt>
                <c:pt idx="7">
                  <c:v>0.05</c:v>
                </c:pt>
                <c:pt idx="8">
                  <c:v>0.05</c:v>
                </c:pt>
                <c:pt idx="9">
                  <c:v>0.05</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2">
                  <c:v>61218</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2">
                  <c:v>14585</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8">
                  <c:v>0.79010000000000002</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8">
                  <c:v>0.67930000000000001</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3">
                  <c:v>0.90200000000000002</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4">
                  <c:v>0.90400000000000003</c:v>
                </c:pt>
                <c:pt idx="5">
                  <c:v>0.90800000000000003</c:v>
                </c:pt>
                <c:pt idx="6">
                  <c:v>0.91800000000000004</c:v>
                </c:pt>
                <c:pt idx="7">
                  <c:v>0.92800000000000005</c:v>
                </c:pt>
                <c:pt idx="8">
                  <c:v>0.93200000000000005</c:v>
                </c:pt>
                <c:pt idx="9">
                  <c:v>0.93200000000000005</c:v>
                </c:pt>
                <c:pt idx="10">
                  <c:v>0.93200000000000005</c:v>
                </c:pt>
                <c:pt idx="11">
                  <c:v>0.93799999999999994</c:v>
                </c:pt>
                <c:pt idx="12">
                  <c:v>0.93899999999999995</c:v>
                </c:pt>
                <c:pt idx="13">
                  <c:v>0.94</c:v>
                </c:pt>
                <c:pt idx="14">
                  <c:v>0.94199999999999995</c:v>
                </c:pt>
                <c:pt idx="15">
                  <c:v>0.94299999999999995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0.94099999999999995</c:v>
                </c:pt>
                <c:pt idx="1">
                  <c:v>0.94899999999999995</c:v>
                </c:pt>
                <c:pt idx="2">
                  <c:v>0.95199999999999996</c:v>
                </c:pt>
                <c:pt idx="3">
                  <c:v>0.92500000000000004</c:v>
                </c:pt>
                <c:pt idx="4">
                  <c:v>0.93899999999999995</c:v>
                </c:pt>
                <c:pt idx="5">
                  <c:v>0.90200000000000002</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7">
                  <c:v>596</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Hudson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3.9274481853561409E-2"/>
                  <c:y val="-3.95397440374564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B3-42CF-B6E0-E52345D674DE}"/>
                </c:ext>
              </c:extLst>
            </c:dLbl>
            <c:dLbl>
              <c:idx val="3"/>
              <c:layout>
                <c:manualLayout>
                  <c:x val="-1.4849194497239569E-2"/>
                  <c:y val="-4.73940117084248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B3-42CF-B6E0-E52345D674DE}"/>
                </c:ext>
              </c:extLst>
            </c:dLbl>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9.0999999999999998E-2</c:v>
                </c:pt>
                <c:pt idx="1">
                  <c:v>8.4000000000000005E-2</c:v>
                </c:pt>
                <c:pt idx="2">
                  <c:v>0.111</c:v>
                </c:pt>
                <c:pt idx="3">
                  <c:v>8.1000000000000003E-2</c:v>
                </c:pt>
                <c:pt idx="4">
                  <c:v>8.6999999999999994E-2</c:v>
                </c:pt>
                <c:pt idx="5">
                  <c:v>8.7999999999999995E-2</c:v>
                </c:pt>
                <c:pt idx="6">
                  <c:v>8.4000000000000005E-2</c:v>
                </c:pt>
                <c:pt idx="7">
                  <c:v>7.8E-2</c:v>
                </c:pt>
                <c:pt idx="8">
                  <c:v>7.6999999999999999E-2</c:v>
                </c:pt>
                <c:pt idx="9">
                  <c:v>8.5999999999999993E-2</c:v>
                </c:pt>
                <c:pt idx="10">
                  <c:v>8.2000000000000003E-2</c:v>
                </c:pt>
                <c:pt idx="11" formatCode="0.00%">
                  <c:v>7.2999999999999995E-2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2"/>
              <c:layout>
                <c:manualLayout>
                  <c:x val="-2.3329826228618001E-2"/>
                  <c:y val="4.06721191638771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2F3-4DB9-887F-625BC49E283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6.5500000000000003E-2</c:v>
                </c:pt>
                <c:pt idx="6">
                  <c:v>6.6500000000000004E-2</c:v>
                </c:pt>
                <c:pt idx="7">
                  <c:v>6.8500000000000005E-2</c:v>
                </c:pt>
                <c:pt idx="8">
                  <c:v>6.8500000000000005E-2</c:v>
                </c:pt>
                <c:pt idx="9">
                  <c:v>6.9000000000000006E-2</c:v>
                </c:pt>
                <c:pt idx="10">
                  <c:v>7.0999999999999994E-2</c:v>
                </c:pt>
                <c:pt idx="11">
                  <c:v>7.3499999999999996E-2</c:v>
                </c:pt>
                <c:pt idx="12">
                  <c:v>7.9000000000000001E-2</c:v>
                </c:pt>
                <c:pt idx="13">
                  <c:v>8.0500000000000002E-2</c:v>
                </c:pt>
                <c:pt idx="14">
                  <c:v>8.1500000000000003E-2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15" formatCode="0.0%">
                  <c:v>8.4000000000000005E-2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3" formatCode="General">
                  <c:v>7.6046199999999994E-2</c:v>
                </c:pt>
                <c:pt idx="4">
                  <c:v>7.2376499999999996E-2</c:v>
                </c:pt>
                <c:pt idx="5">
                  <c:v>7.0564000000000002E-2</c:v>
                </c:pt>
                <c:pt idx="6">
                  <c:v>6.8658800000000006E-2</c:v>
                </c:pt>
                <c:pt idx="7">
                  <c:v>6.0443200000000002E-2</c:v>
                </c:pt>
                <c:pt idx="8">
                  <c:v>6.0172900000000001E-2</c:v>
                </c:pt>
                <c:pt idx="9">
                  <c:v>5.88604E-2</c:v>
                </c:pt>
                <c:pt idx="10">
                  <c:v>5.8737499999999998E-2</c:v>
                </c:pt>
                <c:pt idx="11">
                  <c:v>5.6517600000000001E-2</c:v>
                </c:pt>
                <c:pt idx="12">
                  <c:v>5.0314499999999998E-2</c:v>
                </c:pt>
                <c:pt idx="13">
                  <c:v>4.5295000000000002E-2</c:v>
                </c:pt>
                <c:pt idx="14">
                  <c:v>4.2480900000000002E-2</c:v>
                </c:pt>
                <c:pt idx="15">
                  <c:v>3.87155E-2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2" formatCode="0.0%">
                  <c:v>7.6902100000000001E-2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7.4727399999999999E-2</c:v>
                </c:pt>
                <c:pt idx="1">
                  <c:v>7.0867299999999994E-2</c:v>
                </c:pt>
                <c:pt idx="2">
                  <c:v>7.2891399999999995E-2</c:v>
                </c:pt>
                <c:pt idx="3">
                  <c:v>7.5264700000000004E-2</c:v>
                </c:pt>
                <c:pt idx="4">
                  <c:v>7.6902100000000001E-2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1"/>
          <c:min val="0"/>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B8F-4B87-A965-E0F1BB7638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0.82668889999999995</c:v>
                </c:pt>
                <c:pt idx="1">
                  <c:v>0.85171730000000001</c:v>
                </c:pt>
                <c:pt idx="2">
                  <c:v>0.85691340000000005</c:v>
                </c:pt>
                <c:pt idx="3">
                  <c:v>0.84042050000000001</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70000000000000007"/>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1">
                  <c:v>0.86</c:v>
                </c:pt>
                <c:pt idx="2" formatCode="General">
                  <c:v>0.86</c:v>
                </c:pt>
                <c:pt idx="3">
                  <c:v>0.87</c:v>
                </c:pt>
                <c:pt idx="4">
                  <c:v>0.87</c:v>
                </c:pt>
                <c:pt idx="5">
                  <c:v>0.88</c:v>
                </c:pt>
                <c:pt idx="6">
                  <c:v>0.89</c:v>
                </c:pt>
                <c:pt idx="7">
                  <c:v>0.89</c:v>
                </c:pt>
                <c:pt idx="8">
                  <c:v>0.91</c:v>
                </c:pt>
                <c:pt idx="9">
                  <c:v>0.91</c:v>
                </c:pt>
                <c:pt idx="10">
                  <c:v>0.91</c:v>
                </c:pt>
                <c:pt idx="11">
                  <c:v>0.93</c:v>
                </c:pt>
                <c:pt idx="12">
                  <c:v>0.93</c:v>
                </c:pt>
                <c:pt idx="13">
                  <c:v>0.93</c:v>
                </c:pt>
                <c:pt idx="14">
                  <c:v>0.94</c:v>
                </c:pt>
                <c:pt idx="15">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0">
                  <c:v>0.84</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0.80900000000000005</c:v>
                </c:pt>
                <c:pt idx="1">
                  <c:v>0.83099999999999996</c:v>
                </c:pt>
                <c:pt idx="2">
                  <c:v>0.874</c:v>
                </c:pt>
                <c:pt idx="3">
                  <c:v>0.88400000000000001</c:v>
                </c:pt>
                <c:pt idx="4">
                  <c:v>0.89400000000000002</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6">
                  <c:v>0.88300000000000001</c:v>
                </c:pt>
                <c:pt idx="7">
                  <c:v>0.88900000000000001</c:v>
                </c:pt>
                <c:pt idx="8" formatCode="General">
                  <c:v>0.89</c:v>
                </c:pt>
                <c:pt idx="9">
                  <c:v>0.89200000000000002</c:v>
                </c:pt>
                <c:pt idx="10">
                  <c:v>0.89300000000000002</c:v>
                </c:pt>
                <c:pt idx="11">
                  <c:v>0.89300000000000002</c:v>
                </c:pt>
                <c:pt idx="13">
                  <c:v>0.90100000000000002</c:v>
                </c:pt>
                <c:pt idx="14">
                  <c:v>0.91700000000000004</c:v>
                </c:pt>
                <c:pt idx="15">
                  <c:v>0.91900000000000004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12">
                  <c:v>0.89400000000000002</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4">
                  <c:v>279.7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6.9243617275113337E-3"/>
                  <c:y val="0.16962559627459786"/>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59E-2"/>
                  <c:y val="1.04543629204907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19</c:v>
                </c:pt>
                <c:pt idx="1">
                  <c:v>115</c:v>
                </c:pt>
                <c:pt idx="2">
                  <c:v>534</c:v>
                </c:pt>
                <c:pt idx="3">
                  <c:v>1262</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1010</c:v>
                </c:pt>
                <c:pt idx="1">
                  <c:v>7381</c:v>
                </c:pt>
                <c:pt idx="2">
                  <c:v>844</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6">
                  <c:v>5.8228299999999997</c:v>
                </c:pt>
                <c:pt idx="7">
                  <c:v>6.2396799999999999</c:v>
                </c:pt>
                <c:pt idx="8">
                  <c:v>6.3904399999999999</c:v>
                </c:pt>
                <c:pt idx="9">
                  <c:v>7.4010699999999998</c:v>
                </c:pt>
                <c:pt idx="10">
                  <c:v>7.5027600000000003</c:v>
                </c:pt>
                <c:pt idx="12">
                  <c:v>8.2683199999999992</c:v>
                </c:pt>
                <c:pt idx="13">
                  <c:v>8.6473700000000004</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11">
                  <c:v>8.0386199999999999</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6833956692913391"/>
          <c:y val="0.87893986242298117"/>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Hudson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FC8-4F10-A005-E9A5CF7CF8B7}"/>
                </c:ext>
              </c:extLst>
            </c:dLbl>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FC8-4F10-A005-E9A5CF7CF8B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8.6586700000000008</c:v>
                </c:pt>
                <c:pt idx="1">
                  <c:v>8.6767400000000006</c:v>
                </c:pt>
                <c:pt idx="2">
                  <c:v>7.9894100000000003</c:v>
                </c:pt>
                <c:pt idx="3">
                  <c:v>7.6530199999999997</c:v>
                </c:pt>
                <c:pt idx="4">
                  <c:v>8.0386199999999999</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FC8-4F10-A005-E9A5CF7CF8B7}"/>
                </c:ext>
              </c:extLst>
            </c:dLbl>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FC8-4F10-A005-E9A5CF7CF8B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8">
                  <c:v>47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8">
                  <c:v>267</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4.8</c:v>
                </c:pt>
                <c:pt idx="1">
                  <c:v>4.7</c:v>
                </c:pt>
                <c:pt idx="2">
                  <c:v>4.7</c:v>
                </c:pt>
                <c:pt idx="3">
                  <c:v>5</c:v>
                </c:pt>
                <c:pt idx="4">
                  <c:v>5.4</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20">
                  <c:v>5.4</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6">
                  <c:v>10</c:v>
                </c:pt>
                <c:pt idx="7">
                  <c:v>9.9</c:v>
                </c:pt>
                <c:pt idx="8">
                  <c:v>9.5</c:v>
                </c:pt>
                <c:pt idx="9">
                  <c:v>9.4</c:v>
                </c:pt>
                <c:pt idx="10">
                  <c:v>8.9</c:v>
                </c:pt>
                <c:pt idx="11">
                  <c:v>8.6999999999999993</c:v>
                </c:pt>
                <c:pt idx="12">
                  <c:v>8.6</c:v>
                </c:pt>
                <c:pt idx="13">
                  <c:v>8.3000000000000007</c:v>
                </c:pt>
                <c:pt idx="14">
                  <c:v>8.3000000000000007</c:v>
                </c:pt>
                <c:pt idx="15">
                  <c:v>8.1</c:v>
                </c:pt>
                <c:pt idx="16">
                  <c:v>8.1</c:v>
                </c:pt>
                <c:pt idx="17">
                  <c:v>7.4</c:v>
                </c:pt>
                <c:pt idx="18">
                  <c:v>7.3</c:v>
                </c:pt>
                <c:pt idx="19">
                  <c:v>6.7</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1">
                  <c:v>2656</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3327</c:v>
                </c:pt>
                <c:pt idx="1">
                  <c:v>3441</c:v>
                </c:pt>
                <c:pt idx="2">
                  <c:v>3091</c:v>
                </c:pt>
                <c:pt idx="3">
                  <c:v>2806</c:v>
                </c:pt>
                <c:pt idx="4">
                  <c:v>2656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Robbery</c:v>
                </c:pt>
                <c:pt idx="6">
                  <c:v>Other</c:v>
                </c:pt>
              </c:strCache>
            </c:strRef>
          </c:cat>
          <c:val>
            <c:numRef>
              <c:f>Sheet1!$B$2:$B$8</c:f>
              <c:numCache>
                <c:formatCode>General</c:formatCode>
                <c:ptCount val="7"/>
                <c:pt idx="0">
                  <c:v>1437</c:v>
                </c:pt>
                <c:pt idx="1">
                  <c:v>741</c:v>
                </c:pt>
                <c:pt idx="2">
                  <c:v>130</c:v>
                </c:pt>
                <c:pt idx="3">
                  <c:v>112</c:v>
                </c:pt>
                <c:pt idx="4" formatCode="#,##0">
                  <c:v>106</c:v>
                </c:pt>
                <c:pt idx="5">
                  <c:v>54</c:v>
                </c:pt>
                <c:pt idx="6">
                  <c:v>115</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7">
                  <c:v>61826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7">
                  <c:v>53860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51724</c:v>
                </c:pt>
                <c:pt idx="1">
                  <c:v>54060</c:v>
                </c:pt>
                <c:pt idx="2">
                  <c:v>56310</c:v>
                </c:pt>
                <c:pt idx="3">
                  <c:v>60686</c:v>
                </c:pt>
                <c:pt idx="4">
                  <c:v>61826</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49406</c:v>
                </c:pt>
                <c:pt idx="1">
                  <c:v>51072</c:v>
                </c:pt>
                <c:pt idx="2">
                  <c:v>50322</c:v>
                </c:pt>
                <c:pt idx="3">
                  <c:v>51958</c:v>
                </c:pt>
                <c:pt idx="4">
                  <c:v>53860</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6">
                  <c:v>110</c:v>
                </c:pt>
                <c:pt idx="7">
                  <c:v>139</c:v>
                </c:pt>
                <c:pt idx="8">
                  <c:v>144</c:v>
                </c:pt>
                <c:pt idx="9">
                  <c:v>169</c:v>
                </c:pt>
                <c:pt idx="10">
                  <c:v>174</c:v>
                </c:pt>
                <c:pt idx="11">
                  <c:v>180</c:v>
                </c:pt>
                <c:pt idx="12">
                  <c:v>182</c:v>
                </c:pt>
                <c:pt idx="14">
                  <c:v>260</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13">
                  <c:v>203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107</c:v>
                </c:pt>
                <c:pt idx="1">
                  <c:v>127</c:v>
                </c:pt>
                <c:pt idx="2">
                  <c:v>141</c:v>
                </c:pt>
                <c:pt idx="3">
                  <c:v>174</c:v>
                </c:pt>
                <c:pt idx="4">
                  <c:v>179</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6">
                  <c:v>3.97553516819572E-2</c:v>
                </c:pt>
                <c:pt idx="7">
                  <c:v>3.1446540880503103E-2</c:v>
                </c:pt>
                <c:pt idx="9">
                  <c:v>9.8039215686274508E-3</c:v>
                </c:pt>
                <c:pt idx="10">
                  <c:v>-2.27272727272727E-2</c:v>
                </c:pt>
                <c:pt idx="11">
                  <c:v>-4.1666666666666699E-2</c:v>
                </c:pt>
                <c:pt idx="12">
                  <c:v>-5.2631578947368397E-2</c:v>
                </c:pt>
                <c:pt idx="13">
                  <c:v>-0.06</c:v>
                </c:pt>
                <c:pt idx="14">
                  <c:v>-6.0439560439560398E-2</c:v>
                </c:pt>
                <c:pt idx="15">
                  <c:v>-6.8493150684931503E-2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8">
                  <c:v>2.8735632183908E-2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Hudson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0.26</c:v>
                </c:pt>
                <c:pt idx="1">
                  <c:v>0.39</c:v>
                </c:pt>
                <c:pt idx="2">
                  <c:v>0.05</c:v>
                </c:pt>
                <c:pt idx="3">
                  <c:v>0.05</c:v>
                </c:pt>
                <c:pt idx="4">
                  <c:v>0.19</c:v>
                </c:pt>
                <c:pt idx="5">
                  <c:v>0.06</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1</c:v>
                </c:pt>
                <c:pt idx="1">
                  <c:v>1</c:v>
                </c:pt>
                <c:pt idx="2">
                  <c:v>4</c:v>
                </c:pt>
                <c:pt idx="3">
                  <c:v>1</c:v>
                </c:pt>
                <c:pt idx="4">
                  <c:v>1</c:v>
                </c:pt>
                <c:pt idx="5">
                  <c:v>1</c:v>
                </c:pt>
                <c:pt idx="6">
                  <c:v>1</c:v>
                </c:pt>
                <c:pt idx="7">
                  <c:v>1</c:v>
                </c:pt>
                <c:pt idx="8">
                  <c:v>1</c:v>
                </c:pt>
                <c:pt idx="9">
                  <c:v>7</c:v>
                </c:pt>
                <c:pt idx="10">
                  <c:v>4</c:v>
                </c:pt>
                <c:pt idx="11">
                  <c:v>1</c:v>
                </c:pt>
                <c:pt idx="12">
                  <c:v>1</c:v>
                </c:pt>
                <c:pt idx="13">
                  <c:v>3</c:v>
                </c:pt>
                <c:pt idx="14">
                  <c:v>1</c:v>
                </c:pt>
                <c:pt idx="15">
                  <c:v>1</c:v>
                </c:pt>
                <c:pt idx="16">
                  <c:v>1</c:v>
                </c:pt>
                <c:pt idx="17">
                  <c:v>1</c:v>
                </c:pt>
                <c:pt idx="18">
                  <c:v>4</c:v>
                </c:pt>
                <c:pt idx="19">
                  <c:v>3</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7">
                  <c:v>0.11600000000000001</c:v>
                </c:pt>
                <c:pt idx="9">
                  <c:v>0.128</c:v>
                </c:pt>
                <c:pt idx="10">
                  <c:v>0.13</c:v>
                </c:pt>
                <c:pt idx="11">
                  <c:v>0.13200000000000001</c:v>
                </c:pt>
                <c:pt idx="12">
                  <c:v>0.13900000000000001</c:v>
                </c:pt>
                <c:pt idx="13">
                  <c:v>0.14000000000000001</c:v>
                </c:pt>
                <c:pt idx="14">
                  <c:v>0.14799999999999999</c:v>
                </c:pt>
                <c:pt idx="15">
                  <c:v>0.16200000000000001</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8">
                  <c:v>0.121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9.7000000000000003E-2</c:v>
                </c:pt>
                <c:pt idx="1">
                  <c:v>0.11600000000000001</c:v>
                </c:pt>
                <c:pt idx="2">
                  <c:v>0.104</c:v>
                </c:pt>
                <c:pt idx="3">
                  <c:v>0.113</c:v>
                </c:pt>
                <c:pt idx="4">
                  <c:v>0.121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0.05</c:v>
                </c:pt>
                <c:pt idx="1">
                  <c:v>0.18099999999999999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4">
                  <c:v>8.6999999999999994E-2</c:v>
                </c:pt>
                <c:pt idx="5">
                  <c:v>9.4E-2</c:v>
                </c:pt>
                <c:pt idx="6">
                  <c:v>0.106</c:v>
                </c:pt>
                <c:pt idx="7">
                  <c:v>0.123</c:v>
                </c:pt>
                <c:pt idx="8">
                  <c:v>0.124</c:v>
                </c:pt>
                <c:pt idx="9">
                  <c:v>0.125</c:v>
                </c:pt>
                <c:pt idx="10">
                  <c:v>0.13100000000000001</c:v>
                </c:pt>
                <c:pt idx="11">
                  <c:v>0.14299999999999999</c:v>
                </c:pt>
                <c:pt idx="12">
                  <c:v>0.14699999999999999</c:v>
                </c:pt>
                <c:pt idx="13">
                  <c:v>0.159</c:v>
                </c:pt>
                <c:pt idx="14">
                  <c:v>0.16500000000000001</c:v>
                </c:pt>
                <c:pt idx="15">
                  <c:v>0.186</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3">
                  <c:v>8.6999999999999994E-2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046661417322834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23E-2"/>
          <c:y val="7.1850645292856952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layout>
                <c:manualLayout>
                  <c:x val="-4.2016455710587361E-2"/>
                  <c:y val="-0.10517967547372817"/>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B5-4801-9C35-4042202C53F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0.123</c:v>
                </c:pt>
                <c:pt idx="1">
                  <c:v>9.9000000000000005E-2</c:v>
                </c:pt>
                <c:pt idx="2">
                  <c:v>0.115</c:v>
                </c:pt>
                <c:pt idx="3">
                  <c:v>0.192</c:v>
                </c:pt>
                <c:pt idx="4">
                  <c:v>8.6999999999999994E-2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6.0999999999999999E-2</c:v>
                </c:pt>
                <c:pt idx="1">
                  <c:v>0.109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3">
                  <c:v>6.9</c:v>
                </c:pt>
                <c:pt idx="4">
                  <c:v>7.2</c:v>
                </c:pt>
                <c:pt idx="5">
                  <c:v>7.6</c:v>
                </c:pt>
                <c:pt idx="6">
                  <c:v>7.6</c:v>
                </c:pt>
                <c:pt idx="7">
                  <c:v>7.6</c:v>
                </c:pt>
                <c:pt idx="8">
                  <c:v>7.9</c:v>
                </c:pt>
                <c:pt idx="9">
                  <c:v>8</c:v>
                </c:pt>
                <c:pt idx="10">
                  <c:v>8.6999999999999993</c:v>
                </c:pt>
                <c:pt idx="11">
                  <c:v>9.6</c:v>
                </c:pt>
                <c:pt idx="12">
                  <c:v>10.1</c:v>
                </c:pt>
                <c:pt idx="13">
                  <c:v>10.4</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2">
                  <c:v>6.8</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0" formatCode="0">
                  <c:v>12496</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0">
                  <c:v>12064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6">
                  <c:v>370</c:v>
                </c:pt>
                <c:pt idx="7">
                  <c:v>406</c:v>
                </c:pt>
                <c:pt idx="8">
                  <c:v>409</c:v>
                </c:pt>
                <c:pt idx="9">
                  <c:v>487</c:v>
                </c:pt>
                <c:pt idx="10">
                  <c:v>596</c:v>
                </c:pt>
                <c:pt idx="11">
                  <c:v>749</c:v>
                </c:pt>
                <c:pt idx="12">
                  <c:v>777</c:v>
                </c:pt>
                <c:pt idx="13">
                  <c:v>951</c:v>
                </c:pt>
                <c:pt idx="14">
                  <c:v>1056</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15">
                  <c:v>1150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6">
                  <c:v>419</c:v>
                </c:pt>
                <c:pt idx="7">
                  <c:v>461</c:v>
                </c:pt>
                <c:pt idx="8">
                  <c:v>487</c:v>
                </c:pt>
                <c:pt idx="9">
                  <c:v>496</c:v>
                </c:pt>
                <c:pt idx="10">
                  <c:v>606</c:v>
                </c:pt>
                <c:pt idx="11">
                  <c:v>746</c:v>
                </c:pt>
                <c:pt idx="13">
                  <c:v>779</c:v>
                </c:pt>
                <c:pt idx="14">
                  <c:v>803</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2">
                  <c:v>751</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5.5804953560371448E-2"/>
                  <c:y val="3.76226252859878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726-42DE-8B28-C7878B99064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730</c:v>
                </c:pt>
                <c:pt idx="1">
                  <c:v>717</c:v>
                </c:pt>
                <c:pt idx="2">
                  <c:v>688</c:v>
                </c:pt>
                <c:pt idx="3">
                  <c:v>739</c:v>
                </c:pt>
                <c:pt idx="4">
                  <c:v>751</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dLbl>
              <c:idx val="5"/>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657F-494D-9462-F1225A966A6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formatCode="General">
                  <c:v>2.8000000000000001E-2</c:v>
                </c:pt>
                <c:pt idx="6">
                  <c:v>2.7E-2</c:v>
                </c:pt>
                <c:pt idx="7">
                  <c:v>2.5000000000000001E-2</c:v>
                </c:pt>
                <c:pt idx="8">
                  <c:v>2.5000000000000001E-2</c:v>
                </c:pt>
                <c:pt idx="9">
                  <c:v>2.3E-2</c:v>
                </c:pt>
                <c:pt idx="10">
                  <c:v>2.3E-2</c:v>
                </c:pt>
                <c:pt idx="12">
                  <c:v>0.02</c:v>
                </c:pt>
                <c:pt idx="13">
                  <c:v>1.9E-2</c:v>
                </c:pt>
                <c:pt idx="14">
                  <c:v>1.7000000000000001E-2</c:v>
                </c:pt>
                <c:pt idx="15">
                  <c:v>1.6E-2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11">
                  <c:v>2.1000000000000001E-2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7">
                  <c:v>185</c:v>
                </c:pt>
                <c:pt idx="8">
                  <c:v>190</c:v>
                </c:pt>
                <c:pt idx="9">
                  <c:v>201</c:v>
                </c:pt>
                <c:pt idx="10">
                  <c:v>233</c:v>
                </c:pt>
                <c:pt idx="11">
                  <c:v>234</c:v>
                </c:pt>
                <c:pt idx="12">
                  <c:v>258</c:v>
                </c:pt>
                <c:pt idx="13">
                  <c:v>270</c:v>
                </c:pt>
                <c:pt idx="14">
                  <c:v>277</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6">
                  <c:v>178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17">
                  <c:v>2174</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17">
                  <c:v>2174</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238</c:v>
                </c:pt>
                <c:pt idx="1">
                  <c:v>246</c:v>
                </c:pt>
                <c:pt idx="2">
                  <c:v>212</c:v>
                </c:pt>
                <c:pt idx="3">
                  <c:v>177</c:v>
                </c:pt>
                <c:pt idx="4">
                  <c:v>118</c:v>
                </c:pt>
                <c:pt idx="5">
                  <c:v>120</c:v>
                </c:pt>
                <c:pt idx="6">
                  <c:v>120</c:v>
                </c:pt>
                <c:pt idx="7">
                  <c:v>119</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350</c:v>
                </c:pt>
                <c:pt idx="1">
                  <c:v>319</c:v>
                </c:pt>
                <c:pt idx="2">
                  <c:v>312</c:v>
                </c:pt>
                <c:pt idx="3">
                  <c:v>268</c:v>
                </c:pt>
                <c:pt idx="4">
                  <c:v>211</c:v>
                </c:pt>
                <c:pt idx="5">
                  <c:v>168</c:v>
                </c:pt>
                <c:pt idx="6">
                  <c:v>131</c:v>
                </c:pt>
                <c:pt idx="7">
                  <c:v>105</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6" formatCode="#,##0">
                  <c:v>1084</c:v>
                </c:pt>
                <c:pt idx="7" formatCode="#,##0">
                  <c:v>1127</c:v>
                </c:pt>
                <c:pt idx="8" formatCode="#,##0">
                  <c:v>2061</c:v>
                </c:pt>
                <c:pt idx="9" formatCode="#,##0">
                  <c:v>2131</c:v>
                </c:pt>
                <c:pt idx="10" formatCode="#,##0">
                  <c:v>2204</c:v>
                </c:pt>
                <c:pt idx="11" formatCode="#,##0">
                  <c:v>2238</c:v>
                </c:pt>
                <c:pt idx="12" formatCode="#,##0">
                  <c:v>2736</c:v>
                </c:pt>
                <c:pt idx="13">
                  <c:v>2736</c:v>
                </c:pt>
                <c:pt idx="14" formatCode="#,##0">
                  <c:v>2947</c:v>
                </c:pt>
                <c:pt idx="15" formatCode="#,##0">
                  <c:v>3021</c:v>
                </c:pt>
                <c:pt idx="16" formatCode="#,##0">
                  <c:v>3029</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17">
                  <c:v>3600</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9">
                  <c:v>8.4600000000000009</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njarch.org/" TargetMode="External"/><Relationship Id="rId3" Type="http://schemas.openxmlformats.org/officeDocument/2006/relationships/hyperlink" Target="https://hudsonservicenetwork.org/home.asp?uri=1000" TargetMode="External"/><Relationship Id="rId7" Type="http://schemas.openxmlformats.org/officeDocument/2006/relationships/hyperlink" Target="https://www.wafaaorganization.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careplusnj.org/" TargetMode="External"/><Relationship Id="rId5" Type="http://schemas.openxmlformats.org/officeDocument/2006/relationships/hyperlink" Target="http://www.ulohc.org/" TargetMode="External"/><Relationship Id="rId4" Type="http://schemas.openxmlformats.org/officeDocument/2006/relationships/hyperlink" Target="https://www.hudsoncountycasa.org/" TargetMode="External"/><Relationship Id="rId9" Type="http://schemas.openxmlformats.org/officeDocument/2006/relationships/hyperlink" Target="https://preventionlinks.org/family-success/palisades-family-success-center/"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Asian, “Other” minority, and Hispanic/Latino residents, and lower proportions of White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Black/African American, and Asian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Calibri" panose="020F0502020204030204" pitchFamily="34" charset="0"/>
                <a:ea typeface="Calibri" panose="020F0502020204030204" pitchFamily="34" charset="0"/>
                <a:cs typeface="Calibri" panose="020F0502020204030204" pitchFamily="34" charset="0"/>
              </a:rPr>
              <a:t>This county has the 7</a:t>
            </a:r>
            <a:r>
              <a:rPr lang="en-US" sz="1800" kern="1200" baseline="30000" dirty="0">
                <a:effectLst/>
                <a:latin typeface="Calibri" panose="020F0502020204030204" pitchFamily="34" charset="0"/>
                <a:ea typeface="Calibri" panose="020F0502020204030204" pitchFamily="34" charset="0"/>
                <a:cs typeface="Calibri" panose="020F0502020204030204" pitchFamily="34" charset="0"/>
              </a:rPr>
              <a:t>th</a:t>
            </a:r>
            <a:r>
              <a:rPr lang="en-US" sz="1800" kern="1200" dirty="0">
                <a:effectLst/>
                <a:latin typeface="Calibri" panose="020F0502020204030204" pitchFamily="34" charset="0"/>
                <a:ea typeface="Calibri" panose="020F0502020204030204" pitchFamily="34" charset="0"/>
                <a:cs typeface="Calibri" panose="020F0502020204030204" pitchFamily="34" charset="0"/>
              </a:rPr>
              <a:t> highest index of Black/White residential segregation of the NJ counties.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Black/White residential segregation index in this county tended to vary over time.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fairly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West New York and Union City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children in the &lt;6 years old is the largest group.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Jersey City and Union City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0" marR="0">
              <a:lnSpc>
                <a:spcPct val="107000"/>
              </a:lnSpc>
              <a:spcBef>
                <a:spcPts val="0"/>
              </a:spcBef>
              <a:spcAft>
                <a:spcPts val="0"/>
              </a:spcAft>
            </a:pPr>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dirty="0">
                <a:effectLst/>
                <a:latin typeface="Calibri" panose="020F0502020204030204" pitchFamily="34" charset="0"/>
                <a:ea typeface="Calibri" panose="020F0502020204030204" pitchFamily="34" charset="0"/>
                <a:cs typeface="Calibri" panose="020F0502020204030204" pitchFamily="34" charset="0"/>
              </a:rPr>
              <a:t>.</a:t>
            </a:r>
            <a:r>
              <a:rPr lang="en-US" sz="1800" kern="1200" dirty="0">
                <a:effectLst/>
                <a:latin typeface="Calibri" panose="020F0502020204030204" pitchFamily="34" charset="0"/>
                <a:ea typeface="Calibri" panose="020F0502020204030204" pitchFamily="34" charset="0"/>
                <a:cs typeface="Calibri" panose="020F0502020204030204" pitchFamily="34" charset="0"/>
              </a:rPr>
              <a:t> </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monthly cost of living budget estimates how much income a family is likely to need (across 7 components) to attain a modest yet adequate standard of living.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Union City and West New York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decrease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Union City and West New York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fairly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higher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stayed about the same over the two years shown.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800" kern="1200" dirty="0">
              <a:solidFill>
                <a:schemeClr val="tx1"/>
              </a:solidFill>
              <a:effectLst/>
              <a:latin typeface="Calibri" panose="020F0502020204030204" pitchFamily="34" charset="0"/>
              <a:ea typeface="+mn-ea"/>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0000"/>
                </a:highlight>
                <a:latin typeface="Calibri" panose="020F0502020204030204" pitchFamily="34" charset="0"/>
                <a:ea typeface="Calibri" panose="020F0502020204030204" pitchFamily="34" charset="0"/>
                <a:cs typeface="Calibri" panose="020F0502020204030204" pitchFamily="34" charset="0"/>
              </a:rPr>
              <a:t>T</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low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highest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Guttenberg and East Newark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79.01% of Hudson County’s population has received at least one dose of the COVID-19 vaccination.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67.93% of Hudson County’s population has been fully vaccinated against COVID-19.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highlight>
                <a:srgbClr val="FFFF00"/>
              </a:highlight>
              <a:latin typeface="Calibri" panose="020F0502020204030204" pitchFamily="34" charset="0"/>
              <a:ea typeface="Calibri" panose="020F0502020204030204" pitchFamily="34" charset="0"/>
            </a:endParaRPr>
          </a:p>
          <a:p>
            <a:r>
              <a:rPr lang="en-US" sz="1800" dirty="0">
                <a:effectLst/>
                <a:highlight>
                  <a:srgbClr val="FFFF00"/>
                </a:highlight>
                <a:latin typeface="Calibri" panose="020F0502020204030204" pitchFamily="34" charset="0"/>
                <a:ea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40785441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t>
            </a:r>
            <a:r>
              <a:rPr lang="en-US" sz="1200" kern="1200">
                <a:solidFill>
                  <a:schemeClr val="tx1"/>
                </a:solidFill>
                <a:effectLst/>
                <a:latin typeface="+mn-lt"/>
                <a:ea typeface="+mn-ea"/>
                <a:cs typeface="+mn-cs"/>
              </a:rPr>
              <a:t>are combined under </a:t>
            </a:r>
            <a:r>
              <a:rPr lang="en-US" sz="1200" kern="1200" dirty="0">
                <a:solidFill>
                  <a:schemeClr val="tx1"/>
                </a:solidFill>
                <a:effectLst/>
                <a:latin typeface="+mn-lt"/>
                <a:ea typeface="+mn-ea"/>
                <a:cs typeface="+mn-cs"/>
              </a:rPr>
              <a:t>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fairly stable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This county has the lowest high school graduation rate of the NJ counties.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vary over time.</a:t>
            </a:r>
            <a:r>
              <a:rPr lang="en-US" sz="1800" dirty="0">
                <a:effectLst/>
                <a:latin typeface="Calibri" panose="020F0502020204030204" pitchFamily="34" charset="0"/>
                <a:ea typeface="Calibri" panose="020F0502020204030204" pitchFamily="34" charset="0"/>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increase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decrease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t>
            </a:r>
            <a:r>
              <a:rPr lang="en-US" sz="1800" dirty="0">
                <a:effectLst/>
                <a:highlight>
                  <a:srgbClr val="FFFF00"/>
                </a:highlight>
                <a:latin typeface="Calibri" panose="020F0502020204030204" pitchFamily="34" charset="0"/>
                <a:ea typeface="Calibri" panose="020F0502020204030204" pitchFamily="34" charset="0"/>
              </a:rPr>
              <a:t>assault and harassment.</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a:t>
            </a:r>
            <a:r>
              <a:rPr lang="en-US" sz="1800" dirty="0">
                <a:effectLst/>
                <a:highlight>
                  <a:srgbClr val="FFFF00"/>
                </a:highlight>
                <a:latin typeface="Calibri" panose="020F0502020204030204" pitchFamily="34" charset="0"/>
                <a:ea typeface="Calibri" panose="020F0502020204030204" pitchFamily="34" charset="0"/>
              </a:rPr>
              <a:t>earn</a:t>
            </a:r>
            <a:r>
              <a:rPr lang="en-US" sz="1200" kern="1200" dirty="0">
                <a:solidFill>
                  <a:schemeClr val="tx1"/>
                </a:solidFill>
                <a:effectLst/>
                <a:latin typeface="+mn-lt"/>
                <a:ea typeface="+mn-ea"/>
                <a:cs typeface="+mn-cs"/>
              </a:rPr>
              <a:t> about $6K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2.87% change indicates an increase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pPr marL="0" marR="0">
              <a:lnSpc>
                <a:spcPct val="107000"/>
              </a:lnSpc>
              <a:spcBef>
                <a:spcPts val="0"/>
              </a:spcBef>
              <a:spcAft>
                <a:spcPts val="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dirty="0">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outpatient.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a:t>
            </a:r>
            <a:r>
              <a:rPr lang="en-US" sz="1200" kern="1200">
                <a:solidFill>
                  <a:schemeClr val="tx1"/>
                </a:solidFill>
                <a:effectLst/>
                <a:latin typeface="+mn-lt"/>
                <a:ea typeface="+mn-ea"/>
                <a:cs typeface="+mn-cs"/>
              </a:rPr>
              <a:t>, no data is available </a:t>
            </a:r>
            <a:r>
              <a:rPr lang="en-US" sz="1200" kern="1200" dirty="0">
                <a:solidFill>
                  <a:schemeClr val="tx1"/>
                </a:solidFill>
                <a:effectLst/>
                <a:latin typeface="+mn-lt"/>
                <a:ea typeface="+mn-ea"/>
                <a:cs typeface="+mn-cs"/>
              </a:rPr>
              <a:t>by race/ethnicity.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no data is available by race/ethnicity.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Diagnosed depression was reported by Women at a higher rate as compared to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4</a:t>
            </a:r>
            <a:r>
              <a:rPr lang="en-US" sz="1200" baseline="30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highest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1950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224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sz="1800"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https://hudsonservicenetwork.org/home.asp?uri=1000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https://www.hudsoncountycasa.org/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http://www.ulohc.org/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https://careplusnj.org/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https://www.wafaaorganization.org/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https://njarch.org/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https://preventionlinks.org/family-success/palisades-family-success-center/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Hudson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8">
            <a:extLst>
              <a:ext uri="{FF2B5EF4-FFF2-40B4-BE49-F238E27FC236}">
                <a16:creationId xmlns:a16="http://schemas.microsoft.com/office/drawing/2014/main" id="{66AD6F0F-DE8F-42D3-9AFB-CB52788586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9201" y="0"/>
            <a:ext cx="546408" cy="1034760"/>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A212D6A6-3713-4FA7-81E5-DD08D6699EB6}"/>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6F0ABBA7-C794-4AB5-8F17-3E5708C48FA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9201" y="0"/>
            <a:ext cx="546408" cy="1034760"/>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9FCABCB4-8F12-4900-86C7-54328761AA4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B2FE9E3D-F846-4B23-B2DB-3BD934C7899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9201" y="0"/>
            <a:ext cx="546408" cy="1034760"/>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CC453E69-2F0A-427E-B118-102F63EA4F0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1EADC7A9-A697-4DAE-9437-810F75D8DF8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9201" y="0"/>
            <a:ext cx="546408" cy="1034760"/>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9BD42222-0D6B-4434-B3FD-78DD83E3D27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4B2F0252-9708-4A50-BA75-EED064D7C7A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9201" y="0"/>
            <a:ext cx="546408" cy="1034760"/>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DDD19841-4EAD-4A41-B92B-42C56F7B4FB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10" name="Picture 9">
            <a:extLst>
              <a:ext uri="{FF2B5EF4-FFF2-40B4-BE49-F238E27FC236}">
                <a16:creationId xmlns:a16="http://schemas.microsoft.com/office/drawing/2014/main" id="{54783E7A-459F-4702-B7A7-7AFBFA18AAE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9201" y="0"/>
            <a:ext cx="546408" cy="1034760"/>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7C3BB2AA-2D10-4887-8092-26E0B0A5124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684F5F2D-9BFD-41E5-BCD9-8E973B02A1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9201" y="0"/>
            <a:ext cx="546408" cy="1034760"/>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9BC0D368-3D2D-4E64-A750-DA1E4E608CA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9C4949B2-E658-4410-96A6-A890EAF13C5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9201" y="0"/>
            <a:ext cx="546408" cy="1034760"/>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173883BF-63E3-49B9-95C6-BDEB77566C32}"/>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E50A227A-C6E6-4709-8383-840A9F96A9A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9201" y="0"/>
            <a:ext cx="546408" cy="1034760"/>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F6232C2F-D906-430E-9231-44DA25B45AD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12" name="Picture 11">
            <a:extLst>
              <a:ext uri="{FF2B5EF4-FFF2-40B4-BE49-F238E27FC236}">
                <a16:creationId xmlns:a16="http://schemas.microsoft.com/office/drawing/2014/main" id="{C512A731-A326-47A3-80A1-D809A3DAA5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9201" y="0"/>
            <a:ext cx="546408" cy="1034760"/>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a:extLst>
              <a:ext uri="{FF2B5EF4-FFF2-40B4-BE49-F238E27FC236}">
                <a16:creationId xmlns:a16="http://schemas.microsoft.com/office/drawing/2014/main" id="{A2ACF71E-5E1A-4FCE-B8F6-8EFDD0F9771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5970" y="882684"/>
            <a:ext cx="851208" cy="1611975"/>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9">
            <a:extLst>
              <a:ext uri="{FF2B5EF4-FFF2-40B4-BE49-F238E27FC236}">
                <a16:creationId xmlns:a16="http://schemas.microsoft.com/office/drawing/2014/main" id="{3535BA89-30E2-46A5-B5DF-2ED6C780E4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454861" y="4387884"/>
            <a:ext cx="851208" cy="1611975"/>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7">
            <a:extLst>
              <a:ext uri="{FF2B5EF4-FFF2-40B4-BE49-F238E27FC236}">
                <a16:creationId xmlns:a16="http://schemas.microsoft.com/office/drawing/2014/main" id="{B5949070-5A64-4765-89EF-F364528C2A1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54641" y="425484"/>
            <a:ext cx="851208" cy="1611975"/>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7">
            <a:extLst>
              <a:ext uri="{FF2B5EF4-FFF2-40B4-BE49-F238E27FC236}">
                <a16:creationId xmlns:a16="http://schemas.microsoft.com/office/drawing/2014/main" id="{F3EA0057-944B-4A99-92F0-60D2B5D009B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25546" y="425484"/>
            <a:ext cx="851208" cy="1611975"/>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a:extLst>
              <a:ext uri="{FF2B5EF4-FFF2-40B4-BE49-F238E27FC236}">
                <a16:creationId xmlns:a16="http://schemas.microsoft.com/office/drawing/2014/main" id="{1F6EAD19-9D06-4F03-A50A-54EC2B7C3B7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137576" y="2623011"/>
            <a:ext cx="851208" cy="1611975"/>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7F8981E9-FC9E-48DE-9CAF-B2FC885F8C8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5646" y="501684"/>
            <a:ext cx="851208" cy="1611975"/>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9E007A03-B0C4-41E8-9ECB-46284E2D1D3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33400" y="351213"/>
            <a:ext cx="800590" cy="1516118"/>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a:extLst>
              <a:ext uri="{FF2B5EF4-FFF2-40B4-BE49-F238E27FC236}">
                <a16:creationId xmlns:a16="http://schemas.microsoft.com/office/drawing/2014/main" id="{D2B182E1-DA90-4F00-9CC4-26AD0A09F8B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12918" y="4845083"/>
            <a:ext cx="851208" cy="1611975"/>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05A73AD6-C743-43F1-9617-35BCABC5D58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8731" y="4762522"/>
            <a:ext cx="851208" cy="1611975"/>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12">
            <a:extLst>
              <a:ext uri="{FF2B5EF4-FFF2-40B4-BE49-F238E27FC236}">
                <a16:creationId xmlns:a16="http://schemas.microsoft.com/office/drawing/2014/main" id="{9AE0999C-69A6-435B-A4DE-3EC859FA50F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833714" y="349284"/>
            <a:ext cx="851208" cy="1611975"/>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a:extLst>
              <a:ext uri="{FF2B5EF4-FFF2-40B4-BE49-F238E27FC236}">
                <a16:creationId xmlns:a16="http://schemas.microsoft.com/office/drawing/2014/main" id="{A053FC48-52AB-436D-9D04-F76CBE0E3D0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573814" y="382606"/>
            <a:ext cx="706199" cy="1337364"/>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10">
            <a:extLst>
              <a:ext uri="{FF2B5EF4-FFF2-40B4-BE49-F238E27FC236}">
                <a16:creationId xmlns:a16="http://schemas.microsoft.com/office/drawing/2014/main" id="{9789BF28-B04F-4773-B0ED-47BB5CEFB48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03515" y="365155"/>
            <a:ext cx="851208" cy="1611975"/>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11">
            <a:extLst>
              <a:ext uri="{FF2B5EF4-FFF2-40B4-BE49-F238E27FC236}">
                <a16:creationId xmlns:a16="http://schemas.microsoft.com/office/drawing/2014/main" id="{80DA833D-0A57-4177-B16D-25B2A3363E1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66291" y="712614"/>
            <a:ext cx="851208" cy="1611975"/>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13">
            <a:extLst>
              <a:ext uri="{FF2B5EF4-FFF2-40B4-BE49-F238E27FC236}">
                <a16:creationId xmlns:a16="http://schemas.microsoft.com/office/drawing/2014/main" id="{3AFA0073-44BC-4DCC-A3B9-ED026CCA1CA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3914" y="425635"/>
            <a:ext cx="851208" cy="1611975"/>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a:extLst>
              <a:ext uri="{FF2B5EF4-FFF2-40B4-BE49-F238E27FC236}">
                <a16:creationId xmlns:a16="http://schemas.microsoft.com/office/drawing/2014/main" id="{2C75E93D-0827-469A-B4E5-09D2A7616AE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46921" y="278041"/>
            <a:ext cx="851208" cy="1611975"/>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a:extLst>
              <a:ext uri="{FF2B5EF4-FFF2-40B4-BE49-F238E27FC236}">
                <a16:creationId xmlns:a16="http://schemas.microsoft.com/office/drawing/2014/main" id="{92232B8D-66B7-4728-88C4-0222147ADB3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31990" y="338243"/>
            <a:ext cx="851208" cy="1611975"/>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9">
            <a:extLst>
              <a:ext uri="{FF2B5EF4-FFF2-40B4-BE49-F238E27FC236}">
                <a16:creationId xmlns:a16="http://schemas.microsoft.com/office/drawing/2014/main" id="{9874C67C-BAEB-49BF-B1E3-303C67B0128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829735" y="291047"/>
            <a:ext cx="786937" cy="1490262"/>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8">
            <a:extLst>
              <a:ext uri="{FF2B5EF4-FFF2-40B4-BE49-F238E27FC236}">
                <a16:creationId xmlns:a16="http://schemas.microsoft.com/office/drawing/2014/main" id="{50699851-9FB4-43E9-A524-B1122174AF7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5970" y="882684"/>
            <a:ext cx="851208" cy="1611975"/>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CE87E7A-6063-43FD-913D-676E8EF28F7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400" y="-333344"/>
            <a:ext cx="13732877" cy="7724744"/>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Hudson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1" name="Picture 10">
            <a:extLst>
              <a:ext uri="{FF2B5EF4-FFF2-40B4-BE49-F238E27FC236}">
                <a16:creationId xmlns:a16="http://schemas.microsoft.com/office/drawing/2014/main" id="{F06D7162-494D-416D-9B1E-2A45E7CDCC1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90370" y="4896397"/>
            <a:ext cx="732737" cy="1387620"/>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C3B158-E982-4CE2-B34D-57F00E788E10}"/>
              </a:ext>
            </a:extLst>
          </p:cNvPr>
          <p:cNvPicPr>
            <a:picLocks noChangeAspect="1"/>
          </p:cNvPicPr>
          <p:nvPr/>
        </p:nvPicPr>
        <p:blipFill>
          <a:blip r:embed="rId2" cstate="email">
            <a:duotone>
              <a:prstClr val="black"/>
              <a:schemeClr val="accent2">
                <a:lumMod val="75000"/>
                <a:tint val="45000"/>
                <a:satMod val="400000"/>
              </a:schemeClr>
            </a:duotone>
            <a:extLst>
              <a:ext uri="{28A0092B-C50C-407E-A947-70E740481C1C}">
                <a14:useLocalDpi xmlns:a14="http://schemas.microsoft.com/office/drawing/2010/main"/>
              </a:ext>
            </a:extLst>
          </a:blip>
          <a:stretch>
            <a:fillRect/>
          </a:stretch>
        </p:blipFill>
        <p:spPr>
          <a:xfrm>
            <a:off x="5191293" y="446842"/>
            <a:ext cx="4876834" cy="5818695"/>
          </a:xfrm>
          <a:prstGeom prst="rect">
            <a:avLst/>
          </a:prstGeom>
        </p:spPr>
      </p:pic>
      <p:pic>
        <p:nvPicPr>
          <p:cNvPr id="5" name="Picture 4">
            <a:extLst>
              <a:ext uri="{FF2B5EF4-FFF2-40B4-BE49-F238E27FC236}">
                <a16:creationId xmlns:a16="http://schemas.microsoft.com/office/drawing/2014/main" id="{F79E3FA0-D786-4F80-AA97-A2016E33DC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 y="482701"/>
            <a:ext cx="2176395" cy="4121548"/>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Hudson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529820752"/>
              </p:ext>
            </p:extLst>
          </p:nvPr>
        </p:nvGraphicFramePr>
        <p:xfrm>
          <a:off x="7543800" y="921909"/>
          <a:ext cx="4800599" cy="607952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Hudson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049243463"/>
              </p:ext>
            </p:extLst>
          </p:nvPr>
        </p:nvGraphicFramePr>
        <p:xfrm>
          <a:off x="7021266" y="1143256"/>
          <a:ext cx="5323134" cy="5943344"/>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965864049"/>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7479262"/>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211771853"/>
              </p:ext>
            </p:extLst>
          </p:nvPr>
        </p:nvGraphicFramePr>
        <p:xfrm>
          <a:off x="8755010" y="4203971"/>
          <a:ext cx="3011129"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75039552"/>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991619639"/>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764286631"/>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520791162"/>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34752342"/>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554822930"/>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617073557"/>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873678373"/>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853194013"/>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407042120"/>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530108803"/>
              </p:ext>
            </p:extLst>
          </p:nvPr>
        </p:nvGraphicFramePr>
        <p:xfrm>
          <a:off x="3478078" y="581799"/>
          <a:ext cx="7844043" cy="62762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992524994"/>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3605678246"/>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892933825"/>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115418236"/>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2604679"/>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601931156"/>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4269963119"/>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993366337"/>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712251153"/>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702497200"/>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4080084624"/>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72229850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29193264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487201222"/>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808780326"/>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740771785"/>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57702756"/>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3339366147"/>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035700704"/>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78243762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808106072"/>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000318167"/>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306230111"/>
              </p:ext>
            </p:extLst>
          </p:nvPr>
        </p:nvGraphicFramePr>
        <p:xfrm>
          <a:off x="8473641" y="5053356"/>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873627365"/>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162786563"/>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886501172"/>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348864471"/>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22188294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999042708"/>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801629258"/>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307832278"/>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135518040"/>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4177182152"/>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214274773"/>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1021056896"/>
              </p:ext>
            </p:extLst>
          </p:nvPr>
        </p:nvGraphicFramePr>
        <p:xfrm>
          <a:off x="3144347" y="612485"/>
          <a:ext cx="6981872" cy="57077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10124081"/>
              </p:ext>
            </p:extLst>
          </p:nvPr>
        </p:nvGraphicFramePr>
        <p:xfrm>
          <a:off x="8327571" y="4620984"/>
          <a:ext cx="36996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4087621008"/>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509604958"/>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517022704"/>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928168972"/>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63074678"/>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818771968"/>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702932940"/>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543507860"/>
              </p:ext>
            </p:extLst>
          </p:nvPr>
        </p:nvGraphicFramePr>
        <p:xfrm>
          <a:off x="8591502" y="3989614"/>
          <a:ext cx="342767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4208005184"/>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757364475"/>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290602379"/>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2526412331"/>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463240096"/>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403840862"/>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30322887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4276300334"/>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69186445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813108237"/>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07954921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603744765"/>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426033950"/>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426490085"/>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83203897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200661366"/>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598662378"/>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964258506"/>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305825825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625378612"/>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062665245"/>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5402970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887477709"/>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732340935"/>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8584575"/>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916990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329472064"/>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4225381083"/>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354114188"/>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Hudson County CASA</a:t>
            </a:r>
          </a:p>
          <a:p>
            <a:endParaRPr lang="en-US" sz="1600" dirty="0">
              <a:latin typeface="Franklin Gothic Medium" panose="020B0603020102020204" pitchFamily="34" charset="0"/>
            </a:endParaRPr>
          </a:p>
          <a:p>
            <a:r>
              <a:rPr lang="en-US" sz="1600" dirty="0">
                <a:latin typeface="Franklin Gothic Medium" panose="020B0603020102020204" pitchFamily="34" charset="0"/>
              </a:rPr>
              <a:t>Urban League of Hudson County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CarePlus NJ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Women and Family Ascending Association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Kinship Legal Guardian Resource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Adoption Resource Clearing House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Liberty and Palisades Family Success Centers</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www.hudsonservicenetwork.org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758131537"/>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Northeast NJ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Human Rights First</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 </a:t>
            </a:r>
          </a:p>
          <a:p>
            <a:r>
              <a:rPr lang="en-US" sz="1400" spc="-20" dirty="0">
                <a:latin typeface="Franklin Gothic Medium" panose="020B0603020102020204" pitchFamily="34" charset="0"/>
              </a:rPr>
              <a:t>  Partners for Women and Justice</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d51241354356f81a85d9&quot;,&quot;SmartGridHorizontal&quot;:0,&quot;LinkedExcelSources&quot;:{&quot;618a971e383938345c058b52&quot;:&quot;{{Desktop}}\\County Workbooks\\Hudson_County_11.08.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24988</TotalTime>
  <Words>9949</Words>
  <Application>Microsoft Office PowerPoint</Application>
  <PresentationFormat>Widescreen</PresentationFormat>
  <Paragraphs>853</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1684</cp:revision>
  <dcterms:created xsi:type="dcterms:W3CDTF">2006-08-16T00:00:00Z</dcterms:created>
  <dcterms:modified xsi:type="dcterms:W3CDTF">2021-12-01T01:51:14Z</dcterms:modified>
</cp:coreProperties>
</file>