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1.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3.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4.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5.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6.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7.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8.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2.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3.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4.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5.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6.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7.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8.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9.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3.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4.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5.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7.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8.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9.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1.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2.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3.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4.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5.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6.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7.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8.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9.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60.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1.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2.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3.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4.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5.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6.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7.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467"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80581" autoAdjust="0"/>
  </p:normalViewPr>
  <p:slideViewPr>
    <p:cSldViewPr>
      <p:cViewPr varScale="1">
        <p:scale>
          <a:sx n="97" d="100"/>
          <a:sy n="97" d="100"/>
        </p:scale>
        <p:origin x="1140" y="8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Hudson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0.57899999999999996</c:v>
                </c:pt>
                <c:pt idx="1">
                  <c:v>0.13800000000000001</c:v>
                </c:pt>
                <c:pt idx="2">
                  <c:v>8.0000000000000002E-3</c:v>
                </c:pt>
                <c:pt idx="3">
                  <c:v>0.16200000000000001</c:v>
                </c:pt>
                <c:pt idx="4">
                  <c:v>2E-3</c:v>
                </c:pt>
                <c:pt idx="5">
                  <c:v>0.14599999999999999</c:v>
                </c:pt>
                <c:pt idx="6">
                  <c:v>0.432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711831864"/>
        <c:axId val="711831472"/>
      </c:barChart>
      <c:catAx>
        <c:axId val="71183186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831472"/>
        <c:crosses val="autoZero"/>
        <c:auto val="1"/>
        <c:lblAlgn val="ctr"/>
        <c:lblOffset val="100"/>
        <c:noMultiLvlLbl val="0"/>
      </c:catAx>
      <c:valAx>
        <c:axId val="711831472"/>
        <c:scaling>
          <c:orientation val="minMax"/>
          <c:max val="1"/>
        </c:scaling>
        <c:delete val="1"/>
        <c:axPos val="l"/>
        <c:numFmt formatCode="0%" sourceLinked="1"/>
        <c:majorTickMark val="none"/>
        <c:minorTickMark val="none"/>
        <c:tickLblPos val="nextTo"/>
        <c:crossAx val="711831864"/>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0.57799999999999996</c:v>
                </c:pt>
                <c:pt idx="1">
                  <c:v>0.57499999999999996</c:v>
                </c:pt>
                <c:pt idx="2">
                  <c:v>0.57899999999999996</c:v>
                </c:pt>
                <c:pt idx="3">
                  <c:v>0.57899999999999996</c:v>
                </c:pt>
                <c:pt idx="4">
                  <c:v>0.57899999999999996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0.14399999999999999</c:v>
                </c:pt>
                <c:pt idx="1">
                  <c:v>0.14099999999999999</c:v>
                </c:pt>
                <c:pt idx="2">
                  <c:v>0.14000000000000001</c:v>
                </c:pt>
                <c:pt idx="3">
                  <c:v>0.14099999999999999</c:v>
                </c:pt>
                <c:pt idx="4">
                  <c:v>0.13800000000000001</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8.9999999999999993E-3</c:v>
                </c:pt>
                <c:pt idx="1">
                  <c:v>8.0000000000000002E-3</c:v>
                </c:pt>
                <c:pt idx="2">
                  <c:v>8.9999999999999993E-3</c:v>
                </c:pt>
                <c:pt idx="3">
                  <c:v>8.0000000000000002E-3</c:v>
                </c:pt>
                <c:pt idx="4">
                  <c:v>8.0000000000000002E-3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0.14799999999999999</c:v>
                </c:pt>
                <c:pt idx="1">
                  <c:v>0.152</c:v>
                </c:pt>
                <c:pt idx="2">
                  <c:v>0.155</c:v>
                </c:pt>
                <c:pt idx="3">
                  <c:v>0.159</c:v>
                </c:pt>
                <c:pt idx="4">
                  <c:v>0.16200000000000001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0.42399999999999999</c:v>
                </c:pt>
                <c:pt idx="1">
                  <c:v>0.42699999999999999</c:v>
                </c:pt>
                <c:pt idx="2">
                  <c:v>0.42799999999999999</c:v>
                </c:pt>
                <c:pt idx="3">
                  <c:v>0.43099999999999999</c:v>
                </c:pt>
                <c:pt idx="4">
                  <c:v>0.432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639535208"/>
        <c:axId val="639535600"/>
      </c:lineChart>
      <c:catAx>
        <c:axId val="63953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9535600"/>
        <c:crosses val="autoZero"/>
        <c:auto val="1"/>
        <c:lblAlgn val="ctr"/>
        <c:lblOffset val="100"/>
        <c:noMultiLvlLbl val="0"/>
      </c:catAx>
      <c:valAx>
        <c:axId val="639535600"/>
        <c:scaling>
          <c:orientation val="minMax"/>
        </c:scaling>
        <c:delete val="1"/>
        <c:axPos val="l"/>
        <c:numFmt formatCode="0%" sourceLinked="1"/>
        <c:majorTickMark val="none"/>
        <c:minorTickMark val="none"/>
        <c:tickLblPos val="nextTo"/>
        <c:crossAx val="63953520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(city)</c:v>
                </c:pt>
                <c:pt idx="1">
                  <c:v>Bayonne (city)</c:v>
                </c:pt>
                <c:pt idx="2">
                  <c:v>Jersey City (city)</c:v>
                </c:pt>
              </c:strCache>
            </c:strRef>
          </c:cat>
          <c:val>
            <c:numRef>
              <c:f>Sheet1!$B$2:$B$4</c:f>
              <c:numCache>
                <c:formatCode>0%</c:formatCode>
                <c:ptCount val="3"/>
                <c:pt idx="0">
                  <c:v>0.86199999999999999</c:v>
                </c:pt>
                <c:pt idx="1">
                  <c:v>0.69</c:v>
                </c:pt>
                <c:pt idx="2">
                  <c:v>0.376</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(city)</c:v>
                </c:pt>
                <c:pt idx="1">
                  <c:v>Bayonne (city)</c:v>
                </c:pt>
                <c:pt idx="2">
                  <c:v>Jersey City (city)</c:v>
                </c:pt>
              </c:strCache>
            </c:strRef>
          </c:cat>
          <c:val>
            <c:numRef>
              <c:f>Sheet1!$C$2:$C$4</c:f>
              <c:numCache>
                <c:formatCode>0%</c:formatCode>
                <c:ptCount val="3"/>
                <c:pt idx="0">
                  <c:v>4.2000000000000003E-2</c:v>
                </c:pt>
                <c:pt idx="1">
                  <c:v>0.13</c:v>
                </c:pt>
                <c:pt idx="2">
                  <c:v>0.254</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(city)</c:v>
                </c:pt>
                <c:pt idx="1">
                  <c:v>Bayonne (city)</c:v>
                </c:pt>
                <c:pt idx="2">
                  <c:v>Jersey City (city)</c:v>
                </c:pt>
              </c:strCache>
            </c:strRef>
          </c:cat>
          <c:val>
            <c:numRef>
              <c:f>Sheet1!$D$2:$D$4</c:f>
              <c:numCache>
                <c:formatCode>0%</c:formatCode>
                <c:ptCount val="3"/>
                <c:pt idx="0">
                  <c:v>0.11</c:v>
                </c:pt>
                <c:pt idx="1">
                  <c:v>9.9000000000000005E-2</c:v>
                </c:pt>
                <c:pt idx="2">
                  <c:v>0.26800000000000002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(city)</c:v>
                </c:pt>
                <c:pt idx="1">
                  <c:v>Bayonne (city)</c:v>
                </c:pt>
                <c:pt idx="2">
                  <c:v>Jersey City (city)</c:v>
                </c:pt>
              </c:strCache>
            </c:strRef>
          </c:cat>
          <c:val>
            <c:numRef>
              <c:f>Sheet1!$E$2:$E$4</c:f>
              <c:numCache>
                <c:formatCode>0%</c:formatCode>
                <c:ptCount val="3"/>
                <c:pt idx="0">
                  <c:v>0.16200000000000001</c:v>
                </c:pt>
                <c:pt idx="1">
                  <c:v>0.29599999999999999</c:v>
                </c:pt>
                <c:pt idx="2">
                  <c:v>0.28799999999999998</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59340664"/>
        <c:axId val="510433088"/>
      </c:barChart>
      <c:catAx>
        <c:axId val="35934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33088"/>
        <c:crosses val="autoZero"/>
        <c:auto val="1"/>
        <c:lblAlgn val="ctr"/>
        <c:lblOffset val="100"/>
        <c:noMultiLvlLbl val="0"/>
      </c:catAx>
      <c:valAx>
        <c:axId val="510433088"/>
        <c:scaling>
          <c:orientation val="minMax"/>
        </c:scaling>
        <c:delete val="1"/>
        <c:axPos val="l"/>
        <c:numFmt formatCode="0%" sourceLinked="1"/>
        <c:majorTickMark val="none"/>
        <c:minorTickMark val="none"/>
        <c:tickLblPos val="nextTo"/>
        <c:crossAx val="359340664"/>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0.41199999999999998</c:v>
                </c:pt>
                <c:pt idx="1">
                  <c:v>0.41699999999999998</c:v>
                </c:pt>
                <c:pt idx="2">
                  <c:v>0.41899999999999998</c:v>
                </c:pt>
                <c:pt idx="3">
                  <c:v>0.42699999999999999</c:v>
                </c:pt>
                <c:pt idx="4">
                  <c:v>0.43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10433872"/>
        <c:axId val="510434264"/>
      </c:lineChart>
      <c:catAx>
        <c:axId val="51043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434264"/>
        <c:crosses val="autoZero"/>
        <c:auto val="1"/>
        <c:lblAlgn val="ctr"/>
        <c:lblOffset val="100"/>
        <c:noMultiLvlLbl val="0"/>
      </c:catAx>
      <c:valAx>
        <c:axId val="510434264"/>
        <c:scaling>
          <c:orientation val="minMax"/>
          <c:max val="1"/>
        </c:scaling>
        <c:delete val="1"/>
        <c:axPos val="l"/>
        <c:numFmt formatCode="0%" sourceLinked="1"/>
        <c:majorTickMark val="none"/>
        <c:minorTickMark val="none"/>
        <c:tickLblPos val="nextTo"/>
        <c:crossAx val="51043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20">
                  <c:v>0.43</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510435048"/>
        <c:axId val="510435440"/>
      </c:barChart>
      <c:catAx>
        <c:axId val="510435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35440"/>
        <c:crosses val="autoZero"/>
        <c:auto val="1"/>
        <c:lblAlgn val="ctr"/>
        <c:lblOffset val="100"/>
        <c:noMultiLvlLbl val="0"/>
      </c:catAx>
      <c:valAx>
        <c:axId val="510435440"/>
        <c:scaling>
          <c:orientation val="minMax"/>
        </c:scaling>
        <c:delete val="1"/>
        <c:axPos val="b"/>
        <c:numFmt formatCode="0%" sourceLinked="1"/>
        <c:majorTickMark val="none"/>
        <c:minorTickMark val="none"/>
        <c:tickLblPos val="nextTo"/>
        <c:crossAx val="51043504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New York </c:v>
                </c:pt>
                <c:pt idx="1">
                  <c:v>East Newark </c:v>
                </c:pt>
                <c:pt idx="2">
                  <c:v>Union City </c:v>
                </c:pt>
                <c:pt idx="3">
                  <c:v>Guttenberg </c:v>
                </c:pt>
                <c:pt idx="4">
                  <c:v>Harrison </c:v>
                </c:pt>
                <c:pt idx="5">
                  <c:v>North Bergen</c:v>
                </c:pt>
                <c:pt idx="6">
                  <c:v>Kearny </c:v>
                </c:pt>
                <c:pt idx="7">
                  <c:v>Jersey City </c:v>
                </c:pt>
                <c:pt idx="8">
                  <c:v>Secaucus </c:v>
                </c:pt>
                <c:pt idx="9">
                  <c:v>Weehawken</c:v>
                </c:pt>
              </c:strCache>
            </c:strRef>
          </c:cat>
          <c:val>
            <c:numRef>
              <c:f>Sheet1!$B$2:$B$11</c:f>
              <c:numCache>
                <c:formatCode>0.00%</c:formatCode>
                <c:ptCount val="10"/>
                <c:pt idx="0">
                  <c:v>0.6</c:v>
                </c:pt>
                <c:pt idx="1">
                  <c:v>0.59699999999999998</c:v>
                </c:pt>
                <c:pt idx="2">
                  <c:v>0.59</c:v>
                </c:pt>
                <c:pt idx="3">
                  <c:v>0.54</c:v>
                </c:pt>
                <c:pt idx="4">
                  <c:v>0.52600000000000002</c:v>
                </c:pt>
                <c:pt idx="5">
                  <c:v>0.52300000000000002</c:v>
                </c:pt>
                <c:pt idx="6">
                  <c:v>0.43099999999999999</c:v>
                </c:pt>
                <c:pt idx="7">
                  <c:v>0.41699999999999998</c:v>
                </c:pt>
                <c:pt idx="8">
                  <c:v>0.35699999999999998</c:v>
                </c:pt>
                <c:pt idx="9">
                  <c:v>0.34699999999999998</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Hudson avg. 43.0%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West New York </c:v>
                </c:pt>
                <c:pt idx="1">
                  <c:v>East Newark </c:v>
                </c:pt>
                <c:pt idx="2">
                  <c:v>Union City </c:v>
                </c:pt>
                <c:pt idx="3">
                  <c:v>Guttenberg </c:v>
                </c:pt>
                <c:pt idx="4">
                  <c:v>Harrison </c:v>
                </c:pt>
                <c:pt idx="5">
                  <c:v>North Bergen</c:v>
                </c:pt>
                <c:pt idx="6">
                  <c:v>Kearny </c:v>
                </c:pt>
                <c:pt idx="7">
                  <c:v>Jersey City </c:v>
                </c:pt>
                <c:pt idx="8">
                  <c:v>Secaucus </c:v>
                </c:pt>
                <c:pt idx="9">
                  <c:v>Weehawken</c:v>
                </c:pt>
              </c:strCache>
            </c:strRef>
          </c:cat>
          <c:val>
            <c:numRef>
              <c:f>Sheet1!$C$2:$C$11</c:f>
              <c:numCache>
                <c:formatCode>0%</c:formatCode>
                <c:ptCount val="10"/>
                <c:pt idx="0">
                  <c:v>0.43</c:v>
                </c:pt>
                <c:pt idx="1">
                  <c:v>0.43</c:v>
                </c:pt>
                <c:pt idx="2">
                  <c:v>0.43</c:v>
                </c:pt>
                <c:pt idx="3">
                  <c:v>0.43</c:v>
                </c:pt>
                <c:pt idx="4">
                  <c:v>0.43</c:v>
                </c:pt>
                <c:pt idx="5">
                  <c:v>0.43</c:v>
                </c:pt>
                <c:pt idx="6">
                  <c:v>0.43</c:v>
                </c:pt>
                <c:pt idx="7">
                  <c:v>0.43</c:v>
                </c:pt>
                <c:pt idx="8">
                  <c:v>0.43</c:v>
                </c:pt>
                <c:pt idx="9">
                  <c:v>0.43</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510436224"/>
        <c:axId val="510436616"/>
      </c:barChart>
      <c:catAx>
        <c:axId val="510436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36616"/>
        <c:crosses val="autoZero"/>
        <c:auto val="1"/>
        <c:lblAlgn val="ctr"/>
        <c:lblOffset val="100"/>
        <c:noMultiLvlLbl val="0"/>
      </c:catAx>
      <c:valAx>
        <c:axId val="510436616"/>
        <c:scaling>
          <c:orientation val="minMax"/>
        </c:scaling>
        <c:delete val="1"/>
        <c:axPos val="b"/>
        <c:numFmt formatCode="0.00%" sourceLinked="1"/>
        <c:majorTickMark val="none"/>
        <c:minorTickMark val="none"/>
        <c:tickLblPos val="nextTo"/>
        <c:crossAx val="510436224"/>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143132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0.40799999999999997</c:v>
                </c:pt>
                <c:pt idx="1">
                  <c:v>0.40699999999999997</c:v>
                </c:pt>
                <c:pt idx="2">
                  <c:v>0.40799999999999997</c:v>
                </c:pt>
                <c:pt idx="3">
                  <c:v>0.40600000000000003</c:v>
                </c:pt>
                <c:pt idx="4">
                  <c:v>0.40799999999999997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10437400"/>
        <c:axId val="510437792"/>
      </c:lineChart>
      <c:catAx>
        <c:axId val="51043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10437792"/>
        <c:crosses val="autoZero"/>
        <c:auto val="1"/>
        <c:lblAlgn val="ctr"/>
        <c:lblOffset val="100"/>
        <c:noMultiLvlLbl val="0"/>
      </c:catAx>
      <c:valAx>
        <c:axId val="510437792"/>
        <c:scaling>
          <c:orientation val="minMax"/>
          <c:max val="1"/>
        </c:scaling>
        <c:delete val="1"/>
        <c:axPos val="l"/>
        <c:numFmt formatCode="0%" sourceLinked="1"/>
        <c:majorTickMark val="out"/>
        <c:minorTickMark val="none"/>
        <c:tickLblPos val="nextTo"/>
        <c:crossAx val="510437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0">
                  <c:v>0.40799999999999997</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510438576"/>
        <c:axId val="510438968"/>
      </c:barChart>
      <c:catAx>
        <c:axId val="510438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38968"/>
        <c:crosses val="autoZero"/>
        <c:auto val="1"/>
        <c:lblAlgn val="ctr"/>
        <c:lblOffset val="100"/>
        <c:noMultiLvlLbl val="0"/>
      </c:catAx>
      <c:valAx>
        <c:axId val="510438968"/>
        <c:scaling>
          <c:orientation val="minMax"/>
        </c:scaling>
        <c:delete val="1"/>
        <c:axPos val="b"/>
        <c:numFmt formatCode="General" sourceLinked="1"/>
        <c:majorTickMark val="none"/>
        <c:minorTickMark val="none"/>
        <c:tickLblPos val="nextTo"/>
        <c:crossAx val="51043857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Hoboken </c:v>
                </c:pt>
                <c:pt idx="1">
                  <c:v>Kearny </c:v>
                </c:pt>
                <c:pt idx="2">
                  <c:v>Union City </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Hudson avg. 40.80%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Hoboken </c:v>
                </c:pt>
                <c:pt idx="1">
                  <c:v>Kearny </c:v>
                </c:pt>
                <c:pt idx="2">
                  <c:v>Union City </c:v>
                </c:pt>
              </c:strCache>
            </c:strRef>
          </c:cat>
          <c:val>
            <c:numRef>
              <c:f>Sheet1!$D$2:$D$4</c:f>
              <c:numCache>
                <c:formatCode>0%</c:formatCode>
                <c:ptCount val="3"/>
                <c:pt idx="0">
                  <c:v>0.40799999999999997</c:v>
                </c:pt>
                <c:pt idx="1">
                  <c:v>0.40799999999999997</c:v>
                </c:pt>
                <c:pt idx="2">
                  <c:v>0.40799999999999997</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510439752"/>
        <c:axId val="510440144"/>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 </c:v>
                </c:pt>
                <c:pt idx="1">
                  <c:v>Kearny </c:v>
                </c:pt>
                <c:pt idx="2">
                  <c:v>Union City </c:v>
                </c:pt>
              </c:strCache>
            </c:strRef>
          </c:cat>
          <c:val>
            <c:numRef>
              <c:f>Sheet1!$B$2:$B$4</c:f>
              <c:numCache>
                <c:formatCode>0%</c:formatCode>
                <c:ptCount val="3"/>
                <c:pt idx="0">
                  <c:v>0.79</c:v>
                </c:pt>
                <c:pt idx="1">
                  <c:v>0.378</c:v>
                </c:pt>
                <c:pt idx="2">
                  <c:v>0.14399999999999999</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711829512"/>
        <c:axId val="510440536"/>
      </c:barChart>
      <c:catAx>
        <c:axId val="510439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440144"/>
        <c:crosses val="autoZero"/>
        <c:auto val="1"/>
        <c:lblAlgn val="ctr"/>
        <c:lblOffset val="100"/>
        <c:noMultiLvlLbl val="0"/>
      </c:catAx>
      <c:valAx>
        <c:axId val="510440144"/>
        <c:scaling>
          <c:orientation val="minMax"/>
        </c:scaling>
        <c:delete val="1"/>
        <c:axPos val="b"/>
        <c:numFmt formatCode="0%" sourceLinked="1"/>
        <c:majorTickMark val="none"/>
        <c:minorTickMark val="none"/>
        <c:tickLblPos val="nextTo"/>
        <c:crossAx val="510439752"/>
        <c:crosses val="autoZero"/>
        <c:crossBetween val="between"/>
      </c:valAx>
      <c:valAx>
        <c:axId val="510440536"/>
        <c:scaling>
          <c:orientation val="minMax"/>
        </c:scaling>
        <c:delete val="1"/>
        <c:axPos val="t"/>
        <c:numFmt formatCode="0%" sourceLinked="1"/>
        <c:majorTickMark val="out"/>
        <c:minorTickMark val="none"/>
        <c:tickLblPos val="nextTo"/>
        <c:crossAx val="711829512"/>
        <c:crosses val="max"/>
        <c:crossBetween val="between"/>
      </c:valAx>
      <c:catAx>
        <c:axId val="711829512"/>
        <c:scaling>
          <c:orientation val="minMax"/>
        </c:scaling>
        <c:delete val="1"/>
        <c:axPos val="l"/>
        <c:numFmt formatCode="General" sourceLinked="1"/>
        <c:majorTickMark val="out"/>
        <c:minorTickMark val="none"/>
        <c:tickLblPos val="nextTo"/>
        <c:crossAx val="510440536"/>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7650098425196856"/>
          <c:y val="0.8254751583738214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6">
                  <c:v>140021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711830688"/>
        <c:axId val="711831080"/>
      </c:barChart>
      <c:catAx>
        <c:axId val="711830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1831080"/>
        <c:crosses val="autoZero"/>
        <c:auto val="1"/>
        <c:lblAlgn val="ctr"/>
        <c:lblOffset val="100"/>
        <c:noMultiLvlLbl val="0"/>
      </c:catAx>
      <c:valAx>
        <c:axId val="71183108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11830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711833432"/>
        <c:axId val="711833040"/>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8">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8">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711834216"/>
        <c:axId val="711833824"/>
      </c:barChart>
      <c:valAx>
        <c:axId val="711833040"/>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11833432"/>
        <c:crosses val="max"/>
        <c:crossBetween val="between"/>
      </c:valAx>
      <c:catAx>
        <c:axId val="711833432"/>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11833040"/>
        <c:crosses val="autoZero"/>
        <c:auto val="1"/>
        <c:lblAlgn val="ctr"/>
        <c:lblOffset val="100"/>
        <c:noMultiLvlLbl val="0"/>
      </c:catAx>
      <c:valAx>
        <c:axId val="711833824"/>
        <c:scaling>
          <c:orientation val="minMax"/>
          <c:max val="1"/>
        </c:scaling>
        <c:delete val="1"/>
        <c:axPos val="b"/>
        <c:numFmt formatCode="General" sourceLinked="1"/>
        <c:majorTickMark val="out"/>
        <c:minorTickMark val="none"/>
        <c:tickLblPos val="nextTo"/>
        <c:crossAx val="711834216"/>
        <c:crosses val="autoZero"/>
        <c:crossBetween val="between"/>
      </c:valAx>
      <c:catAx>
        <c:axId val="711834216"/>
        <c:scaling>
          <c:orientation val="minMax"/>
        </c:scaling>
        <c:delete val="1"/>
        <c:axPos val="r"/>
        <c:numFmt formatCode="General" sourceLinked="1"/>
        <c:majorTickMark val="out"/>
        <c:minorTickMark val="none"/>
        <c:tickLblPos val="nextTo"/>
        <c:crossAx val="711833824"/>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New Jersey</c:v>
                </c:pt>
                <c:pt idx="1">
                  <c:v>Jersey City</c:v>
                </c:pt>
                <c:pt idx="2">
                  <c:v>Union City</c:v>
                </c:pt>
                <c:pt idx="3">
                  <c:v>Bayonne</c:v>
                </c:pt>
                <c:pt idx="4">
                  <c:v>North Bergen</c:v>
                </c:pt>
                <c:pt idx="5">
                  <c:v>West New York</c:v>
                </c:pt>
                <c:pt idx="6">
                  <c:v>Kearny</c:v>
                </c:pt>
                <c:pt idx="7">
                  <c:v>Hoboken</c:v>
                </c:pt>
              </c:strCache>
            </c:strRef>
          </c:cat>
          <c:val>
            <c:numRef>
              <c:f>Sheet1!$B$2:$B$9</c:f>
              <c:numCache>
                <c:formatCode>0%</c:formatCode>
                <c:ptCount val="8"/>
                <c:pt idx="0">
                  <c:v>0.318</c:v>
                </c:pt>
                <c:pt idx="1">
                  <c:v>0.42699999999999999</c:v>
                </c:pt>
                <c:pt idx="2">
                  <c:v>0.33500000000000002</c:v>
                </c:pt>
                <c:pt idx="3">
                  <c:v>0.34</c:v>
                </c:pt>
                <c:pt idx="4">
                  <c:v>0.36299999999999999</c:v>
                </c:pt>
                <c:pt idx="5">
                  <c:v>0.433</c:v>
                </c:pt>
                <c:pt idx="6">
                  <c:v>0.315</c:v>
                </c:pt>
                <c:pt idx="7">
                  <c:v>0.60799999999999998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New Jersey</c:v>
                </c:pt>
                <c:pt idx="1">
                  <c:v>Jersey City</c:v>
                </c:pt>
                <c:pt idx="2">
                  <c:v>Union City</c:v>
                </c:pt>
                <c:pt idx="3">
                  <c:v>Bayonne</c:v>
                </c:pt>
                <c:pt idx="4">
                  <c:v>North Bergen</c:v>
                </c:pt>
                <c:pt idx="5">
                  <c:v>West New York</c:v>
                </c:pt>
                <c:pt idx="6">
                  <c:v>Kearny</c:v>
                </c:pt>
                <c:pt idx="7">
                  <c:v>Hoboken</c:v>
                </c:pt>
              </c:strCache>
            </c:strRef>
          </c:cat>
          <c:val>
            <c:numRef>
              <c:f>Sheet1!$C$2:$C$9</c:f>
              <c:numCache>
                <c:formatCode>0%</c:formatCode>
                <c:ptCount val="8"/>
                <c:pt idx="0">
                  <c:v>0.33400000000000002</c:v>
                </c:pt>
                <c:pt idx="1">
                  <c:v>0.29799999999999999</c:v>
                </c:pt>
                <c:pt idx="2">
                  <c:v>0.32400000000000001</c:v>
                </c:pt>
                <c:pt idx="3">
                  <c:v>0.30299999999999999</c:v>
                </c:pt>
                <c:pt idx="4">
                  <c:v>0.33800000000000002</c:v>
                </c:pt>
                <c:pt idx="5">
                  <c:v>0.32100000000000001</c:v>
                </c:pt>
                <c:pt idx="6">
                  <c:v>0.36599999999999999</c:v>
                </c:pt>
                <c:pt idx="7">
                  <c:v>0.23599999999999999</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New Jersey</c:v>
                </c:pt>
                <c:pt idx="1">
                  <c:v>Jersey City</c:v>
                </c:pt>
                <c:pt idx="2">
                  <c:v>Union City</c:v>
                </c:pt>
                <c:pt idx="3">
                  <c:v>Bayonne</c:v>
                </c:pt>
                <c:pt idx="4">
                  <c:v>North Bergen</c:v>
                </c:pt>
                <c:pt idx="5">
                  <c:v>West New York</c:v>
                </c:pt>
                <c:pt idx="6">
                  <c:v>Kearny</c:v>
                </c:pt>
                <c:pt idx="7">
                  <c:v>Hoboken</c:v>
                </c:pt>
              </c:strCache>
            </c:strRef>
          </c:cat>
          <c:val>
            <c:numRef>
              <c:f>Sheet1!$D$2:$D$9</c:f>
              <c:numCache>
                <c:formatCode>0%</c:formatCode>
                <c:ptCount val="8"/>
                <c:pt idx="0">
                  <c:v>0.34799999999999998</c:v>
                </c:pt>
                <c:pt idx="1">
                  <c:v>0.27500000000000002</c:v>
                </c:pt>
                <c:pt idx="2">
                  <c:v>0.34100000000000003</c:v>
                </c:pt>
                <c:pt idx="3">
                  <c:v>0.35699999999999998</c:v>
                </c:pt>
                <c:pt idx="4">
                  <c:v>0.29899999999999999</c:v>
                </c:pt>
                <c:pt idx="5">
                  <c:v>0.246</c:v>
                </c:pt>
                <c:pt idx="6">
                  <c:v>0.31900000000000001</c:v>
                </c:pt>
                <c:pt idx="7">
                  <c:v>0.156</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711835000"/>
        <c:axId val="711835392"/>
      </c:barChart>
      <c:catAx>
        <c:axId val="711835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835392"/>
        <c:crosses val="autoZero"/>
        <c:auto val="1"/>
        <c:lblAlgn val="ctr"/>
        <c:lblOffset val="100"/>
        <c:noMultiLvlLbl val="0"/>
      </c:catAx>
      <c:valAx>
        <c:axId val="71183539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183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711836176"/>
        <c:axId val="711836568"/>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7">
                  <c:v>3322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7">
                  <c:v>3322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517794296"/>
        <c:axId val="711836960"/>
      </c:barChart>
      <c:catAx>
        <c:axId val="711836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836568"/>
        <c:crosses val="autoZero"/>
        <c:auto val="1"/>
        <c:lblAlgn val="ctr"/>
        <c:lblOffset val="100"/>
        <c:noMultiLvlLbl val="0"/>
      </c:catAx>
      <c:valAx>
        <c:axId val="711836568"/>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1836176"/>
        <c:crosses val="autoZero"/>
        <c:crossBetween val="between"/>
      </c:valAx>
      <c:valAx>
        <c:axId val="711836960"/>
        <c:scaling>
          <c:orientation val="minMax"/>
          <c:max val="7000"/>
        </c:scaling>
        <c:delete val="1"/>
        <c:axPos val="t"/>
        <c:numFmt formatCode="General" sourceLinked="1"/>
        <c:majorTickMark val="out"/>
        <c:minorTickMark val="none"/>
        <c:tickLblPos val="nextTo"/>
        <c:crossAx val="517794296"/>
        <c:crosses val="max"/>
        <c:crossBetween val="between"/>
      </c:valAx>
      <c:catAx>
        <c:axId val="517794296"/>
        <c:scaling>
          <c:orientation val="minMax"/>
        </c:scaling>
        <c:delete val="1"/>
        <c:axPos val="l"/>
        <c:numFmt formatCode="General" sourceLinked="1"/>
        <c:majorTickMark val="out"/>
        <c:minorTickMark val="none"/>
        <c:tickLblPos val="nextTo"/>
        <c:crossAx val="711836960"/>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287</c:v>
                </c:pt>
                <c:pt idx="1">
                  <c:v>240</c:v>
                </c:pt>
                <c:pt idx="2">
                  <c:v>238</c:v>
                </c:pt>
                <c:pt idx="3">
                  <c:v>246</c:v>
                </c:pt>
                <c:pt idx="4">
                  <c:v>212</c:v>
                </c:pt>
                <c:pt idx="5">
                  <c:v>177</c:v>
                </c:pt>
                <c:pt idx="6">
                  <c:v>118</c:v>
                </c:pt>
                <c:pt idx="7">
                  <c:v>120</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344</c:v>
                </c:pt>
                <c:pt idx="1">
                  <c:v>309</c:v>
                </c:pt>
                <c:pt idx="2">
                  <c:v>350</c:v>
                </c:pt>
                <c:pt idx="3">
                  <c:v>319</c:v>
                </c:pt>
                <c:pt idx="4">
                  <c:v>312</c:v>
                </c:pt>
                <c:pt idx="5">
                  <c:v>268</c:v>
                </c:pt>
                <c:pt idx="6">
                  <c:v>211</c:v>
                </c:pt>
                <c:pt idx="7">
                  <c:v>168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517795080"/>
        <c:axId val="517795472"/>
      </c:barChart>
      <c:catAx>
        <c:axId val="51779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795472"/>
        <c:crosses val="autoZero"/>
        <c:auto val="1"/>
        <c:lblAlgn val="ctr"/>
        <c:lblOffset val="100"/>
        <c:noMultiLvlLbl val="0"/>
      </c:catAx>
      <c:valAx>
        <c:axId val="51779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79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8" formatCode="0%">
                  <c:v>0.20799999999999999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517796256"/>
        <c:axId val="517796648"/>
      </c:barChart>
      <c:catAx>
        <c:axId val="5177962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796648"/>
        <c:crosses val="autoZero"/>
        <c:auto val="1"/>
        <c:lblAlgn val="ctr"/>
        <c:lblOffset val="100"/>
        <c:noMultiLvlLbl val="0"/>
      </c:catAx>
      <c:valAx>
        <c:axId val="517796648"/>
        <c:scaling>
          <c:orientation val="minMax"/>
          <c:max val="0.25"/>
          <c:min val="0"/>
        </c:scaling>
        <c:delete val="1"/>
        <c:axPos val="b"/>
        <c:numFmt formatCode="0%" sourceLinked="1"/>
        <c:majorTickMark val="out"/>
        <c:minorTickMark val="none"/>
        <c:tickLblPos val="nextTo"/>
        <c:crossAx val="51779625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0.214</c:v>
                </c:pt>
                <c:pt idx="1">
                  <c:v>0.221</c:v>
                </c:pt>
                <c:pt idx="2">
                  <c:v>0.221</c:v>
                </c:pt>
                <c:pt idx="3">
                  <c:v>0.217</c:v>
                </c:pt>
                <c:pt idx="4">
                  <c:v>0.20799999999999999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517797432"/>
        <c:axId val="517797824"/>
      </c:lineChart>
      <c:catAx>
        <c:axId val="51779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797824"/>
        <c:crosses val="autoZero"/>
        <c:auto val="1"/>
        <c:lblAlgn val="ctr"/>
        <c:lblOffset val="100"/>
        <c:noMultiLvlLbl val="0"/>
      </c:catAx>
      <c:valAx>
        <c:axId val="517797824"/>
        <c:scaling>
          <c:orientation val="minMax"/>
          <c:max val="1"/>
          <c:min val="0"/>
        </c:scaling>
        <c:delete val="1"/>
        <c:axPos val="l"/>
        <c:numFmt formatCode="0%" sourceLinked="1"/>
        <c:majorTickMark val="out"/>
        <c:minorTickMark val="none"/>
        <c:tickLblPos val="nextTo"/>
        <c:crossAx val="517797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Union City (city)</c:v>
                </c:pt>
                <c:pt idx="1">
                  <c:v>West New York (town)</c:v>
                </c:pt>
                <c:pt idx="2">
                  <c:v>Guttenberg (town)</c:v>
                </c:pt>
                <c:pt idx="3">
                  <c:v>Jersey City (city)</c:v>
                </c:pt>
                <c:pt idx="4">
                  <c:v>North Bergen (township)</c:v>
                </c:pt>
                <c:pt idx="5">
                  <c:v>East Newark (borough)</c:v>
                </c:pt>
                <c:pt idx="6">
                  <c:v>Bayonne (city)</c:v>
                </c:pt>
                <c:pt idx="7">
                  <c:v>Harrison (town)</c:v>
                </c:pt>
                <c:pt idx="8">
                  <c:v>Kearny (town)</c:v>
                </c:pt>
                <c:pt idx="9">
                  <c:v>Weehawken</c:v>
                </c:pt>
              </c:strCache>
            </c:strRef>
          </c:cat>
          <c:val>
            <c:numRef>
              <c:f>Sheet1!$B$2:$B$11</c:f>
              <c:numCache>
                <c:formatCode>0%</c:formatCode>
                <c:ptCount val="10"/>
                <c:pt idx="0">
                  <c:v>0.28999999999999998</c:v>
                </c:pt>
                <c:pt idx="1">
                  <c:v>0.25700000000000001</c:v>
                </c:pt>
                <c:pt idx="2">
                  <c:v>0.24399999999999999</c:v>
                </c:pt>
                <c:pt idx="3">
                  <c:v>0.223</c:v>
                </c:pt>
                <c:pt idx="4">
                  <c:v>0.21</c:v>
                </c:pt>
                <c:pt idx="5">
                  <c:v>0.20300000000000001</c:v>
                </c:pt>
                <c:pt idx="6">
                  <c:v>0.191</c:v>
                </c:pt>
                <c:pt idx="7">
                  <c:v>0.17199999999999999</c:v>
                </c:pt>
                <c:pt idx="8">
                  <c:v>0.129</c:v>
                </c:pt>
                <c:pt idx="9">
                  <c:v>0.121</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Union City (city)</c:v>
                </c:pt>
                <c:pt idx="1">
                  <c:v>West New York (town)</c:v>
                </c:pt>
                <c:pt idx="2">
                  <c:v>Guttenberg (town)</c:v>
                </c:pt>
                <c:pt idx="3">
                  <c:v>Jersey City (city)</c:v>
                </c:pt>
                <c:pt idx="4">
                  <c:v>North Bergen (township)</c:v>
                </c:pt>
                <c:pt idx="5">
                  <c:v>East Newark (borough)</c:v>
                </c:pt>
                <c:pt idx="6">
                  <c:v>Bayonne (city)</c:v>
                </c:pt>
                <c:pt idx="7">
                  <c:v>Harrison (town)</c:v>
                </c:pt>
                <c:pt idx="8">
                  <c:v>Kearny (town)</c:v>
                </c:pt>
                <c:pt idx="9">
                  <c:v>Weehawken</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Union City (city)</c:v>
                </c:pt>
                <c:pt idx="1">
                  <c:v>West New York (town)</c:v>
                </c:pt>
                <c:pt idx="2">
                  <c:v>Guttenberg (town)</c:v>
                </c:pt>
                <c:pt idx="3">
                  <c:v>Jersey City (city)</c:v>
                </c:pt>
                <c:pt idx="4">
                  <c:v>North Bergen (township)</c:v>
                </c:pt>
                <c:pt idx="5">
                  <c:v>East Newark (borough)</c:v>
                </c:pt>
                <c:pt idx="6">
                  <c:v>Bayonne (city)</c:v>
                </c:pt>
                <c:pt idx="7">
                  <c:v>Harrison (town)</c:v>
                </c:pt>
                <c:pt idx="8">
                  <c:v>Kearny (town)</c:v>
                </c:pt>
                <c:pt idx="9">
                  <c:v>Weehawken</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Hudson avg. 20.80%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Union City (city)</c:v>
                </c:pt>
                <c:pt idx="1">
                  <c:v>West New York (town)</c:v>
                </c:pt>
                <c:pt idx="2">
                  <c:v>Guttenberg (town)</c:v>
                </c:pt>
                <c:pt idx="3">
                  <c:v>Jersey City (city)</c:v>
                </c:pt>
                <c:pt idx="4">
                  <c:v>North Bergen (township)</c:v>
                </c:pt>
                <c:pt idx="5">
                  <c:v>East Newark (borough)</c:v>
                </c:pt>
                <c:pt idx="6">
                  <c:v>Bayonne (city)</c:v>
                </c:pt>
                <c:pt idx="7">
                  <c:v>Harrison (town)</c:v>
                </c:pt>
                <c:pt idx="8">
                  <c:v>Kearny (town)</c:v>
                </c:pt>
                <c:pt idx="9">
                  <c:v>Weehawken</c:v>
                </c:pt>
              </c:strCache>
            </c:strRef>
          </c:cat>
          <c:val>
            <c:numRef>
              <c:f>Sheet1!$E$2:$E$11</c:f>
              <c:numCache>
                <c:formatCode>0%</c:formatCode>
                <c:ptCount val="10"/>
                <c:pt idx="0">
                  <c:v>0.20799999999999999</c:v>
                </c:pt>
                <c:pt idx="1">
                  <c:v>0.20799999999999999</c:v>
                </c:pt>
                <c:pt idx="2">
                  <c:v>0.20799999999999999</c:v>
                </c:pt>
                <c:pt idx="3">
                  <c:v>0.20799999999999999</c:v>
                </c:pt>
                <c:pt idx="4">
                  <c:v>0.20799999999999999</c:v>
                </c:pt>
                <c:pt idx="5">
                  <c:v>0.20799999999999999</c:v>
                </c:pt>
                <c:pt idx="6">
                  <c:v>0.20799999999999999</c:v>
                </c:pt>
                <c:pt idx="7">
                  <c:v>0.20799999999999999</c:v>
                </c:pt>
                <c:pt idx="8">
                  <c:v>0.20799999999999999</c:v>
                </c:pt>
                <c:pt idx="9">
                  <c:v>0.20799999999999999</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517799392"/>
        <c:axId val="517799784"/>
      </c:barChart>
      <c:catAx>
        <c:axId val="51779939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799784"/>
        <c:crosses val="autoZero"/>
        <c:auto val="1"/>
        <c:lblAlgn val="ctr"/>
        <c:lblOffset val="100"/>
        <c:noMultiLvlLbl val="0"/>
      </c:catAx>
      <c:valAx>
        <c:axId val="517799784"/>
        <c:scaling>
          <c:orientation val="minMax"/>
          <c:max val="0.8"/>
        </c:scaling>
        <c:delete val="1"/>
        <c:axPos val="b"/>
        <c:numFmt formatCode="0%" sourceLinked="1"/>
        <c:majorTickMark val="out"/>
        <c:minorTickMark val="none"/>
        <c:tickLblPos val="nextTo"/>
        <c:crossAx val="517799392"/>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19463097014934128"/>
          <c:y val="0.89218205678835605"/>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3"/>
              <c:layout>
                <c:manualLayout>
                  <c:x val="-4.0160642570281858E-3"/>
                  <c:y val="8.687259347525248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71D-4CBD-B4A3-29AB7ABBFF98}"/>
                </c:ext>
              </c:extLst>
            </c:dLbl>
            <c:dLbl>
              <c:idx val="5"/>
              <c:layout>
                <c:manualLayout>
                  <c:x val="-2.008032128514056E-3"/>
                  <c:y val="6.370656854851851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1614</c:v>
                </c:pt>
                <c:pt idx="1">
                  <c:v>802</c:v>
                </c:pt>
                <c:pt idx="2">
                  <c:v>1635</c:v>
                </c:pt>
                <c:pt idx="3">
                  <c:v>653</c:v>
                </c:pt>
                <c:pt idx="4">
                  <c:v>1125</c:v>
                </c:pt>
                <c:pt idx="5">
                  <c:v>975</c:v>
                </c:pt>
                <c:pt idx="6">
                  <c:v>1075</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9">
                  <c:v>94533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517800960"/>
        <c:axId val="517801352"/>
      </c:barChart>
      <c:catAx>
        <c:axId val="5178009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801352"/>
        <c:crosses val="autoZero"/>
        <c:auto val="1"/>
        <c:lblAlgn val="ctr"/>
        <c:lblOffset val="100"/>
        <c:noMultiLvlLbl val="0"/>
      </c:catAx>
      <c:valAx>
        <c:axId val="517801352"/>
        <c:scaling>
          <c:orientation val="minMax"/>
        </c:scaling>
        <c:delete val="1"/>
        <c:axPos val="b"/>
        <c:numFmt formatCode="&quot;$&quot;#,##0_);[Red]\(&quot;$&quot;#,##0\)" sourceLinked="1"/>
        <c:majorTickMark val="none"/>
        <c:minorTickMark val="none"/>
        <c:tickLblPos val="nextTo"/>
        <c:crossAx val="5178009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58442</c:v>
                </c:pt>
                <c:pt idx="1">
                  <c:v>58973</c:v>
                </c:pt>
                <c:pt idx="2">
                  <c:v>59741</c:v>
                </c:pt>
                <c:pt idx="3">
                  <c:v>60894</c:v>
                </c:pt>
                <c:pt idx="4">
                  <c:v>62681</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517802136"/>
        <c:axId val="517802528"/>
      </c:lineChart>
      <c:catAx>
        <c:axId val="51780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802528"/>
        <c:crosses val="autoZero"/>
        <c:auto val="1"/>
        <c:lblAlgn val="ctr"/>
        <c:lblOffset val="100"/>
        <c:noMultiLvlLbl val="0"/>
      </c:catAx>
      <c:valAx>
        <c:axId val="517802528"/>
        <c:scaling>
          <c:orientation val="minMax"/>
        </c:scaling>
        <c:delete val="1"/>
        <c:axPos val="l"/>
        <c:numFmt formatCode="_(&quot;$&quot;* #,##0_);_(&quot;$&quot;* \(#,##0\);_(&quot;$&quot;* &quot;-&quot;??_);_(@_)" sourceLinked="1"/>
        <c:majorTickMark val="out"/>
        <c:minorTickMark val="none"/>
        <c:tickLblPos val="nextTo"/>
        <c:crossAx val="517802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5">
                  <c:v>63339</c:v>
                </c:pt>
                <c:pt idx="6">
                  <c:v>63934</c:v>
                </c:pt>
                <c:pt idx="7">
                  <c:v>65037</c:v>
                </c:pt>
                <c:pt idx="8">
                  <c:v>65771</c:v>
                </c:pt>
                <c:pt idx="9">
                  <c:v>73376</c:v>
                </c:pt>
                <c:pt idx="10">
                  <c:v>75500</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4" formatCode="_(&quot;$&quot;* #,##0_);_(&quot;$&quot;* \(#,##0\);_(&quot;$&quot;* &quot;-&quot;??_);_(@_)">
                  <c:v>62681</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517803312"/>
        <c:axId val="517803704"/>
      </c:barChart>
      <c:catAx>
        <c:axId val="517803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803704"/>
        <c:crosses val="autoZero"/>
        <c:auto val="1"/>
        <c:lblAlgn val="ctr"/>
        <c:lblOffset val="100"/>
        <c:noMultiLvlLbl val="0"/>
      </c:catAx>
      <c:valAx>
        <c:axId val="517803704"/>
        <c:scaling>
          <c:orientation val="minMax"/>
        </c:scaling>
        <c:delete val="1"/>
        <c:axPos val="b"/>
        <c:numFmt formatCode="_(&quot;$&quot;* #,##0_);_(&quot;$&quot;* \(#,##0\);_(&quot;$&quot;* &quot;-&quot;??_);_(@_)" sourceLinked="1"/>
        <c:majorTickMark val="none"/>
        <c:minorTickMark val="none"/>
        <c:tickLblPos val="nextTo"/>
        <c:crossAx val="517803312"/>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Union City</c:v>
                </c:pt>
                <c:pt idx="1">
                  <c:v>West New York</c:v>
                </c:pt>
                <c:pt idx="2">
                  <c:v>Guttenberg</c:v>
                </c:pt>
                <c:pt idx="3">
                  <c:v>Bayonne</c:v>
                </c:pt>
                <c:pt idx="4">
                  <c:v>North Bergen</c:v>
                </c:pt>
                <c:pt idx="5">
                  <c:v>East Newark</c:v>
                </c:pt>
                <c:pt idx="6">
                  <c:v>Harrison</c:v>
                </c:pt>
                <c:pt idx="7">
                  <c:v>Jersey City</c:v>
                </c:pt>
                <c:pt idx="8">
                  <c:v>Kearny</c:v>
                </c:pt>
                <c:pt idx="9">
                  <c:v>Weehawken</c:v>
                </c:pt>
              </c:strCache>
            </c:strRef>
          </c:cat>
          <c:val>
            <c:numRef>
              <c:f>Sheet1!$B$2:$B$11</c:f>
              <c:numCache>
                <c:formatCode>_("$"* #,##0_);_("$"* \(#,##0\);_("$"* "-"??_);_(@_)</c:formatCode>
                <c:ptCount val="10"/>
                <c:pt idx="0">
                  <c:v>43424</c:v>
                </c:pt>
                <c:pt idx="1">
                  <c:v>50477</c:v>
                </c:pt>
                <c:pt idx="2">
                  <c:v>54471</c:v>
                </c:pt>
                <c:pt idx="3">
                  <c:v>56701</c:v>
                </c:pt>
                <c:pt idx="4">
                  <c:v>57269</c:v>
                </c:pt>
                <c:pt idx="5">
                  <c:v>59313</c:v>
                </c:pt>
                <c:pt idx="6">
                  <c:v>61168</c:v>
                </c:pt>
                <c:pt idx="7">
                  <c:v>62739</c:v>
                </c:pt>
                <c:pt idx="8">
                  <c:v>63271</c:v>
                </c:pt>
                <c:pt idx="9">
                  <c:v>84841</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Hudson median $62,681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Union City</c:v>
                </c:pt>
                <c:pt idx="1">
                  <c:v>West New York</c:v>
                </c:pt>
                <c:pt idx="2">
                  <c:v>Guttenberg</c:v>
                </c:pt>
                <c:pt idx="3">
                  <c:v>Bayonne</c:v>
                </c:pt>
                <c:pt idx="4">
                  <c:v>North Bergen</c:v>
                </c:pt>
                <c:pt idx="5">
                  <c:v>East Newark</c:v>
                </c:pt>
                <c:pt idx="6">
                  <c:v>Harrison</c:v>
                </c:pt>
                <c:pt idx="7">
                  <c:v>Jersey City</c:v>
                </c:pt>
                <c:pt idx="8">
                  <c:v>Kearny</c:v>
                </c:pt>
                <c:pt idx="9">
                  <c:v>Weehawken</c:v>
                </c:pt>
              </c:strCache>
            </c:strRef>
          </c:cat>
          <c:val>
            <c:numRef>
              <c:f>Sheet1!$C$2:$C$11</c:f>
              <c:numCache>
                <c:formatCode>"$"#,##0</c:formatCode>
                <c:ptCount val="10"/>
                <c:pt idx="0">
                  <c:v>62681</c:v>
                </c:pt>
                <c:pt idx="1">
                  <c:v>62681</c:v>
                </c:pt>
                <c:pt idx="2">
                  <c:v>62681</c:v>
                </c:pt>
                <c:pt idx="3">
                  <c:v>62681</c:v>
                </c:pt>
                <c:pt idx="4">
                  <c:v>62681</c:v>
                </c:pt>
                <c:pt idx="5">
                  <c:v>62681</c:v>
                </c:pt>
                <c:pt idx="6">
                  <c:v>62681</c:v>
                </c:pt>
                <c:pt idx="7">
                  <c:v>62681</c:v>
                </c:pt>
                <c:pt idx="8">
                  <c:v>62681</c:v>
                </c:pt>
                <c:pt idx="9">
                  <c:v>62681</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517804488"/>
        <c:axId val="517804880"/>
      </c:barChart>
      <c:catAx>
        <c:axId val="517804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804880"/>
        <c:crosses val="autoZero"/>
        <c:auto val="1"/>
        <c:lblAlgn val="ctr"/>
        <c:lblOffset val="100"/>
        <c:noMultiLvlLbl val="0"/>
      </c:catAx>
      <c:valAx>
        <c:axId val="517804880"/>
        <c:scaling>
          <c:orientation val="minMax"/>
        </c:scaling>
        <c:delete val="1"/>
        <c:axPos val="b"/>
        <c:numFmt formatCode="_(&quot;$&quot;* #,##0_);_(&quot;$&quot;* \(#,##0\);_(&quot;$&quot;* &quot;-&quot;??_);_(@_)" sourceLinked="1"/>
        <c:majorTickMark val="none"/>
        <c:minorTickMark val="none"/>
        <c:tickLblPos val="nextTo"/>
        <c:crossAx val="5178044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217785430312577"/>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2">
                  <c:v>0.19</c:v>
                </c:pt>
                <c:pt idx="13">
                  <c:v>0.2</c:v>
                </c:pt>
                <c:pt idx="14">
                  <c:v>0.2</c:v>
                </c:pt>
                <c:pt idx="15">
                  <c:v>0.21</c:v>
                </c:pt>
                <c:pt idx="16">
                  <c:v>0.22</c:v>
                </c:pt>
                <c:pt idx="17">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8">
                  <c:v>0.23</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517805664"/>
        <c:axId val="517806056"/>
      </c:barChart>
      <c:catAx>
        <c:axId val="51780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806056"/>
        <c:crosses val="autoZero"/>
        <c:auto val="1"/>
        <c:lblAlgn val="ctr"/>
        <c:lblOffset val="100"/>
        <c:noMultiLvlLbl val="0"/>
      </c:catAx>
      <c:valAx>
        <c:axId val="517806056"/>
        <c:scaling>
          <c:orientation val="minMax"/>
        </c:scaling>
        <c:delete val="1"/>
        <c:axPos val="b"/>
        <c:numFmt formatCode="0%" sourceLinked="1"/>
        <c:majorTickMark val="none"/>
        <c:minorTickMark val="none"/>
        <c:tickLblPos val="nextTo"/>
        <c:crossAx val="51780566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0.28000000000000003</c:v>
                </c:pt>
                <c:pt idx="1">
                  <c:v>0.28000000000000003</c:v>
                </c:pt>
                <c:pt idx="2">
                  <c:v>0.28999999999999998</c:v>
                </c:pt>
                <c:pt idx="3">
                  <c:v>0.28999999999999998</c:v>
                </c:pt>
                <c:pt idx="4">
                  <c:v>0.28999999999999998</c:v>
                </c:pt>
                <c:pt idx="5">
                  <c:v>0.28999999999999998</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517806840"/>
        <c:axId val="517807232"/>
      </c:lineChart>
      <c:catAx>
        <c:axId val="517806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807232"/>
        <c:crosses val="autoZero"/>
        <c:auto val="1"/>
        <c:lblAlgn val="ctr"/>
        <c:lblOffset val="100"/>
        <c:noMultiLvlLbl val="0"/>
      </c:catAx>
      <c:valAx>
        <c:axId val="517807232"/>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8068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1"/>
              <c:layout>
                <c:manualLayout>
                  <c:x val="-3.5898499015748091E-2"/>
                  <c:y val="3.05474570236976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411-49A9-839A-1955B0C685C7}"/>
                </c:ext>
              </c:extLst>
            </c:dLbl>
            <c:dLbl>
              <c:idx val="2"/>
              <c:layout>
                <c:manualLayout>
                  <c:x val="-3.3335999015748144E-2"/>
                  <c:y val="2.10735268364924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411-49A9-839A-1955B0C685C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Hudson</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dLbl>
              <c:idx val="1"/>
              <c:layout>
                <c:manualLayout>
                  <c:x val="-3.6679749015748088E-2"/>
                  <c:y val="-1.515232046948918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411-49A9-839A-1955B0C685C7}"/>
                </c:ext>
              </c:extLst>
            </c:dLbl>
            <c:dLbl>
              <c:idx val="2"/>
              <c:layout>
                <c:manualLayout>
                  <c:x val="-2.7304749015748146E-2"/>
                  <c:y val="-2.69947332034957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411-49A9-839A-1955B0C685C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0.106</c:v>
                </c:pt>
                <c:pt idx="1">
                  <c:v>0.105</c:v>
                </c:pt>
                <c:pt idx="2">
                  <c:v>0.107</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517808016"/>
        <c:axId val="517808408"/>
      </c:lineChart>
      <c:catAx>
        <c:axId val="51780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808408"/>
        <c:crosses val="autoZero"/>
        <c:auto val="1"/>
        <c:lblAlgn val="ctr"/>
        <c:lblOffset val="100"/>
        <c:noMultiLvlLbl val="0"/>
      </c:catAx>
      <c:valAx>
        <c:axId val="51780840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7808016"/>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4" formatCode="0.0%">
                  <c:v>0.107</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517809192"/>
        <c:axId val="517809584"/>
      </c:barChart>
      <c:catAx>
        <c:axId val="5178091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809584"/>
        <c:crosses val="autoZero"/>
        <c:auto val="1"/>
        <c:lblAlgn val="ctr"/>
        <c:lblOffset val="100"/>
        <c:noMultiLvlLbl val="0"/>
      </c:catAx>
      <c:valAx>
        <c:axId val="517809584"/>
        <c:scaling>
          <c:orientation val="minMax"/>
        </c:scaling>
        <c:delete val="1"/>
        <c:axPos val="b"/>
        <c:numFmt formatCode="0.0%" sourceLinked="1"/>
        <c:majorTickMark val="none"/>
        <c:minorTickMark val="none"/>
        <c:tickLblPos val="nextTo"/>
        <c:crossAx val="517809192"/>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23004</c:v>
                </c:pt>
                <c:pt idx="1">
                  <c:v>22448</c:v>
                </c:pt>
                <c:pt idx="2">
                  <c:v>22193</c:v>
                </c:pt>
                <c:pt idx="3">
                  <c:v>21619</c:v>
                </c:pt>
                <c:pt idx="4" formatCode="General">
                  <c:v>20129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90211656"/>
        <c:axId val="390212048"/>
      </c:lineChart>
      <c:catAx>
        <c:axId val="39021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2048"/>
        <c:crosses val="autoZero"/>
        <c:auto val="1"/>
        <c:lblAlgn val="ctr"/>
        <c:lblOffset val="100"/>
        <c:noMultiLvlLbl val="0"/>
      </c:catAx>
      <c:valAx>
        <c:axId val="390212048"/>
        <c:scaling>
          <c:orientation val="minMax"/>
          <c:max val="25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1656"/>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40243</c:v>
                </c:pt>
                <c:pt idx="1">
                  <c:v>41241</c:v>
                </c:pt>
                <c:pt idx="2">
                  <c:v>41691</c:v>
                </c:pt>
                <c:pt idx="3">
                  <c:v>41181</c:v>
                </c:pt>
                <c:pt idx="4">
                  <c:v>40101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90212832"/>
        <c:axId val="390213224"/>
      </c:lineChart>
      <c:catAx>
        <c:axId val="39021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3224"/>
        <c:crosses val="autoZero"/>
        <c:auto val="1"/>
        <c:lblAlgn val="ctr"/>
        <c:lblOffset val="100"/>
        <c:noMultiLvlLbl val="0"/>
      </c:catAx>
      <c:valAx>
        <c:axId val="39021322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2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52615</c:v>
                </c:pt>
                <c:pt idx="1">
                  <c:v>52193</c:v>
                </c:pt>
                <c:pt idx="2">
                  <c:v>50631</c:v>
                </c:pt>
                <c:pt idx="3">
                  <c:v>49140</c:v>
                </c:pt>
                <c:pt idx="4">
                  <c:v>43904</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90214008"/>
        <c:axId val="390214400"/>
      </c:lineChart>
      <c:catAx>
        <c:axId val="39021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4400"/>
        <c:crosses val="autoZero"/>
        <c:auto val="1"/>
        <c:lblAlgn val="ctr"/>
        <c:lblOffset val="100"/>
        <c:noMultiLvlLbl val="0"/>
      </c:catAx>
      <c:valAx>
        <c:axId val="390214400"/>
        <c:scaling>
          <c:orientation val="minMax"/>
          <c:max val="15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4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Hudson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825</c:v>
                </c:pt>
                <c:pt idx="1">
                  <c:v>757.75</c:v>
                </c:pt>
                <c:pt idx="2">
                  <c:v>725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90215184"/>
        <c:axId val="390215576"/>
      </c:barChart>
      <c:catAx>
        <c:axId val="39021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215576"/>
        <c:crosses val="autoZero"/>
        <c:auto val="1"/>
        <c:lblAlgn val="ctr"/>
        <c:lblOffset val="100"/>
        <c:noMultiLvlLbl val="0"/>
      </c:catAx>
      <c:valAx>
        <c:axId val="390215576"/>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21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4">
                  <c:v>825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4" formatCode="&quot;$&quot;#,##0_);[Red]\(&quot;$&quot;#,##0\)">
                  <c:v>725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90216360"/>
        <c:axId val="390216752"/>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90217536"/>
        <c:axId val="390217144"/>
      </c:lineChart>
      <c:catAx>
        <c:axId val="39021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6752"/>
        <c:crosses val="autoZero"/>
        <c:auto val="1"/>
        <c:lblAlgn val="ctr"/>
        <c:lblOffset val="100"/>
        <c:noMultiLvlLbl val="0"/>
      </c:catAx>
      <c:valAx>
        <c:axId val="39021675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6360"/>
        <c:crosses val="autoZero"/>
        <c:crossBetween val="between"/>
      </c:valAx>
      <c:valAx>
        <c:axId val="390217144"/>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90217536"/>
        <c:crosses val="max"/>
        <c:crossBetween val="between"/>
      </c:valAx>
      <c:catAx>
        <c:axId val="390217536"/>
        <c:scaling>
          <c:orientation val="minMax"/>
        </c:scaling>
        <c:delete val="1"/>
        <c:axPos val="b"/>
        <c:numFmt formatCode="General" sourceLinked="1"/>
        <c:majorTickMark val="out"/>
        <c:minorTickMark val="none"/>
        <c:tickLblPos val="nextTo"/>
        <c:crossAx val="390217144"/>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
                  <c:v>35.700000000000003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90218320"/>
        <c:axId val="390218712"/>
      </c:barChart>
      <c:catAx>
        <c:axId val="390218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18712"/>
        <c:crosses val="autoZero"/>
        <c:auto val="1"/>
        <c:lblAlgn val="ctr"/>
        <c:lblOffset val="100"/>
        <c:noMultiLvlLbl val="0"/>
      </c:catAx>
      <c:valAx>
        <c:axId val="390218712"/>
        <c:scaling>
          <c:orientation val="minMax"/>
        </c:scaling>
        <c:delete val="1"/>
        <c:axPos val="t"/>
        <c:numFmt formatCode="General" sourceLinked="1"/>
        <c:majorTickMark val="none"/>
        <c:minorTickMark val="none"/>
        <c:tickLblPos val="nextTo"/>
        <c:crossAx val="390218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34.200000000000003</c:v>
                </c:pt>
                <c:pt idx="1">
                  <c:v>34.5</c:v>
                </c:pt>
                <c:pt idx="2">
                  <c:v>34.9</c:v>
                </c:pt>
                <c:pt idx="3" formatCode="0.0">
                  <c:v>35.299999999999997</c:v>
                </c:pt>
                <c:pt idx="4" formatCode="0.0">
                  <c:v>35.700000000000003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90219496"/>
        <c:axId val="390219888"/>
      </c:lineChart>
      <c:catAx>
        <c:axId val="390219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219888"/>
        <c:crosses val="autoZero"/>
        <c:auto val="1"/>
        <c:lblAlgn val="ctr"/>
        <c:lblOffset val="100"/>
        <c:noMultiLvlLbl val="0"/>
      </c:catAx>
      <c:valAx>
        <c:axId val="390219888"/>
        <c:scaling>
          <c:orientation val="minMax"/>
          <c:max val="40"/>
          <c:min val="0"/>
        </c:scaling>
        <c:delete val="1"/>
        <c:axPos val="l"/>
        <c:numFmt formatCode="General" sourceLinked="1"/>
        <c:majorTickMark val="none"/>
        <c:minorTickMark val="none"/>
        <c:tickLblPos val="nextTo"/>
        <c:crossAx val="390219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Hoboken (city)</c:v>
                </c:pt>
                <c:pt idx="1">
                  <c:v>Guttenberg (town)</c:v>
                </c:pt>
                <c:pt idx="2">
                  <c:v>West New York (town)</c:v>
                </c:pt>
                <c:pt idx="3">
                  <c:v>Jersey City (city)</c:v>
                </c:pt>
                <c:pt idx="4">
                  <c:v>Weehawken</c:v>
                </c:pt>
                <c:pt idx="5">
                  <c:v>Harrison (town)</c:v>
                </c:pt>
                <c:pt idx="6">
                  <c:v>Bayonne (city)</c:v>
                </c:pt>
                <c:pt idx="7">
                  <c:v>North Bergen (township)</c:v>
                </c:pt>
                <c:pt idx="8">
                  <c:v>Union City (city)</c:v>
                </c:pt>
                <c:pt idx="9">
                  <c:v>East Newark (borough)</c:v>
                </c:pt>
              </c:strCache>
            </c:strRef>
          </c:cat>
          <c:val>
            <c:numRef>
              <c:f>Sheet1!$B$2:$B$11</c:f>
              <c:numCache>
                <c:formatCode>General</c:formatCode>
                <c:ptCount val="10"/>
                <c:pt idx="0">
                  <c:v>39.4</c:v>
                </c:pt>
                <c:pt idx="1">
                  <c:v>39.200000000000003</c:v>
                </c:pt>
                <c:pt idx="2">
                  <c:v>37.200000000000003</c:v>
                </c:pt>
                <c:pt idx="3" formatCode="0.0">
                  <c:v>36.799999999999997</c:v>
                </c:pt>
                <c:pt idx="4">
                  <c:v>35.799999999999997</c:v>
                </c:pt>
                <c:pt idx="5">
                  <c:v>35.4</c:v>
                </c:pt>
                <c:pt idx="6">
                  <c:v>35.299999999999997</c:v>
                </c:pt>
                <c:pt idx="7" formatCode="0.0">
                  <c:v>33.200000000000003</c:v>
                </c:pt>
                <c:pt idx="8">
                  <c:v>33</c:v>
                </c:pt>
                <c:pt idx="9">
                  <c:v>32.700000000000003</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Hudson avg. 35.7</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Hoboken (city)</c:v>
                </c:pt>
                <c:pt idx="1">
                  <c:v>Guttenberg (town)</c:v>
                </c:pt>
                <c:pt idx="2">
                  <c:v>West New York (town)</c:v>
                </c:pt>
                <c:pt idx="3">
                  <c:v>Jersey City (city)</c:v>
                </c:pt>
                <c:pt idx="4">
                  <c:v>Weehawken</c:v>
                </c:pt>
                <c:pt idx="5">
                  <c:v>Harrison (town)</c:v>
                </c:pt>
                <c:pt idx="6">
                  <c:v>Bayonne (city)</c:v>
                </c:pt>
                <c:pt idx="7">
                  <c:v>North Bergen (township)</c:v>
                </c:pt>
                <c:pt idx="8">
                  <c:v>Union City (city)</c:v>
                </c:pt>
                <c:pt idx="9">
                  <c:v>East Newark (borough)</c:v>
                </c:pt>
              </c:strCache>
            </c:strRef>
          </c:cat>
          <c:val>
            <c:numRef>
              <c:f>Sheet1!$C$2:$C$11</c:f>
              <c:numCache>
                <c:formatCode>General</c:formatCode>
                <c:ptCount val="10"/>
                <c:pt idx="0">
                  <c:v>35.700000000000003</c:v>
                </c:pt>
                <c:pt idx="1">
                  <c:v>35.700000000000003</c:v>
                </c:pt>
                <c:pt idx="2">
                  <c:v>35.700000000000003</c:v>
                </c:pt>
                <c:pt idx="3">
                  <c:v>35.700000000000003</c:v>
                </c:pt>
                <c:pt idx="4">
                  <c:v>35.700000000000003</c:v>
                </c:pt>
                <c:pt idx="5">
                  <c:v>35.700000000000003</c:v>
                </c:pt>
                <c:pt idx="6">
                  <c:v>35.700000000000003</c:v>
                </c:pt>
                <c:pt idx="7">
                  <c:v>35.700000000000003</c:v>
                </c:pt>
                <c:pt idx="8">
                  <c:v>35.700000000000003</c:v>
                </c:pt>
                <c:pt idx="9">
                  <c:v>35.700000000000003</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90220672"/>
        <c:axId val="390221064"/>
      </c:barChart>
      <c:catAx>
        <c:axId val="3902206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21064"/>
        <c:crosses val="autoZero"/>
        <c:auto val="1"/>
        <c:lblAlgn val="ctr"/>
        <c:lblOffset val="100"/>
        <c:noMultiLvlLbl val="0"/>
      </c:catAx>
      <c:valAx>
        <c:axId val="390221064"/>
        <c:scaling>
          <c:orientation val="minMax"/>
        </c:scaling>
        <c:delete val="1"/>
        <c:axPos val="t"/>
        <c:numFmt formatCode="General" sourceLinked="1"/>
        <c:majorTickMark val="none"/>
        <c:minorTickMark val="none"/>
        <c:tickLblPos val="nextTo"/>
        <c:crossAx val="390220672"/>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7509399606299214"/>
          <c:y val="0.87788380426403767"/>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1">
                  <c:v>0.15</c:v>
                </c:pt>
                <c:pt idx="2">
                  <c:v>0.17</c:v>
                </c:pt>
                <c:pt idx="3">
                  <c:v>0.18</c:v>
                </c:pt>
                <c:pt idx="4" formatCode="General">
                  <c:v>0.18</c:v>
                </c:pt>
                <c:pt idx="5">
                  <c:v>0.18</c:v>
                </c:pt>
                <c:pt idx="6">
                  <c:v>0.19</c:v>
                </c:pt>
                <c:pt idx="7">
                  <c:v>0.21</c:v>
                </c:pt>
                <c:pt idx="8">
                  <c:v>0.21</c:v>
                </c:pt>
                <c:pt idx="9">
                  <c:v>0.21</c:v>
                </c:pt>
                <c:pt idx="10">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0">
                  <c:v>0.11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390221848"/>
        <c:axId val="390222240"/>
      </c:barChart>
      <c:catAx>
        <c:axId val="390221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22240"/>
        <c:crosses val="autoZero"/>
        <c:auto val="1"/>
        <c:lblAlgn val="ctr"/>
        <c:lblOffset val="100"/>
        <c:noMultiLvlLbl val="0"/>
      </c:catAx>
      <c:valAx>
        <c:axId val="390222240"/>
        <c:scaling>
          <c:orientation val="minMax"/>
        </c:scaling>
        <c:delete val="1"/>
        <c:axPos val="b"/>
        <c:numFmt formatCode="0%" sourceLinked="1"/>
        <c:majorTickMark val="none"/>
        <c:minorTickMark val="none"/>
        <c:tickLblPos val="nextTo"/>
        <c:crossAx val="390221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0" formatCode="&quot;$&quot;#,##0">
                  <c:v>7101</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390223024"/>
        <c:axId val="390223416"/>
      </c:barChart>
      <c:catAx>
        <c:axId val="390223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23416"/>
        <c:crosses val="autoZero"/>
        <c:auto val="1"/>
        <c:lblAlgn val="ctr"/>
        <c:lblOffset val="100"/>
        <c:noMultiLvlLbl val="0"/>
      </c:catAx>
      <c:valAx>
        <c:axId val="390223416"/>
        <c:scaling>
          <c:orientation val="minMax"/>
        </c:scaling>
        <c:delete val="1"/>
        <c:axPos val="b"/>
        <c:numFmt formatCode="&quot;$&quot;#,##0" sourceLinked="1"/>
        <c:majorTickMark val="none"/>
        <c:minorTickMark val="none"/>
        <c:tickLblPos val="nextTo"/>
        <c:crossAx val="390223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20" formatCode="0.0%">
                  <c:v>6.3E-2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90225376"/>
        <c:axId val="390225768"/>
      </c:barChart>
      <c:catAx>
        <c:axId val="390225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25768"/>
        <c:crosses val="autoZero"/>
        <c:auto val="1"/>
        <c:lblAlgn val="ctr"/>
        <c:lblOffset val="100"/>
        <c:noMultiLvlLbl val="0"/>
      </c:catAx>
      <c:valAx>
        <c:axId val="390225768"/>
        <c:scaling>
          <c:orientation val="minMax"/>
        </c:scaling>
        <c:delete val="1"/>
        <c:axPos val="b"/>
        <c:numFmt formatCode="0.0%" sourceLinked="1"/>
        <c:majorTickMark val="none"/>
        <c:minorTickMark val="none"/>
        <c:tickLblPos val="nextTo"/>
        <c:crossAx val="390225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8.4000000000000005E-2</c:v>
                </c:pt>
                <c:pt idx="1">
                  <c:v>0.08</c:v>
                </c:pt>
                <c:pt idx="2">
                  <c:v>7.0999999999999994E-2</c:v>
                </c:pt>
                <c:pt idx="3">
                  <c:v>6.9000000000000006E-2</c:v>
                </c:pt>
                <c:pt idx="4">
                  <c:v>6.3E-2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90226552"/>
        <c:axId val="390226944"/>
      </c:lineChart>
      <c:catAx>
        <c:axId val="39022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90226944"/>
        <c:crosses val="autoZero"/>
        <c:auto val="1"/>
        <c:lblAlgn val="ctr"/>
        <c:lblOffset val="100"/>
        <c:noMultiLvlLbl val="0"/>
      </c:catAx>
      <c:valAx>
        <c:axId val="390226944"/>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26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 Newark</c:v>
                </c:pt>
                <c:pt idx="1">
                  <c:v>Kearny</c:v>
                </c:pt>
                <c:pt idx="2">
                  <c:v>North Bergen</c:v>
                </c:pt>
                <c:pt idx="3">
                  <c:v>Union City</c:v>
                </c:pt>
                <c:pt idx="4">
                  <c:v>West New York</c:v>
                </c:pt>
                <c:pt idx="5">
                  <c:v>Guttenberg</c:v>
                </c:pt>
                <c:pt idx="6">
                  <c:v>Jersey City</c:v>
                </c:pt>
                <c:pt idx="7">
                  <c:v>Bayonne</c:v>
                </c:pt>
                <c:pt idx="8">
                  <c:v>Harrison</c:v>
                </c:pt>
                <c:pt idx="9">
                  <c:v>Secaucus</c:v>
                </c:pt>
              </c:strCache>
            </c:strRef>
          </c:cat>
          <c:val>
            <c:numRef>
              <c:f>Sheet1!$B$2:$B$11</c:f>
              <c:numCache>
                <c:formatCode>0.0%</c:formatCode>
                <c:ptCount val="10"/>
                <c:pt idx="0">
                  <c:v>0.156</c:v>
                </c:pt>
                <c:pt idx="1">
                  <c:v>9.1999999999999998E-2</c:v>
                </c:pt>
                <c:pt idx="2">
                  <c:v>8.1000000000000003E-2</c:v>
                </c:pt>
                <c:pt idx="3">
                  <c:v>7.8E-2</c:v>
                </c:pt>
                <c:pt idx="4">
                  <c:v>7.3999999999999996E-2</c:v>
                </c:pt>
                <c:pt idx="5">
                  <c:v>6.6000000000000003E-2</c:v>
                </c:pt>
                <c:pt idx="6">
                  <c:v>0.06</c:v>
                </c:pt>
                <c:pt idx="7">
                  <c:v>5.2999999999999999E-2</c:v>
                </c:pt>
                <c:pt idx="8">
                  <c:v>4.8000000000000001E-2</c:v>
                </c:pt>
                <c:pt idx="9">
                  <c:v>2.7E-2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Hudson avg. 6.30%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 Newark</c:v>
                </c:pt>
                <c:pt idx="1">
                  <c:v>Kearny</c:v>
                </c:pt>
                <c:pt idx="2">
                  <c:v>North Bergen</c:v>
                </c:pt>
                <c:pt idx="3">
                  <c:v>Union City</c:v>
                </c:pt>
                <c:pt idx="4">
                  <c:v>West New York</c:v>
                </c:pt>
                <c:pt idx="5">
                  <c:v>Guttenberg</c:v>
                </c:pt>
                <c:pt idx="6">
                  <c:v>Jersey City</c:v>
                </c:pt>
                <c:pt idx="7">
                  <c:v>Bayonne</c:v>
                </c:pt>
                <c:pt idx="8">
                  <c:v>Harrison</c:v>
                </c:pt>
                <c:pt idx="9">
                  <c:v>Secaucus</c:v>
                </c:pt>
              </c:strCache>
            </c:strRef>
          </c:cat>
          <c:val>
            <c:numRef>
              <c:f>Sheet1!$C$2:$C$11</c:f>
              <c:numCache>
                <c:formatCode>0.00%</c:formatCode>
                <c:ptCount val="10"/>
                <c:pt idx="0">
                  <c:v>6.3E-2</c:v>
                </c:pt>
                <c:pt idx="1">
                  <c:v>6.3E-2</c:v>
                </c:pt>
                <c:pt idx="2">
                  <c:v>6.3E-2</c:v>
                </c:pt>
                <c:pt idx="3">
                  <c:v>6.3E-2</c:v>
                </c:pt>
                <c:pt idx="4">
                  <c:v>6.3E-2</c:v>
                </c:pt>
                <c:pt idx="5">
                  <c:v>6.3E-2</c:v>
                </c:pt>
                <c:pt idx="6">
                  <c:v>6.3E-2</c:v>
                </c:pt>
                <c:pt idx="7">
                  <c:v>6.3E-2</c:v>
                </c:pt>
                <c:pt idx="8">
                  <c:v>6.3E-2</c:v>
                </c:pt>
                <c:pt idx="9">
                  <c:v>6.3E-2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712654776"/>
        <c:axId val="712655168"/>
      </c:barChart>
      <c:catAx>
        <c:axId val="712654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55168"/>
        <c:crosses val="autoZero"/>
        <c:auto val="1"/>
        <c:lblAlgn val="ctr"/>
        <c:lblOffset val="100"/>
        <c:noMultiLvlLbl val="0"/>
      </c:catAx>
      <c:valAx>
        <c:axId val="712655168"/>
        <c:scaling>
          <c:orientation val="minMax"/>
          <c:max val="0.5"/>
        </c:scaling>
        <c:delete val="1"/>
        <c:axPos val="b"/>
        <c:numFmt formatCode="0.0%" sourceLinked="1"/>
        <c:majorTickMark val="none"/>
        <c:minorTickMark val="none"/>
        <c:tickLblPos val="nextTo"/>
        <c:crossAx val="712654776"/>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
                  <c:v>54287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
                  <c:v>8777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712655952"/>
        <c:axId val="712656344"/>
      </c:barChart>
      <c:catAx>
        <c:axId val="71265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56344"/>
        <c:crosses val="autoZero"/>
        <c:auto val="1"/>
        <c:lblAlgn val="ctr"/>
        <c:lblOffset val="100"/>
        <c:noMultiLvlLbl val="0"/>
      </c:catAx>
      <c:valAx>
        <c:axId val="71265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5595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2">
                  <c:v>0.92500000000000004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712657128"/>
        <c:axId val="712657520"/>
      </c:barChart>
      <c:catAx>
        <c:axId val="71265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57520"/>
        <c:crosses val="autoZero"/>
        <c:auto val="1"/>
        <c:lblAlgn val="ctr"/>
        <c:lblOffset val="100"/>
        <c:noMultiLvlLbl val="0"/>
      </c:catAx>
      <c:valAx>
        <c:axId val="712657520"/>
        <c:scaling>
          <c:orientation val="minMax"/>
          <c:max val="1"/>
          <c:min val="0.8"/>
        </c:scaling>
        <c:delete val="1"/>
        <c:axPos val="l"/>
        <c:numFmt formatCode="General" sourceLinked="1"/>
        <c:majorTickMark val="out"/>
        <c:minorTickMark val="none"/>
        <c:tickLblPos val="nextTo"/>
        <c:crossAx val="71265712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0.95799999999999996</c:v>
                </c:pt>
                <c:pt idx="1">
                  <c:v>0.89600000000000002</c:v>
                </c:pt>
                <c:pt idx="2">
                  <c:v>0.94099999999999995</c:v>
                </c:pt>
                <c:pt idx="3">
                  <c:v>0.94899999999999995</c:v>
                </c:pt>
                <c:pt idx="4">
                  <c:v>0.95199999999999996</c:v>
                </c:pt>
                <c:pt idx="5">
                  <c:v>0.92500000000000004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712658304"/>
        <c:axId val="712658696"/>
      </c:lineChart>
      <c:catAx>
        <c:axId val="71265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58696"/>
        <c:crosses val="autoZero"/>
        <c:auto val="1"/>
        <c:lblAlgn val="ctr"/>
        <c:lblOffset val="100"/>
        <c:noMultiLvlLbl val="0"/>
      </c:catAx>
      <c:valAx>
        <c:axId val="7126586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58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8">
                  <c:v>534</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6">
                  <c:v>486</c:v>
                </c:pt>
                <c:pt idx="17">
                  <c:v>524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712659480"/>
        <c:axId val="712659872"/>
      </c:barChart>
      <c:catAx>
        <c:axId val="71265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59872"/>
        <c:crosses val="autoZero"/>
        <c:auto val="1"/>
        <c:lblAlgn val="ctr"/>
        <c:lblOffset val="100"/>
        <c:noMultiLvlLbl val="0"/>
      </c:catAx>
      <c:valAx>
        <c:axId val="71265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594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613</c:v>
                </c:pt>
                <c:pt idx="1">
                  <c:v>586</c:v>
                </c:pt>
                <c:pt idx="2">
                  <c:v>534</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712660656"/>
        <c:axId val="712661048"/>
      </c:lineChart>
      <c:catAx>
        <c:axId val="71266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61048"/>
        <c:crosses val="autoZero"/>
        <c:auto val="1"/>
        <c:lblAlgn val="ctr"/>
        <c:lblOffset val="100"/>
        <c:noMultiLvlLbl val="0"/>
      </c:catAx>
      <c:valAx>
        <c:axId val="7126610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60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Hudson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1754</c:v>
                </c:pt>
                <c:pt idx="1">
                  <c:v>1408</c:v>
                </c:pt>
                <c:pt idx="2">
                  <c:v>1381</c:v>
                </c:pt>
                <c:pt idx="3">
                  <c:v>1444</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712661832"/>
        <c:axId val="712662224"/>
      </c:lineChart>
      <c:catAx>
        <c:axId val="71266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62224"/>
        <c:crosses val="autoZero"/>
        <c:auto val="1"/>
        <c:lblAlgn val="ctr"/>
        <c:lblOffset val="100"/>
        <c:noMultiLvlLbl val="0"/>
      </c:catAx>
      <c:valAx>
        <c:axId val="71266222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61832"/>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1381</c:v>
                </c:pt>
                <c:pt idx="1">
                  <c:v>1442</c:v>
                </c:pt>
                <c:pt idx="2">
                  <c:v>1496</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712663008"/>
        <c:axId val="712663400"/>
      </c:lineChart>
      <c:catAx>
        <c:axId val="71266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63400"/>
        <c:crosses val="autoZero"/>
        <c:auto val="1"/>
        <c:lblAlgn val="ctr"/>
        <c:lblOffset val="100"/>
        <c:noMultiLvlLbl val="0"/>
      </c:catAx>
      <c:valAx>
        <c:axId val="712663400"/>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63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Hudson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4.2999999999999997E-2</c:v>
                </c:pt>
                <c:pt idx="1">
                  <c:v>4.3999999999999997E-2</c:v>
                </c:pt>
                <c:pt idx="2">
                  <c:v>0.04</c:v>
                </c:pt>
                <c:pt idx="3">
                  <c:v>3.5999999999999997E-2</c:v>
                </c:pt>
                <c:pt idx="4">
                  <c:v>3.3000000000000002E-2</c:v>
                </c:pt>
                <c:pt idx="5">
                  <c:v>3.1E-2</c:v>
                </c:pt>
                <c:pt idx="6">
                  <c:v>3.3000000000000002E-2</c:v>
                </c:pt>
                <c:pt idx="7">
                  <c:v>0.04</c:v>
                </c:pt>
                <c:pt idx="8">
                  <c:v>4.1000000000000002E-2</c:v>
                </c:pt>
                <c:pt idx="9">
                  <c:v>3.5999999999999997E-2</c:v>
                </c:pt>
                <c:pt idx="10">
                  <c:v>2.7E-2</c:v>
                </c:pt>
                <c:pt idx="11" formatCode="0.00%">
                  <c:v>2.8000000000000001E-2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712665360"/>
        <c:axId val="712665752"/>
      </c:lineChart>
      <c:catAx>
        <c:axId val="7126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65752"/>
        <c:crosses val="autoZero"/>
        <c:auto val="1"/>
        <c:lblAlgn val="ctr"/>
        <c:lblOffset val="100"/>
        <c:noMultiLvlLbl val="1"/>
      </c:catAx>
      <c:valAx>
        <c:axId val="7126657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65360"/>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7" formatCode="0.0">
                  <c:v>3.5999999999999997E-2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712666536"/>
        <c:axId val="712666928"/>
      </c:barChart>
      <c:catAx>
        <c:axId val="71266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66928"/>
        <c:crosses val="autoZero"/>
        <c:auto val="1"/>
        <c:lblAlgn val="ctr"/>
        <c:lblOffset val="100"/>
        <c:noMultiLvlLbl val="0"/>
      </c:catAx>
      <c:valAx>
        <c:axId val="712666928"/>
        <c:scaling>
          <c:orientation val="minMax"/>
        </c:scaling>
        <c:delete val="1"/>
        <c:axPos val="b"/>
        <c:numFmt formatCode="0.0%" sourceLinked="1"/>
        <c:majorTickMark val="none"/>
        <c:minorTickMark val="none"/>
        <c:tickLblPos val="nextTo"/>
        <c:crossAx val="71266653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3">
                  <c:v>53514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3">
                  <c:v>50160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712667712"/>
        <c:axId val="712668104"/>
      </c:barChart>
      <c:catAx>
        <c:axId val="712667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68104"/>
        <c:crosses val="autoZero"/>
        <c:auto val="1"/>
        <c:lblAlgn val="ctr"/>
        <c:lblOffset val="100"/>
        <c:noMultiLvlLbl val="0"/>
      </c:catAx>
      <c:valAx>
        <c:axId val="712668104"/>
        <c:scaling>
          <c:orientation val="minMax"/>
        </c:scaling>
        <c:delete val="1"/>
        <c:axPos val="b"/>
        <c:numFmt formatCode="General" sourceLinked="1"/>
        <c:majorTickMark val="none"/>
        <c:minorTickMark val="none"/>
        <c:tickLblPos val="nextTo"/>
        <c:crossAx val="712667712"/>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Hudson</c:v>
                </c:pt>
                <c:pt idx="1">
                  <c:v>New Jersey</c:v>
                </c:pt>
                <c:pt idx="2">
                  <c:v>United States</c:v>
                </c:pt>
              </c:strCache>
            </c:strRef>
          </c:cat>
          <c:val>
            <c:numRef>
              <c:f>Sheet1!$B$2:$B$4</c:f>
              <c:numCache>
                <c:formatCode>_("$"* #,##0_);_("$"* \(#,##0\);_("$"* "-"??_);_(@_)</c:formatCode>
                <c:ptCount val="3"/>
                <c:pt idx="0">
                  <c:v>53514</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Hudson</c:v>
                </c:pt>
                <c:pt idx="1">
                  <c:v>New Jersey</c:v>
                </c:pt>
                <c:pt idx="2">
                  <c:v>United States</c:v>
                </c:pt>
              </c:strCache>
            </c:strRef>
          </c:cat>
          <c:val>
            <c:numRef>
              <c:f>Sheet1!$C$2:$C$4</c:f>
              <c:numCache>
                <c:formatCode>_("$"* #,##0_);_("$"* \(#,##0\);_("$"* "-"??_);_(@_)</c:formatCode>
                <c:ptCount val="3"/>
                <c:pt idx="0">
                  <c:v>50160</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712668888"/>
        <c:axId val="712669280"/>
      </c:barChart>
      <c:catAx>
        <c:axId val="71266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69280"/>
        <c:crosses val="autoZero"/>
        <c:auto val="1"/>
        <c:lblAlgn val="ctr"/>
        <c:lblOffset val="100"/>
        <c:noMultiLvlLbl val="0"/>
      </c:catAx>
      <c:valAx>
        <c:axId val="712669280"/>
        <c:scaling>
          <c:orientation val="minMax"/>
        </c:scaling>
        <c:delete val="1"/>
        <c:axPos val="b"/>
        <c:numFmt formatCode="_(&quot;$&quot;* #,##0_);_(&quot;$&quot;* \(#,##0\);_(&quot;$&quot;* &quot;-&quot;??_);_(@_)" sourceLinked="1"/>
        <c:majorTickMark val="none"/>
        <c:minorTickMark val="none"/>
        <c:tickLblPos val="nextTo"/>
        <c:crossAx val="712668888"/>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52791</c:v>
                </c:pt>
                <c:pt idx="1">
                  <c:v>52450</c:v>
                </c:pt>
                <c:pt idx="2">
                  <c:v>52260</c:v>
                </c:pt>
                <c:pt idx="3">
                  <c:v>52546</c:v>
                </c:pt>
                <c:pt idx="4">
                  <c:v>53514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46093</c:v>
                </c:pt>
                <c:pt idx="1">
                  <c:v>46311</c:v>
                </c:pt>
                <c:pt idx="2">
                  <c:v>47626</c:v>
                </c:pt>
                <c:pt idx="3">
                  <c:v>49266</c:v>
                </c:pt>
                <c:pt idx="4">
                  <c:v>50160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712670064"/>
        <c:axId val="712670456"/>
      </c:lineChart>
      <c:catAx>
        <c:axId val="71267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70456"/>
        <c:crosses val="autoZero"/>
        <c:auto val="1"/>
        <c:lblAlgn val="ctr"/>
        <c:lblOffset val="100"/>
        <c:noMultiLvlLbl val="0"/>
      </c:catAx>
      <c:valAx>
        <c:axId val="71267045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2670064"/>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c:v>
                </c:pt>
                <c:pt idx="1">
                  <c:v>Harrison</c:v>
                </c:pt>
                <c:pt idx="2">
                  <c:v>Union City</c:v>
                </c:pt>
              </c:strCache>
            </c:strRef>
          </c:cat>
          <c:val>
            <c:numRef>
              <c:f>Sheet1!$B$2:$B$4</c:f>
              <c:numCache>
                <c:formatCode>_("$"* #,##0_);_("$"* \(#,##0\);_("$"* "-"??_);_(@_)</c:formatCode>
                <c:ptCount val="3"/>
                <c:pt idx="0">
                  <c:v>100524</c:v>
                </c:pt>
                <c:pt idx="1">
                  <c:v>47385</c:v>
                </c:pt>
                <c:pt idx="2">
                  <c:v>32430</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Hoboken</c:v>
                </c:pt>
                <c:pt idx="1">
                  <c:v>Harrison</c:v>
                </c:pt>
                <c:pt idx="2">
                  <c:v>Union City</c:v>
                </c:pt>
              </c:strCache>
            </c:strRef>
          </c:cat>
          <c:val>
            <c:numRef>
              <c:f>Sheet1!$C$2:$C$4</c:f>
              <c:numCache>
                <c:formatCode>_("$"* #,##0_);_("$"* \(#,##0\);_("$"* "-"??_);_(@_)</c:formatCode>
                <c:ptCount val="3"/>
                <c:pt idx="0">
                  <c:v>78224</c:v>
                </c:pt>
                <c:pt idx="1">
                  <c:v>40682</c:v>
                </c:pt>
                <c:pt idx="2">
                  <c:v>26922</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517798216"/>
        <c:axId val="517798608"/>
      </c:barChart>
      <c:catAx>
        <c:axId val="51779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798608"/>
        <c:crosses val="autoZero"/>
        <c:auto val="1"/>
        <c:lblAlgn val="ctr"/>
        <c:lblOffset val="100"/>
        <c:noMultiLvlLbl val="0"/>
      </c:catAx>
      <c:valAx>
        <c:axId val="51779860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798216"/>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3">
                  <c:v>2236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1267353221098859E-2"/>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84B-42A8-99BB-00AE3CA0AEE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0">
                  <c:v>719</c:v>
                </c:pt>
                <c:pt idx="11">
                  <c:v>217</c:v>
                </c:pt>
                <c:pt idx="12">
                  <c:v>172</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637526576"/>
        <c:axId val="637526968"/>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637527752"/>
        <c:axId val="637527360"/>
      </c:lineChart>
      <c:catAx>
        <c:axId val="63752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26968"/>
        <c:crosses val="autoZero"/>
        <c:auto val="1"/>
        <c:lblAlgn val="ctr"/>
        <c:lblOffset val="100"/>
        <c:noMultiLvlLbl val="0"/>
      </c:catAx>
      <c:valAx>
        <c:axId val="637526968"/>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7526576"/>
        <c:crosses val="autoZero"/>
        <c:crossBetween val="between"/>
      </c:valAx>
      <c:valAx>
        <c:axId val="63752736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7527752"/>
        <c:crosses val="max"/>
        <c:crossBetween val="between"/>
      </c:valAx>
      <c:catAx>
        <c:axId val="637527752"/>
        <c:scaling>
          <c:orientation val="minMax"/>
        </c:scaling>
        <c:delete val="1"/>
        <c:axPos val="b"/>
        <c:numFmt formatCode="General" sourceLinked="1"/>
        <c:majorTickMark val="out"/>
        <c:minorTickMark val="none"/>
        <c:tickLblPos val="nextTo"/>
        <c:crossAx val="637527360"/>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69247766657550758"/>
          <c:y val="2.1663754313166066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30</c:v>
                </c:pt>
                <c:pt idx="1">
                  <c:v>136</c:v>
                </c:pt>
                <c:pt idx="2">
                  <c:v>878</c:v>
                </c:pt>
                <c:pt idx="3">
                  <c:v>1192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7.9373394880700596E-2"/>
                  <c:y val="1.1111114351447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1657</c:v>
                </c:pt>
                <c:pt idx="1">
                  <c:v>7859</c:v>
                </c:pt>
                <c:pt idx="2">
                  <c:v>1072</c:v>
                </c:pt>
                <c:pt idx="3">
                  <c:v>53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0">
                  <c:v>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637529320"/>
        <c:axId val="637529712"/>
      </c:barChart>
      <c:catAx>
        <c:axId val="637529320"/>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29712"/>
        <c:crosses val="autoZero"/>
        <c:auto val="1"/>
        <c:lblAlgn val="ctr"/>
        <c:lblOffset val="100"/>
        <c:noMultiLvlLbl val="0"/>
      </c:catAx>
      <c:valAx>
        <c:axId val="637529712"/>
        <c:scaling>
          <c:orientation val="minMax"/>
        </c:scaling>
        <c:delete val="1"/>
        <c:axPos val="b"/>
        <c:numFmt formatCode="General" sourceLinked="1"/>
        <c:majorTickMark val="none"/>
        <c:minorTickMark val="none"/>
        <c:tickLblPos val="nextTo"/>
        <c:crossAx val="6375293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Hudson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12</c:v>
                </c:pt>
                <c:pt idx="1">
                  <c:v>10</c:v>
                </c:pt>
                <c:pt idx="2">
                  <c:v>10</c:v>
                </c:pt>
                <c:pt idx="3">
                  <c:v>9</c:v>
                </c:pt>
                <c:pt idx="4">
                  <c:v>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637530496"/>
        <c:axId val="637530888"/>
      </c:lineChart>
      <c:catAx>
        <c:axId val="63753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30888"/>
        <c:crosses val="autoZero"/>
        <c:auto val="1"/>
        <c:lblAlgn val="ctr"/>
        <c:lblOffset val="100"/>
        <c:noMultiLvlLbl val="0"/>
      </c:catAx>
      <c:valAx>
        <c:axId val="637530888"/>
        <c:scaling>
          <c:orientation val="minMax"/>
          <c:max val="32"/>
          <c:min val="0"/>
        </c:scaling>
        <c:delete val="1"/>
        <c:axPos val="l"/>
        <c:numFmt formatCode="General" sourceLinked="1"/>
        <c:majorTickMark val="none"/>
        <c:minorTickMark val="none"/>
        <c:tickLblPos val="nextTo"/>
        <c:crossAx val="637530496"/>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pt idx="0">
                  <c:v>3.8</c:v>
                </c:pt>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637531672"/>
        <c:axId val="637532064"/>
      </c:barChart>
      <c:catAx>
        <c:axId val="637531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32064"/>
        <c:crosses val="autoZero"/>
        <c:auto val="1"/>
        <c:lblAlgn val="ctr"/>
        <c:lblOffset val="100"/>
        <c:noMultiLvlLbl val="0"/>
      </c:catAx>
      <c:valAx>
        <c:axId val="637532064"/>
        <c:scaling>
          <c:orientation val="minMax"/>
        </c:scaling>
        <c:delete val="1"/>
        <c:axPos val="b"/>
        <c:numFmt formatCode="General" sourceLinked="1"/>
        <c:majorTickMark val="none"/>
        <c:minorTickMark val="none"/>
        <c:tickLblPos val="nextTo"/>
        <c:crossAx val="63753167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Hudson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3.8</c:v>
                </c:pt>
                <c:pt idx="1">
                  <c:v>3.7</c:v>
                </c:pt>
                <c:pt idx="2">
                  <c:v>5</c:v>
                </c:pt>
                <c:pt idx="3">
                  <c:v>4.5999999999999996</c:v>
                </c:pt>
                <c:pt idx="4">
                  <c:v>3.8</c:v>
                </c:pt>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637532848"/>
        <c:axId val="637533240"/>
      </c:lineChart>
      <c:catAx>
        <c:axId val="63753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33240"/>
        <c:crosses val="autoZero"/>
        <c:auto val="1"/>
        <c:lblAlgn val="ctr"/>
        <c:lblOffset val="100"/>
        <c:noMultiLvlLbl val="0"/>
      </c:catAx>
      <c:valAx>
        <c:axId val="637533240"/>
        <c:scaling>
          <c:orientation val="minMax"/>
        </c:scaling>
        <c:delete val="1"/>
        <c:axPos val="l"/>
        <c:numFmt formatCode="General" sourceLinked="1"/>
        <c:majorTickMark val="none"/>
        <c:minorTickMark val="none"/>
        <c:tickLblPos val="nextTo"/>
        <c:crossAx val="63753284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 non-Hispanic</c:v>
                </c:pt>
                <c:pt idx="2">
                  <c:v>Hispanic (any race)</c:v>
                </c:pt>
                <c:pt idx="3">
                  <c:v>Asian, non-Hispanic</c:v>
                </c:pt>
                <c:pt idx="4">
                  <c:v>Two or More Races, non-Hispanic</c:v>
                </c:pt>
              </c:strCache>
            </c:strRef>
          </c:cat>
          <c:val>
            <c:numRef>
              <c:f>Sheet1!$B$2:$B$6</c:f>
              <c:numCache>
                <c:formatCode>General</c:formatCode>
                <c:ptCount val="5"/>
                <c:pt idx="1">
                  <c:v>19.2</c:v>
                </c:pt>
                <c:pt idx="2">
                  <c:v>3</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637534024"/>
        <c:axId val="637534416"/>
      </c:barChart>
      <c:catAx>
        <c:axId val="637534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34416"/>
        <c:crosses val="autoZero"/>
        <c:auto val="1"/>
        <c:lblAlgn val="ctr"/>
        <c:lblOffset val="100"/>
        <c:noMultiLvlLbl val="0"/>
      </c:catAx>
      <c:valAx>
        <c:axId val="6375344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34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0">
                  <c:v>1.6</c:v>
                </c:pt>
                <c:pt idx="1">
                  <c:v>6.7</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637535200"/>
        <c:axId val="637535592"/>
      </c:barChart>
      <c:catAx>
        <c:axId val="63753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35592"/>
        <c:crosses val="autoZero"/>
        <c:auto val="1"/>
        <c:lblAlgn val="ctr"/>
        <c:lblOffset val="100"/>
        <c:noMultiLvlLbl val="0"/>
      </c:catAx>
      <c:valAx>
        <c:axId val="637535592"/>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35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2">
                  <c:v>3441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637536376"/>
        <c:axId val="637536768"/>
      </c:barChart>
      <c:catAx>
        <c:axId val="637536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36768"/>
        <c:crosses val="autoZero"/>
        <c:auto val="1"/>
        <c:lblAlgn val="ctr"/>
        <c:lblOffset val="100"/>
        <c:noMultiLvlLbl val="0"/>
      </c:catAx>
      <c:valAx>
        <c:axId val="637536768"/>
        <c:scaling>
          <c:orientation val="minMax"/>
        </c:scaling>
        <c:delete val="1"/>
        <c:axPos val="b"/>
        <c:numFmt formatCode="General" sourceLinked="1"/>
        <c:majorTickMark val="none"/>
        <c:minorTickMark val="none"/>
        <c:tickLblPos val="nextTo"/>
        <c:crossAx val="637536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1.3694638694638694E-3"/>
                  <c:y val="-4.47715277576570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37-4591-BB5B-8D3EB531B1C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3443</c:v>
                </c:pt>
                <c:pt idx="1">
                  <c:v>3753</c:v>
                </c:pt>
                <c:pt idx="2">
                  <c:v>3236</c:v>
                </c:pt>
                <c:pt idx="3">
                  <c:v>3327</c:v>
                </c:pt>
                <c:pt idx="4">
                  <c:v>3441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637537552"/>
        <c:axId val="637537944"/>
      </c:lineChart>
      <c:catAx>
        <c:axId val="63753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37944"/>
        <c:crosses val="autoZero"/>
        <c:auto val="1"/>
        <c:lblAlgn val="ctr"/>
        <c:lblOffset val="100"/>
        <c:noMultiLvlLbl val="0"/>
      </c:catAx>
      <c:valAx>
        <c:axId val="63753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7537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Jersey City</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894</c:v>
                </c:pt>
                <c:pt idx="1">
                  <c:v>789</c:v>
                </c:pt>
                <c:pt idx="2">
                  <c:v>707</c:v>
                </c:pt>
                <c:pt idx="3">
                  <c:v>1148</c:v>
                </c:pt>
                <c:pt idx="4">
                  <c:v>976</c:v>
                </c:pt>
                <c:pt idx="5">
                  <c:v>937</c:v>
                </c:pt>
                <c:pt idx="6">
                  <c:v>948</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North Bergen</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586</c:v>
                </c:pt>
                <c:pt idx="1">
                  <c:v>561</c:v>
                </c:pt>
                <c:pt idx="2">
                  <c:v>539</c:v>
                </c:pt>
                <c:pt idx="3">
                  <c:v>574</c:v>
                </c:pt>
                <c:pt idx="4">
                  <c:v>522</c:v>
                </c:pt>
                <c:pt idx="5">
                  <c:v>517</c:v>
                </c:pt>
                <c:pt idx="6">
                  <c:v>508</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West New York</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403</c:v>
                </c:pt>
                <c:pt idx="1">
                  <c:v>371</c:v>
                </c:pt>
                <c:pt idx="2">
                  <c:v>427</c:v>
                </c:pt>
                <c:pt idx="3">
                  <c:v>419</c:v>
                </c:pt>
                <c:pt idx="4">
                  <c:v>404</c:v>
                </c:pt>
                <c:pt idx="5">
                  <c:v>508</c:v>
                </c:pt>
                <c:pt idx="6">
                  <c:v>438</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Union City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545</c:v>
                </c:pt>
                <c:pt idx="1">
                  <c:v>500</c:v>
                </c:pt>
                <c:pt idx="2">
                  <c:v>518</c:v>
                </c:pt>
                <c:pt idx="3">
                  <c:v>529</c:v>
                </c:pt>
                <c:pt idx="4">
                  <c:v>476</c:v>
                </c:pt>
                <c:pt idx="5">
                  <c:v>457</c:v>
                </c:pt>
                <c:pt idx="6">
                  <c:v>417</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Bayonne</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349</c:v>
                </c:pt>
                <c:pt idx="1">
                  <c:v>324</c:v>
                </c:pt>
                <c:pt idx="2">
                  <c:v>365</c:v>
                </c:pt>
                <c:pt idx="3">
                  <c:v>259</c:v>
                </c:pt>
                <c:pt idx="4">
                  <c:v>300</c:v>
                </c:pt>
                <c:pt idx="5">
                  <c:v>323</c:v>
                </c:pt>
                <c:pt idx="6">
                  <c:v>282</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Hoboken</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214</c:v>
                </c:pt>
                <c:pt idx="1">
                  <c:v>225</c:v>
                </c:pt>
                <c:pt idx="2">
                  <c:v>245</c:v>
                </c:pt>
                <c:pt idx="3">
                  <c:v>206</c:v>
                </c:pt>
                <c:pt idx="4">
                  <c:v>179</c:v>
                </c:pt>
                <c:pt idx="5">
                  <c:v>214</c:v>
                </c:pt>
                <c:pt idx="6">
                  <c:v>235</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Secaucus</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153</c:v>
                </c:pt>
                <c:pt idx="1">
                  <c:v>218</c:v>
                </c:pt>
                <c:pt idx="2">
                  <c:v>142</c:v>
                </c:pt>
                <c:pt idx="3">
                  <c:v>161</c:v>
                </c:pt>
                <c:pt idx="4">
                  <c:v>2</c:v>
                </c:pt>
                <c:pt idx="5">
                  <c:v>1</c:v>
                </c:pt>
                <c:pt idx="6">
                  <c:v>234</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Kearny</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235</c:v>
                </c:pt>
                <c:pt idx="1">
                  <c:v>257</c:v>
                </c:pt>
                <c:pt idx="2">
                  <c:v>231</c:v>
                </c:pt>
                <c:pt idx="3">
                  <c:v>229</c:v>
                </c:pt>
                <c:pt idx="4">
                  <c:v>185</c:v>
                </c:pt>
                <c:pt idx="5">
                  <c:v>189</c:v>
                </c:pt>
                <c:pt idx="6">
                  <c:v>189</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Harrison</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85</c:v>
                </c:pt>
                <c:pt idx="1">
                  <c:v>110</c:v>
                </c:pt>
                <c:pt idx="2">
                  <c:v>127</c:v>
                </c:pt>
                <c:pt idx="3">
                  <c:v>104</c:v>
                </c:pt>
                <c:pt idx="4">
                  <c:v>84</c:v>
                </c:pt>
                <c:pt idx="5">
                  <c:v>85</c:v>
                </c:pt>
                <c:pt idx="6">
                  <c:v>105</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Weehawken</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36</c:v>
                </c:pt>
                <c:pt idx="1">
                  <c:v>50</c:v>
                </c:pt>
                <c:pt idx="2">
                  <c:v>52</c:v>
                </c:pt>
                <c:pt idx="3">
                  <c:v>58</c:v>
                </c:pt>
                <c:pt idx="4">
                  <c:v>49</c:v>
                </c:pt>
                <c:pt idx="5">
                  <c:v>56</c:v>
                </c:pt>
                <c:pt idx="6">
                  <c:v>45</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637538728"/>
        <c:axId val="637539120"/>
      </c:lineChart>
      <c:catAx>
        <c:axId val="63753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7539120"/>
        <c:crosses val="autoZero"/>
        <c:auto val="1"/>
        <c:lblAlgn val="ctr"/>
        <c:lblOffset val="100"/>
        <c:noMultiLvlLbl val="0"/>
      </c:catAx>
      <c:valAx>
        <c:axId val="63753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38728"/>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64</c:v>
                </c:pt>
                <c:pt idx="1">
                  <c:v>107</c:v>
                </c:pt>
                <c:pt idx="2">
                  <c:v>127</c:v>
                </c:pt>
                <c:pt idx="3">
                  <c:v>141</c:v>
                </c:pt>
                <c:pt idx="4">
                  <c:v>184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637541080"/>
        <c:axId val="637541472"/>
      </c:lineChart>
      <c:catAx>
        <c:axId val="63754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41472"/>
        <c:crosses val="autoZero"/>
        <c:auto val="1"/>
        <c:lblAlgn val="ctr"/>
        <c:lblOffset val="100"/>
        <c:noMultiLvlLbl val="0"/>
      </c:catAx>
      <c:valAx>
        <c:axId val="6375414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75410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4">
                  <c:v>0.30496453900709197</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90223808"/>
        <c:axId val="390224200"/>
      </c:barChart>
      <c:catAx>
        <c:axId val="39022380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24200"/>
        <c:crosses val="autoZero"/>
        <c:auto val="1"/>
        <c:lblAlgn val="ctr"/>
        <c:lblOffset val="100"/>
        <c:noMultiLvlLbl val="0"/>
      </c:catAx>
      <c:valAx>
        <c:axId val="390224200"/>
        <c:scaling>
          <c:orientation val="minMax"/>
        </c:scaling>
        <c:delete val="1"/>
        <c:axPos val="t"/>
        <c:numFmt formatCode="0%" sourceLinked="1"/>
        <c:majorTickMark val="none"/>
        <c:minorTickMark val="none"/>
        <c:tickLblPos val="nextTo"/>
        <c:crossAx val="390223808"/>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1071538077666386"/>
          <c:y val="0.88904297508930297"/>
          <c:w val="0.2411884199212489"/>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6">
                  <c:v>-0.230092204526404</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624132064"/>
        <c:axId val="624132456"/>
      </c:barChart>
      <c:catAx>
        <c:axId val="62413206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32456"/>
        <c:crosses val="autoZero"/>
        <c:auto val="1"/>
        <c:lblAlgn val="ctr"/>
        <c:lblOffset val="100"/>
        <c:noMultiLvlLbl val="0"/>
      </c:catAx>
      <c:valAx>
        <c:axId val="624132456"/>
        <c:scaling>
          <c:orientation val="minMax"/>
        </c:scaling>
        <c:delete val="1"/>
        <c:axPos val="t"/>
        <c:numFmt formatCode="0%" sourceLinked="1"/>
        <c:majorTickMark val="none"/>
        <c:minorTickMark val="none"/>
        <c:tickLblPos val="nextTo"/>
        <c:crossAx val="62413206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3.2404770798758549E-3"/>
                  <c:y val="-3.29670358195930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AD-41CC-A0E4-9F150AB74C54}"/>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10320</c:v>
                </c:pt>
                <c:pt idx="1">
                  <c:v>6213</c:v>
                </c:pt>
                <c:pt idx="2">
                  <c:v>5267</c:v>
                </c:pt>
                <c:pt idx="3" formatCode="#,##0">
                  <c:v>4772</c:v>
                </c:pt>
                <c:pt idx="4" formatCode="#,##0">
                  <c:v>3674</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624133240"/>
        <c:axId val="624133632"/>
      </c:lineChart>
      <c:catAx>
        <c:axId val="62413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133632"/>
        <c:crosses val="autoZero"/>
        <c:auto val="1"/>
        <c:lblAlgn val="ctr"/>
        <c:lblOffset val="100"/>
        <c:noMultiLvlLbl val="0"/>
      </c:catAx>
      <c:valAx>
        <c:axId val="62413363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133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Hudson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0.22</c:v>
                </c:pt>
                <c:pt idx="1">
                  <c:v>0.36</c:v>
                </c:pt>
                <c:pt idx="2">
                  <c:v>0.04</c:v>
                </c:pt>
                <c:pt idx="3">
                  <c:v>0.05</c:v>
                </c:pt>
                <c:pt idx="4">
                  <c:v>0.26</c:v>
                </c:pt>
                <c:pt idx="5">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3</c:v>
                </c:pt>
                <c:pt idx="3">
                  <c:v>1</c:v>
                </c:pt>
                <c:pt idx="4">
                  <c:v>1</c:v>
                </c:pt>
                <c:pt idx="5">
                  <c:v>1</c:v>
                </c:pt>
                <c:pt idx="6">
                  <c:v>1</c:v>
                </c:pt>
                <c:pt idx="7">
                  <c:v>1</c:v>
                </c:pt>
                <c:pt idx="8">
                  <c:v>1</c:v>
                </c:pt>
                <c:pt idx="9">
                  <c:v>7</c:v>
                </c:pt>
                <c:pt idx="10">
                  <c:v>4</c:v>
                </c:pt>
                <c:pt idx="11">
                  <c:v>1</c:v>
                </c:pt>
                <c:pt idx="12">
                  <c:v>2</c:v>
                </c:pt>
                <c:pt idx="13">
                  <c:v>3</c:v>
                </c:pt>
                <c:pt idx="14">
                  <c:v>1</c:v>
                </c:pt>
                <c:pt idx="15">
                  <c:v>1</c:v>
                </c:pt>
                <c:pt idx="16">
                  <c:v>1</c:v>
                </c:pt>
                <c:pt idx="17">
                  <c:v>1</c:v>
                </c:pt>
                <c:pt idx="18">
                  <c:v>4</c:v>
                </c:pt>
                <c:pt idx="19">
                  <c:v>3</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624134808"/>
        <c:axId val="624135200"/>
      </c:barChart>
      <c:catAx>
        <c:axId val="624134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135200"/>
        <c:crosses val="autoZero"/>
        <c:auto val="1"/>
        <c:lblAlgn val="ctr"/>
        <c:lblOffset val="100"/>
        <c:noMultiLvlLbl val="0"/>
      </c:catAx>
      <c:valAx>
        <c:axId val="624135200"/>
        <c:scaling>
          <c:orientation val="minMax"/>
        </c:scaling>
        <c:delete val="1"/>
        <c:axPos val="b"/>
        <c:numFmt formatCode="General" sourceLinked="1"/>
        <c:majorTickMark val="none"/>
        <c:minorTickMark val="none"/>
        <c:tickLblPos val="nextTo"/>
        <c:crossAx val="624134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4">
                  <c:v>0.113</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624135984"/>
        <c:axId val="624136376"/>
      </c:barChart>
      <c:catAx>
        <c:axId val="624135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36376"/>
        <c:crosses val="autoZero"/>
        <c:auto val="1"/>
        <c:lblAlgn val="ctr"/>
        <c:lblOffset val="100"/>
        <c:noMultiLvlLbl val="0"/>
      </c:catAx>
      <c:valAx>
        <c:axId val="624136376"/>
        <c:scaling>
          <c:orientation val="minMax"/>
        </c:scaling>
        <c:delete val="1"/>
        <c:axPos val="b"/>
        <c:numFmt formatCode="0.0%" sourceLinked="1"/>
        <c:majorTickMark val="none"/>
        <c:minorTickMark val="none"/>
        <c:tickLblPos val="nextTo"/>
        <c:crossAx val="62413598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c:v>
                </c:pt>
                <c:pt idx="1">
                  <c:v>9.7000000000000003E-2</c:v>
                </c:pt>
                <c:pt idx="2">
                  <c:v>0.11600000000000001</c:v>
                </c:pt>
                <c:pt idx="3">
                  <c:v>0.104</c:v>
                </c:pt>
                <c:pt idx="4">
                  <c:v>0.113</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624137160"/>
        <c:axId val="624137552"/>
      </c:lineChart>
      <c:catAx>
        <c:axId val="6241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37552"/>
        <c:crosses val="autoZero"/>
        <c:auto val="1"/>
        <c:lblAlgn val="ctr"/>
        <c:lblOffset val="100"/>
        <c:noMultiLvlLbl val="0"/>
      </c:catAx>
      <c:valAx>
        <c:axId val="624137552"/>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37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0.158</c:v>
                </c:pt>
                <c:pt idx="1">
                  <c:v>0.16400000000000001</c:v>
                </c:pt>
                <c:pt idx="2" formatCode="0.0%">
                  <c:v>9.1999999999999998E-2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624138336"/>
        <c:axId val="386854880"/>
      </c:barChart>
      <c:catAx>
        <c:axId val="6241383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854880"/>
        <c:crosses val="autoZero"/>
        <c:auto val="1"/>
        <c:lblAlgn val="ctr"/>
        <c:lblOffset val="100"/>
        <c:noMultiLvlLbl val="0"/>
      </c:catAx>
      <c:valAx>
        <c:axId val="386854880"/>
        <c:scaling>
          <c:orientation val="minMax"/>
          <c:max val="0.30000000000000004"/>
        </c:scaling>
        <c:delete val="1"/>
        <c:axPos val="t"/>
        <c:numFmt formatCode="0.00%" sourceLinked="1"/>
        <c:majorTickMark val="none"/>
        <c:minorTickMark val="none"/>
        <c:tickLblPos val="nextTo"/>
        <c:crossAx val="6241383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9.0999999999999998E-2</c:v>
                </c:pt>
                <c:pt idx="1">
                  <c:v>0.13500000000000001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6855664"/>
        <c:axId val="386856056"/>
      </c:barChart>
      <c:catAx>
        <c:axId val="3868556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856056"/>
        <c:crosses val="autoZero"/>
        <c:auto val="1"/>
        <c:lblAlgn val="ctr"/>
        <c:lblOffset val="100"/>
        <c:noMultiLvlLbl val="0"/>
      </c:catAx>
      <c:valAx>
        <c:axId val="386856056"/>
        <c:scaling>
          <c:orientation val="minMax"/>
          <c:max val="0.30000000000000004"/>
          <c:min val="0"/>
        </c:scaling>
        <c:delete val="1"/>
        <c:axPos val="b"/>
        <c:numFmt formatCode="0.0%" sourceLinked="1"/>
        <c:majorTickMark val="none"/>
        <c:minorTickMark val="none"/>
        <c:tickLblPos val="nextTo"/>
        <c:crossAx val="386855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7">
                  <c:v>0.192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6856840"/>
        <c:axId val="386857232"/>
      </c:barChart>
      <c:catAx>
        <c:axId val="386856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857232"/>
        <c:crosses val="autoZero"/>
        <c:auto val="1"/>
        <c:lblAlgn val="ctr"/>
        <c:lblOffset val="100"/>
        <c:noMultiLvlLbl val="0"/>
      </c:catAx>
      <c:valAx>
        <c:axId val="386857232"/>
        <c:scaling>
          <c:orientation val="minMax"/>
        </c:scaling>
        <c:delete val="1"/>
        <c:axPos val="b"/>
        <c:numFmt formatCode="0.0%" sourceLinked="1"/>
        <c:majorTickMark val="none"/>
        <c:minorTickMark val="none"/>
        <c:tickLblPos val="nextTo"/>
        <c:crossAx val="38685684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0.14899999999999999</c:v>
                </c:pt>
                <c:pt idx="1">
                  <c:v>0.123</c:v>
                </c:pt>
                <c:pt idx="2">
                  <c:v>9.9000000000000005E-2</c:v>
                </c:pt>
                <c:pt idx="3">
                  <c:v>0.115</c:v>
                </c:pt>
                <c:pt idx="4">
                  <c:v>0.192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6858016"/>
        <c:axId val="386858408"/>
      </c:lineChart>
      <c:catAx>
        <c:axId val="38685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858408"/>
        <c:crosses val="autoZero"/>
        <c:auto val="1"/>
        <c:lblAlgn val="ctr"/>
        <c:lblOffset val="100"/>
        <c:noMultiLvlLbl val="0"/>
      </c:catAx>
      <c:valAx>
        <c:axId val="38685840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8580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0.21199999999999999</c:v>
                </c:pt>
                <c:pt idx="1">
                  <c:v>0.123</c:v>
                </c:pt>
                <c:pt idx="2" formatCode="0.0%">
                  <c:v>0.215</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6859192"/>
        <c:axId val="386859584"/>
      </c:barChart>
      <c:catAx>
        <c:axId val="3868591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859584"/>
        <c:crosses val="autoZero"/>
        <c:auto val="1"/>
        <c:lblAlgn val="ctr"/>
        <c:lblOffset val="100"/>
        <c:noMultiLvlLbl val="0"/>
      </c:catAx>
      <c:valAx>
        <c:axId val="386859584"/>
        <c:scaling>
          <c:orientation val="minMax"/>
          <c:max val="0.30000000000000004"/>
        </c:scaling>
        <c:delete val="1"/>
        <c:axPos val="t"/>
        <c:numFmt formatCode="0.00%" sourceLinked="1"/>
        <c:majorTickMark val="none"/>
        <c:minorTickMark val="none"/>
        <c:tickLblPos val="nextTo"/>
        <c:crossAx val="386859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0.17899999999999999</c:v>
                </c:pt>
                <c:pt idx="1">
                  <c:v>0.20699999999999999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6860368"/>
        <c:axId val="386860760"/>
      </c:barChart>
      <c:catAx>
        <c:axId val="386860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860760"/>
        <c:crosses val="autoZero"/>
        <c:auto val="1"/>
        <c:lblAlgn val="ctr"/>
        <c:lblOffset val="100"/>
        <c:noMultiLvlLbl val="0"/>
      </c:catAx>
      <c:valAx>
        <c:axId val="386860760"/>
        <c:scaling>
          <c:orientation val="minMax"/>
          <c:max val="0.30000000000000004"/>
          <c:min val="0"/>
        </c:scaling>
        <c:delete val="1"/>
        <c:axPos val="b"/>
        <c:numFmt formatCode="0.0%" sourceLinked="1"/>
        <c:majorTickMark val="none"/>
        <c:minorTickMark val="none"/>
        <c:tickLblPos val="nextTo"/>
        <c:crossAx val="386860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0" formatCode="0">
                  <c:v>12608</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0">
                  <c:v>12627</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712664576"/>
        <c:axId val="712664184"/>
      </c:barChart>
      <c:catAx>
        <c:axId val="7126645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2664184"/>
        <c:crosses val="autoZero"/>
        <c:auto val="1"/>
        <c:lblAlgn val="ctr"/>
        <c:lblOffset val="100"/>
        <c:noMultiLvlLbl val="0"/>
      </c:catAx>
      <c:valAx>
        <c:axId val="712664184"/>
        <c:scaling>
          <c:orientation val="minMax"/>
        </c:scaling>
        <c:delete val="1"/>
        <c:axPos val="b"/>
        <c:numFmt formatCode="General" sourceLinked="1"/>
        <c:majorTickMark val="none"/>
        <c:minorTickMark val="none"/>
        <c:tickLblPos val="nextTo"/>
        <c:crossAx val="71266457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0" formatCode="0.0%">
                  <c:v>0.13289999999999999</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0" formatCode="0.0%">
                  <c:v>0.13689999999999999</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390224592"/>
        <c:axId val="384617760"/>
      </c:barChart>
      <c:catAx>
        <c:axId val="390224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617760"/>
        <c:crosses val="autoZero"/>
        <c:auto val="1"/>
        <c:lblAlgn val="ctr"/>
        <c:lblOffset val="100"/>
        <c:noMultiLvlLbl val="0"/>
      </c:catAx>
      <c:valAx>
        <c:axId val="38461776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90224592"/>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2">
                  <c:v>650</c:v>
                </c:pt>
                <c:pt idx="13">
                  <c:v>856</c:v>
                </c:pt>
                <c:pt idx="14">
                  <c:v>907</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5">
                  <c:v>1053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4618544"/>
        <c:axId val="384618936"/>
      </c:barChart>
      <c:catAx>
        <c:axId val="38461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618936"/>
        <c:crosses val="autoZero"/>
        <c:auto val="1"/>
        <c:lblAlgn val="ctr"/>
        <c:lblOffset val="100"/>
        <c:noMultiLvlLbl val="0"/>
      </c:catAx>
      <c:valAx>
        <c:axId val="38461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618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www.passaic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F6635-16F0-4079-8275-EDBEEA357CB3}" type="slidenum">
              <a:rPr lang="en-US" smtClean="0"/>
              <a:t>2</a:t>
            </a:fld>
            <a:endParaRPr lang="en-US" dirty="0"/>
          </a:p>
        </p:txBody>
      </p:sp>
    </p:spTree>
    <p:extLst>
      <p:ext uri="{BB962C8B-B14F-4D97-AF65-F5344CB8AC3E}">
        <p14:creationId xmlns:p14="http://schemas.microsoft.com/office/powerpoint/2010/main" val="3177478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Hispanic/Latino, Asian, and “Other” minority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and lower proportions of White</a:t>
            </a:r>
            <a:r>
              <a:rPr lang="en-US" sz="1200" kern="1200" baseline="0" dirty="0" smtClean="0">
                <a:solidFill>
                  <a:schemeClr val="tx1"/>
                </a:solidFill>
                <a:effectLst/>
                <a:latin typeface="+mn-lt"/>
                <a:ea typeface="+mn-ea"/>
                <a:cs typeface="+mn-cs"/>
              </a:rPr>
              <a:t> and Black/African American</a:t>
            </a:r>
            <a:r>
              <a:rPr lang="en-US" sz="1200" kern="1200" dirty="0" smtClean="0">
                <a:solidFill>
                  <a:schemeClr val="tx1"/>
                </a:solidFill>
                <a:effectLst/>
                <a:latin typeface="+mn-lt"/>
                <a:ea typeface="+mn-ea"/>
                <a:cs typeface="+mn-cs"/>
              </a:rPr>
              <a:t> residents 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Over the last 5 years for which we have Census data, this county’s proportion of all ethnic/racial groups has remained</a:t>
            </a:r>
            <a:r>
              <a:rPr lang="en-US" sz="1200" kern="1200" baseline="0" dirty="0" smtClean="0">
                <a:solidFill>
                  <a:schemeClr val="tx1"/>
                </a:solidFill>
                <a:effectLst/>
                <a:latin typeface="+mn-lt"/>
                <a:ea typeface="+mn-ea"/>
                <a:cs typeface="+mn-cs"/>
              </a:rPr>
              <a:t> fairly </a:t>
            </a:r>
            <a:r>
              <a:rPr lang="en-US" sz="1200" kern="1200" baseline="0" dirty="0" smtClean="0">
                <a:solidFill>
                  <a:schemeClr val="tx1"/>
                </a:solidFill>
                <a:effectLst/>
                <a:latin typeface="+mn-lt"/>
                <a:ea typeface="+mn-ea"/>
                <a:cs typeface="+mn-cs"/>
              </a:rPr>
              <a:t>steady, with</a:t>
            </a:r>
            <a:r>
              <a:rPr lang="en-US" sz="1200" kern="1200" dirty="0" smtClean="0">
                <a:solidFill>
                  <a:schemeClr val="tx1"/>
                </a:solidFill>
                <a:effectLst/>
                <a:latin typeface="+mn-lt"/>
                <a:ea typeface="+mn-ea"/>
                <a:cs typeface="+mn-cs"/>
              </a:rPr>
              <a:t> Hispanic/Latino and Asian residents increasing very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Hoboken is composed of mostly White residents, </a:t>
            </a:r>
            <a:r>
              <a:rPr lang="en-US" sz="1200" kern="1200" dirty="0" smtClean="0">
                <a:solidFill>
                  <a:schemeClr val="tx1"/>
                </a:solidFill>
                <a:effectLst/>
                <a:latin typeface="+mn-lt"/>
                <a:ea typeface="+mn-ea"/>
                <a:cs typeface="+mn-cs"/>
              </a:rPr>
              <a:t>while </a:t>
            </a:r>
            <a:r>
              <a:rPr lang="en-US" sz="1200" kern="1200" dirty="0" smtClean="0">
                <a:solidFill>
                  <a:schemeClr val="tx1"/>
                </a:solidFill>
                <a:effectLst/>
                <a:latin typeface="+mn-lt"/>
                <a:ea typeface="+mn-ea"/>
                <a:cs typeface="+mn-cs"/>
              </a:rPr>
              <a:t>Jersey City</a:t>
            </a:r>
            <a:r>
              <a:rPr lang="en-US" sz="1200" kern="1200" baseline="0" dirty="0" smtClean="0">
                <a:solidFill>
                  <a:schemeClr val="tx1"/>
                </a:solidFill>
                <a:effectLst/>
                <a:latin typeface="+mn-lt"/>
                <a:ea typeface="+mn-ea"/>
                <a:cs typeface="+mn-cs"/>
              </a:rPr>
              <a:t> </a:t>
            </a:r>
            <a:r>
              <a:rPr lang="en-US" sz="1200" kern="1200" baseline="0" smtClean="0">
                <a:solidFill>
                  <a:schemeClr val="tx1"/>
                </a:solidFill>
                <a:effectLst/>
                <a:latin typeface="+mn-lt"/>
                <a:ea typeface="+mn-ea"/>
                <a:cs typeface="+mn-cs"/>
              </a:rPr>
              <a:t>has </a:t>
            </a:r>
            <a:r>
              <a:rPr lang="en-US" sz="1200" kern="1200" baseline="0" smtClean="0">
                <a:solidFill>
                  <a:schemeClr val="tx1"/>
                </a:solidFill>
                <a:effectLst/>
                <a:latin typeface="+mn-lt"/>
                <a:ea typeface="+mn-ea"/>
                <a:cs typeface="+mn-cs"/>
              </a:rPr>
              <a:t>similar proportions </a:t>
            </a:r>
            <a:r>
              <a:rPr lang="en-US" sz="1200" kern="1200" baseline="0" dirty="0" smtClean="0">
                <a:solidFill>
                  <a:schemeClr val="tx1"/>
                </a:solidFill>
                <a:effectLst/>
                <a:latin typeface="+mn-lt"/>
                <a:ea typeface="+mn-ea"/>
                <a:cs typeface="+mn-cs"/>
              </a:rPr>
              <a:t>of residents who are White, Black/African American, Asian, and Hispanic/Latino</a:t>
            </a: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risen slightly over the past 5 years.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West New York and East Newark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remained</a:t>
            </a:r>
            <a:r>
              <a:rPr lang="en-US" sz="1200" kern="1200" baseline="0" dirty="0" smtClean="0">
                <a:solidFill>
                  <a:schemeClr val="tx1"/>
                </a:solidFill>
                <a:effectLst/>
                <a:latin typeface="+mn-lt"/>
                <a:ea typeface="+mn-ea"/>
                <a:cs typeface="+mn-cs"/>
              </a:rPr>
              <a:t> steady</a:t>
            </a:r>
            <a:r>
              <a:rPr lang="en-US" sz="1200" kern="1200" dirty="0" smtClean="0">
                <a:solidFill>
                  <a:schemeClr val="tx1"/>
                </a:solidFill>
                <a:effectLst/>
                <a:latin typeface="+mn-lt"/>
                <a:ea typeface="+mn-ea"/>
                <a:cs typeface="+mn-cs"/>
              </a:rPr>
              <a:t>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Union</a:t>
            </a:r>
            <a:r>
              <a:rPr lang="en-US" sz="1200" kern="1200" baseline="0" dirty="0" smtClean="0">
                <a:solidFill>
                  <a:schemeClr val="tx1"/>
                </a:solidFill>
                <a:effectLst/>
                <a:latin typeface="+mn-lt"/>
                <a:ea typeface="+mn-ea"/>
                <a:cs typeface="+mn-cs"/>
              </a:rPr>
              <a:t> city </a:t>
            </a:r>
            <a:r>
              <a:rPr lang="en-US" sz="1200" kern="1200" dirty="0" smtClean="0">
                <a:solidFill>
                  <a:schemeClr val="tx1"/>
                </a:solidFill>
                <a:effectLst/>
                <a:latin typeface="+mn-lt"/>
                <a:ea typeface="+mn-ea"/>
                <a:cs typeface="+mn-cs"/>
              </a:rPr>
              <a:t>has the lowest proportion of residents who speak English-only, while</a:t>
            </a:r>
            <a:r>
              <a:rPr lang="en-US" sz="1200" kern="1200" baseline="0" dirty="0" smtClean="0">
                <a:solidFill>
                  <a:schemeClr val="tx1"/>
                </a:solidFill>
                <a:effectLst/>
                <a:latin typeface="+mn-lt"/>
                <a:ea typeface="+mn-ea"/>
                <a:cs typeface="+mn-cs"/>
              </a:rPr>
              <a:t> Hoboken </a:t>
            </a:r>
            <a:r>
              <a:rPr lang="en-US" sz="1200" kern="1200" dirty="0" smtClean="0">
                <a:solidFill>
                  <a:schemeClr val="tx1"/>
                </a:solidFill>
                <a:effectLst/>
                <a:latin typeface="+mn-lt"/>
                <a:ea typeface="+mn-ea"/>
                <a:cs typeface="+mn-cs"/>
              </a:rPr>
              <a:t>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less</a:t>
            </a:r>
            <a:r>
              <a:rPr lang="en-US" sz="1200" kern="1200" baseline="0" dirty="0" smtClean="0">
                <a:solidFill>
                  <a:schemeClr val="tx1"/>
                </a:solidFill>
                <a:effectLst/>
                <a:latin typeface="+mn-lt"/>
                <a:ea typeface="+mn-ea"/>
                <a:cs typeface="+mn-cs"/>
              </a:rPr>
              <a:t> than 6 </a:t>
            </a:r>
            <a:r>
              <a:rPr lang="en-US" sz="1200" kern="1200" dirty="0" smtClean="0">
                <a:solidFill>
                  <a:schemeClr val="tx1"/>
                </a:solidFill>
                <a:effectLst/>
                <a:latin typeface="+mn-lt"/>
                <a:ea typeface="+mn-ea"/>
                <a:cs typeface="+mn-cs"/>
              </a:rPr>
              <a:t>years old is the largest group.</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the percentages of children per age category vary compared to each other, and compared to the overall percentages in NJ.</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3034</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288</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2018</a:t>
            </a:r>
            <a:r>
              <a:rPr lang="en-US" sz="1200" kern="1200" baseline="0" dirty="0" smtClean="0">
                <a:solidFill>
                  <a:schemeClr val="tx1"/>
                </a:solidFill>
                <a:effectLst/>
                <a:latin typeface="+mn-lt"/>
                <a:ea typeface="+mn-ea"/>
                <a:cs typeface="+mn-cs"/>
              </a:rPr>
              <a:t> than previous years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 steady 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Union City</a:t>
            </a:r>
            <a:r>
              <a:rPr lang="en-US" sz="1200" kern="1200" baseline="0" dirty="0" smtClean="0">
                <a:solidFill>
                  <a:schemeClr val="tx1"/>
                </a:solidFill>
                <a:effectLst/>
                <a:latin typeface="+mn-lt"/>
                <a:ea typeface="+mn-ea"/>
                <a:cs typeface="+mn-cs"/>
              </a:rPr>
              <a:t> and West New York </a:t>
            </a:r>
            <a:r>
              <a:rPr lang="en-US" sz="1200" kern="1200" dirty="0" smtClean="0">
                <a:solidFill>
                  <a:schemeClr val="tx1"/>
                </a:solidFill>
                <a:effectLst/>
                <a:latin typeface="+mn-lt"/>
                <a:ea typeface="+mn-ea"/>
                <a:cs typeface="+mn-cs"/>
              </a:rPr>
              <a:t>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12</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lower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a:t>
            </a:r>
            <a:r>
              <a:rPr lang="en-US" sz="1200" kern="1200" baseline="0" dirty="0" smtClean="0">
                <a:solidFill>
                  <a:schemeClr val="tx1"/>
                </a:solidFill>
                <a:effectLst/>
                <a:latin typeface="+mn-lt"/>
                <a:ea typeface="+mn-ea"/>
                <a:cs typeface="+mn-cs"/>
              </a:rPr>
              <a:t> to increase </a:t>
            </a:r>
            <a:r>
              <a:rPr lang="en-US" sz="1200" kern="1200" dirty="0" smtClean="0">
                <a:solidFill>
                  <a:schemeClr val="tx1"/>
                </a:solidFill>
                <a:effectLst/>
                <a:latin typeface="+mn-lt"/>
                <a:ea typeface="+mn-ea"/>
                <a:cs typeface="+mn-cs"/>
              </a:rPr>
              <a:t>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Union City and West New York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higher 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This county’s percentage of households experiencing severe housing burden has slightly increased between 2014 and 2019. </a:t>
            </a:r>
          </a:p>
          <a:p>
            <a:endParaRPr lang="en-US" dirty="0" smtClean="0"/>
          </a:p>
          <a:p>
            <a:r>
              <a:rPr lang="en-US" dirty="0" smtClean="0"/>
              <a:t>Severe housing burden is defined as households with at least 1 of 4 housing problems including: overcrowding, high housing costs, lack of kitchen facilities, or lack of plumbing facilities. </a:t>
            </a:r>
          </a:p>
          <a:p>
            <a:endParaRPr lang="en-US" dirty="0" smtClean="0"/>
          </a:p>
          <a:p>
            <a:r>
              <a:rPr lang="en-US" dirty="0" smtClean="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endParaRPr lang="en-US" dirty="0" smtClean="0"/>
          </a:p>
          <a:p>
            <a:r>
              <a:rPr lang="en-US" dirty="0" smtClean="0"/>
              <a:t>Municipality data available? No.</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17369970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remained fair</a:t>
            </a:r>
            <a:r>
              <a:rPr lang="en-US" sz="1200" kern="1200" baseline="0" dirty="0" smtClean="0">
                <a:solidFill>
                  <a:schemeClr val="tx1"/>
                </a:solidFill>
                <a:effectLst/>
                <a:latin typeface="+mn-lt"/>
                <a:ea typeface="+mn-ea"/>
                <a:cs typeface="+mn-cs"/>
              </a:rPr>
              <a:t>ly steady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slightly</a:t>
            </a:r>
            <a:r>
              <a:rPr lang="en-US" sz="1200" kern="1200" baseline="0" dirty="0" smtClean="0">
                <a:solidFill>
                  <a:schemeClr val="tx1"/>
                </a:solidFill>
                <a:effectLst/>
                <a:latin typeface="+mn-lt"/>
                <a:ea typeface="+mn-ea"/>
                <a:cs typeface="+mn-cs"/>
              </a:rPr>
              <a:t> above</a:t>
            </a:r>
            <a:r>
              <a:rPr lang="en-US" sz="1200" kern="1200" dirty="0" smtClean="0">
                <a:solidFill>
                  <a:schemeClr val="tx1"/>
                </a:solidFill>
                <a:effectLst/>
                <a:latin typeface="+mn-lt"/>
                <a:ea typeface="+mn-ea"/>
                <a:cs typeface="+mn-cs"/>
              </a:rPr>
              <a:t> the state average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decreased 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remained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on the low side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toddler and pre-K childcare costs appear slightly lower 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longer 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a:t>
            </a:r>
            <a:r>
              <a:rPr lang="en-US" sz="1200" kern="1200" baseline="0" dirty="0" smtClean="0">
                <a:solidFill>
                  <a:schemeClr val="tx1"/>
                </a:solidFill>
                <a:effectLst/>
                <a:latin typeface="+mn-lt"/>
                <a:ea typeface="+mn-ea"/>
                <a:cs typeface="+mn-cs"/>
              </a:rPr>
              <a:t> slightly</a:t>
            </a:r>
            <a:r>
              <a:rPr lang="en-US" sz="1200" kern="1200" dirty="0" smtClean="0">
                <a:solidFill>
                  <a:schemeClr val="tx1"/>
                </a:solidFill>
                <a:effectLst/>
                <a:latin typeface="+mn-lt"/>
                <a:ea typeface="+mn-ea"/>
                <a:cs typeface="+mn-cs"/>
              </a:rPr>
              <a:t>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Hoboken</a:t>
            </a:r>
            <a:r>
              <a:rPr lang="en-US" sz="1200" kern="1200" baseline="0" dirty="0" smtClean="0">
                <a:solidFill>
                  <a:schemeClr val="tx1"/>
                </a:solidFill>
                <a:effectLst/>
                <a:latin typeface="+mn-lt"/>
                <a:ea typeface="+mn-ea"/>
                <a:cs typeface="+mn-cs"/>
              </a:rPr>
              <a:t> and Guttenberg</a:t>
            </a:r>
            <a:r>
              <a:rPr lang="en-US" sz="1200" kern="1200" dirty="0" smtClean="0">
                <a:solidFill>
                  <a:schemeClr val="tx1"/>
                </a:solidFill>
                <a:effectLst/>
                <a:latin typeface="+mn-lt"/>
                <a:ea typeface="+mn-ea"/>
                <a:cs typeface="+mn-cs"/>
              </a:rPr>
              <a:t> 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lowest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t>
            </a:r>
            <a:r>
              <a:rPr lang="en-US" sz="1200" kern="1200" baseline="0" dirty="0" smtClean="0">
                <a:solidFill>
                  <a:schemeClr val="tx1"/>
                </a:solidFill>
                <a:effectLst/>
                <a:latin typeface="+mn-lt"/>
                <a:ea typeface="+mn-ea"/>
                <a:cs typeface="+mn-cs"/>
              </a:rPr>
              <a:t>a higher</a:t>
            </a:r>
            <a:r>
              <a:rPr lang="en-US" sz="1200" kern="1200" dirty="0" smtClean="0">
                <a:solidFill>
                  <a:schemeClr val="tx1"/>
                </a:solidFill>
                <a:effectLst/>
                <a:latin typeface="+mn-lt"/>
                <a:ea typeface="+mn-ea"/>
                <a:cs typeface="+mn-cs"/>
              </a:rPr>
              <a:t> 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Hudson is one of them.</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decreased over time.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East Newark and Kearny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remained mostly steady between 2013 and 2019, with some variation</a:t>
            </a:r>
            <a:r>
              <a:rPr lang="en-US" sz="1200" kern="1200" baseline="0" dirty="0" smtClean="0">
                <a:solidFill>
                  <a:schemeClr val="tx1"/>
                </a:solidFill>
                <a:effectLst/>
                <a:latin typeface="+mn-lt"/>
                <a:ea typeface="+mn-ea"/>
                <a:cs typeface="+mn-cs"/>
              </a:rPr>
              <a:t> between 2013-2014 and 2015-2016</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decreased between 2016</a:t>
            </a:r>
            <a:r>
              <a:rPr lang="en-US" sz="1200" kern="1200" baseline="0" dirty="0" smtClean="0">
                <a:solidFill>
                  <a:schemeClr val="tx1"/>
                </a:solidFill>
                <a:effectLst/>
                <a:latin typeface="+mn-lt"/>
                <a:ea typeface="+mn-ea"/>
                <a:cs typeface="+mn-cs"/>
              </a:rPr>
              <a:t> and 2018.</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higher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 between 2016 and 2018.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lower than the state's rate and tended to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slightly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males</a:t>
            </a:r>
            <a:r>
              <a:rPr lang="en-US" sz="1200" kern="1200" baseline="0" dirty="0" smtClean="0">
                <a:solidFill>
                  <a:schemeClr val="tx1"/>
                </a:solidFill>
                <a:effectLst/>
                <a:latin typeface="+mn-lt"/>
                <a:ea typeface="+mn-ea"/>
                <a:cs typeface="+mn-cs"/>
              </a:rPr>
              <a:t> have a lower median income and woman have a roughly equal median income to the state median, and both males and females have higher median income than the national median.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has remained steady, while median income for females has risen between 2013 and 2017. Men have</a:t>
            </a:r>
            <a:r>
              <a:rPr lang="en-US" sz="1200" kern="1200" baseline="0" dirty="0" smtClean="0">
                <a:solidFill>
                  <a:schemeClr val="tx1"/>
                </a:solidFill>
                <a:effectLst/>
                <a:latin typeface="+mn-lt"/>
                <a:ea typeface="+mn-ea"/>
                <a:cs typeface="+mn-cs"/>
              </a:rPr>
              <a:t> gone from earning about $6K a year </a:t>
            </a:r>
            <a:r>
              <a:rPr lang="en-US" sz="1200" kern="1200" dirty="0" smtClean="0">
                <a:solidFill>
                  <a:schemeClr val="tx1"/>
                </a:solidFill>
                <a:effectLst/>
                <a:latin typeface="+mn-lt"/>
                <a:ea typeface="+mn-ea"/>
                <a:cs typeface="+mn-cs"/>
              </a:rPr>
              <a:t>more than women in 2013,</a:t>
            </a:r>
            <a:r>
              <a:rPr lang="en-US" sz="1200" kern="1200" baseline="0" dirty="0" smtClean="0">
                <a:solidFill>
                  <a:schemeClr val="tx1"/>
                </a:solidFill>
                <a:effectLst/>
                <a:latin typeface="+mn-lt"/>
                <a:ea typeface="+mn-ea"/>
                <a:cs typeface="+mn-cs"/>
              </a:rPr>
              <a:t> to earning $3K a year more in 2017</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one of the middling ones 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slightly between 2012 and 2016, and is below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counties with data available, this county’s homicide rate was similar</a:t>
            </a:r>
            <a:r>
              <a:rPr lang="en-US" sz="1200" kern="1200" baseline="0" dirty="0" smtClean="0">
                <a:solidFill>
                  <a:schemeClr val="tx1"/>
                </a:solidFill>
                <a:effectLst/>
                <a:latin typeface="+mn-lt"/>
                <a:ea typeface="+mn-ea"/>
                <a:cs typeface="+mn-cs"/>
              </a:rPr>
              <a:t> to the NJ average</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For years with calculated rates for this county, the homicide has varied slightly.</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homicide rates for Black, non-Hispanic residents was higher than for Hispanic residents.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county’s homicide rates for Males was higher than for Females.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has varied</a:t>
            </a:r>
            <a:r>
              <a:rPr lang="en-US" sz="1200" kern="1200" baseline="0" dirty="0" smtClean="0">
                <a:solidFill>
                  <a:schemeClr val="tx1"/>
                </a:solidFill>
                <a:effectLst/>
                <a:latin typeface="+mn-lt"/>
                <a:ea typeface="+mn-ea"/>
                <a:cs typeface="+mn-cs"/>
              </a:rPr>
              <a:t> between </a:t>
            </a:r>
            <a:r>
              <a:rPr lang="en-US" sz="1200" kern="1200" dirty="0" smtClean="0">
                <a:solidFill>
                  <a:schemeClr val="tx1"/>
                </a:solidFill>
                <a:effectLst/>
                <a:latin typeface="+mn-lt"/>
                <a:ea typeface="+mn-ea"/>
                <a:cs typeface="+mn-cs"/>
              </a:rPr>
              <a:t>2012 and 2016,</a:t>
            </a:r>
            <a:r>
              <a:rPr lang="en-US" sz="1200" kern="1200" baseline="0" dirty="0" smtClean="0">
                <a:solidFill>
                  <a:schemeClr val="tx1"/>
                </a:solidFill>
                <a:effectLst/>
                <a:latin typeface="+mn-lt"/>
                <a:ea typeface="+mn-ea"/>
                <a:cs typeface="+mn-cs"/>
              </a:rPr>
              <a:t> with 2012 and 2016 being roughly similar. </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Jersey City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increased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 increased steadily, roughly tripling in 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an increasing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 people have been dying of overdoses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Outpatient, followed by Supportive Housing and Partial Care.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slightly below</a:t>
            </a:r>
            <a:r>
              <a:rPr lang="en-US" sz="1200" kern="1200" baseline="0" dirty="0" smtClean="0">
                <a:solidFill>
                  <a:schemeClr val="tx1"/>
                </a:solidFill>
                <a:effectLst/>
                <a:latin typeface="+mn-lt"/>
                <a:ea typeface="+mn-ea"/>
                <a:cs typeface="+mn-cs"/>
              </a:rPr>
              <a:t> the state average.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remained steady.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Black/African American, non-Hispanic residents reported symptoms of mental health distress most frequently, followed by White, non-Hispanic, then Hispanic/Latino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a:t>
            </a:r>
            <a:r>
              <a:rPr lang="en-US" sz="1200" kern="1200" baseline="0" dirty="0" smtClean="0">
                <a:solidFill>
                  <a:schemeClr val="tx1"/>
                </a:solidFill>
                <a:effectLst/>
                <a:latin typeface="+mn-lt"/>
                <a:ea typeface="+mn-ea"/>
                <a:cs typeface="+mn-cs"/>
              </a:rPr>
              <a:t> higher rate than</a:t>
            </a:r>
            <a:r>
              <a:rPr lang="en-US" sz="1200" kern="1200" dirty="0" smtClean="0">
                <a:solidFill>
                  <a:schemeClr val="tx1"/>
                </a:solidFill>
                <a:effectLst/>
                <a:latin typeface="+mn-lt"/>
                <a:ea typeface="+mn-ea"/>
                <a:cs typeface="+mn-cs"/>
              </a:rPr>
              <a:t>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above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a:t>
            </a:r>
            <a:r>
              <a:rPr lang="en-US" sz="1200" kern="1200" baseline="0" dirty="0" smtClean="0">
                <a:solidFill>
                  <a:schemeClr val="tx1"/>
                </a:solidFill>
                <a:effectLst/>
                <a:latin typeface="+mn-lt"/>
                <a:ea typeface="+mn-ea"/>
                <a:cs typeface="+mn-cs"/>
              </a:rPr>
              <a:t> fell between 2013 and 2016 and then rose to a higher than 2013 percentage in 2017.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Black residents reported diagnosed depression, most frequently, followed by Hispanic/Latino residents, then by White, non-Hispanic, and Black/African</a:t>
            </a:r>
            <a:r>
              <a:rPr lang="en-US" sz="1200" kern="1200" baseline="0" dirty="0" smtClean="0">
                <a:solidFill>
                  <a:schemeClr val="tx1"/>
                </a:solidFill>
                <a:effectLst/>
                <a:latin typeface="+mn-lt"/>
                <a:ea typeface="+mn-ea"/>
                <a:cs typeface="+mn-cs"/>
              </a:rPr>
              <a:t> American, non-Hispanic</a:t>
            </a:r>
            <a:r>
              <a:rPr lang="en-US" sz="1200" kern="1200" dirty="0" smtClean="0">
                <a:solidFill>
                  <a:schemeClr val="tx1"/>
                </a:solidFill>
                <a:effectLst/>
                <a:latin typeface="+mn-lt"/>
                <a:ea typeface="+mn-ea"/>
                <a:cs typeface="+mn-cs"/>
              </a:rPr>
              <a:t>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Women than by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below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https://www.Hudsonresourcenet.org/community-services/family-support-services/</a:t>
            </a:r>
            <a:endParaRPr lang="en-US" dirty="0" smtClean="0"/>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461665"/>
          </a:xfrm>
          <a:prstGeom prst="rect">
            <a:avLst/>
          </a:prstGeom>
          <a:noFill/>
        </p:spPr>
        <p:txBody>
          <a:bodyPr wrap="square" rtlCol="0">
            <a:spAutoFit/>
          </a:bodyPr>
          <a:lstStyle/>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8" name="TextBox 7"/>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7" name="TextBox 6"/>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6" name="TextBox 5"/>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6" name="TextBox 5"/>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200" y="76200"/>
            <a:ext cx="442614" cy="838200"/>
          </a:xfrm>
          <a:prstGeom prst="rect">
            <a:avLst/>
          </a:prstGeom>
        </p:spPr>
      </p:pic>
      <p:sp>
        <p:nvSpPr>
          <p:cNvPr id="10" name="TextBox 9"/>
          <p:cNvSpPr txBox="1"/>
          <p:nvPr userDrawn="1"/>
        </p:nvSpPr>
        <p:spPr>
          <a:xfrm>
            <a:off x="609600" y="202912"/>
            <a:ext cx="883920" cy="584775"/>
          </a:xfrm>
          <a:prstGeom prst="rect">
            <a:avLst/>
          </a:prstGeom>
          <a:noFill/>
        </p:spPr>
        <p:txBody>
          <a:bodyPr wrap="square" rtlCol="0">
            <a:spAutoFit/>
          </a:bodyPr>
          <a:lstStyle/>
          <a:p>
            <a:r>
              <a:rPr lang="en-US" sz="1600" b="1" dirty="0" smtClean="0">
                <a:latin typeface="+mj-lt"/>
              </a:rPr>
              <a:t>Hudson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C67973-11DC-495B-9F98-E6663AA161B9}" type="datetimeFigureOut">
              <a:rPr lang="en-US" smtClean="0"/>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AC2DFF-B6D3-4067-A899-876345D37F06}" type="slidenum">
              <a:rPr lang="en-US" smtClean="0"/>
              <a:t>‹#›</a:t>
            </a:fld>
            <a:endParaRPr lang="en-US"/>
          </a:p>
        </p:txBody>
      </p:sp>
    </p:spTree>
    <p:extLst>
      <p:ext uri="{BB962C8B-B14F-4D97-AF65-F5344CB8AC3E}">
        <p14:creationId xmlns:p14="http://schemas.microsoft.com/office/powerpoint/2010/main" val="1378612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0653" y="967848"/>
            <a:ext cx="761266" cy="1441647"/>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505489" y="4473047"/>
            <a:ext cx="761266" cy="1441647"/>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0517" y="510648"/>
            <a:ext cx="761266" cy="1441647"/>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0600" y="510648"/>
            <a:ext cx="761266" cy="1441647"/>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68652" y="2708175"/>
            <a:ext cx="761266" cy="1441647"/>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2649" y="586848"/>
            <a:ext cx="761266" cy="1441647"/>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29202" y="397830"/>
            <a:ext cx="761266" cy="1441647"/>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670745" y="4930247"/>
            <a:ext cx="761266" cy="1441647"/>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2156" y="4854048"/>
            <a:ext cx="761266" cy="1441647"/>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62400" y="270943"/>
            <a:ext cx="863899" cy="1636008"/>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77891" y="276623"/>
            <a:ext cx="761266" cy="1441647"/>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19754" y="409490"/>
            <a:ext cx="761266" cy="1441647"/>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11262" y="878514"/>
            <a:ext cx="761266" cy="1441647"/>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74017" y="572850"/>
            <a:ext cx="761266" cy="1441647"/>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79516" y="409357"/>
            <a:ext cx="761266" cy="1441647"/>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888568"/>
            <a:ext cx="809547" cy="1533079"/>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 id="21474836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18.xml"/><Relationship Id="rId7" Type="http://schemas.openxmlformats.org/officeDocument/2006/relationships/image" Target="../media/image23.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2.jpeg"/><Relationship Id="rId5" Type="http://schemas.openxmlformats.org/officeDocument/2006/relationships/image" Target="../media/image3.png"/><Relationship Id="rId4" Type="http://schemas.openxmlformats.org/officeDocument/2006/relationships/image" Target="../media/image21.jpg"/></Relationships>
</file>

<file path=ppt/slides/_rels/slide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5.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7.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9.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6.xml"/><Relationship Id="rId7" Type="http://schemas.openxmlformats.org/officeDocument/2006/relationships/notesSlide" Target="../notesSlides/notesSlide11.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3.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5.xml"/><Relationship Id="rId5" Type="http://schemas.openxmlformats.org/officeDocument/2006/relationships/tags" Target="../tags/tag100.xml"/><Relationship Id="rId10" Type="http://schemas.openxmlformats.org/officeDocument/2006/relationships/notesSlide" Target="../notesSlides/notesSlide16.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6.xml"/><Relationship Id="rId7" Type="http://schemas.openxmlformats.org/officeDocument/2006/relationships/notesSlide" Target="../notesSlides/notesSlide17.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7.xml"/><Relationship Id="rId7" Type="http://schemas.openxmlformats.org/officeDocument/2006/relationships/notesSlide" Target="../notesSlides/notesSlide19.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1.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0.xml"/><Relationship Id="rId5" Type="http://schemas.openxmlformats.org/officeDocument/2006/relationships/tags" Target="../tags/tag124.xml"/><Relationship Id="rId10" Type="http://schemas.openxmlformats.org/officeDocument/2006/relationships/notesSlide" Target="../notesSlides/notesSlide20.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30.xml"/><Relationship Id="rId7" Type="http://schemas.openxmlformats.org/officeDocument/2006/relationships/notesSlide" Target="../notesSlides/notesSlide21.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7.xml"/><Relationship Id="rId7" Type="http://schemas.openxmlformats.org/officeDocument/2006/relationships/notesSlide" Target="../notesSlides/notesSlide24.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2.xml"/><Relationship Id="rId7" Type="http://schemas.openxmlformats.org/officeDocument/2006/relationships/notesSlide" Target="../notesSlides/notesSlide25.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6.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2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7.xml"/><Relationship Id="rId7" Type="http://schemas.openxmlformats.org/officeDocument/2006/relationships/notesSlide" Target="../notesSlides/notesSlide27.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8.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9.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3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7.xml"/><Relationship Id="rId5" Type="http://schemas.openxmlformats.org/officeDocument/2006/relationships/tags" Target="../tags/tag206.xml"/><Relationship Id="rId10" Type="http://schemas.openxmlformats.org/officeDocument/2006/relationships/notesSlide" Target="../notesSlides/notesSlide33.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2.xml"/><Relationship Id="rId7" Type="http://schemas.openxmlformats.org/officeDocument/2006/relationships/notesSlide" Target="../notesSlides/notesSlide34.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7.xml"/><Relationship Id="rId7" Type="http://schemas.openxmlformats.org/officeDocument/2006/relationships/notesSlide" Target="../notesSlides/notesSlide35.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2.xml"/><Relationship Id="rId7" Type="http://schemas.openxmlformats.org/officeDocument/2006/relationships/notesSlide" Target="../notesSlides/notesSlide36.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7.xml"/><Relationship Id="rId7" Type="http://schemas.openxmlformats.org/officeDocument/2006/relationships/notesSlide" Target="../notesSlides/notesSlide37.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2.xml"/><Relationship Id="rId7" Type="http://schemas.openxmlformats.org/officeDocument/2006/relationships/notesSlide" Target="../notesSlides/notesSlide38.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7.xml"/><Relationship Id="rId7" Type="http://schemas.openxmlformats.org/officeDocument/2006/relationships/notesSlide" Target="../notesSlides/notesSlide39.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6.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5.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40.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9.xml"/><Relationship Id="rId7" Type="http://schemas.openxmlformats.org/officeDocument/2006/relationships/notesSlide" Target="../notesSlides/notesSlide44.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4.xml"/><Relationship Id="rId7" Type="http://schemas.openxmlformats.org/officeDocument/2006/relationships/notesSlide" Target="../notesSlides/notesSlide45.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2.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6.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7.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5.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4.xml"/><Relationship Id="rId5" Type="http://schemas.openxmlformats.org/officeDocument/2006/relationships/tags" Target="../tags/tag296.xml"/><Relationship Id="rId10" Type="http://schemas.openxmlformats.org/officeDocument/2006/relationships/notesSlide" Target="../notesSlides/notesSlide48.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7.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6.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9.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59.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58.xml"/><Relationship Id="rId5" Type="http://schemas.openxmlformats.org/officeDocument/2006/relationships/tags" Target="../tags/tag313.xml"/><Relationship Id="rId10" Type="http://schemas.openxmlformats.org/officeDocument/2006/relationships/notesSlide" Target="../notesSlides/notesSlide50.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1.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1.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8.xml"/><Relationship Id="rId7" Type="http://schemas.openxmlformats.org/officeDocument/2006/relationships/notesSlide" Target="../notesSlides/notesSlide52.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3.xml"/><Relationship Id="rId7" Type="http://schemas.openxmlformats.org/officeDocument/2006/relationships/notesSlide" Target="../notesSlides/notesSlide53.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8.xml"/><Relationship Id="rId7" Type="http://schemas.openxmlformats.org/officeDocument/2006/relationships/notesSlide" Target="../notesSlides/notesSlide54.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3.xml"/><Relationship Id="rId7" Type="http://schemas.openxmlformats.org/officeDocument/2006/relationships/notesSlide" Target="../notesSlides/notesSlide55.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8.xml"/><Relationship Id="rId7" Type="http://schemas.openxmlformats.org/officeDocument/2006/relationships/notesSlide" Target="../notesSlides/notesSlide56.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68.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7.xml"/><Relationship Id="rId5" Type="http://schemas.openxmlformats.org/officeDocument/2006/relationships/tags" Target="../tags/tag355.xml"/><Relationship Id="rId10" Type="http://schemas.openxmlformats.org/officeDocument/2006/relationships/notesSlide" Target="../notesSlides/notesSlide57.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0.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69.xml"/><Relationship Id="rId5" Type="http://schemas.openxmlformats.org/officeDocument/2006/relationships/tags" Target="../tags/tag363.xml"/><Relationship Id="rId10" Type="http://schemas.openxmlformats.org/officeDocument/2006/relationships/notesSlide" Target="../notesSlides/notesSlide58.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1.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9.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3.xml"/><Relationship Id="rId7" Type="http://schemas.openxmlformats.org/officeDocument/2006/relationships/notesSlide" Target="../notesSlides/notesSlide60.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4.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3.xml"/><Relationship Id="rId5" Type="http://schemas.openxmlformats.org/officeDocument/2006/relationships/tags" Target="../tags/tag380.xml"/><Relationship Id="rId10" Type="http://schemas.openxmlformats.org/officeDocument/2006/relationships/notesSlide" Target="../notesSlides/notesSlide61.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5.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2.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78.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7.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3.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79.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4.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2.xml"/><Relationship Id="rId4" Type="http://schemas.openxmlformats.org/officeDocument/2006/relationships/tags" Target="../tags/tag422.xml"/><Relationship Id="rId9" Type="http://schemas.openxmlformats.org/officeDocument/2006/relationships/notesSlide" Target="../notesSlides/notesSlide66.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8.xml"/><Relationship Id="rId7" Type="http://schemas.openxmlformats.org/officeDocument/2006/relationships/notesSlide" Target="../notesSlides/notesSlide67.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33344"/>
            <a:ext cx="13732877" cy="77247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Hudson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89815" y="4755834"/>
            <a:ext cx="881186" cy="1668746"/>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BF6BC93-5B06-4F5E-9885-2404D6E2A376}"/>
              </a:ext>
            </a:extLst>
          </p:cNvPr>
          <p:cNvSpPr/>
          <p:nvPr/>
        </p:nvSpPr>
        <p:spPr>
          <a:xfrm>
            <a:off x="3259824" y="0"/>
            <a:ext cx="8932176"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5400000">
            <a:off x="-899544" y="901669"/>
            <a:ext cx="3429000" cy="1629911"/>
          </a:xfrm>
          <a:prstGeom prst="rect">
            <a:avLst/>
          </a:prstGeom>
        </p:spPr>
      </p:pic>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16200000" flipV="1">
            <a:off x="-899544" y="4328544"/>
            <a:ext cx="3429000" cy="1629911"/>
          </a:xfrm>
          <a:prstGeom prst="rect">
            <a:avLst/>
          </a:prstGeom>
        </p:spPr>
      </p:pic>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16200000" flipH="1">
            <a:off x="730368" y="899545"/>
            <a:ext cx="3429000" cy="1629911"/>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5400000" flipH="1" flipV="1">
            <a:off x="730369" y="4328544"/>
            <a:ext cx="3429000" cy="1629911"/>
          </a:xfrm>
          <a:prstGeom prst="rect">
            <a:avLst/>
          </a:prstGeom>
        </p:spPr>
      </p:pic>
      <p:sp>
        <p:nvSpPr>
          <p:cNvPr id="7" name="Title 1">
            <a:extLst>
              <a:ext uri="{FF2B5EF4-FFF2-40B4-BE49-F238E27FC236}">
                <a16:creationId xmlns:a16="http://schemas.microsoft.com/office/drawing/2014/main" id="{B174D015-0C4B-4048-9105-5C80F75BB3C9}"/>
              </a:ext>
            </a:extLst>
          </p:cNvPr>
          <p:cNvSpPr txBox="1">
            <a:spLocks/>
          </p:cNvSpPr>
          <p:nvPr/>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Hudson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
        <p:nvSpPr>
          <p:cNvPr id="2" name="Rectangle 1"/>
          <p:cNvSpPr/>
          <p:nvPr/>
        </p:nvSpPr>
        <p:spPr>
          <a:xfrm>
            <a:off x="5977217" y="3244334"/>
            <a:ext cx="237566" cy="369332"/>
          </a:xfrm>
          <a:prstGeom prst="rect">
            <a:avLst/>
          </a:prstGeom>
        </p:spPr>
        <p:txBody>
          <a:bodyPr wrap="none">
            <a:spAutoFit/>
          </a:bodyPr>
          <a:lstStyle/>
          <a:p>
            <a:r>
              <a:rPr lang="en-US" dirty="0"/>
              <a:t> </a:t>
            </a: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713" y="156229"/>
            <a:ext cx="2176395" cy="4121548"/>
          </a:xfrm>
          <a:prstGeom prst="rect">
            <a:avLst/>
          </a:prstGeom>
        </p:spPr>
      </p:pic>
      <p:pic>
        <p:nvPicPr>
          <p:cNvPr id="9" name="Picture 8"/>
          <p:cNvPicPr>
            <a:picLocks noChangeAspect="1"/>
          </p:cNvPicPr>
          <p:nvPr/>
        </p:nvPicPr>
        <p:blipFill>
          <a:blip r:embed="rId5">
            <a:duotone>
              <a:prstClr val="black"/>
              <a:schemeClr val="accent2">
                <a:lumMod val="75000"/>
                <a:tint val="45000"/>
                <a:satMod val="400000"/>
              </a:schemeClr>
            </a:duotone>
            <a:extLst>
              <a:ext uri="{28A0092B-C50C-407E-A947-70E740481C1C}">
                <a14:useLocalDpi xmlns:a14="http://schemas.microsoft.com/office/drawing/2010/main" val="0"/>
              </a:ext>
            </a:extLst>
          </a:blip>
          <a:stretch>
            <a:fillRect/>
          </a:stretch>
        </p:blipFill>
        <p:spPr>
          <a:xfrm>
            <a:off x="5191293" y="446842"/>
            <a:ext cx="4876834" cy="5818695"/>
          </a:xfrm>
          <a:prstGeom prst="rect">
            <a:avLst/>
          </a:prstGeom>
        </p:spPr>
      </p:pic>
    </p:spTree>
    <p:extLst>
      <p:ext uri="{BB962C8B-B14F-4D97-AF65-F5344CB8AC3E}">
        <p14:creationId xmlns:p14="http://schemas.microsoft.com/office/powerpoint/2010/main" val="3739433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7669025" y="682039"/>
            <a:ext cx="4472796" cy="6157300"/>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Hudson County Basic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337140" y="705957"/>
            <a:ext cx="4457187" cy="5998464"/>
          </a:xfrm>
          <a:prstGeom prst="rect">
            <a:avLst/>
          </a:prstGeom>
        </p:spPr>
      </p:pic>
      <p:sp>
        <p:nvSpPr>
          <p:cNvPr id="4" name="TextBox 1"/>
          <p:cNvSpPr txBox="1"/>
          <p:nvPr/>
        </p:nvSpPr>
        <p:spPr>
          <a:xfrm>
            <a:off x="7754971" y="999051"/>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12">
            <a:extLst>
              <a:ext uri="{FF2B5EF4-FFF2-40B4-BE49-F238E27FC236}">
                <a16:creationId xmlns:a16="http://schemas.microsoft.com/office/drawing/2014/main" id="{C930BC7D-94F5-4A40-A6BB-CB148FB641CB}"/>
              </a:ext>
            </a:extLst>
          </p:cNvPr>
          <p:cNvSpPr txBox="1"/>
          <p:nvPr/>
        </p:nvSpPr>
        <p:spPr>
          <a:xfrm>
            <a:off x="7811920" y="700700"/>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6" name="TextBox 6"/>
          <p:cNvSpPr txBox="1"/>
          <p:nvPr/>
        </p:nvSpPr>
        <p:spPr>
          <a:xfrm>
            <a:off x="10927469" y="972774"/>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7009777" y="699536"/>
            <a:ext cx="5144901" cy="5853664"/>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Hudson County Service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37492" y="705957"/>
            <a:ext cx="3958830" cy="5720807"/>
          </a:xfrm>
          <a:prstGeom prst="rect">
            <a:avLst/>
          </a:prstGeom>
        </p:spPr>
      </p:pic>
      <p:sp>
        <p:nvSpPr>
          <p:cNvPr id="4" name="TextBox 6"/>
          <p:cNvSpPr txBox="1"/>
          <p:nvPr/>
        </p:nvSpPr>
        <p:spPr>
          <a:xfrm>
            <a:off x="7128166" y="994576"/>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7"/>
          <p:cNvSpPr txBox="1"/>
          <p:nvPr/>
        </p:nvSpPr>
        <p:spPr>
          <a:xfrm>
            <a:off x="10932952" y="100487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
        <p:nvSpPr>
          <p:cNvPr id="6" name="TextBox 3">
            <a:extLst>
              <a:ext uri="{FF2B5EF4-FFF2-40B4-BE49-F238E27FC236}">
                <a16:creationId xmlns:a16="http://schemas.microsoft.com/office/drawing/2014/main" id="{CDDCFF91-1C58-4D34-B8C7-9B82799E3EEF}"/>
              </a:ext>
            </a:extLst>
          </p:cNvPr>
          <p:cNvSpPr txBox="1"/>
          <p:nvPr/>
        </p:nvSpPr>
        <p:spPr>
          <a:xfrm>
            <a:off x="7186128" y="699536"/>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62350254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19003434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097502373"/>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99611785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416194480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61644409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293548242"/>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837622850"/>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2520993099"/>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991379460"/>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1671110311"/>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721740" y="4673409"/>
            <a:ext cx="7811298"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2493443464"/>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512174747"/>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521573027"/>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307941033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50638836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217994026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4112871998"/>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414639577"/>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13231737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1815829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914588448"/>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58604582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90703268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629339355"/>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66621978"/>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802273735"/>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08782404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62500363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11868341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875002807"/>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39000281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379798794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2213453"/>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73686353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941768127"/>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611759482"/>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93256634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61005112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349473474"/>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11021071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5873220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17012287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968434551"/>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978259850"/>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334861143"/>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1743280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574387747"/>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933884429"/>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4122320780"/>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3230749107"/>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2720975954"/>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45692629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82795902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768625631"/>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2895015237"/>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914680861"/>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2458443030"/>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688386212"/>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1139307045"/>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3738031279"/>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74519031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63457714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716342053"/>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604133818"/>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481779977"/>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11218649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93774410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459224117"/>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95729532"/>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429600152"/>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4240219538"/>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90973377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05796437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780203170"/>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42427831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45964862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4067052437"/>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03902907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20596497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241358755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758197735"/>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93933490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650383" y="914400"/>
            <a:ext cx="4012920" cy="4920835"/>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latin typeface="Franklin Gothic Medium" panose="020B0603020102020204" pitchFamily="34" charset="0"/>
              </a:rPr>
              <a:t>Source: Hudsonresourcenet.org</a:t>
            </a:r>
          </a:p>
          <a:p>
            <a:endParaRPr lang="en-US" sz="1100" dirty="0">
              <a:latin typeface="Franklin Gothic Medium" panose="020B0603020102020204" pitchFamily="34" charset="0"/>
            </a:endParaRPr>
          </a:p>
          <a:p>
            <a:r>
              <a:rPr lang="en-US" sz="1600" spc="-20" dirty="0">
                <a:latin typeface="Franklin Gothic Medium" panose="020B0603020102020204" pitchFamily="34" charset="0"/>
              </a:rPr>
              <a:t>Hudson County CASA</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Urban League of Hudson County</a:t>
            </a:r>
          </a:p>
          <a:p>
            <a:r>
              <a:rPr lang="en-US" sz="1200" dirty="0">
                <a:solidFill>
                  <a:srgbClr val="C00000"/>
                </a:solidFill>
                <a:latin typeface="Franklin Gothic Medium" panose="020B0603020102020204" pitchFamily="34" charset="0"/>
              </a:rPr>
              <a:t>[Childcare]</a:t>
            </a:r>
          </a:p>
          <a:p>
            <a:endParaRPr lang="en-US" sz="1200" dirty="0">
              <a:latin typeface="Franklin Gothic Medium" panose="020B0603020102020204" pitchFamily="34" charset="0"/>
            </a:endParaRPr>
          </a:p>
          <a:p>
            <a:r>
              <a:rPr lang="en-US" sz="1600" spc="-20" dirty="0" err="1">
                <a:latin typeface="Franklin Gothic Medium" panose="020B0603020102020204" pitchFamily="34" charset="0"/>
              </a:rPr>
              <a:t>CarePlus</a:t>
            </a:r>
            <a:r>
              <a:rPr lang="en-US" sz="1600" spc="-20" dirty="0">
                <a:latin typeface="Franklin Gothic Medium" panose="020B0603020102020204" pitchFamily="34" charset="0"/>
              </a:rPr>
              <a:t>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Women and Family Ascending Association </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NJ Kinship Legal Guardian Resource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NJ Adoption Resource Clearing House</a:t>
            </a:r>
            <a:r>
              <a:rPr lang="en-US" dirty="0"/>
              <a:t> </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Liberty and Palisades Family Success Centers</a:t>
            </a:r>
          </a:p>
          <a:p>
            <a:pPr lvl="1"/>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8172122" y="914400"/>
            <a:ext cx="4044760" cy="508173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Northeast NJ Legal Services</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NJ</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600" dirty="0"/>
              <a:t>  </a:t>
            </a:r>
            <a:r>
              <a:rPr lang="en-US" sz="1400" spc="-20" dirty="0">
                <a:latin typeface="Franklin Gothic Medium" panose="020B0603020102020204" pitchFamily="34" charset="0"/>
              </a:rPr>
              <a:t>Community Health Law Project</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Rutgers School of Law Special Education Clinic</a:t>
            </a:r>
          </a:p>
          <a:p>
            <a:pPr fontAlgn="base"/>
            <a:r>
              <a:rPr lang="en-US" sz="1400" spc="-20" dirty="0">
                <a:latin typeface="Franklin Gothic Medium" panose="020B0603020102020204" pitchFamily="34" charset="0"/>
              </a:rPr>
              <a:t>  SPAN Parent Advocacy Network</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[Women's Rights]</a:t>
            </a:r>
          </a:p>
          <a:p>
            <a:r>
              <a:rPr lang="en-US" sz="1400" spc="-20" dirty="0">
                <a:latin typeface="Franklin Gothic Medium" panose="020B0603020102020204" pitchFamily="34" charset="0"/>
              </a:rPr>
              <a:t>  Partners for Women &amp; Justice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Womenrising</a:t>
            </a:r>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p>
          <a:p>
            <a:pPr fontAlgn="base"/>
            <a:r>
              <a:rPr lang="en-US" sz="1400" spc="-20" dirty="0">
                <a:latin typeface="Franklin Gothic Medium" panose="020B0603020102020204" pitchFamily="34" charset="0"/>
              </a:rPr>
              <a:t>  ACNJ – Children’s Legal Resource Center</a:t>
            </a:r>
          </a:p>
          <a:p>
            <a:pPr fontAlgn="base"/>
            <a:r>
              <a:rPr lang="en-US" sz="1400" spc="-20" dirty="0">
                <a:latin typeface="Franklin Gothic Medium" panose="020B0603020102020204" pitchFamily="34" charset="0"/>
              </a:rPr>
              <a:t>  Rutgers School of Law Child Advocacy Clinic</a:t>
            </a: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383323437218499099d&quot;,&quot;SmartGridHorizontal&quot;:0,&quot;LinkedExcelSources&quot;:{&quot;5e271508383938077ce0e0d8&quot;:&quot;{{Desktop}}\\Linked Files\\workbooks\\Hudson_QA_01-15-2020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8307</TotalTime>
  <Words>9562</Words>
  <Application>Microsoft Office PowerPoint</Application>
  <PresentationFormat>Widescreen</PresentationFormat>
  <Paragraphs>849</Paragraphs>
  <Slides>90</Slides>
  <Notes>68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1314</cp:revision>
  <dcterms:created xsi:type="dcterms:W3CDTF">2006-08-16T00:00:00Z</dcterms:created>
  <dcterms:modified xsi:type="dcterms:W3CDTF">2020-01-31T20:15:17Z</dcterms:modified>
</cp:coreProperties>
</file>