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9D9D9"/>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25" autoAdjust="0"/>
    <p:restoredTop sz="73560" autoAdjust="0"/>
  </p:normalViewPr>
  <p:slideViewPr>
    <p:cSldViewPr>
      <p:cViewPr>
        <p:scale>
          <a:sx n="75" d="100"/>
          <a:sy n="75" d="100"/>
        </p:scale>
        <p:origin x="42" y="-666"/>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Gloucester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Gloucester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'[Gloucester_Slider.xlsx]0. Overview'!$A$10,'[Gloucester_Slider.xlsx]0. Overview'!$A$32,'[Gloucester_Slider.xlsx]0. Overview'!$A$50,'[Gloucester_Slider.xlsx]0. Overview'!$A$76,'[Gloucester_Slider.xlsx]0. Overview'!$A$98,'[Gloucester_Slider.xlsx]0. Overview'!$A$130,'[Gloucester_Slider.xlsx]0. Overview'!$A$151,'[Gloucester_Slider.xlsx]0. Overview'!$A$164,'[Gloucester_Slider.xlsx]0. Overview'!$A$181,'[Gloucester_Slider.xlsx]0. Overview'!$A$205,'[Gloucester_Slider.xlsx]0. Overview'!$A$230</c:f>
              <c:strCache>
                <c:ptCount val="11"/>
                <c:pt idx="0">
                  <c:v>Gloucester</c:v>
                </c:pt>
                <c:pt idx="1">
                  <c:v>Gloucester</c:v>
                </c:pt>
                <c:pt idx="2">
                  <c:v>Gloucester</c:v>
                </c:pt>
                <c:pt idx="3">
                  <c:v>Gloucester</c:v>
                </c:pt>
                <c:pt idx="4">
                  <c:v>Gloucester</c:v>
                </c:pt>
                <c:pt idx="5">
                  <c:v>Gloucester</c:v>
                </c:pt>
                <c:pt idx="6">
                  <c:v>Gloucester</c:v>
                </c:pt>
                <c:pt idx="7">
                  <c:v>Gloucester</c:v>
                </c:pt>
                <c:pt idx="8">
                  <c:v>Gloucester</c:v>
                </c:pt>
                <c:pt idx="9">
                  <c:v>Gloucester</c:v>
                </c:pt>
                <c:pt idx="10">
                  <c:v>Gloucester </c:v>
                </c:pt>
              </c:strCache>
            </c:strRef>
          </c:cat>
          <c:val>
            <c:numRef>
              <c:f>'[Gloucester_Slider.xlsx]0. Overview'!$C$10,'[Gloucester_Slider.xlsx]0. Overview'!$C$32,'[Gloucester_Slider.xlsx]0. Overview'!$C$50,'[Gloucester_Slider.xlsx]0. Overview'!$C$76,'[Gloucester_Slider.xlsx]0. Overview'!$C$98,'[Gloucester_Slider.xlsx]0. Overview'!$C$130,'[Gloucester_Slider.xlsx]0. Overview'!$C$151,'[Gloucester_Slider.xlsx]0. Overview'!$C$164,'[Gloucester_Slider.xlsx]0. Overview'!$C$181,'[Gloucester_Slider.xlsx]0. Overview'!$C$205,'[Gloucester_Slider.xlsx]0. Overview'!$C$230</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1B12-4CF1-AC47-0EC71A8A1BAB}"/>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'[Gloucester_Slider.xlsx]0. Overview'!$A$10,'[Gloucester_Slider.xlsx]0. Overview'!$A$32,'[Gloucester_Slider.xlsx]0. Overview'!$A$50,'[Gloucester_Slider.xlsx]0. Overview'!$A$76,'[Gloucester_Slider.xlsx]0. Overview'!$A$98,'[Gloucester_Slider.xlsx]0. Overview'!$A$130,'[Gloucester_Slider.xlsx]0. Overview'!$A$151,'[Gloucester_Slider.xlsx]0. Overview'!$A$164,'[Gloucester_Slider.xlsx]0. Overview'!$A$181,'[Gloucester_Slider.xlsx]0. Overview'!$A$205,'[Gloucester_Slider.xlsx]0. Overview'!$A$230</c:f>
              <c:strCache>
                <c:ptCount val="11"/>
                <c:pt idx="0">
                  <c:v>Gloucester</c:v>
                </c:pt>
                <c:pt idx="1">
                  <c:v>Gloucester</c:v>
                </c:pt>
                <c:pt idx="2">
                  <c:v>Gloucester</c:v>
                </c:pt>
                <c:pt idx="3">
                  <c:v>Gloucester</c:v>
                </c:pt>
                <c:pt idx="4">
                  <c:v>Gloucester</c:v>
                </c:pt>
                <c:pt idx="5">
                  <c:v>Gloucester</c:v>
                </c:pt>
                <c:pt idx="6">
                  <c:v>Gloucester</c:v>
                </c:pt>
                <c:pt idx="7">
                  <c:v>Gloucester</c:v>
                </c:pt>
                <c:pt idx="8">
                  <c:v>Gloucester</c:v>
                </c:pt>
                <c:pt idx="9">
                  <c:v>Gloucester</c:v>
                </c:pt>
                <c:pt idx="10">
                  <c:v>Gloucester </c:v>
                </c:pt>
              </c:strCache>
            </c:strRef>
          </c:cat>
          <c:val>
            <c:numRef>
              <c:f>'[Gloucester_Slider.xlsx]0. Overview'!$D$10,'[Gloucester_Slider.xlsx]0. Overview'!$D$32,'[Gloucester_Slider.xlsx]0. Overview'!$D$50,'[Gloucester_Slider.xlsx]0. Overview'!$D$76,'[Gloucester_Slider.xlsx]0. Overview'!$D$98,'[Gloucester_Slider.xlsx]0. Overview'!$D$130,'[Gloucester_Slider.xlsx]0. Overview'!$D$151,'[Gloucester_Slider.xlsx]0. Overview'!$D$164,'[Gloucester_Slider.xlsx]0. Overview'!$D$181,'[Gloucester_Slider.xlsx]0. Overview'!$D$205,'[Gloucester_Slider.xlsx]0. Overview'!$D$230</c:f>
              <c:numCache>
                <c:formatCode>General</c:formatCode>
                <c:ptCount val="11"/>
                <c:pt idx="0">
                  <c:v>13.875</c:v>
                </c:pt>
                <c:pt idx="1">
                  <c:v>13.875</c:v>
                </c:pt>
                <c:pt idx="2">
                  <c:v>17.875</c:v>
                </c:pt>
                <c:pt idx="3">
                  <c:v>13.875</c:v>
                </c:pt>
                <c:pt idx="4">
                  <c:v>13.875</c:v>
                </c:pt>
                <c:pt idx="5">
                  <c:v>3.875</c:v>
                </c:pt>
                <c:pt idx="6">
                  <c:v>4.875</c:v>
                </c:pt>
                <c:pt idx="7">
                  <c:v>13.875</c:v>
                </c:pt>
                <c:pt idx="8">
                  <c:v>18.875</c:v>
                </c:pt>
                <c:pt idx="9">
                  <c:v>14.875</c:v>
                </c:pt>
                <c:pt idx="10">
                  <c:v>11.875</c:v>
                </c:pt>
              </c:numCache>
            </c:numRef>
          </c:val>
          <c:extLst>
            <c:ext xmlns:c16="http://schemas.microsoft.com/office/drawing/2014/chart" uri="{C3380CC4-5D6E-409C-BE32-E72D297353CC}">
              <c16:uniqueId val="{00000001-1B12-4CF1-AC47-0EC71A8A1BAB}"/>
            </c:ext>
          </c:extLst>
        </c:ser>
        <c:ser>
          <c:idx val="3"/>
          <c:order val="2"/>
          <c:spPr>
            <a:solidFill>
              <a:schemeClr val="bg2">
                <a:lumMod val="75000"/>
              </a:schemeClr>
            </a:solidFill>
            <a:ln>
              <a:solidFill>
                <a:schemeClr val="tx1"/>
              </a:solidFill>
            </a:ln>
            <a:effectLst/>
          </c:spPr>
          <c:invertIfNegative val="0"/>
          <c:cat>
            <c:strRef>
              <c:f>'[Gloucester_Slider.xlsx]0. Overview'!$A$10,'[Gloucester_Slider.xlsx]0. Overview'!$A$32,'[Gloucester_Slider.xlsx]0. Overview'!$A$50,'[Gloucester_Slider.xlsx]0. Overview'!$A$76,'[Gloucester_Slider.xlsx]0. Overview'!$A$98,'[Gloucester_Slider.xlsx]0. Overview'!$A$130,'[Gloucester_Slider.xlsx]0. Overview'!$A$151,'[Gloucester_Slider.xlsx]0. Overview'!$A$164,'[Gloucester_Slider.xlsx]0. Overview'!$A$181,'[Gloucester_Slider.xlsx]0. Overview'!$A$205,'[Gloucester_Slider.xlsx]0. Overview'!$A$230</c:f>
              <c:strCache>
                <c:ptCount val="11"/>
                <c:pt idx="0">
                  <c:v>Gloucester</c:v>
                </c:pt>
                <c:pt idx="1">
                  <c:v>Gloucester</c:v>
                </c:pt>
                <c:pt idx="2">
                  <c:v>Gloucester</c:v>
                </c:pt>
                <c:pt idx="3">
                  <c:v>Gloucester</c:v>
                </c:pt>
                <c:pt idx="4">
                  <c:v>Gloucester</c:v>
                </c:pt>
                <c:pt idx="5">
                  <c:v>Gloucester</c:v>
                </c:pt>
                <c:pt idx="6">
                  <c:v>Gloucester</c:v>
                </c:pt>
                <c:pt idx="7">
                  <c:v>Gloucester</c:v>
                </c:pt>
                <c:pt idx="8">
                  <c:v>Gloucester</c:v>
                </c:pt>
                <c:pt idx="9">
                  <c:v>Gloucester</c:v>
                </c:pt>
                <c:pt idx="10">
                  <c:v>Gloucester </c:v>
                </c:pt>
              </c:strCache>
            </c:strRef>
          </c:cat>
          <c:val>
            <c:numRef>
              <c:f>'[Gloucester_Slider.xlsx]0. Overview'!$E$10,'[Gloucester_Slider.xlsx]0. Overview'!$E$32,'[Gloucester_Slider.xlsx]0. Overview'!$E$50,'[Gloucester_Slider.xlsx]0. Overview'!$E$76,'[Gloucester_Slider.xlsx]0. Overview'!$E$98,'[Gloucester_Slider.xlsx]0. Overview'!$E$130,'[Gloucester_Slider.xlsx]0. Overview'!$E$151,'[Gloucester_Slider.xlsx]0. Overview'!$E$164,'[Gloucester_Slider.xlsx]0. Overview'!$E$181,'[Gloucester_Slider.xlsx]0. Overview'!$E$205,'[Gloucester_Slider.xlsx]0. Overview'!$E$230</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1B12-4CF1-AC47-0EC71A8A1BAB}"/>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'[Gloucester_Slider.xlsx]0. Overview'!$A$257,'[Gloucester_Slider.xlsx]0. Overview'!$A$276,'[Gloucester_Slider.xlsx]0. Overview'!$A$300,'[Gloucester_Slider.xlsx]0. Overview'!$A$321,'[Gloucester_Slider.xlsx]0. Overview'!$A$346,'[Gloucester_Slider.xlsx]0. Overview'!$A$366,'[Gloucester_Slider.xlsx]0. Overview'!$A$396,'[Gloucester_Slider.xlsx]0. Overview'!$A$411,'[Gloucester_Slider.xlsx]0. Overview'!$A$434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'[Gloucester_Slider.xlsx]0. Overview'!$C$257,'[Gloucester_Slider.xlsx]0. Overview'!$C$276,'[Gloucester_Slider.xlsx]0. Overview'!$C$300,'[Gloucester_Slider.xlsx]0. Overview'!$C$321,'[Gloucester_Slider.xlsx]0. Overview'!$C$346,'[Gloucester_Slider.xlsx]0. Overview'!$C$366,'[Gloucester_Slider.xlsx]0. Overview'!$C$396,'[Gloucester_Slider.xlsx]0. Overview'!$C$411,'[Gloucester_Slider.xlsx]0. Overview'!$C$434</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C838-4302-BAE6-34A7EABD9F11}"/>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'[Gloucester_Slider.xlsx]0. Overview'!$A$257,'[Gloucester_Slider.xlsx]0. Overview'!$A$276,'[Gloucester_Slider.xlsx]0. Overview'!$A$300,'[Gloucester_Slider.xlsx]0. Overview'!$A$321,'[Gloucester_Slider.xlsx]0. Overview'!$A$346,'[Gloucester_Slider.xlsx]0. Overview'!$A$366,'[Gloucester_Slider.xlsx]0. Overview'!$A$396,'[Gloucester_Slider.xlsx]0. Overview'!$A$411,'[Gloucester_Slider.xlsx]0. Overview'!$A$434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'[Gloucester_Slider.xlsx]0. Overview'!$D$257,'[Gloucester_Slider.xlsx]0. Overview'!$D$276,'[Gloucester_Slider.xlsx]0. Overview'!$D$300,'[Gloucester_Slider.xlsx]0. Overview'!$D$321,'[Gloucester_Slider.xlsx]0. Overview'!$D$346,'[Gloucester_Slider.xlsx]0. Overview'!$D$366,'[Gloucester_Slider.xlsx]0. Overview'!$D$396,'[Gloucester_Slider.xlsx]0. Overview'!$D$411,'[Gloucester_Slider.xlsx]0. Overview'!$D$434</c:f>
              <c:numCache>
                <c:formatCode>General</c:formatCode>
                <c:ptCount val="9"/>
                <c:pt idx="0">
                  <c:v>10.875</c:v>
                </c:pt>
                <c:pt idx="1">
                  <c:v>13.875</c:v>
                </c:pt>
                <c:pt idx="2">
                  <c:v>11.875</c:v>
                </c:pt>
                <c:pt idx="3">
                  <c:v>12.875</c:v>
                </c:pt>
                <c:pt idx="4">
                  <c:v>10.875</c:v>
                </c:pt>
                <c:pt idx="5">
                  <c:v>12.875</c:v>
                </c:pt>
                <c:pt idx="6">
                  <c:v>4.875</c:v>
                </c:pt>
                <c:pt idx="7">
                  <c:v>13.875</c:v>
                </c:pt>
                <c:pt idx="8">
                  <c:v>12.875</c:v>
                </c:pt>
              </c:numCache>
            </c:numRef>
          </c:val>
          <c:extLst>
            <c:ext xmlns:c16="http://schemas.microsoft.com/office/drawing/2014/chart" uri="{C3380CC4-5D6E-409C-BE32-E72D297353CC}">
              <c16:uniqueId val="{00000001-C838-4302-BAE6-34A7EABD9F11}"/>
            </c:ext>
          </c:extLst>
        </c:ser>
        <c:ser>
          <c:idx val="3"/>
          <c:order val="2"/>
          <c:spPr>
            <a:solidFill>
              <a:schemeClr val="bg2">
                <a:lumMod val="75000"/>
              </a:schemeClr>
            </a:solidFill>
            <a:ln>
              <a:solidFill>
                <a:schemeClr val="tx1"/>
              </a:solidFill>
            </a:ln>
            <a:effectLst/>
          </c:spPr>
          <c:invertIfNegative val="0"/>
          <c:cat>
            <c:strRef>
              <c:f>'[Gloucester_Slider.xlsx]0. Overview'!$A$257,'[Gloucester_Slider.xlsx]0. Overview'!$A$276,'[Gloucester_Slider.xlsx]0. Overview'!$A$300,'[Gloucester_Slider.xlsx]0. Overview'!$A$321,'[Gloucester_Slider.xlsx]0. Overview'!$A$346,'[Gloucester_Slider.xlsx]0. Overview'!$A$366,'[Gloucester_Slider.xlsx]0. Overview'!$A$396,'[Gloucester_Slider.xlsx]0. Overview'!$A$411,'[Gloucester_Slider.xlsx]0. Overview'!$A$434</c:f>
              <c:strCache>
                <c:ptCount val="9"/>
                <c:pt idx="0">
                  <c:v>Gloucester</c:v>
                </c:pt>
                <c:pt idx="1">
                  <c:v>Gloucester</c:v>
                </c:pt>
                <c:pt idx="2">
                  <c:v>Gloucester</c:v>
                </c:pt>
                <c:pt idx="3">
                  <c:v>Gloucester</c:v>
                </c:pt>
                <c:pt idx="4">
                  <c:v>Gloucester</c:v>
                </c:pt>
                <c:pt idx="5">
                  <c:v>Gloucester</c:v>
                </c:pt>
                <c:pt idx="6">
                  <c:v>Gloucester</c:v>
                </c:pt>
                <c:pt idx="7">
                  <c:v>Gloucester</c:v>
                </c:pt>
                <c:pt idx="8">
                  <c:v>Gloucester</c:v>
                </c:pt>
              </c:strCache>
            </c:strRef>
          </c:cat>
          <c:val>
            <c:numRef>
              <c:f>'[Gloucester_Slider.xlsx]0. Overview'!$E$257,'[Gloucester_Slider.xlsx]0. Overview'!$E$276,'[Gloucester_Slider.xlsx]0. Overview'!$E$300,'[Gloucester_Slider.xlsx]0. Overview'!$E$321,'[Gloucester_Slider.xlsx]0. Overview'!$E$346,'[Gloucester_Slider.xlsx]0. Overview'!$E$366,'[Gloucester_Slider.xlsx]0. Overview'!$E$396,'[Gloucester_Slider.xlsx]0. Overview'!$E$411,'[Gloucester_Slider.xlsx]0. Overview'!$E$434</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C838-4302-BAE6-34A7EABD9F11}"/>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Gloucester</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0.83299999999999996</c:v>
                </c:pt>
                <c:pt idx="1">
                  <c:v>0.128</c:v>
                </c:pt>
                <c:pt idx="2">
                  <c:v>5.0000000000000001E-3</c:v>
                </c:pt>
                <c:pt idx="3">
                  <c:v>3.9E-2</c:v>
                </c:pt>
                <c:pt idx="4">
                  <c:v>0</c:v>
                </c:pt>
                <c:pt idx="5">
                  <c:v>2.8000000000000001E-2</c:v>
                </c:pt>
                <c:pt idx="6">
                  <c:v>6.7000000000000004E-2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0.84</c:v>
                </c:pt>
                <c:pt idx="1">
                  <c:v>0.83899999999999997</c:v>
                </c:pt>
                <c:pt idx="2">
                  <c:v>0.83199999999999996</c:v>
                </c:pt>
                <c:pt idx="3">
                  <c:v>0.84299999999999997</c:v>
                </c:pt>
                <c:pt idx="4">
                  <c:v>0.83299999999999996</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0.11799999999999999</c:v>
                </c:pt>
                <c:pt idx="1">
                  <c:v>0.12</c:v>
                </c:pt>
                <c:pt idx="2">
                  <c:v>0.124</c:v>
                </c:pt>
                <c:pt idx="3">
                  <c:v>0.12</c:v>
                </c:pt>
                <c:pt idx="4">
                  <c:v>0.128</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8.0000000000000002E-3</c:v>
                </c:pt>
                <c:pt idx="1">
                  <c:v>4.0000000000000001E-3</c:v>
                </c:pt>
                <c:pt idx="2">
                  <c:v>0</c:v>
                </c:pt>
                <c:pt idx="3">
                  <c:v>7.0000000000000001E-3</c:v>
                </c:pt>
                <c:pt idx="4">
                  <c:v>5.0000000000000001E-3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0.04</c:v>
                </c:pt>
                <c:pt idx="1">
                  <c:v>3.9E-2</c:v>
                </c:pt>
                <c:pt idx="2">
                  <c:v>3.6999999999999998E-2</c:v>
                </c:pt>
                <c:pt idx="3">
                  <c:v>3.6999999999999998E-2</c:v>
                </c:pt>
                <c:pt idx="4">
                  <c:v>3.9E-2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5.8999999999999997E-2</c:v>
                </c:pt>
                <c:pt idx="1">
                  <c:v>0.06</c:v>
                </c:pt>
                <c:pt idx="2">
                  <c:v>6.2E-2</c:v>
                </c:pt>
                <c:pt idx="3">
                  <c:v>6.4000000000000001E-2</c:v>
                </c:pt>
                <c:pt idx="4">
                  <c:v>6.7000000000000004E-2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Sheet1!$B$2:$B$4</c:f>
              <c:numCache>
                <c:formatCode>0%</c:formatCode>
                <c:ptCount val="3"/>
                <c:pt idx="0">
                  <c:v>0.98099999999999998</c:v>
                </c:pt>
                <c:pt idx="1">
                  <c:v>0.87</c:v>
                </c:pt>
                <c:pt idx="2">
                  <c:v>0.64300000000000002</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Sheet1!$C$2:$C$4</c:f>
              <c:numCache>
                <c:formatCode>0%</c:formatCode>
                <c:ptCount val="3"/>
                <c:pt idx="0">
                  <c:v>1.7000000000000001E-2</c:v>
                </c:pt>
                <c:pt idx="1">
                  <c:v>8.6999999999999994E-2</c:v>
                </c:pt>
                <c:pt idx="2">
                  <c:v>0.33600000000000002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Sheet1!$D$2:$D$4</c:f>
              <c:numCache>
                <c:formatCode>0%</c:formatCode>
                <c:ptCount val="3"/>
                <c:pt idx="0">
                  <c:v>8.9999999999999993E-3</c:v>
                </c:pt>
                <c:pt idx="1">
                  <c:v>3.1E-2</c:v>
                </c:pt>
                <c:pt idx="2">
                  <c:v>1.7999999999999999E-2</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West Deptford</c:v>
                </c:pt>
                <c:pt idx="2">
                  <c:v>Woodbury</c:v>
                </c:pt>
              </c:strCache>
            </c:strRef>
          </c:cat>
          <c:val>
            <c:numRef>
              <c:f>Sheet1!$E$2:$E$4</c:f>
              <c:numCache>
                <c:formatCode>0%</c:formatCode>
                <c:ptCount val="3"/>
                <c:pt idx="0">
                  <c:v>7.0999999999999994E-2</c:v>
                </c:pt>
                <c:pt idx="1">
                  <c:v>5.2000000000000005E-2</c:v>
                </c:pt>
                <c:pt idx="2">
                  <c:v>0.14699999999999999</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6.0999999999999999E-2</c:v>
                </c:pt>
                <c:pt idx="1">
                  <c:v>5.6000000000000001E-2</c:v>
                </c:pt>
                <c:pt idx="2">
                  <c:v>5.0999999999999997E-2</c:v>
                </c:pt>
                <c:pt idx="3">
                  <c:v>6.0999999999999999E-2</c:v>
                </c:pt>
                <c:pt idx="4">
                  <c:v>0.05</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c:formatCode>
                <c:ptCount val="21"/>
                <c:pt idx="0">
                  <c:v>2.5999999999999999E-2</c:v>
                </c:pt>
                <c:pt idx="1">
                  <c:v>4.8000000000000001E-2</c:v>
                </c:pt>
                <c:pt idx="3">
                  <c:v>7.4999999999999997E-2</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formatCode="General">
                  <c:v>0.26100000000000001</c:v>
                </c:pt>
                <c:pt idx="15">
                  <c:v>0.28999999999999998</c:v>
                </c:pt>
                <c:pt idx="16">
                  <c:v>0.315</c:v>
                </c:pt>
                <c:pt idx="17">
                  <c:v>0.32</c:v>
                </c:pt>
                <c:pt idx="18">
                  <c:v>0.33600000000000002</c:v>
                </c:pt>
                <c:pt idx="19" formatCode="General">
                  <c:v>0.34200000000000003</c:v>
                </c:pt>
                <c:pt idx="20" formatCode="General">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2">
                  <c:v>0.05</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0.23400000000000001</c:v>
                </c:pt>
                <c:pt idx="1">
                  <c:v>0.23400000000000001</c:v>
                </c:pt>
                <c:pt idx="2">
                  <c:v>0.23400000000000001</c:v>
                </c:pt>
                <c:pt idx="3">
                  <c:v>0.23400000000000001</c:v>
                </c:pt>
                <c:pt idx="4">
                  <c:v>0.23400000000000001</c:v>
                </c:pt>
                <c:pt idx="5">
                  <c:v>0.23400000000000001</c:v>
                </c:pt>
                <c:pt idx="6">
                  <c:v>0.23400000000000001</c:v>
                </c:pt>
                <c:pt idx="7">
                  <c:v>0.23400000000000001</c:v>
                </c:pt>
                <c:pt idx="8">
                  <c:v>0.23400000000000001</c:v>
                </c:pt>
                <c:pt idx="9">
                  <c:v>0.23400000000000001</c:v>
                </c:pt>
                <c:pt idx="10">
                  <c:v>0.23400000000000001</c:v>
                </c:pt>
                <c:pt idx="11">
                  <c:v>0.23400000000000001</c:v>
                </c:pt>
                <c:pt idx="12">
                  <c:v>0.23400000000000001</c:v>
                </c:pt>
                <c:pt idx="13">
                  <c:v>0.23400000000000001</c:v>
                </c:pt>
                <c:pt idx="14">
                  <c:v>0.23400000000000001</c:v>
                </c:pt>
                <c:pt idx="15">
                  <c:v>0.23400000000000001</c:v>
                </c:pt>
                <c:pt idx="16">
                  <c:v>0.23400000000000001</c:v>
                </c:pt>
                <c:pt idx="17">
                  <c:v>0.23400000000000001</c:v>
                </c:pt>
                <c:pt idx="18">
                  <c:v>0.23400000000000001</c:v>
                </c:pt>
                <c:pt idx="19" formatCode="General">
                  <c:v>0.23400000000000001</c:v>
                </c:pt>
                <c:pt idx="20" formatCode="General">
                  <c:v>0.23400000000000001</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47600516732283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Swedesboro borough</c:v>
                </c:pt>
                <c:pt idx="1">
                  <c:v>Woodbury city</c:v>
                </c:pt>
                <c:pt idx="2">
                  <c:v>Woolwich township</c:v>
                </c:pt>
                <c:pt idx="3">
                  <c:v>Glassboro borough</c:v>
                </c:pt>
                <c:pt idx="4">
                  <c:v>Deptford township</c:v>
                </c:pt>
                <c:pt idx="5">
                  <c:v>East Greenwich township</c:v>
                </c:pt>
                <c:pt idx="6">
                  <c:v>Paulsboro borough</c:v>
                </c:pt>
                <c:pt idx="7">
                  <c:v>Washington township</c:v>
                </c:pt>
                <c:pt idx="8">
                  <c:v>Westville borough</c:v>
                </c:pt>
                <c:pt idx="9">
                  <c:v>Monroe township</c:v>
                </c:pt>
              </c:strCache>
            </c:strRef>
          </c:cat>
          <c:val>
            <c:numRef>
              <c:f>Sheet1!$B$2:$B$11</c:f>
              <c:numCache>
                <c:formatCode>0.00%</c:formatCode>
                <c:ptCount val="10"/>
                <c:pt idx="0">
                  <c:v>0.14199999999999999</c:v>
                </c:pt>
                <c:pt idx="1">
                  <c:v>8.1000000000000003E-2</c:v>
                </c:pt>
                <c:pt idx="2">
                  <c:v>8.1000000000000003E-2</c:v>
                </c:pt>
                <c:pt idx="3">
                  <c:v>7.0999999999999994E-2</c:v>
                </c:pt>
                <c:pt idx="4">
                  <c:v>6.9000000000000006E-2</c:v>
                </c:pt>
                <c:pt idx="5">
                  <c:v>6.3E-2</c:v>
                </c:pt>
                <c:pt idx="6">
                  <c:v>6.0999999999999999E-2</c:v>
                </c:pt>
                <c:pt idx="7">
                  <c:v>6.0999999999999999E-2</c:v>
                </c:pt>
                <c:pt idx="8">
                  <c:v>6.0999999999999999E-2</c:v>
                </c:pt>
                <c:pt idx="9">
                  <c:v>5.8999999999999997E-2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Gloucester avg. 5.50%</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Swedesboro borough</c:v>
                </c:pt>
                <c:pt idx="1">
                  <c:v>Woodbury city</c:v>
                </c:pt>
                <c:pt idx="2">
                  <c:v>Woolwich township</c:v>
                </c:pt>
                <c:pt idx="3">
                  <c:v>Glassboro borough</c:v>
                </c:pt>
                <c:pt idx="4">
                  <c:v>Deptford township</c:v>
                </c:pt>
                <c:pt idx="5">
                  <c:v>East Greenwich township</c:v>
                </c:pt>
                <c:pt idx="6">
                  <c:v>Paulsboro borough</c:v>
                </c:pt>
                <c:pt idx="7">
                  <c:v>Washington township</c:v>
                </c:pt>
                <c:pt idx="8">
                  <c:v>Westville borough</c:v>
                </c:pt>
                <c:pt idx="9">
                  <c:v>Monroe township</c:v>
                </c:pt>
              </c:strCache>
            </c:strRef>
          </c:cat>
          <c:val>
            <c:numRef>
              <c:f>Sheet1!$C$2:$C$11</c:f>
              <c:numCache>
                <c:formatCode>0%</c:formatCode>
                <c:ptCount val="10"/>
                <c:pt idx="0">
                  <c:v>5.5E-2</c:v>
                </c:pt>
                <c:pt idx="1">
                  <c:v>5.5E-2</c:v>
                </c:pt>
                <c:pt idx="2">
                  <c:v>5.5E-2</c:v>
                </c:pt>
                <c:pt idx="3">
                  <c:v>5.5E-2</c:v>
                </c:pt>
                <c:pt idx="4">
                  <c:v>5.5E-2</c:v>
                </c:pt>
                <c:pt idx="5">
                  <c:v>5.5E-2</c:v>
                </c:pt>
                <c:pt idx="6">
                  <c:v>5.5E-2</c:v>
                </c:pt>
                <c:pt idx="7">
                  <c:v>5.5E-2</c:v>
                </c:pt>
                <c:pt idx="8">
                  <c:v>5.5E-2</c:v>
                </c:pt>
                <c:pt idx="9">
                  <c:v>5.5E-2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47125738188976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0.89900000000000002</c:v>
                </c:pt>
                <c:pt idx="1">
                  <c:v>0.91300000000000003</c:v>
                </c:pt>
                <c:pt idx="2">
                  <c:v>0.91500000000000004</c:v>
                </c:pt>
                <c:pt idx="3">
                  <c:v>0.90700000000000003</c:v>
                </c:pt>
                <c:pt idx="4">
                  <c:v>0.90100000000000002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General</c:formatCode>
                <c:ptCount val="21"/>
                <c:pt idx="0" formatCode="0%">
                  <c:v>0.40400000000000003</c:v>
                </c:pt>
                <c:pt idx="1">
                  <c:v>0.50600000000000001</c:v>
                </c:pt>
                <c:pt idx="2" formatCode="0%">
                  <c:v>0.52700000000000002</c:v>
                </c:pt>
                <c:pt idx="3" formatCode="0%">
                  <c:v>0.54</c:v>
                </c:pt>
                <c:pt idx="4" formatCode="0%">
                  <c:v>0.59</c:v>
                </c:pt>
                <c:pt idx="5" formatCode="0%">
                  <c:v>0.628</c:v>
                </c:pt>
                <c:pt idx="6" formatCode="0%">
                  <c:v>0.64800000000000002</c:v>
                </c:pt>
                <c:pt idx="7" formatCode="0%">
                  <c:v>0.68</c:v>
                </c:pt>
                <c:pt idx="8" formatCode="0%">
                  <c:v>0.71199999999999997</c:v>
                </c:pt>
                <c:pt idx="9" formatCode="0%">
                  <c:v>0.73</c:v>
                </c:pt>
                <c:pt idx="10" formatCode="0%">
                  <c:v>0.746</c:v>
                </c:pt>
                <c:pt idx="11" formatCode="0%">
                  <c:v>0.81399999999999995</c:v>
                </c:pt>
                <c:pt idx="12" formatCode="0%">
                  <c:v>0.82599999999999996</c:v>
                </c:pt>
                <c:pt idx="13" formatCode="0%">
                  <c:v>0.86499999999999999</c:v>
                </c:pt>
                <c:pt idx="14" formatCode="0%">
                  <c:v>0.88100000000000001</c:v>
                </c:pt>
                <c:pt idx="15" formatCode="0%">
                  <c:v>0.88100000000000001</c:v>
                </c:pt>
                <c:pt idx="16" formatCode="0%">
                  <c:v>0.88800000000000001</c:v>
                </c:pt>
                <c:pt idx="17" formatCode="0%">
                  <c:v>0.89600000000000002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8">
                  <c:v>0.90100000000000002</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0.68</c:v>
                </c:pt>
                <c:pt idx="1">
                  <c:v>0.68</c:v>
                </c:pt>
                <c:pt idx="2">
                  <c:v>0.68</c:v>
                </c:pt>
                <c:pt idx="3">
                  <c:v>0.68</c:v>
                </c:pt>
                <c:pt idx="4">
                  <c:v>0.68</c:v>
                </c:pt>
                <c:pt idx="5">
                  <c:v>0.68</c:v>
                </c:pt>
                <c:pt idx="6">
                  <c:v>0.68</c:v>
                </c:pt>
                <c:pt idx="7">
                  <c:v>0.68</c:v>
                </c:pt>
                <c:pt idx="8">
                  <c:v>0.68</c:v>
                </c:pt>
                <c:pt idx="9">
                  <c:v>0.68</c:v>
                </c:pt>
                <c:pt idx="10">
                  <c:v>0.68</c:v>
                </c:pt>
                <c:pt idx="11">
                  <c:v>0.68</c:v>
                </c:pt>
                <c:pt idx="12">
                  <c:v>0.68</c:v>
                </c:pt>
                <c:pt idx="13">
                  <c:v>0.68</c:v>
                </c:pt>
                <c:pt idx="14">
                  <c:v>0.68</c:v>
                </c:pt>
                <c:pt idx="15">
                  <c:v>0.68</c:v>
                </c:pt>
                <c:pt idx="16">
                  <c:v>0.68</c:v>
                </c:pt>
                <c:pt idx="17">
                  <c:v>0.68</c:v>
                </c:pt>
                <c:pt idx="18">
                  <c:v>0.68</c:v>
                </c:pt>
                <c:pt idx="19" formatCode="General">
                  <c:v>0.68</c:v>
                </c:pt>
                <c:pt idx="20" formatCode="General">
                  <c:v>0.68</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109018208661418E-2"/>
          <c:y val="3.5156247837337118E-2"/>
          <c:w val="0.88390981791338585"/>
          <c:h val="0.89663380311061747"/>
        </c:manualLayout>
      </c:layout>
      <c:barChart>
        <c:barDir val="bar"/>
        <c:grouping val="clustered"/>
        <c:varyColors val="0"/>
        <c:ser>
          <c:idx val="1"/>
          <c:order val="1"/>
          <c:tx>
            <c:strRef>
              <c:f>Sheet1!$C$1</c:f>
              <c:strCache>
                <c:ptCount val="1"/>
                <c:pt idx="0">
                  <c:v>NJ avg. 68%</c:v>
                </c:pt>
              </c:strCache>
            </c:strRef>
          </c:tx>
          <c:spPr>
            <a:solidFill>
              <a:schemeClr val="bg1"/>
            </a:solidFill>
            <a:ln>
              <a:solidFill>
                <a:schemeClr val="bg1"/>
              </a:solidFill>
            </a:ln>
            <a:effectLst/>
          </c:spPr>
          <c:invertIfNegative val="0"/>
          <c:cat>
            <c:strRef>
              <c:f>Sheet1!$A$2:$A$4</c:f>
              <c:strCache>
                <c:ptCount val="3"/>
                <c:pt idx="0">
                  <c:v>Wenonah borough</c:v>
                </c:pt>
                <c:pt idx="1">
                  <c:v>Greenwich township</c:v>
                </c:pt>
                <c:pt idx="2">
                  <c:v>Swedesboro borough</c:v>
                </c:pt>
              </c:strCache>
            </c:strRef>
          </c:cat>
          <c:val>
            <c:numRef>
              <c:f>Sheet1!$C$2:$C$4</c:f>
              <c:numCache>
                <c:formatCode>0%</c:formatCode>
                <c:ptCount val="3"/>
                <c:pt idx="0">
                  <c:v>0.68</c:v>
                </c:pt>
                <c:pt idx="1">
                  <c:v>0.68</c:v>
                </c:pt>
                <c:pt idx="2">
                  <c:v>0.68</c:v>
                </c:pt>
              </c:numCache>
            </c:numRef>
          </c:val>
          <c:extLst>
            <c:ext xmlns:c16="http://schemas.microsoft.com/office/drawing/2014/chart" uri="{C3380CC4-5D6E-409C-BE32-E72D297353CC}">
              <c16:uniqueId val="{00000001-DFB7-40F8-B00C-329BFDAA0288}"/>
            </c:ext>
          </c:extLst>
        </c:ser>
        <c:ser>
          <c:idx val="2"/>
          <c:order val="2"/>
          <c:tx>
            <c:strRef>
              <c:f>Sheet1!$D$1</c:f>
              <c:strCache>
                <c:ptCount val="1"/>
                <c:pt idx="0">
                  <c:v>Gloucester avg. 91.00%</c:v>
                </c:pt>
              </c:strCache>
            </c:strRef>
          </c:tx>
          <c:spPr>
            <a:solidFill>
              <a:schemeClr val="bg1"/>
            </a:solidFill>
            <a:ln>
              <a:solidFill>
                <a:schemeClr val="bg1"/>
              </a:solid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Wenonah borough</c:v>
                </c:pt>
                <c:pt idx="1">
                  <c:v>Greenwich township</c:v>
                </c:pt>
                <c:pt idx="2">
                  <c:v>Swedesboro borough</c:v>
                </c:pt>
              </c:strCache>
            </c:strRef>
          </c:cat>
          <c:val>
            <c:numRef>
              <c:f>Sheet1!$D$2:$D$4</c:f>
              <c:numCache>
                <c:formatCode>0%</c:formatCode>
                <c:ptCount val="3"/>
                <c:pt idx="0">
                  <c:v>0.91</c:v>
                </c:pt>
                <c:pt idx="1">
                  <c:v>0.91</c:v>
                </c:pt>
                <c:pt idx="2">
                  <c:v>0.91</c:v>
                </c:pt>
              </c:numCache>
            </c:numRef>
          </c:val>
          <c:extLst>
            <c:ext xmlns:c16="http://schemas.microsoft.com/office/drawing/2014/chart" uri="{C3380CC4-5D6E-409C-BE32-E72D297353CC}">
              <c16:uniqueId val="{00000002-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Wenonah borough</c:v>
                </c:pt>
                <c:pt idx="1">
                  <c:v>Greenwich township</c:v>
                </c:pt>
                <c:pt idx="2">
                  <c:v>Swedesboro borough</c:v>
                </c:pt>
              </c:strCache>
            </c:strRef>
          </c:cat>
          <c:val>
            <c:numRef>
              <c:f>Sheet1!$B$2:$B$4</c:f>
              <c:numCache>
                <c:formatCode>0%</c:formatCode>
                <c:ptCount val="3"/>
                <c:pt idx="0">
                  <c:v>0.96400000000000008</c:v>
                </c:pt>
                <c:pt idx="1">
                  <c:v>0.92099999999999993</c:v>
                </c:pt>
                <c:pt idx="2">
                  <c:v>0.73299999999999998</c:v>
                </c:pt>
              </c:numCache>
            </c:numRef>
          </c:val>
          <c:extLst>
            <c:ext xmlns:c16="http://schemas.microsoft.com/office/drawing/2014/chart" uri="{C3380CC4-5D6E-409C-BE32-E72D297353CC}">
              <c16:uniqueId val="{00000000-DFB7-40F8-B00C-329BFDAA0288}"/>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0%" sourceLinked="1"/>
        <c:majorTickMark val="none"/>
        <c:minorTickMark val="none"/>
        <c:tickLblPos val="nextTo"/>
        <c:crossAx val="341897584"/>
        <c:crosses val="autoZero"/>
        <c:crossBetween val="between"/>
      </c:valAx>
      <c:valAx>
        <c:axId val="341898368"/>
        <c:scaling>
          <c:orientation val="minMax"/>
        </c:scaling>
        <c:delete val="1"/>
        <c:axPos val="t"/>
        <c:numFmt formatCode="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5462598425196852"/>
          <c:y val="0.81610015895053156"/>
          <c:w val="0.42042999507874013"/>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_(* #,##0_);_(* \(#,##0\);_(* "-"??_);_(@_)</c:formatCode>
                <c:ptCount val="21"/>
                <c:pt idx="0">
                  <c:v>12948</c:v>
                </c:pt>
                <c:pt idx="1">
                  <c:v>15941</c:v>
                </c:pt>
                <c:pt idx="2">
                  <c:v>20306</c:v>
                </c:pt>
                <c:pt idx="3">
                  <c:v>22811</c:v>
                </c:pt>
                <c:pt idx="4">
                  <c:v>27195</c:v>
                </c:pt>
                <c:pt idx="5">
                  <c:v>35460</c:v>
                </c:pt>
                <c:pt idx="6" formatCode="#,##0">
                  <c:v>55412</c:v>
                </c:pt>
                <c:pt idx="8">
                  <c:v>69973</c:v>
                </c:pt>
                <c:pt idx="9">
                  <c:v>77967</c:v>
                </c:pt>
                <c:pt idx="10">
                  <c:v>91220</c:v>
                </c:pt>
                <c:pt idx="11">
                  <c:v>102167</c:v>
                </c:pt>
                <c:pt idx="12">
                  <c:v>113661</c:v>
                </c:pt>
                <c:pt idx="13">
                  <c:v>118661</c:v>
                </c:pt>
                <c:pt idx="14">
                  <c:v>129478</c:v>
                </c:pt>
                <c:pt idx="15">
                  <c:v>129760</c:v>
                </c:pt>
                <c:pt idx="16">
                  <c:v>136356</c:v>
                </c:pt>
                <c:pt idx="17">
                  <c:v>146540</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7" formatCode="_(* #,##0_);_(* \(#,##0\);_(* &quot;-&quot;??_);_(@_)">
                  <c:v>62962</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1-E1BA-475B-8D05-6FF6AB4D6188}"/>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0-C27A-4A4F-A7C6-7A298A78E64A}"/>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0-6385-469E-91DA-42A65CB3B71D}"/>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7">
                  <c:v>1</c:v>
                </c:pt>
              </c:numCache>
            </c:numRef>
          </c:val>
          <c:extLst>
            <c:ext xmlns:c16="http://schemas.microsoft.com/office/drawing/2014/chart" uri="{C3380CC4-5D6E-409C-BE32-E72D297353CC}">
              <c16:uniqueId val="{00000000-E1BA-475B-8D05-6FF6AB4D6188}"/>
            </c:ext>
          </c:extLst>
        </c:ser>
        <c:ser>
          <c:idx val="4"/>
          <c:order val="4"/>
          <c:tx>
            <c:strRef>
              <c:f>Sheet1!$F$1</c:f>
              <c:strCache>
                <c:ptCount val="1"/>
                <c:pt idx="0">
                  <c:v>Copy County 2</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7">
                  <c:v>1</c:v>
                </c:pt>
              </c:numCache>
            </c:numRef>
          </c:val>
          <c:extLst>
            <c:ext xmlns:c16="http://schemas.microsoft.com/office/drawing/2014/chart" uri="{C3380CC4-5D6E-409C-BE32-E72D297353CC}">
              <c16:uniqueId val="{00000001-6385-469E-91DA-42A65CB3B71D}"/>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Washington township</c:v>
                </c:pt>
                <c:pt idx="1">
                  <c:v>Monroe township</c:v>
                </c:pt>
                <c:pt idx="2">
                  <c:v>Deptford township</c:v>
                </c:pt>
                <c:pt idx="3">
                  <c:v>West Deptford township</c:v>
                </c:pt>
                <c:pt idx="4">
                  <c:v>Harrison township</c:v>
                </c:pt>
                <c:pt idx="5">
                  <c:v>Woolwich township</c:v>
                </c:pt>
                <c:pt idx="6">
                  <c:v>Franklin township</c:v>
                </c:pt>
                <c:pt idx="7">
                  <c:v>Glassboro borough</c:v>
                </c:pt>
                <c:pt idx="8">
                  <c:v>Mantua township</c:v>
                </c:pt>
                <c:pt idx="9">
                  <c:v>East Greenwich township</c:v>
                </c:pt>
                <c:pt idx="10">
                  <c:v>Woodbury city</c:v>
                </c:pt>
                <c:pt idx="11">
                  <c:v>Clayton borough</c:v>
                </c:pt>
                <c:pt idx="12">
                  <c:v>Pitman borough</c:v>
                </c:pt>
                <c:pt idx="13">
                  <c:v>Logan township</c:v>
                </c:pt>
                <c:pt idx="14">
                  <c:v>Greenwich township</c:v>
                </c:pt>
                <c:pt idx="15">
                  <c:v>Paulsboro borough</c:v>
                </c:pt>
                <c:pt idx="16">
                  <c:v>Westville borough</c:v>
                </c:pt>
                <c:pt idx="17">
                  <c:v>South Harrison township</c:v>
                </c:pt>
                <c:pt idx="18">
                  <c:v>Swedesboro borough</c:v>
                </c:pt>
                <c:pt idx="19">
                  <c:v>Elk township</c:v>
                </c:pt>
              </c:strCache>
            </c:strRef>
          </c:cat>
          <c:val>
            <c:numRef>
              <c:f>Sheet1!$B$2:$B$21</c:f>
              <c:numCache>
                <c:formatCode>0</c:formatCode>
                <c:ptCount val="20"/>
                <c:pt idx="0">
                  <c:v>10111</c:v>
                </c:pt>
                <c:pt idx="1">
                  <c:v>8858</c:v>
                </c:pt>
                <c:pt idx="2">
                  <c:v>5938</c:v>
                </c:pt>
                <c:pt idx="3">
                  <c:v>4312</c:v>
                </c:pt>
                <c:pt idx="4">
                  <c:v>3750</c:v>
                </c:pt>
                <c:pt idx="5">
                  <c:v>3592</c:v>
                </c:pt>
                <c:pt idx="6">
                  <c:v>3426</c:v>
                </c:pt>
                <c:pt idx="7">
                  <c:v>3369</c:v>
                </c:pt>
                <c:pt idx="8">
                  <c:v>3347</c:v>
                </c:pt>
                <c:pt idx="9">
                  <c:v>2802</c:v>
                </c:pt>
                <c:pt idx="10">
                  <c:v>1998</c:v>
                </c:pt>
                <c:pt idx="11">
                  <c:v>1829</c:v>
                </c:pt>
                <c:pt idx="12">
                  <c:v>1844</c:v>
                </c:pt>
                <c:pt idx="13">
                  <c:v>1415</c:v>
                </c:pt>
                <c:pt idx="14">
                  <c:v>1072</c:v>
                </c:pt>
                <c:pt idx="15">
                  <c:v>1053</c:v>
                </c:pt>
                <c:pt idx="16">
                  <c:v>1005</c:v>
                </c:pt>
                <c:pt idx="17">
                  <c:v>923</c:v>
                </c:pt>
                <c:pt idx="18">
                  <c:v>780</c:v>
                </c:pt>
                <c:pt idx="19">
                  <c:v>755</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0">
                  <c:v>1887</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0">
                  <c:v>1887</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130</c:v>
                </c:pt>
                <c:pt idx="1">
                  <c:v>148</c:v>
                </c:pt>
                <c:pt idx="2">
                  <c:v>205</c:v>
                </c:pt>
                <c:pt idx="3">
                  <c:v>258</c:v>
                </c:pt>
                <c:pt idx="4">
                  <c:v>223</c:v>
                </c:pt>
                <c:pt idx="5">
                  <c:v>152</c:v>
                </c:pt>
                <c:pt idx="6">
                  <c:v>129</c:v>
                </c:pt>
                <c:pt idx="7">
                  <c:v>101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201</c:v>
                </c:pt>
                <c:pt idx="1">
                  <c:v>192</c:v>
                </c:pt>
                <c:pt idx="2">
                  <c:v>218</c:v>
                </c:pt>
                <c:pt idx="3">
                  <c:v>196</c:v>
                </c:pt>
                <c:pt idx="4">
                  <c:v>203</c:v>
                </c:pt>
                <c:pt idx="5">
                  <c:v>194</c:v>
                </c:pt>
                <c:pt idx="6">
                  <c:v>176</c:v>
                </c:pt>
                <c:pt idx="7">
                  <c:v>160</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c:formatCode>
                <c:ptCount val="21"/>
                <c:pt idx="0">
                  <c:v>1.2999999999999999E-2</c:v>
                </c:pt>
                <c:pt idx="1">
                  <c:v>4.2000000000000003E-2</c:v>
                </c:pt>
                <c:pt idx="2">
                  <c:v>4.9000000000000002E-2</c:v>
                </c:pt>
                <c:pt idx="3">
                  <c:v>0.05</c:v>
                </c:pt>
                <c:pt idx="4">
                  <c:v>5.2999999999999999E-2</c:v>
                </c:pt>
                <c:pt idx="5">
                  <c:v>0.06</c:v>
                </c:pt>
                <c:pt idx="6">
                  <c:v>6.2E-2</c:v>
                </c:pt>
                <c:pt idx="8">
                  <c:v>7.0999999999999994E-2</c:v>
                </c:pt>
                <c:pt idx="9">
                  <c:v>8.6999999999999994E-2</c:v>
                </c:pt>
                <c:pt idx="10">
                  <c:v>9.2999999999999999E-2</c:v>
                </c:pt>
                <c:pt idx="11">
                  <c:v>9.9000000000000005E-2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7" formatCode="0%">
                  <c:v>6.3E-2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8926732788110537"/>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8.4000000000000005E-2</c:v>
                </c:pt>
                <c:pt idx="1">
                  <c:v>6.4000000000000001E-2</c:v>
                </c:pt>
                <c:pt idx="2">
                  <c:v>6.6000000000000003E-2</c:v>
                </c:pt>
                <c:pt idx="3">
                  <c:v>6.7000000000000004E-2</c:v>
                </c:pt>
                <c:pt idx="4">
                  <c:v>6.3E-2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c:v>
                </c:pt>
                <c:pt idx="1">
                  <c:v>Paulsboro</c:v>
                </c:pt>
                <c:pt idx="2">
                  <c:v>Glassboro</c:v>
                </c:pt>
                <c:pt idx="3">
                  <c:v>Greenwich</c:v>
                </c:pt>
                <c:pt idx="4">
                  <c:v>Swedesboro</c:v>
                </c:pt>
                <c:pt idx="5">
                  <c:v>National Park</c:v>
                </c:pt>
                <c:pt idx="6">
                  <c:v>Westville</c:v>
                </c:pt>
                <c:pt idx="7">
                  <c:v>Clayton</c:v>
                </c:pt>
                <c:pt idx="8">
                  <c:v>Pitman</c:v>
                </c:pt>
                <c:pt idx="9">
                  <c:v>Deptford</c:v>
                </c:pt>
              </c:strCache>
            </c:strRef>
          </c:cat>
          <c:val>
            <c:numRef>
              <c:f>Sheet1!$B$2:$B$11</c:f>
              <c:numCache>
                <c:formatCode>0%</c:formatCode>
                <c:ptCount val="10"/>
                <c:pt idx="0">
                  <c:v>0.34300000000000003</c:v>
                </c:pt>
                <c:pt idx="1">
                  <c:v>0.23599999999999999</c:v>
                </c:pt>
                <c:pt idx="2">
                  <c:v>0.20699999999999999</c:v>
                </c:pt>
                <c:pt idx="3">
                  <c:v>0.14899999999999999</c:v>
                </c:pt>
                <c:pt idx="4">
                  <c:v>0.14099999999999999</c:v>
                </c:pt>
                <c:pt idx="5">
                  <c:v>0.121</c:v>
                </c:pt>
                <c:pt idx="6">
                  <c:v>0.11700000000000001</c:v>
                </c:pt>
                <c:pt idx="7">
                  <c:v>0.10199999999999999</c:v>
                </c:pt>
                <c:pt idx="8">
                  <c:v>9.8000000000000004E-2</c:v>
                </c:pt>
                <c:pt idx="9">
                  <c:v>7.0000000000000007E-2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Gloucester avg. 7.00%</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Woodbury</c:v>
                </c:pt>
                <c:pt idx="1">
                  <c:v>Paulsboro</c:v>
                </c:pt>
                <c:pt idx="2">
                  <c:v>Glassboro</c:v>
                </c:pt>
                <c:pt idx="3">
                  <c:v>Greenwich</c:v>
                </c:pt>
                <c:pt idx="4">
                  <c:v>Swedesboro</c:v>
                </c:pt>
                <c:pt idx="5">
                  <c:v>National Park</c:v>
                </c:pt>
                <c:pt idx="6">
                  <c:v>Westville</c:v>
                </c:pt>
                <c:pt idx="7">
                  <c:v>Clayton</c:v>
                </c:pt>
                <c:pt idx="8">
                  <c:v>Pitman</c:v>
                </c:pt>
                <c:pt idx="9">
                  <c:v>Deptford</c:v>
                </c:pt>
              </c:strCache>
            </c:strRef>
          </c:cat>
          <c:val>
            <c:numRef>
              <c:f>Sheet1!$C$2:$C$11</c:f>
              <c:numCache>
                <c:formatCode>0%</c:formatCode>
                <c:ptCount val="10"/>
                <c:pt idx="0">
                  <c:v>7.0000000000000007E-2</c:v>
                </c:pt>
                <c:pt idx="1">
                  <c:v>7.0000000000000007E-2</c:v>
                </c:pt>
                <c:pt idx="2">
                  <c:v>7.0000000000000007E-2</c:v>
                </c:pt>
                <c:pt idx="3">
                  <c:v>7.0000000000000007E-2</c:v>
                </c:pt>
                <c:pt idx="4">
                  <c:v>7.0000000000000007E-2</c:v>
                </c:pt>
                <c:pt idx="5">
                  <c:v>7.0000000000000007E-2</c:v>
                </c:pt>
                <c:pt idx="6">
                  <c:v>7.0000000000000007E-2</c:v>
                </c:pt>
                <c:pt idx="7">
                  <c:v>7.0000000000000007E-2</c:v>
                </c:pt>
                <c:pt idx="8">
                  <c:v>7.0000000000000007E-2</c:v>
                </c:pt>
                <c:pt idx="9">
                  <c:v>7.0000000000000007E-2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7E-2"/>
          <c:y val="0.92501033961663881"/>
          <c:w val="0.19675172614351946"/>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1240</c:v>
                </c:pt>
                <c:pt idx="1">
                  <c:v>731</c:v>
                </c:pt>
                <c:pt idx="2">
                  <c:v>1444</c:v>
                </c:pt>
                <c:pt idx="3">
                  <c:v>1321</c:v>
                </c:pt>
                <c:pt idx="4">
                  <c:v>1078</c:v>
                </c:pt>
                <c:pt idx="5">
                  <c:v>795</c:v>
                </c:pt>
                <c:pt idx="6">
                  <c:v>1017</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5">
                  <c:v>101370</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2">
                  <c:v>91520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77565</c:v>
                </c:pt>
                <c:pt idx="1">
                  <c:v>79879</c:v>
                </c:pt>
                <c:pt idx="2">
                  <c:v>86496</c:v>
                </c:pt>
                <c:pt idx="3">
                  <c:v>81849</c:v>
                </c:pt>
                <c:pt idx="4">
                  <c:v>89447</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"$"#,##0_);[Red]\("$"#,##0\)</c:formatCode>
                <c:ptCount val="21"/>
                <c:pt idx="0" formatCode="_(&quot;$&quot;* #,##0_);_(&quot;$&quot;* \(#,##0\);_(&quot;$&quot;* &quot;-&quot;??_);_(@_)">
                  <c:v>54587</c:v>
                </c:pt>
                <c:pt idx="1">
                  <c:v>63389</c:v>
                </c:pt>
                <c:pt idx="2" formatCode="_(&quot;$&quot;* #,##0_);_(&quot;$&quot;* \(#,##0\);_(&quot;$&quot;* &quot;-&quot;??_);_(@_)">
                  <c:v>64626</c:v>
                </c:pt>
                <c:pt idx="3" formatCode="_(&quot;$&quot;* #,##0_);_(&quot;$&quot;* \(#,##0\);_(&quot;$&quot;* &quot;-&quot;??_);_(@_)">
                  <c:v>68531</c:v>
                </c:pt>
                <c:pt idx="4" formatCode="_(&quot;$&quot;* #,##0_);_(&quot;$&quot;* \(#,##0\);_(&quot;$&quot;* &quot;-&quot;??_);_(@_)">
                  <c:v>69980</c:v>
                </c:pt>
                <c:pt idx="5" formatCode="_(&quot;$&quot;* #,##0_);_(&quot;$&quot;* \(#,##0\);_(&quot;$&quot;* &quot;-&quot;??_);_(@_)">
                  <c:v>73672</c:v>
                </c:pt>
                <c:pt idx="6" formatCode="_(&quot;$&quot;* #,##0_);_(&quot;$&quot;* \(#,##0\);_(&quot;$&quot;* &quot;-&quot;??_);_(@_)">
                  <c:v>76093</c:v>
                </c:pt>
                <c:pt idx="7" formatCode="_(&quot;$&quot;* #,##0_);_(&quot;$&quot;* \(#,##0\);_(&quot;$&quot;* &quot;-&quot;??_);_(@_)">
                  <c:v>77040</c:v>
                </c:pt>
                <c:pt idx="8" formatCode="_(&quot;$&quot;* #,##0_);_(&quot;$&quot;* \(#,##0\);_(&quot;$&quot;* &quot;-&quot;??_);_(@_)">
                  <c:v>78808</c:v>
                </c:pt>
                <c:pt idx="9" formatCode="_(&quot;$&quot;* #,##0_);_(&quot;$&quot;* \(#,##0\);_(&quot;$&quot;* &quot;-&quot;??_);_(@_)">
                  <c:v>79492</c:v>
                </c:pt>
                <c:pt idx="10" formatCode="_(&quot;$&quot;* #,##0_);_(&quot;$&quot;* \(#,##0\);_(&quot;$&quot;* &quot;-&quot;??_);_(@_)">
                  <c:v>80339</c:v>
                </c:pt>
                <c:pt idx="11" formatCode="_(&quot;$&quot;* #,##0_);_(&quot;$&quot;* \(#,##0\);_(&quot;$&quot;* &quot;-&quot;??_);_(@_)">
                  <c:v>84479</c:v>
                </c:pt>
                <c:pt idx="12" formatCode="_(&quot;$&quot;* #,##0_);_(&quot;$&quot;* \(#,##0\);_(&quot;$&quot;* &quot;-&quot;??_);_(@_)">
                  <c:v>88797</c:v>
                </c:pt>
                <c:pt idx="14" formatCode="_(&quot;$&quot;* #,##0_);_(&quot;$&quot;* \(#,##0\);_(&quot;$&quot;* &quot;-&quot;??_);_(@_)">
                  <c:v>93418</c:v>
                </c:pt>
                <c:pt idx="15" formatCode="_(&quot;$&quot;* #,##0_);_(&quot;$&quot;* \(#,##0\);_(&quot;$&quot;* &quot;-&quot;??_);_(@_)">
                  <c:v>101130</c:v>
                </c:pt>
                <c:pt idx="16" formatCode="_(&quot;$&quot;* #,##0_);_(&quot;$&quot;* \(#,##0\);_(&quot;$&quot;* &quot;-&quot;??_);_(@_)">
                  <c:v>102870</c:v>
                </c:pt>
                <c:pt idx="17" formatCode="_(&quot;$&quot;* #,##0_);_(&quot;$&quot;* \(#,##0\);_(&quot;$&quot;* &quot;-&quot;??_);_(@_)">
                  <c:v>108827</c:v>
                </c:pt>
                <c:pt idx="18" formatCode="_(&quot;$&quot;* #,##0_);_(&quot;$&quot;* \(#,##0\);_(&quot;$&quot;* &quot;-&quot;??_);_(@_)">
                  <c:v>111587</c:v>
                </c:pt>
                <c:pt idx="19" formatCode="_(&quot;$&quot;* #,##0_);_(&quot;$&quot;* \(#,##0\);_(&quot;$&quot;* &quot;-&quot;??_);_(@_)">
                  <c:v>116155</c:v>
                </c:pt>
                <c:pt idx="20" formatCode="_(&quot;$&quot;* #,##0_);_(&quot;$&quot;* \(#,##0\);_(&quot;$&quot;* &quot;-&quot;??_);_(@_)">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13" formatCode="_(&quot;$&quot;* #,##0_);_(&quot;$&quot;* \(#,##0\);_(&quot;$&quot;* &quot;-&quot;??_);_(@_)">
                  <c:v>89447</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"$"#,##0_);[Red]\("$"#,##0\)</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"$"#,##0_);[Red]\("$"#,##0\)</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6968130166746288"/>
          <c:y val="0.94150281214848131"/>
          <c:w val="0.40500744502893299"/>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Paulsboro</c:v>
                </c:pt>
                <c:pt idx="1">
                  <c:v>Westville</c:v>
                </c:pt>
                <c:pt idx="2">
                  <c:v>Woodbury</c:v>
                </c:pt>
                <c:pt idx="3">
                  <c:v>National Park</c:v>
                </c:pt>
                <c:pt idx="4">
                  <c:v>Clayton</c:v>
                </c:pt>
                <c:pt idx="5">
                  <c:v>Newfield</c:v>
                </c:pt>
                <c:pt idx="6">
                  <c:v>Deptford</c:v>
                </c:pt>
                <c:pt idx="7">
                  <c:v>Greenwich</c:v>
                </c:pt>
                <c:pt idx="8">
                  <c:v>Glassboro</c:v>
                </c:pt>
                <c:pt idx="9">
                  <c:v>Pitman</c:v>
                </c:pt>
              </c:strCache>
            </c:strRef>
          </c:cat>
          <c:val>
            <c:numRef>
              <c:f>Sheet1!$B$2:$B$11</c:f>
              <c:numCache>
                <c:formatCode>_("$"* #,##0_);_("$"* \(#,##0\);_("$"* "-"??_);_(@_)</c:formatCode>
                <c:ptCount val="10"/>
                <c:pt idx="0">
                  <c:v>45450</c:v>
                </c:pt>
                <c:pt idx="1">
                  <c:v>51983</c:v>
                </c:pt>
                <c:pt idx="2">
                  <c:v>55226</c:v>
                </c:pt>
                <c:pt idx="3">
                  <c:v>65625</c:v>
                </c:pt>
                <c:pt idx="4">
                  <c:v>69883</c:v>
                </c:pt>
                <c:pt idx="5">
                  <c:v>71875</c:v>
                </c:pt>
                <c:pt idx="6">
                  <c:v>72261</c:v>
                </c:pt>
                <c:pt idx="7">
                  <c:v>73083</c:v>
                </c:pt>
                <c:pt idx="8">
                  <c:v>74222</c:v>
                </c:pt>
                <c:pt idx="9">
                  <c:v>75909</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Gloucester median $87,283</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Paulsboro</c:v>
                </c:pt>
                <c:pt idx="1">
                  <c:v>Westville</c:v>
                </c:pt>
                <c:pt idx="2">
                  <c:v>Woodbury</c:v>
                </c:pt>
                <c:pt idx="3">
                  <c:v>National Park</c:v>
                </c:pt>
                <c:pt idx="4">
                  <c:v>Clayton</c:v>
                </c:pt>
                <c:pt idx="5">
                  <c:v>Newfield</c:v>
                </c:pt>
                <c:pt idx="6">
                  <c:v>Deptford</c:v>
                </c:pt>
                <c:pt idx="7">
                  <c:v>Greenwich</c:v>
                </c:pt>
                <c:pt idx="8">
                  <c:v>Glassboro</c:v>
                </c:pt>
                <c:pt idx="9">
                  <c:v>Pitman</c:v>
                </c:pt>
              </c:strCache>
            </c:strRef>
          </c:cat>
          <c:val>
            <c:numRef>
              <c:f>Sheet1!$C$2:$C$11</c:f>
              <c:numCache>
                <c:formatCode>"$"#,##0</c:formatCode>
                <c:ptCount val="10"/>
                <c:pt idx="0">
                  <c:v>87283</c:v>
                </c:pt>
                <c:pt idx="1">
                  <c:v>87283</c:v>
                </c:pt>
                <c:pt idx="2">
                  <c:v>87283</c:v>
                </c:pt>
                <c:pt idx="3">
                  <c:v>87283</c:v>
                </c:pt>
                <c:pt idx="4">
                  <c:v>87283</c:v>
                </c:pt>
                <c:pt idx="5">
                  <c:v>87283</c:v>
                </c:pt>
                <c:pt idx="6">
                  <c:v>87283</c:v>
                </c:pt>
                <c:pt idx="7">
                  <c:v>87283</c:v>
                </c:pt>
                <c:pt idx="8">
                  <c:v>87283</c:v>
                </c:pt>
                <c:pt idx="9">
                  <c:v>87283</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9783318570807065"/>
          <c:y val="0.95602824049401303"/>
          <c:w val="0.2345649165411750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0.14000000000000001</c:v>
                </c:pt>
                <c:pt idx="1">
                  <c:v>0.14000000000000001</c:v>
                </c:pt>
                <c:pt idx="2">
                  <c:v>0.14000000000000001</c:v>
                </c:pt>
                <c:pt idx="4">
                  <c:v>0.14000000000000001</c:v>
                </c:pt>
                <c:pt idx="5">
                  <c:v>0.14000000000000001</c:v>
                </c:pt>
                <c:pt idx="6">
                  <c:v>0.15</c:v>
                </c:pt>
                <c:pt idx="7">
                  <c:v>0.16</c:v>
                </c:pt>
                <c:pt idx="8">
                  <c:v>0.17</c:v>
                </c:pt>
                <c:pt idx="9">
                  <c:v>0.17</c:v>
                </c:pt>
                <c:pt idx="10">
                  <c:v>0.18</c:v>
                </c:pt>
                <c:pt idx="11">
                  <c:v>0.18</c:v>
                </c:pt>
                <c:pt idx="12">
                  <c:v>0.18</c:v>
                </c:pt>
                <c:pt idx="13">
                  <c:v>0.19</c:v>
                </c:pt>
                <c:pt idx="14">
                  <c:v>0.2</c:v>
                </c:pt>
                <c:pt idx="15">
                  <c:v>0.21</c:v>
                </c:pt>
                <c:pt idx="16">
                  <c:v>0.21</c:v>
                </c:pt>
                <c:pt idx="17">
                  <c:v>0.21</c:v>
                </c:pt>
                <c:pt idx="18">
                  <c:v>0.22</c:v>
                </c:pt>
                <c:pt idx="19">
                  <c:v>0.25</c:v>
                </c:pt>
                <c:pt idx="20">
                  <c:v>0.25</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3">
                  <c:v>0.14000000000000001</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0.16</c:v>
                </c:pt>
                <c:pt idx="1">
                  <c:v>0.16</c:v>
                </c:pt>
                <c:pt idx="2">
                  <c:v>0.16</c:v>
                </c:pt>
                <c:pt idx="3">
                  <c:v>0.16</c:v>
                </c:pt>
                <c:pt idx="4">
                  <c:v>0.16</c:v>
                </c:pt>
                <c:pt idx="5">
                  <c:v>0.16</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9">
                  <c:v>8.2000000000000003E-2</c:v>
                </c:pt>
                <c:pt idx="10">
                  <c:v>8.2000000000000003E-2</c:v>
                </c:pt>
                <c:pt idx="11">
                  <c:v>8.8999999999999996E-2</c:v>
                </c:pt>
                <c:pt idx="12" formatCode="General">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8" formatCode="0.0%">
                  <c:v>7.8E-2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7762758366141731"/>
          <c:y val="0.90222293488742389"/>
          <c:w val="0.29630720964566931"/>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3901</c:v>
                </c:pt>
                <c:pt idx="1">
                  <c:v>3739</c:v>
                </c:pt>
                <c:pt idx="2">
                  <c:v>3445</c:v>
                </c:pt>
                <c:pt idx="3">
                  <c:v>3274</c:v>
                </c:pt>
                <c:pt idx="4">
                  <c:v>3171</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10076</c:v>
                </c:pt>
                <c:pt idx="1">
                  <c:v>9891</c:v>
                </c:pt>
                <c:pt idx="2">
                  <c:v>9161</c:v>
                </c:pt>
                <c:pt idx="3">
                  <c:v>8992</c:v>
                </c:pt>
                <c:pt idx="4">
                  <c:v>9169</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c:v>
                </c:pt>
                <c:pt idx="1">
                  <c:v>2016</c:v>
                </c:pt>
                <c:pt idx="2">
                  <c:v>2017</c:v>
                </c:pt>
                <c:pt idx="3">
                  <c:v>2018</c:v>
                </c:pt>
                <c:pt idx="4">
                  <c:v>2019</c:v>
                </c:pt>
              </c:strCache>
            </c:strRef>
          </c:cat>
          <c:val>
            <c:numRef>
              <c:f>Sheet1!$A$2:$E$2</c:f>
              <c:numCache>
                <c:formatCode>#,##0</c:formatCode>
                <c:ptCount val="5"/>
                <c:pt idx="0">
                  <c:v>8987</c:v>
                </c:pt>
                <c:pt idx="1">
                  <c:v>8197</c:v>
                </c:pt>
                <c:pt idx="2">
                  <c:v>7898</c:v>
                </c:pt>
                <c:pt idx="3">
                  <c:v>7268</c:v>
                </c:pt>
                <c:pt idx="4">
                  <c:v>7315</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Gloucester</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1081</c:v>
                </c:pt>
                <c:pt idx="1">
                  <c:v>975</c:v>
                </c:pt>
                <c:pt idx="2">
                  <c:v>834</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13">
                  <c:v>1081</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13" formatCode="&quot;$&quot;#,##0_);[Red]\(&quot;$&quot;#,##0\)">
                  <c:v>834</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116115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8">
                  <c:v>33.700000000000003</c:v>
                </c:pt>
                <c:pt idx="9">
                  <c:v>32.9</c:v>
                </c:pt>
                <c:pt idx="10">
                  <c:v>32.4</c:v>
                </c:pt>
                <c:pt idx="11">
                  <c:v>32.200000000000003</c:v>
                </c:pt>
                <c:pt idx="12">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13">
                  <c:v>30.5</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29.9</c:v>
                </c:pt>
                <c:pt idx="1">
                  <c:v>29.5</c:v>
                </c:pt>
                <c:pt idx="2">
                  <c:v>31.9</c:v>
                </c:pt>
                <c:pt idx="3" formatCode="0.0">
                  <c:v>31</c:v>
                </c:pt>
                <c:pt idx="4" formatCode="0.0">
                  <c:v>30.5</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Clayton</c:v>
                </c:pt>
                <c:pt idx="1">
                  <c:v>Monroe</c:v>
                </c:pt>
                <c:pt idx="2">
                  <c:v>Woodbury Heights</c:v>
                </c:pt>
                <c:pt idx="3">
                  <c:v>Woolwich</c:v>
                </c:pt>
                <c:pt idx="4">
                  <c:v>Harrison</c:v>
                </c:pt>
                <c:pt idx="5">
                  <c:v>Washington</c:v>
                </c:pt>
                <c:pt idx="6">
                  <c:v>South Harrison</c:v>
                </c:pt>
                <c:pt idx="7">
                  <c:v>Franklin</c:v>
                </c:pt>
                <c:pt idx="8">
                  <c:v>Mantua</c:v>
                </c:pt>
                <c:pt idx="9">
                  <c:v>Pitman</c:v>
                </c:pt>
              </c:strCache>
            </c:strRef>
          </c:cat>
          <c:val>
            <c:numRef>
              <c:f>Sheet1!$B$2:$B$11</c:f>
              <c:numCache>
                <c:formatCode>General</c:formatCode>
                <c:ptCount val="10"/>
                <c:pt idx="0">
                  <c:v>36.700000000000003</c:v>
                </c:pt>
                <c:pt idx="1">
                  <c:v>34.799999999999997</c:v>
                </c:pt>
                <c:pt idx="2">
                  <c:v>34.799999999999997</c:v>
                </c:pt>
                <c:pt idx="3" formatCode="0.0">
                  <c:v>34.799999999999997</c:v>
                </c:pt>
                <c:pt idx="4">
                  <c:v>33.299999999999997</c:v>
                </c:pt>
                <c:pt idx="5">
                  <c:v>32.799999999999997</c:v>
                </c:pt>
                <c:pt idx="6">
                  <c:v>31.4</c:v>
                </c:pt>
                <c:pt idx="7" formatCode="0.0">
                  <c:v>31</c:v>
                </c:pt>
                <c:pt idx="8">
                  <c:v>30.9</c:v>
                </c:pt>
                <c:pt idx="9">
                  <c:v>30.8</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Gloucester avg. 30.7</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Clayton</c:v>
                </c:pt>
                <c:pt idx="1">
                  <c:v>Monroe</c:v>
                </c:pt>
                <c:pt idx="2">
                  <c:v>Woodbury Heights</c:v>
                </c:pt>
                <c:pt idx="3">
                  <c:v>Woolwich</c:v>
                </c:pt>
                <c:pt idx="4">
                  <c:v>Harrison</c:v>
                </c:pt>
                <c:pt idx="5">
                  <c:v>Washington</c:v>
                </c:pt>
                <c:pt idx="6">
                  <c:v>South Harrison</c:v>
                </c:pt>
                <c:pt idx="7">
                  <c:v>Franklin</c:v>
                </c:pt>
                <c:pt idx="8">
                  <c:v>Mantua</c:v>
                </c:pt>
                <c:pt idx="9">
                  <c:v>Pitman</c:v>
                </c:pt>
              </c:strCache>
            </c:strRef>
          </c:cat>
          <c:val>
            <c:numRef>
              <c:f>Sheet1!$C$2:$C$11</c:f>
              <c:numCache>
                <c:formatCode>General</c:formatCode>
                <c:ptCount val="10"/>
                <c:pt idx="0">
                  <c:v>30.7</c:v>
                </c:pt>
                <c:pt idx="1">
                  <c:v>30.7</c:v>
                </c:pt>
                <c:pt idx="2">
                  <c:v>30.7</c:v>
                </c:pt>
                <c:pt idx="3">
                  <c:v>30.7</c:v>
                </c:pt>
                <c:pt idx="4">
                  <c:v>30.7</c:v>
                </c:pt>
                <c:pt idx="5">
                  <c:v>30.7</c:v>
                </c:pt>
                <c:pt idx="6">
                  <c:v>30.7</c:v>
                </c:pt>
                <c:pt idx="7">
                  <c:v>30.7</c:v>
                </c:pt>
                <c:pt idx="8">
                  <c:v>30.7</c:v>
                </c:pt>
                <c:pt idx="9">
                  <c:v>30.7</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28290649606299212"/>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4" formatCode="General">
                  <c:v>0.23</c:v>
                </c:pt>
                <c:pt idx="5">
                  <c:v>0.23</c:v>
                </c:pt>
                <c:pt idx="6">
                  <c:v>0.23</c:v>
                </c:pt>
                <c:pt idx="7">
                  <c:v>0.22</c:v>
                </c:pt>
                <c:pt idx="8">
                  <c:v>0.22</c:v>
                </c:pt>
                <c:pt idx="9">
                  <c:v>0.21</c:v>
                </c:pt>
                <c:pt idx="10">
                  <c:v>0.21</c:v>
                </c:pt>
                <c:pt idx="11">
                  <c:v>0.21</c:v>
                </c:pt>
                <c:pt idx="12">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3">
                  <c:v>0.23</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6">
                  <c:v>14173</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7" formatCode="&quot;$&quot;#,##0">
                  <c:v>14329</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0.00%</c:formatCode>
                <c:ptCount val="21"/>
                <c:pt idx="0">
                  <c:v>1.4E-2</c:v>
                </c:pt>
                <c:pt idx="1">
                  <c:v>1.4999999999999999E-2</c:v>
                </c:pt>
                <c:pt idx="2">
                  <c:v>1.4999999999999999E-2</c:v>
                </c:pt>
                <c:pt idx="3">
                  <c:v>1.9E-2</c:v>
                </c:pt>
                <c:pt idx="4">
                  <c:v>2.1999999999999999E-2</c:v>
                </c:pt>
                <c:pt idx="5">
                  <c:v>2.5000000000000001E-2</c:v>
                </c:pt>
                <c:pt idx="6">
                  <c:v>2.5000000000000001E-2</c:v>
                </c:pt>
                <c:pt idx="7">
                  <c:v>2.7E-2</c:v>
                </c:pt>
                <c:pt idx="8">
                  <c:v>2.9000000000000001E-2</c:v>
                </c:pt>
                <c:pt idx="9">
                  <c:v>2.9000000000000001E-2</c:v>
                </c:pt>
                <c:pt idx="10">
                  <c:v>0.03</c:v>
                </c:pt>
                <c:pt idx="11">
                  <c:v>3.6999999999999998E-2</c:v>
                </c:pt>
                <c:pt idx="12">
                  <c:v>3.9E-2</c:v>
                </c:pt>
                <c:pt idx="13">
                  <c:v>4.5999999999999999E-2</c:v>
                </c:pt>
                <c:pt idx="14">
                  <c:v>0.05</c:v>
                </c:pt>
                <c:pt idx="15">
                  <c:v>5.0999999999999997E-2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16" formatCode="0.00%">
                  <c:v>5.1999999999999998E-2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1"/>
              <c:layout>
                <c:manualLayout>
                  <c:x val="-6.8563969397442345E-2"/>
                  <c:y val="4.657265247976446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CDD0-4939-960A-44E0324B3976}"/>
                </c:ext>
              </c:extLst>
            </c:dLbl>
            <c:dLbl>
              <c:idx val="3"/>
              <c:layout>
                <c:manualLayout>
                  <c:x val="-6.8563969397442345E-2"/>
                  <c:y val="7.026377987273932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CDD0-4939-960A-44E0324B3976}"/>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0.05</c:v>
                </c:pt>
                <c:pt idx="1">
                  <c:v>1.6E-2</c:v>
                </c:pt>
                <c:pt idx="2">
                  <c:v>2.8000000000000001E-2</c:v>
                </c:pt>
                <c:pt idx="3">
                  <c:v>1.4999999999999999E-2</c:v>
                </c:pt>
                <c:pt idx="4">
                  <c:v>5.1999999999999998E-2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Woodbury</c:v>
                </c:pt>
                <c:pt idx="1">
                  <c:v>Franklin</c:v>
                </c:pt>
                <c:pt idx="2">
                  <c:v>Pitman</c:v>
                </c:pt>
                <c:pt idx="3">
                  <c:v>Monroe</c:v>
                </c:pt>
                <c:pt idx="4">
                  <c:v>Clayton</c:v>
                </c:pt>
                <c:pt idx="5">
                  <c:v>Woodbury Heights</c:v>
                </c:pt>
                <c:pt idx="6">
                  <c:v>Westville</c:v>
                </c:pt>
                <c:pt idx="7">
                  <c:v>West Deptford</c:v>
                </c:pt>
                <c:pt idx="8">
                  <c:v>East Greenwich</c:v>
                </c:pt>
                <c:pt idx="9">
                  <c:v>South Harrison</c:v>
                </c:pt>
              </c:strCache>
            </c:strRef>
          </c:cat>
          <c:val>
            <c:numRef>
              <c:f>Sheet1!$B$2:$B$11</c:f>
              <c:numCache>
                <c:formatCode>0.00%</c:formatCode>
                <c:ptCount val="10"/>
                <c:pt idx="0">
                  <c:v>7.5999999999999998E-2</c:v>
                </c:pt>
                <c:pt idx="1">
                  <c:v>5.9000000000000004E-2</c:v>
                </c:pt>
                <c:pt idx="2">
                  <c:v>5.7000000000000002E-2</c:v>
                </c:pt>
                <c:pt idx="3">
                  <c:v>4.4000000000000004E-2</c:v>
                </c:pt>
                <c:pt idx="4">
                  <c:v>0.04</c:v>
                </c:pt>
                <c:pt idx="5">
                  <c:v>3.3000000000000002E-2</c:v>
                </c:pt>
                <c:pt idx="6">
                  <c:v>3.2000000000000001E-2</c:v>
                </c:pt>
                <c:pt idx="7">
                  <c:v>2.7000000000000003E-2</c:v>
                </c:pt>
                <c:pt idx="8">
                  <c:v>2.4E-2</c:v>
                </c:pt>
                <c:pt idx="9">
                  <c:v>2.2000000000000002E-2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Gloucester avg. 2.50%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Woodbury</c:v>
                </c:pt>
                <c:pt idx="1">
                  <c:v>Franklin</c:v>
                </c:pt>
                <c:pt idx="2">
                  <c:v>Pitman</c:v>
                </c:pt>
                <c:pt idx="3">
                  <c:v>Monroe</c:v>
                </c:pt>
                <c:pt idx="4">
                  <c:v>Clayton</c:v>
                </c:pt>
                <c:pt idx="5">
                  <c:v>Woodbury Heights</c:v>
                </c:pt>
                <c:pt idx="6">
                  <c:v>Westville</c:v>
                </c:pt>
                <c:pt idx="7">
                  <c:v>West Deptford</c:v>
                </c:pt>
                <c:pt idx="8">
                  <c:v>East Greenwich</c:v>
                </c:pt>
                <c:pt idx="9">
                  <c:v>South Harrison</c:v>
                </c:pt>
              </c:strCache>
            </c:strRef>
          </c:cat>
          <c:val>
            <c:numRef>
              <c:f>Sheet1!$C$2:$C$11</c:f>
              <c:numCache>
                <c:formatCode>0.00%</c:formatCode>
                <c:ptCount val="10"/>
                <c:pt idx="0">
                  <c:v>2.5000000000000001E-2</c:v>
                </c:pt>
                <c:pt idx="1">
                  <c:v>2.5000000000000001E-2</c:v>
                </c:pt>
                <c:pt idx="2">
                  <c:v>2.5000000000000001E-2</c:v>
                </c:pt>
                <c:pt idx="3">
                  <c:v>2.5000000000000001E-2</c:v>
                </c:pt>
                <c:pt idx="4">
                  <c:v>2.5000000000000001E-2</c:v>
                </c:pt>
                <c:pt idx="5">
                  <c:v>2.5000000000000001E-2</c:v>
                </c:pt>
                <c:pt idx="6">
                  <c:v>2.5000000000000001E-2</c:v>
                </c:pt>
                <c:pt idx="7">
                  <c:v>2.5000000000000001E-2</c:v>
                </c:pt>
                <c:pt idx="8">
                  <c:v>2.5000000000000001E-2</c:v>
                </c:pt>
                <c:pt idx="9">
                  <c:v>2.5000000000000001E-2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7.0862819881889763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13">
                  <c:v>14552</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13">
                  <c:v>3968</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8610575775930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18">
                  <c:v>0.96399999999999997</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0">
                  <c:v>0.91400000000000003</c:v>
                </c:pt>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94.00%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c:v>
                </c:pt>
                <c:pt idx="1">
                  <c:v>0.94</c:v>
                </c:pt>
                <c:pt idx="2">
                  <c:v>0.94</c:v>
                </c:pt>
                <c:pt idx="3">
                  <c:v>0.94</c:v>
                </c:pt>
                <c:pt idx="4">
                  <c:v>0.94</c:v>
                </c:pt>
                <c:pt idx="5">
                  <c:v>0.94</c:v>
                </c:pt>
                <c:pt idx="6">
                  <c:v>0.94</c:v>
                </c:pt>
                <c:pt idx="7">
                  <c:v>0.94</c:v>
                </c:pt>
                <c:pt idx="8">
                  <c:v>0.94</c:v>
                </c:pt>
                <c:pt idx="9">
                  <c:v>0.94</c:v>
                </c:pt>
                <c:pt idx="10">
                  <c:v>0.94</c:v>
                </c:pt>
                <c:pt idx="11">
                  <c:v>0.94</c:v>
                </c:pt>
                <c:pt idx="12">
                  <c:v>0.94</c:v>
                </c:pt>
                <c:pt idx="13">
                  <c:v>0.94</c:v>
                </c:pt>
                <c:pt idx="14">
                  <c:v>0.94</c:v>
                </c:pt>
                <c:pt idx="15">
                  <c:v>0.94</c:v>
                </c:pt>
                <c:pt idx="16">
                  <c:v>0.94</c:v>
                </c:pt>
                <c:pt idx="17">
                  <c:v>0.94</c:v>
                </c:pt>
                <c:pt idx="18">
                  <c:v>0.94</c:v>
                </c:pt>
                <c:pt idx="19">
                  <c:v>0.94</c:v>
                </c:pt>
                <c:pt idx="20">
                  <c:v>0.94</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172108731163855"/>
          <c:y val="0.26966977958373395"/>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0.90400000000000003</c:v>
                </c:pt>
                <c:pt idx="1">
                  <c:v>0.96599999999999997</c:v>
                </c:pt>
                <c:pt idx="2">
                  <c:v>0.96299999999999997</c:v>
                </c:pt>
                <c:pt idx="3">
                  <c:v>0.96799999999999997</c:v>
                </c:pt>
                <c:pt idx="4">
                  <c:v>0.95099999999999996</c:v>
                </c:pt>
                <c:pt idx="5">
                  <c:v>0.96399999999999997</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5">
                  <c:v>159</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6">
                  <c:v>161</c:v>
                </c:pt>
                <c:pt idx="7">
                  <c:v>183</c:v>
                </c:pt>
                <c:pt idx="8">
                  <c:v>189</c:v>
                </c:pt>
                <c:pt idx="9">
                  <c:v>240</c:v>
                </c:pt>
                <c:pt idx="10">
                  <c:v>242</c:v>
                </c:pt>
                <c:pt idx="11">
                  <c:v>319</c:v>
                </c:pt>
                <c:pt idx="12">
                  <c:v>373</c:v>
                </c:pt>
                <c:pt idx="13">
                  <c:v>401</c:v>
                </c:pt>
                <c:pt idx="14">
                  <c:v>472</c:v>
                </c:pt>
                <c:pt idx="15">
                  <c:v>487</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137</c:v>
                </c:pt>
                <c:pt idx="1">
                  <c:v>133</c:v>
                </c:pt>
                <c:pt idx="2">
                  <c:v>159</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0"/>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_("$"* #,##0_);_("$"* \(#,##0\);_("$"* "-"??_);_(@_)</c:formatCode>
                <c:ptCount val="4"/>
                <c:pt idx="0">
                  <c:v>1400</c:v>
                </c:pt>
                <c:pt idx="1">
                  <c:v>1236</c:v>
                </c:pt>
                <c:pt idx="2">
                  <c:v>1216</c:v>
                </c:pt>
                <c:pt idx="3">
                  <c:v>1332</c:v>
                </c:pt>
              </c:numCache>
            </c:numRef>
          </c:val>
          <c:smooth val="0"/>
          <c:extLst>
            <c:ext xmlns:c16="http://schemas.microsoft.com/office/drawing/2014/chart" uri="{C3380CC4-5D6E-409C-BE32-E72D297353CC}">
              <c16:uniqueId val="{00000000-741D-4DDD-9AEE-B08AB1E9DDAF}"/>
            </c:ext>
          </c:extLst>
        </c:ser>
        <c:ser>
          <c:idx val="1"/>
          <c:order val="1"/>
          <c:tx>
            <c:strRef>
              <c:f>Sheet1!$A$3</c:f>
              <c:strCache>
                <c:ptCount val="1"/>
                <c:pt idx="0">
                  <c:v>Gloucester</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_("$"* #,##0_);_("$"* \(#,##0\);_("$"* "-"??_);_(@_)</c:formatCode>
                <c:ptCount val="4"/>
                <c:pt idx="0">
                  <c:v>903</c:v>
                </c:pt>
                <c:pt idx="1">
                  <c:v>909</c:v>
                </c:pt>
                <c:pt idx="2">
                  <c:v>887</c:v>
                </c:pt>
                <c:pt idx="3">
                  <c:v>956</c:v>
                </c:pt>
              </c:numCache>
            </c:numRef>
          </c:val>
          <c:smooth val="0"/>
          <c:extLst>
            <c:ext xmlns:c16="http://schemas.microsoft.com/office/drawing/2014/chart" uri="{C3380CC4-5D6E-409C-BE32-E72D297353CC}">
              <c16:uniqueId val="{00000001-741D-4DDD-9AEE-B08AB1E9DDAF}"/>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4287342569049233"/>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882</c:v>
                </c:pt>
                <c:pt idx="1">
                  <c:v>901</c:v>
                </c:pt>
                <c:pt idx="2">
                  <c:v>914</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Gloucester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6"/>
              <c:layout>
                <c:manualLayout>
                  <c:x val="-2.1515861163906237E-2"/>
                  <c:y val="4.423911111954030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5AE5-4F91-ADFC-6C96A97488F9}"/>
                </c:ext>
              </c:extLst>
            </c:dLbl>
            <c:dLbl>
              <c:idx val="7"/>
              <c:layout>
                <c:manualLayout>
                  <c:x val="-2.1515861163906237E-2"/>
                  <c:y val="4.423911111954030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AE5-4F91-ADFC-6C96A97488F9}"/>
                </c:ext>
              </c:extLst>
            </c:dLbl>
            <c:dLbl>
              <c:idx val="8"/>
              <c:layout>
                <c:manualLayout>
                  <c:x val="-3.013655081907865E-2"/>
                  <c:y val="5.732955723782104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AE5-4F91-ADFC-6C96A97488F9}"/>
                </c:ext>
              </c:extLst>
            </c:dLbl>
            <c:dLbl>
              <c:idx val="9"/>
              <c:layout>
                <c:manualLayout>
                  <c:x val="-3.732045886505566E-2"/>
                  <c:y val="4.162102189588411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5AE5-4F91-ADFC-6C96A97488F9}"/>
                </c:ext>
              </c:extLst>
            </c:dLbl>
            <c:dLbl>
              <c:idx val="10"/>
              <c:layout>
                <c:manualLayout>
                  <c:x val="-5.4561838175400487E-2"/>
                  <c:y val="1.282204043566653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5AE5-4F91-ADFC-6C96A97488F9}"/>
                </c:ext>
              </c:extLst>
            </c:dLbl>
            <c:dLbl>
              <c:idx val="11"/>
              <c:layout>
                <c:manualLayout>
                  <c:x val="-2.9217010589193591E-2"/>
                  <c:y val="2.329439733029112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5AE5-4F91-ADFC-6C96A97488F9}"/>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3.5000000000000003E-2</c:v>
                </c:pt>
                <c:pt idx="1">
                  <c:v>3.5999999999999997E-2</c:v>
                </c:pt>
                <c:pt idx="2">
                  <c:v>3.7999999999999999E-2</c:v>
                </c:pt>
                <c:pt idx="3">
                  <c:v>4.5999999999999999E-2</c:v>
                </c:pt>
                <c:pt idx="4">
                  <c:v>4.2999999999999997E-2</c:v>
                </c:pt>
                <c:pt idx="5">
                  <c:v>3.6999999999999998E-2</c:v>
                </c:pt>
                <c:pt idx="6">
                  <c:v>0.158</c:v>
                </c:pt>
                <c:pt idx="7">
                  <c:v>0.14499999999999999</c:v>
                </c:pt>
                <c:pt idx="8">
                  <c:v>0.157</c:v>
                </c:pt>
                <c:pt idx="9">
                  <c:v>0.13400000000000001</c:v>
                </c:pt>
                <c:pt idx="10">
                  <c:v>0.10199999999999999</c:v>
                </c:pt>
                <c:pt idx="11" formatCode="0.00%">
                  <c:v>5.7000000000000002E-2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2.9572585754366911E-2"/>
                  <c:y val="-3.525246832215116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AE5-4F91-ADFC-6C96A97488F9}"/>
                </c:ext>
              </c:extLst>
            </c:dLbl>
            <c:dLbl>
              <c:idx val="7"/>
              <c:layout>
                <c:manualLayout>
                  <c:x val="-2.9572585754366911E-2"/>
                  <c:y val="-1.954393298021425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5AE5-4F91-ADFC-6C96A97488F9}"/>
                </c:ext>
              </c:extLst>
            </c:dLbl>
            <c:dLbl>
              <c:idx val="8"/>
              <c:layout>
                <c:manualLayout>
                  <c:x val="-2.9572585754367015E-2"/>
                  <c:y val="-2.739820065118267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5AE5-4F91-ADFC-6C96A97488F9}"/>
                </c:ext>
              </c:extLst>
            </c:dLbl>
            <c:dLbl>
              <c:idx val="9"/>
              <c:layout>
                <c:manualLayout>
                  <c:x val="-2.0951896099194602E-2"/>
                  <c:y val="-1.954393298021425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5AE5-4F91-ADFC-6C96A97488F9}"/>
                </c:ext>
              </c:extLst>
            </c:dLbl>
            <c:dLbl>
              <c:idx val="10"/>
              <c:layout>
                <c:manualLayout>
                  <c:x val="4.9101728663228494E-3"/>
                  <c:y val="-6.4534868619335667E-3"/>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5AE5-4F91-ADFC-6C96A97488F9}"/>
                </c:ext>
              </c:extLst>
            </c:dLbl>
            <c:dLbl>
              <c:idx val="11"/>
              <c:layout>
                <c:manualLayout>
                  <c:x val="-3.2148836998823422E-3"/>
                  <c:y val="-1.954393298021425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5AE5-4F91-ADFC-6C96A97488F9}"/>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10">
                  <c:v>5.1499999999999997E-2</c:v>
                </c:pt>
                <c:pt idx="11">
                  <c:v>5.2999999999999999E-2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9" formatCode="0.0">
                  <c:v>5.1499999999999997E-2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66112419026576"/>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3" formatCode="_(&quot;$&quot;* #,##0_);_(&quot;$&quot;* \(#,##0\);_(&quot;$&quot;* &quot;-&quot;??_);_(@_)">
                  <c:v>70376</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_("$"* #,##0_);_("$"* \(#,##0\);_("$"* "-"??_);_(@_)</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_("$"* #,##0_);_("$"* \(#,##0\);_("$"* "-"??_);_(@_)</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3" formatCode="_(&quot;$&quot;* #,##0_);_(&quot;$&quot;* \(#,##0\);_(&quot;$&quot;* &quot;-&quot;??_);_(@_)">
                  <c:v>52376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Gloucester</c:v>
                </c:pt>
                <c:pt idx="1">
                  <c:v>New Jersey</c:v>
                </c:pt>
                <c:pt idx="2">
                  <c:v>United States</c:v>
                </c:pt>
              </c:strCache>
            </c:strRef>
          </c:cat>
          <c:val>
            <c:numRef>
              <c:f>Sheet1!$B$2:$B$4</c:f>
              <c:numCache>
                <c:formatCode>_("$"* #,##0_);_("$"* \(#,##0\);_("$"* "-"??_);_(@_)</c:formatCode>
                <c:ptCount val="3"/>
                <c:pt idx="0">
                  <c:v>70376</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Gloucester</c:v>
                </c:pt>
                <c:pt idx="1">
                  <c:v>New Jersey</c:v>
                </c:pt>
                <c:pt idx="2">
                  <c:v>United States</c:v>
                </c:pt>
              </c:strCache>
            </c:strRef>
          </c:cat>
          <c:val>
            <c:numRef>
              <c:f>Sheet1!$C$2:$C$4</c:f>
              <c:numCache>
                <c:formatCode>_("$"* #,##0_);_("$"* \(#,##0\);_("$"* "-"??_);_(@_)</c:formatCode>
                <c:ptCount val="3"/>
                <c:pt idx="0">
                  <c:v>52376</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65640</c:v>
                </c:pt>
                <c:pt idx="1">
                  <c:v>66477</c:v>
                </c:pt>
                <c:pt idx="2">
                  <c:v>66352</c:v>
                </c:pt>
                <c:pt idx="3">
                  <c:v>64992</c:v>
                </c:pt>
                <c:pt idx="4">
                  <c:v>70376</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47159</c:v>
                </c:pt>
                <c:pt idx="1">
                  <c:v>52399</c:v>
                </c:pt>
                <c:pt idx="2">
                  <c:v>51369</c:v>
                </c:pt>
                <c:pt idx="3">
                  <c:v>54047</c:v>
                </c:pt>
                <c:pt idx="4">
                  <c:v>52376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Woodbury Heights</c:v>
                </c:pt>
                <c:pt idx="2">
                  <c:v>Paulsboro</c:v>
                </c:pt>
              </c:strCache>
            </c:strRef>
          </c:cat>
          <c:val>
            <c:numRef>
              <c:f>Sheet1!$B$2:$B$4</c:f>
              <c:numCache>
                <c:formatCode>_("$"* #,##0_);_("$"* \(#,##0\);_("$"* "-"??_);_(@_)</c:formatCode>
                <c:ptCount val="3"/>
                <c:pt idx="0">
                  <c:v>104342</c:v>
                </c:pt>
                <c:pt idx="1">
                  <c:v>65729</c:v>
                </c:pt>
                <c:pt idx="2">
                  <c:v>51444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South Harrison</c:v>
                </c:pt>
                <c:pt idx="1">
                  <c:v>Woodbury Heights</c:v>
                </c:pt>
                <c:pt idx="2">
                  <c:v>Paulsboro</c:v>
                </c:pt>
              </c:strCache>
            </c:strRef>
          </c:cat>
          <c:val>
            <c:numRef>
              <c:f>Sheet1!$C$2:$C$4</c:f>
              <c:numCache>
                <c:formatCode>_("$"* #,##0_);_("$"* \(#,##0\);_("$"* "-"??_);_(@_)</c:formatCode>
                <c:ptCount val="3"/>
                <c:pt idx="0">
                  <c:v>64250</c:v>
                </c:pt>
                <c:pt idx="1">
                  <c:v>53583</c:v>
                </c:pt>
                <c:pt idx="2">
                  <c:v>39194</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7">
                  <c:v>301</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6">
                  <c:v>555</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3.2736021633659428E-2"/>
                  <c:y val="-0.1562123523512255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2</c:v>
                </c:pt>
                <c:pt idx="1">
                  <c:v>23</c:v>
                </c:pt>
                <c:pt idx="2">
                  <c:v>64</c:v>
                </c:pt>
                <c:pt idx="3">
                  <c:v>212</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4.0840647215529075E-2"/>
                  <c:y val="7.52726962008446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724</c:v>
                </c:pt>
                <c:pt idx="1">
                  <c:v>3600</c:v>
                </c:pt>
                <c:pt idx="2">
                  <c:v>207</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0">
                  <c:v>5</c:v>
                </c:pt>
                <c:pt idx="1">
                  <c:v>6</c:v>
                </c:pt>
                <c:pt idx="2">
                  <c:v>6</c:v>
                </c:pt>
                <c:pt idx="3">
                  <c:v>6</c:v>
                </c:pt>
                <c:pt idx="4">
                  <c:v>6</c:v>
                </c:pt>
                <c:pt idx="5">
                  <c:v>7</c:v>
                </c:pt>
                <c:pt idx="6">
                  <c:v>7</c:v>
                </c:pt>
                <c:pt idx="7">
                  <c:v>8</c:v>
                </c:pt>
                <c:pt idx="8">
                  <c:v>8</c:v>
                </c:pt>
                <c:pt idx="10">
                  <c:v>9</c:v>
                </c:pt>
                <c:pt idx="11">
                  <c:v>10</c:v>
                </c:pt>
                <c:pt idx="12">
                  <c:v>10</c:v>
                </c:pt>
                <c:pt idx="13">
                  <c:v>11</c:v>
                </c:pt>
                <c:pt idx="14">
                  <c:v>12</c:v>
                </c:pt>
                <c:pt idx="15">
                  <c:v>15</c:v>
                </c:pt>
                <c:pt idx="16">
                  <c:v>15</c:v>
                </c:pt>
                <c:pt idx="17">
                  <c:v>16</c:v>
                </c:pt>
                <c:pt idx="18">
                  <c:v>17</c:v>
                </c:pt>
                <c:pt idx="19">
                  <c:v>23</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9">
                  <c:v>9</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15</c:v>
                </c:pt>
                <c:pt idx="1">
                  <c:v>11</c:v>
                </c:pt>
                <c:pt idx="2">
                  <c:v>9</c:v>
                </c:pt>
                <c:pt idx="3">
                  <c:v>8</c:v>
                </c:pt>
                <c:pt idx="4">
                  <c:v>9</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8">
                  <c:v>11</c:v>
                </c:pt>
                <c:pt idx="9">
                  <c:v>12</c:v>
                </c:pt>
                <c:pt idx="10">
                  <c:v>13</c:v>
                </c:pt>
                <c:pt idx="11">
                  <c:v>15</c:v>
                </c:pt>
                <c:pt idx="12">
                  <c:v>16</c:v>
                </c:pt>
                <c:pt idx="13">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7">
                  <c:v>10</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Gloucester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4</c:v>
                </c:pt>
                <c:pt idx="1">
                  <c:v>3</c:v>
                </c:pt>
                <c:pt idx="2">
                  <c:v>2</c:v>
                </c:pt>
                <c:pt idx="3">
                  <c:v>16</c:v>
                </c:pt>
                <c:pt idx="4">
                  <c:v>8</c:v>
                </c:pt>
                <c:pt idx="5">
                  <c:v>1</c:v>
                </c:pt>
                <c:pt idx="6">
                  <c:v>9</c:v>
                </c:pt>
                <c:pt idx="7">
                  <c:v>2</c:v>
                </c:pt>
                <c:pt idx="8">
                  <c:v>8</c:v>
                </c:pt>
                <c:pt idx="9">
                  <c:v>7</c:v>
                </c:pt>
                <c:pt idx="10">
                  <c:v>5</c:v>
                </c:pt>
                <c:pt idx="11">
                  <c:v>10</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8" formatCode="#,##0">
                  <c:v>4372</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8">
                  <c:v>2417</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1887</c:v>
                </c:pt>
                <c:pt idx="1">
                  <c:v>1986</c:v>
                </c:pt>
                <c:pt idx="2">
                  <c:v>2427</c:v>
                </c:pt>
                <c:pt idx="3">
                  <c:v>2444</c:v>
                </c:pt>
                <c:pt idx="4">
                  <c:v>2417</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Monroe</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455</c:v>
                </c:pt>
                <c:pt idx="1">
                  <c:v>365</c:v>
                </c:pt>
                <c:pt idx="2">
                  <c:v>451</c:v>
                </c:pt>
                <c:pt idx="3">
                  <c:v>472</c:v>
                </c:pt>
                <c:pt idx="4">
                  <c:v>462</c:v>
                </c:pt>
                <c:pt idx="5">
                  <c:v>431</c:v>
                </c:pt>
                <c:pt idx="6">
                  <c:v>412</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Washington</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333</c:v>
                </c:pt>
                <c:pt idx="1">
                  <c:v>285</c:v>
                </c:pt>
                <c:pt idx="2">
                  <c:v>93</c:v>
                </c:pt>
                <c:pt idx="3">
                  <c:v>152</c:v>
                </c:pt>
                <c:pt idx="4">
                  <c:v>382</c:v>
                </c:pt>
                <c:pt idx="5">
                  <c:v>389</c:v>
                </c:pt>
                <c:pt idx="6">
                  <c:v>375</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Deptford</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319</c:v>
                </c:pt>
                <c:pt idx="1">
                  <c:v>231</c:v>
                </c:pt>
                <c:pt idx="2">
                  <c:v>1</c:v>
                </c:pt>
                <c:pt idx="3">
                  <c:v>2</c:v>
                </c:pt>
                <c:pt idx="4">
                  <c:v>171</c:v>
                </c:pt>
                <c:pt idx="5">
                  <c:v>136</c:v>
                </c:pt>
                <c:pt idx="6">
                  <c:v>325</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Glassboro</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254</c:v>
                </c:pt>
                <c:pt idx="1">
                  <c:v>207</c:v>
                </c:pt>
                <c:pt idx="2">
                  <c:v>275</c:v>
                </c:pt>
                <c:pt idx="3">
                  <c:v>290</c:v>
                </c:pt>
                <c:pt idx="4">
                  <c:v>267</c:v>
                </c:pt>
                <c:pt idx="5">
                  <c:v>313</c:v>
                </c:pt>
                <c:pt idx="6">
                  <c:v>295</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Woodbury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142</c:v>
                </c:pt>
                <c:pt idx="1">
                  <c:v>117</c:v>
                </c:pt>
                <c:pt idx="2">
                  <c:v>158</c:v>
                </c:pt>
                <c:pt idx="3">
                  <c:v>191</c:v>
                </c:pt>
                <c:pt idx="4">
                  <c:v>193</c:v>
                </c:pt>
                <c:pt idx="5">
                  <c:v>184</c:v>
                </c:pt>
                <c:pt idx="6">
                  <c:v>178</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West Deptford</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179</c:v>
                </c:pt>
                <c:pt idx="1">
                  <c:v>71</c:v>
                </c:pt>
                <c:pt idx="2">
                  <c:v>0</c:v>
                </c:pt>
                <c:pt idx="3">
                  <c:v>122</c:v>
                </c:pt>
                <c:pt idx="4">
                  <c:v>169</c:v>
                </c:pt>
                <c:pt idx="5">
                  <c:v>133</c:v>
                </c:pt>
                <c:pt idx="6">
                  <c:v>116</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Mantua</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76</c:v>
                </c:pt>
                <c:pt idx="1">
                  <c:v>61</c:v>
                </c:pt>
                <c:pt idx="2">
                  <c:v>52</c:v>
                </c:pt>
                <c:pt idx="3">
                  <c:v>1</c:v>
                </c:pt>
                <c:pt idx="4">
                  <c:v>18</c:v>
                </c:pt>
                <c:pt idx="5">
                  <c:v>62</c:v>
                </c:pt>
                <c:pt idx="6">
                  <c:v>108</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Westville</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116</c:v>
                </c:pt>
                <c:pt idx="1">
                  <c:v>147</c:v>
                </c:pt>
                <c:pt idx="2">
                  <c:v>78</c:v>
                </c:pt>
                <c:pt idx="3">
                  <c:v>51</c:v>
                </c:pt>
                <c:pt idx="4">
                  <c:v>63</c:v>
                </c:pt>
                <c:pt idx="5">
                  <c:v>120</c:v>
                </c:pt>
                <c:pt idx="6">
                  <c:v>105</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Franklin</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173</c:v>
                </c:pt>
                <c:pt idx="1">
                  <c:v>141</c:v>
                </c:pt>
                <c:pt idx="2">
                  <c:v>142</c:v>
                </c:pt>
                <c:pt idx="3">
                  <c:v>121</c:v>
                </c:pt>
                <c:pt idx="4">
                  <c:v>127</c:v>
                </c:pt>
                <c:pt idx="5">
                  <c:v>102</c:v>
                </c:pt>
                <c:pt idx="6">
                  <c:v>102</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Harrison</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133</c:v>
                </c:pt>
                <c:pt idx="1">
                  <c:v>114</c:v>
                </c:pt>
                <c:pt idx="2">
                  <c:v>136</c:v>
                </c:pt>
                <c:pt idx="3">
                  <c:v>101</c:v>
                </c:pt>
                <c:pt idx="4">
                  <c:v>87</c:v>
                </c:pt>
                <c:pt idx="5">
                  <c:v>90</c:v>
                </c:pt>
                <c:pt idx="6">
                  <c:v>88</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7602721046745"/>
          <c:y val="9.4692240452309118E-2"/>
          <c:w val="0.55490281757036275"/>
          <c:h val="0.78254982025832276"/>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531249999999999"/>
                  <c:y val="0.15690600036755539"/>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3.2689331842068979E-2"/>
                  <c:y val="-6.585717083471115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2.9576062142824367E-2"/>
                  <c:y val="0.1009809952798903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0"/>
                  <c:y val="-7.244288791818223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3.4245966691691249E-2"/>
                  <c:y val="7.902860500165334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3.1132696992446588E-2"/>
                  <c:y val="-9.878575625206667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5.9365506244509626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7.1807346025476157E-2"/>
                  <c:y val="-0.1242187423585911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0.20967640662370357"/>
                  <c:y val="-1.171874927911239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3668491673307698"/>
                  <c:y val="-4.21874974048045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0.10807709597832592"/>
                  <c:y val="-6.79687458188517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4.6121617224825759E-2"/>
                  <c:y val="8.671874466543155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1.3404065882898948E-2"/>
                  <c:y val="-0.1054687435120113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3.8309063529172752E-2"/>
                  <c:y val="0.100781243800366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7.1601038225654959E-2"/>
                  <c:y val="-0.1078124933678338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4515833104328946"/>
                  <c:y val="9.3749994232898981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0908556950912839"/>
                  <c:y val="-2.57812484140472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7.5322733080925658E-2"/>
                  <c:y val="-5.859374639556186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0.12804794728398858"/>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1.1835614038296419E-2"/>
                  <c:y val="0.1031249936561888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7.6931491248926384E-2"/>
                  <c:y val="-4.218749740480462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9.912326757073206E-2"/>
                  <c:y val="5.859374639556186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0.11243833336381549"/>
                  <c:y val="4.6874997116449057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9.320546055158388E-2"/>
                  <c:y val="-0.110156243223656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1</c:v>
                </c:pt>
                <c:pt idx="1">
                  <c:v>13</c:v>
                </c:pt>
                <c:pt idx="2" formatCode="General">
                  <c:v>2</c:v>
                </c:pt>
                <c:pt idx="3" formatCode="General">
                  <c:v>2</c:v>
                </c:pt>
                <c:pt idx="4" formatCode="General">
                  <c:v>0</c:v>
                </c:pt>
                <c:pt idx="5" formatCode="General">
                  <c:v>7</c:v>
                </c:pt>
                <c:pt idx="6" formatCode="General">
                  <c:v>185</c:v>
                </c:pt>
                <c:pt idx="7" formatCode="General">
                  <c:v>10</c:v>
                </c:pt>
                <c:pt idx="8" formatCode="General">
                  <c:v>0</c:v>
                </c:pt>
                <c:pt idx="9">
                  <c:v>110</c:v>
                </c:pt>
                <c:pt idx="10" formatCode="General">
                  <c:v>3</c:v>
                </c:pt>
                <c:pt idx="11" formatCode="General">
                  <c:v>11</c:v>
                </c:pt>
                <c:pt idx="12">
                  <c:v>4</c:v>
                </c:pt>
                <c:pt idx="13" formatCode="General">
                  <c:v>1128</c:v>
                </c:pt>
                <c:pt idx="14" formatCode="General">
                  <c:v>14</c:v>
                </c:pt>
                <c:pt idx="15" formatCode="General">
                  <c:v>0</c:v>
                </c:pt>
                <c:pt idx="16" formatCode="General">
                  <c:v>63</c:v>
                </c:pt>
                <c:pt idx="17" formatCode="General">
                  <c:v>908</c:v>
                </c:pt>
                <c:pt idx="18" formatCode="General">
                  <c:v>16</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65</c:v>
                </c:pt>
                <c:pt idx="1">
                  <c:v>88</c:v>
                </c:pt>
                <c:pt idx="2">
                  <c:v>123</c:v>
                </c:pt>
                <c:pt idx="3">
                  <c:v>145</c:v>
                </c:pt>
                <c:pt idx="4">
                  <c:v>138</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0.39</c:v>
                </c:pt>
                <c:pt idx="1">
                  <c:v>0.26</c:v>
                </c:pt>
                <c:pt idx="2">
                  <c:v>0.17</c:v>
                </c:pt>
                <c:pt idx="3">
                  <c:v>0.1</c:v>
                </c:pt>
                <c:pt idx="4">
                  <c:v>0.03</c:v>
                </c:pt>
                <c:pt idx="5">
                  <c:v>0.03</c:v>
                </c:pt>
                <c:pt idx="6">
                  <c:v>0.02</c:v>
                </c:pt>
                <c:pt idx="7">
                  <c:v>-0.01</c:v>
                </c:pt>
                <c:pt idx="8">
                  <c:v>-0.02</c:v>
                </c:pt>
                <c:pt idx="9">
                  <c:v>-0.03</c:v>
                </c:pt>
                <c:pt idx="11">
                  <c:v>-0.05</c:v>
                </c:pt>
                <c:pt idx="12">
                  <c:v>-0.06</c:v>
                </c:pt>
                <c:pt idx="13">
                  <c:v>-0.09</c:v>
                </c:pt>
                <c:pt idx="14">
                  <c:v>-0.1</c:v>
                </c:pt>
                <c:pt idx="15">
                  <c:v>-0.13</c:v>
                </c:pt>
                <c:pt idx="16">
                  <c:v>-0.15</c:v>
                </c:pt>
                <c:pt idx="17">
                  <c:v>-0.19</c:v>
                </c:pt>
                <c:pt idx="18">
                  <c:v>-0.22</c:v>
                </c:pt>
                <c:pt idx="19">
                  <c:v>-0.33</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0" formatCode="0%">
                  <c:v>-0.05</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138833450900629"/>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1">
                  <c:v>-0.119961916851793</c:v>
                </c:pt>
                <c:pt idx="12">
                  <c:v>-0.140679140679141</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3">
                  <c:v>-0.150105708245243</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5697</c:v>
                </c:pt>
                <c:pt idx="1">
                  <c:v>4474</c:v>
                </c:pt>
                <c:pt idx="2">
                  <c:v>3303</c:v>
                </c:pt>
                <c:pt idx="3" formatCode="#,##0">
                  <c:v>2365</c:v>
                </c:pt>
                <c:pt idx="4" formatCode="#,##0">
                  <c:v>2010</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Gloucester</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50000000000001E-2"/>
                  <c:y val="6.562499596302910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0.28999999999999998</c:v>
                </c:pt>
                <c:pt idx="1">
                  <c:v>0.46</c:v>
                </c:pt>
                <c:pt idx="2">
                  <c:v>0.08</c:v>
                </c:pt>
                <c:pt idx="3">
                  <c:v>0.06</c:v>
                </c:pt>
                <c:pt idx="4">
                  <c:v>0.06</c:v>
                </c:pt>
                <c:pt idx="5">
                  <c:v>0.05</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1</c:v>
                </c:pt>
                <c:pt idx="4">
                  <c:v>1</c:v>
                </c:pt>
                <c:pt idx="5">
                  <c:v>1</c:v>
                </c:pt>
                <c:pt idx="6">
                  <c:v>1</c:v>
                </c:pt>
                <c:pt idx="7">
                  <c:v>1</c:v>
                </c:pt>
                <c:pt idx="8">
                  <c:v>0</c:v>
                </c:pt>
                <c:pt idx="9">
                  <c:v>1</c:v>
                </c:pt>
                <c:pt idx="10">
                  <c:v>3</c:v>
                </c:pt>
                <c:pt idx="11">
                  <c:v>1</c:v>
                </c:pt>
                <c:pt idx="12">
                  <c:v>0</c:v>
                </c:pt>
                <c:pt idx="13">
                  <c:v>1</c:v>
                </c:pt>
                <c:pt idx="14">
                  <c:v>1</c:v>
                </c:pt>
                <c:pt idx="15">
                  <c:v>1</c:v>
                </c:pt>
                <c:pt idx="16">
                  <c:v>1</c:v>
                </c:pt>
                <c:pt idx="17">
                  <c:v>1</c:v>
                </c:pt>
                <c:pt idx="18">
                  <c:v>0</c:v>
                </c:pt>
                <c:pt idx="19">
                  <c:v>0</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9">
                  <c:v>0.13300000000000001</c:v>
                </c:pt>
                <c:pt idx="10">
                  <c:v>0.13500000000000001</c:v>
                </c:pt>
                <c:pt idx="11">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8">
                  <c:v>0.129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0.108</c:v>
                </c:pt>
                <c:pt idx="1">
                  <c:v>0.14299999999999999</c:v>
                </c:pt>
                <c:pt idx="2">
                  <c:v>9.4E-2</c:v>
                </c:pt>
                <c:pt idx="3">
                  <c:v>0.17</c:v>
                </c:pt>
                <c:pt idx="4">
                  <c:v>0.129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0.14699999999999999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9.6000000000000002E-2</c:v>
                </c:pt>
                <c:pt idx="1">
                  <c:v>0.13600000000000001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Warren</c:v>
                </c:pt>
                <c:pt idx="4">
                  <c:v>Middlesex</c:v>
                </c:pt>
                <c:pt idx="5">
                  <c:v>Morris</c:v>
                </c:pt>
                <c:pt idx="6">
                  <c:v>Hunterdon</c:v>
                </c:pt>
                <c:pt idx="7">
                  <c:v>Burlington</c:v>
                </c:pt>
                <c:pt idx="8">
                  <c:v>Union</c:v>
                </c:pt>
                <c:pt idx="9">
                  <c:v>Ocean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8">
                  <c:v>0.14899999999999999</c:v>
                </c:pt>
                <c:pt idx="9">
                  <c:v>0.14899999999999999</c:v>
                </c:pt>
                <c:pt idx="10">
                  <c:v>0.151</c:v>
                </c:pt>
                <c:pt idx="11">
                  <c:v>0.16400000000000001</c:v>
                </c:pt>
                <c:pt idx="12">
                  <c:v>0.16600000000000001</c:v>
                </c:pt>
                <c:pt idx="13">
                  <c:v>0.18</c:v>
                </c:pt>
                <c:pt idx="14">
                  <c:v>0.185</c:v>
                </c:pt>
                <c:pt idx="15">
                  <c:v>0.187</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Warren</c:v>
                </c:pt>
                <c:pt idx="4">
                  <c:v>Middlesex</c:v>
                </c:pt>
                <c:pt idx="5">
                  <c:v>Morris</c:v>
                </c:pt>
                <c:pt idx="6">
                  <c:v>Hunterdon</c:v>
                </c:pt>
                <c:pt idx="7">
                  <c:v>Burlington</c:v>
                </c:pt>
                <c:pt idx="8">
                  <c:v>Union</c:v>
                </c:pt>
                <c:pt idx="9">
                  <c:v>Ocean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16" formatCode="0%">
                  <c:v>0.19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Warren</c:v>
                </c:pt>
                <c:pt idx="4">
                  <c:v>Middlesex</c:v>
                </c:pt>
                <c:pt idx="5">
                  <c:v>Morris</c:v>
                </c:pt>
                <c:pt idx="6">
                  <c:v>Hunterdon</c:v>
                </c:pt>
                <c:pt idx="7">
                  <c:v>Burlington</c:v>
                </c:pt>
                <c:pt idx="8">
                  <c:v>Union</c:v>
                </c:pt>
                <c:pt idx="9">
                  <c:v>Ocean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0.189</c:v>
                </c:pt>
                <c:pt idx="1">
                  <c:v>0.16500000000000001</c:v>
                </c:pt>
                <c:pt idx="2">
                  <c:v>0.15</c:v>
                </c:pt>
                <c:pt idx="3">
                  <c:v>0.122</c:v>
                </c:pt>
                <c:pt idx="4">
                  <c:v>0.19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0.20899999999999999</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0.16900000000000001</c:v>
                </c:pt>
                <c:pt idx="1">
                  <c:v>0.19700000000000001</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2.4261572049140711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7" formatCode="0">
                  <c:v>8997</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7">
                  <c:v>8896</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9">
                  <c:v>459</c:v>
                </c:pt>
                <c:pt idx="10">
                  <c:v>509</c:v>
                </c:pt>
                <c:pt idx="11">
                  <c:v>715</c:v>
                </c:pt>
                <c:pt idx="12">
                  <c:v>740</c:v>
                </c:pt>
                <c:pt idx="13">
                  <c:v>904</c:v>
                </c:pt>
                <c:pt idx="14">
                  <c:v>931</c:v>
                </c:pt>
                <c:pt idx="15">
                  <c:v>1036</c:v>
                </c:pt>
                <c:pt idx="16">
                  <c:v>1073</c:v>
                </c:pt>
                <c:pt idx="17">
                  <c:v>1381</c:v>
                </c:pt>
                <c:pt idx="18">
                  <c:v>1401</c:v>
                </c:pt>
                <c:pt idx="19">
                  <c:v>1411</c:v>
                </c:pt>
                <c:pt idx="20">
                  <c:v>1667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8">
                  <c:v>418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0.52737</cdr:x>
      <cdr:y>0.78561</cdr:y>
    </cdr:from>
    <cdr:to>
      <cdr:x>0.68157</cdr:x>
      <cdr:y>0.82451</cdr:y>
    </cdr:to>
    <cdr:sp macro="" textlink="">
      <cdr:nvSpPr>
        <cdr:cNvPr id="2" name="TextBox 5"/>
        <cdr:cNvSpPr txBox="1"/>
      </cdr:nvSpPr>
      <cdr:spPr>
        <a:xfrm xmlns:a="http://schemas.openxmlformats.org/drawingml/2006/main">
          <a:off x="3204482"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smtClean="0">
              <a:latin typeface="Franklin Gothic Medium" panose="020B0603020102020204" pitchFamily="34" charset="0"/>
            </a:rPr>
            <a:t>NJ avg. 4.3%</a:t>
          </a:r>
          <a:endParaRPr lang="en-US" sz="900" dirty="0">
            <a:latin typeface="Franklin Gothic Medium" panose="020B0603020102020204" pitchFamily="34"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3" Type="http://schemas.openxmlformats.org/officeDocument/2006/relationships/hyperlink" Target="http://www.cgsresourcenet.org/community-services/family-support-services/" TargetMode="External"/><Relationship Id="rId2" Type="http://schemas.openxmlformats.org/officeDocument/2006/relationships/slide" Target="../slides/slide88.xml"/><Relationship Id="rId1" Type="http://schemas.openxmlformats.org/officeDocument/2006/relationships/notesMaster" Target="../notesMasters/notesMaster1.xml"/><Relationship Id="rId4" Type="http://schemas.openxmlformats.org/officeDocument/2006/relationships/hyperlink" Target="https://www.probononj.org/ProviderDirectory.aspx"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mtClean="0"/>
              <a:t>Revision 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Differences between the county and the state’s demographic make-up include higher proportions of White, and lower proportions of Black/African American, Asian, “Other,” and Hispanic/Latino residents in this county.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Over the last 5 years for which we have Census data, this county’s proportion of residents has remained mostly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steady by race/ethnicity.</a:t>
            </a: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South Harrison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West</a:t>
            </a:r>
            <a:r>
              <a:rPr lang="en-US" sz="1200" kern="1200" baseline="0" dirty="0" smtClean="0">
                <a:solidFill>
                  <a:schemeClr val="tx1"/>
                </a:solidFill>
                <a:effectLst/>
                <a:latin typeface="+mn-lt"/>
                <a:ea typeface="+mn-ea"/>
                <a:cs typeface="+mn-cs"/>
              </a:rPr>
              <a:t> Deptford, and Woodbury are</a:t>
            </a:r>
            <a:r>
              <a:rPr lang="en-US" sz="1200" kern="1200" dirty="0" smtClean="0">
                <a:solidFill>
                  <a:schemeClr val="tx1"/>
                </a:solidFill>
                <a:effectLst/>
                <a:latin typeface="+mn-lt"/>
                <a:ea typeface="+mn-ea"/>
                <a:cs typeface="+mn-cs"/>
              </a:rPr>
              <a:t> composed of mostly White residents, with Woodbury being somewhat more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diverse.</a:t>
            </a:r>
          </a:p>
          <a:p>
            <a:pPr marL="0" lvl="0" indent="0">
              <a:buFont typeface="Arial" panose="020B0604020202020204" pitchFamily="34" charset="0"/>
              <a:buNone/>
            </a:pPr>
            <a:r>
              <a:rPr lang="en-US" sz="1200" kern="1200" dirty="0" smtClean="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foreign-born residents has tended to remain mostly steady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Swedesboro </a:t>
            </a:r>
            <a:r>
              <a:rPr lang="en-US" sz="1200" kern="1200" dirty="0" smtClean="0">
                <a:solidFill>
                  <a:schemeClr val="tx1"/>
                </a:solidFill>
                <a:effectLst/>
                <a:latin typeface="+mn-lt"/>
                <a:ea typeface="+mn-ea"/>
                <a:cs typeface="+mn-cs"/>
              </a:rPr>
              <a:t>borough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has </a:t>
            </a:r>
            <a:r>
              <a:rPr lang="en-US" sz="1200" kern="1200" dirty="0" smtClean="0">
                <a:solidFill>
                  <a:schemeClr val="tx1"/>
                </a:solidFill>
                <a:effectLst/>
                <a:latin typeface="+mn-lt"/>
                <a:ea typeface="+mn-ea"/>
                <a:cs typeface="+mn-cs"/>
              </a:rPr>
              <a:t>the highest </a:t>
            </a:r>
            <a:r>
              <a:rPr lang="en-US" sz="1200" kern="1200" dirty="0" smtClean="0">
                <a:solidFill>
                  <a:schemeClr val="tx1"/>
                </a:solidFill>
                <a:effectLst/>
                <a:latin typeface="+mn-lt"/>
                <a:ea typeface="+mn-ea"/>
                <a:cs typeface="+mn-cs"/>
              </a:rPr>
              <a:t>proportion</a:t>
            </a:r>
            <a:r>
              <a:rPr lang="en-US" sz="1200" kern="1200" dirty="0" smtClean="0">
                <a:solidFill>
                  <a:schemeClr val="tx1"/>
                </a:solidFill>
                <a:effectLst/>
                <a:latin typeface="+mn-lt"/>
                <a:ea typeface="+mn-ea"/>
                <a:cs typeface="+mn-cs"/>
              </a:rPr>
              <a:t> of foreign-born residents.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smtClean="0">
                <a:solidFill>
                  <a:schemeClr val="tx1"/>
                </a:solidFill>
                <a:effectLst/>
                <a:latin typeface="+mn-lt"/>
                <a:ea typeface="+mn-ea"/>
                <a:cs typeface="+mn-cs"/>
              </a:rPr>
              <a:t>For chart 1.7, all counties used 1-year 2019 ACS estimates except </a:t>
            </a:r>
            <a:r>
              <a:rPr lang="en-US" sz="1200" kern="1200" dirty="0" smtClean="0">
                <a:solidFill>
                  <a:schemeClr val="tx1"/>
                </a:solidFill>
                <a:effectLst/>
                <a:latin typeface="+mn-lt"/>
                <a:ea typeface="+mn-ea"/>
                <a:cs typeface="+mn-cs"/>
              </a:rPr>
              <a:t>Salem</a:t>
            </a:r>
            <a:r>
              <a:rPr lang="en-US" sz="1200" kern="1200" baseline="0" dirty="0" smtClean="0">
                <a:solidFill>
                  <a:schemeClr val="tx1"/>
                </a:solidFill>
                <a:effectLst/>
                <a:latin typeface="+mn-lt"/>
                <a:ea typeface="+mn-ea"/>
                <a:cs typeface="+mn-cs"/>
              </a:rPr>
              <a:t> County, which did not have 1-year ACS estimates available. Instead, the 5-year ACS estimate was used for Salem. </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Swedesboro borough has the lowest proportion of residents who speak English-only, while Wenonah borough has the highest proportion of residents who speak English-only.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total number of children in this county is the 8</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in NJ. (Note that total county population size has not been accounted for in this indicator).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children between the ages of 12-17 years old is the largest group. </a:t>
            </a:r>
          </a:p>
          <a:p>
            <a:r>
              <a:rPr lang="en-US" sz="1200" kern="1200" dirty="0" smtClean="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Washington </a:t>
            </a:r>
            <a:r>
              <a:rPr lang="en-US" sz="1200" kern="1200" dirty="0" smtClean="0">
                <a:solidFill>
                  <a:schemeClr val="tx1"/>
                </a:solidFill>
                <a:effectLst/>
                <a:latin typeface="+mn-lt"/>
                <a:ea typeface="+mn-ea"/>
                <a:cs typeface="+mn-cs"/>
              </a:rPr>
              <a:t>township and Monroe Township have </a:t>
            </a:r>
            <a:r>
              <a:rPr lang="en-US" sz="1200" kern="1200" dirty="0" smtClean="0">
                <a:solidFill>
                  <a:schemeClr val="tx1"/>
                </a:solidFill>
                <a:effectLst/>
                <a:latin typeface="+mn-lt"/>
                <a:ea typeface="+mn-ea"/>
                <a:cs typeface="+mn-cs"/>
              </a:rPr>
              <a:t>the highest numbers of children. </a:t>
            </a:r>
          </a:p>
          <a:p>
            <a:pPr marL="171450" lvl="0" indent="-171450">
              <a:buFont typeface="Arial" panose="020B0604020202020204" pitchFamily="34" charset="0"/>
              <a:buChar char="•"/>
            </a:pP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2019, this county had the 11th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In-home:  1626</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Out-of-home placement: 261</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In NJ, the numbers of children served: </a:t>
            </a:r>
          </a:p>
          <a:p>
            <a:r>
              <a:rPr lang="en-US" sz="1200" kern="1200" dirty="0" smtClean="0">
                <a:solidFill>
                  <a:schemeClr val="tx1"/>
                </a:solidFill>
                <a:effectLst/>
                <a:latin typeface="+mn-lt"/>
                <a:ea typeface="+mn-ea"/>
                <a:cs typeface="+mn-cs"/>
              </a:rPr>
              <a:t>40,147 (in-home); 4,458 (out-of-home placement); 44,632 (total)</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families living in poverty is lower the NJ average. </a:t>
            </a:r>
          </a:p>
          <a:p>
            <a:pPr marL="628650" lvl="1" indent="-171450">
              <a:buFont typeface="Arial" panose="020B0604020202020204" pitchFamily="34" charset="0"/>
              <a:buChar char="•"/>
            </a:pPr>
            <a:r>
              <a:rPr lang="en-US" sz="1200" kern="1200" smtClean="0">
                <a:solidFill>
                  <a:schemeClr val="tx1"/>
                </a:solidFill>
                <a:effectLst/>
                <a:latin typeface="+mn-lt"/>
                <a:ea typeface="+mn-ea"/>
                <a:cs typeface="+mn-cs"/>
              </a:rPr>
              <a:t>4 </a:t>
            </a:r>
            <a:r>
              <a:rPr lang="en-US" sz="1200" kern="1200" dirty="0" smtClean="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percentage of families living in poverty has tended to remain mostly steady over time.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Census Bureau’s determination of poverty status: </a:t>
            </a:r>
            <a:r>
              <a:rPr lang="en-US" sz="1200" kern="1200" dirty="0" smtClean="0">
                <a:solidFill>
                  <a:schemeClr val="tx1"/>
                </a:solidFill>
                <a:effectLst/>
                <a:latin typeface="+mn-lt"/>
                <a:ea typeface="+mn-ea"/>
                <a:cs typeface="+mn-cs"/>
              </a:rPr>
              <a:t>Poverty</a:t>
            </a:r>
            <a:r>
              <a:rPr lang="en-US" sz="1200" kern="1200" baseline="0" dirty="0" smtClean="0">
                <a:solidFill>
                  <a:schemeClr val="tx1"/>
                </a:solidFill>
                <a:effectLst/>
                <a:latin typeface="+mn-lt"/>
                <a:ea typeface="+mn-ea"/>
                <a:cs typeface="+mn-cs"/>
              </a:rPr>
              <a:t> status is based on </a:t>
            </a:r>
            <a:r>
              <a:rPr lang="en-US" sz="1200" kern="1200" dirty="0" smtClean="0">
                <a:solidFill>
                  <a:schemeClr val="tx1"/>
                </a:solidFill>
                <a:effectLst/>
                <a:latin typeface="+mn-lt"/>
                <a:ea typeface="+mn-ea"/>
                <a:cs typeface="+mn-cs"/>
              </a:rPr>
              <a:t>total family income in the last 12 months, which is compared to a poverty threshold related to their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family size, number of related children,</a:t>
            </a:r>
            <a:r>
              <a:rPr lang="en-US" sz="1200" kern="1200" baseline="0" dirty="0" smtClean="0">
                <a:solidFill>
                  <a:schemeClr val="tx1"/>
                </a:solidFill>
                <a:effectLst/>
                <a:latin typeface="+mn-lt"/>
                <a:ea typeface="+mn-ea"/>
                <a:cs typeface="+mn-cs"/>
              </a:rPr>
              <a:t> and for 1- and 2- person families, age of householder</a:t>
            </a:r>
            <a:r>
              <a:rPr lang="en-US" sz="1200" kern="1200" dirty="0" smtClean="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Woodbury </a:t>
            </a:r>
            <a:r>
              <a:rPr lang="en-US" sz="1200" kern="1200" dirty="0" smtClean="0">
                <a:solidFill>
                  <a:schemeClr val="tx1"/>
                </a:solidFill>
                <a:effectLst/>
                <a:latin typeface="+mn-lt"/>
                <a:ea typeface="+mn-ea"/>
                <a:cs typeface="+mn-cs"/>
              </a:rPr>
              <a:t>and Paulsboro have </a:t>
            </a:r>
            <a:r>
              <a:rPr lang="en-US" sz="1200" kern="1200" dirty="0" smtClean="0">
                <a:solidFill>
                  <a:schemeClr val="tx1"/>
                </a:solidFill>
                <a:effectLst/>
                <a:latin typeface="+mn-lt"/>
                <a:ea typeface="+mn-ea"/>
                <a:cs typeface="+mn-cs"/>
              </a:rPr>
              <a:t>the highest poverty rates.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most costly of</a:t>
            </a:r>
            <a:r>
              <a:rPr lang="en-US" sz="1200" kern="1200" baseline="0" dirty="0" smtClean="0">
                <a:solidFill>
                  <a:schemeClr val="tx1"/>
                </a:solidFill>
                <a:effectLst/>
                <a:latin typeface="+mn-lt"/>
                <a:ea typeface="+mn-ea"/>
                <a:cs typeface="+mn-cs"/>
              </a:rPr>
              <a:t> these </a:t>
            </a:r>
            <a:r>
              <a:rPr lang="en-US" sz="1200" kern="1200" dirty="0" smtClean="0">
                <a:solidFill>
                  <a:schemeClr val="tx1"/>
                </a:solidFill>
                <a:effectLst/>
                <a:latin typeface="+mn-lt"/>
                <a:ea typeface="+mn-ea"/>
                <a:cs typeface="+mn-cs"/>
              </a:rPr>
              <a:t>budget components in this county tends to be child 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 is the 3</a:t>
            </a:r>
            <a:r>
              <a:rPr lang="en-US" sz="1200" kern="1200" baseline="30000" dirty="0" smtClean="0">
                <a:solidFill>
                  <a:schemeClr val="tx1"/>
                </a:solidFill>
                <a:effectLst/>
                <a:latin typeface="+mn-lt"/>
                <a:ea typeface="+mn-ea"/>
                <a:cs typeface="+mn-cs"/>
              </a:rPr>
              <a:t>rd</a:t>
            </a:r>
            <a:r>
              <a:rPr lang="en-US" sz="1200" kern="1200" dirty="0" smtClean="0">
                <a:solidFill>
                  <a:schemeClr val="tx1"/>
                </a:solidFill>
                <a:effectLst/>
                <a:latin typeface="+mn-lt"/>
                <a:ea typeface="+mn-ea"/>
                <a:cs typeface="+mn-cs"/>
              </a:rPr>
              <a:t> least expensive NJ county to live in, based on EPI’s Family Budget Calculator total annual cost of living estimates.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Economic Policy Institute’s Family Budget Calculator estimates community-specific costs for a two-parent,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two-child family to provide a measure of economic security in America.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is higher than the national median and higher than the state median.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household income tended to increase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Paulsboro and Westville have the lowest median household income.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Median Household Income.</a:t>
            </a:r>
            <a:r>
              <a:rPr lang="en-US" sz="1200" kern="1200" dirty="0" smtClean="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sz="1200" kern="1200" dirty="0" smtClean="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cost burden is lower than the NJ average.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smtClean="0">
                <a:solidFill>
                  <a:schemeClr val="tx1"/>
                </a:solidFill>
                <a:effectLst/>
                <a:latin typeface="+mn-lt"/>
                <a:ea typeface="+mn-ea"/>
                <a:cs typeface="+mn-cs"/>
              </a:rPr>
              <a:t> time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food insecurity rate is lower than the state average and is lower than the U.S. national average.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b="0" kern="1200" dirty="0" smtClean="0">
                <a:solidFill>
                  <a:schemeClr val="tx1"/>
                </a:solidFill>
                <a:effectLst/>
                <a:latin typeface="+mn-lt"/>
                <a:ea typeface="+mn-ea"/>
                <a:cs typeface="+mn-cs"/>
              </a:rPr>
              <a: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endParaRPr lang="en-US" dirty="0" smtClean="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women, infants and children enrolled in the WIC Nutrition Program has tended to decrease  between 2014 and 2018.</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FRL has tended to decrease across the school years shown.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children receiving NJ SNAP benefits (formerly food stamps) has tended to decrease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between 2016 and 2020.</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NJ SNAP</a:t>
            </a:r>
            <a:r>
              <a:rPr lang="en-US" sz="1200" kern="1200" dirty="0" smtClean="0">
                <a:solidFill>
                  <a:schemeClr val="tx1"/>
                </a:solidFill>
                <a:effectLst/>
                <a:latin typeface="+mn-lt"/>
                <a:ea typeface="+mn-ea"/>
                <a:cs typeface="+mn-cs"/>
              </a:rPr>
              <a:t>, formerly </a:t>
            </a:r>
            <a:r>
              <a:rPr lang="en-US" sz="1200" b="1" kern="1200" dirty="0" smtClean="0">
                <a:solidFill>
                  <a:schemeClr val="tx1"/>
                </a:solidFill>
                <a:effectLst/>
                <a:latin typeface="+mn-lt"/>
                <a:ea typeface="+mn-ea"/>
                <a:cs typeface="+mn-cs"/>
              </a:rPr>
              <a:t>Food Stamps</a:t>
            </a:r>
            <a:r>
              <a:rPr lang="en-US" sz="1200" kern="1200" dirty="0" smtClean="0">
                <a:solidFill>
                  <a:schemeClr val="tx1"/>
                </a:solidFill>
                <a:effectLst/>
                <a:latin typeface="+mn-lt"/>
                <a:ea typeface="+mn-ea"/>
                <a:cs typeface="+mn-cs"/>
              </a:rPr>
              <a:t>, is </a:t>
            </a:r>
            <a:r>
              <a:rPr lang="en-US" sz="1200" b="1" kern="1200" dirty="0" smtClean="0">
                <a:solidFill>
                  <a:schemeClr val="tx1"/>
                </a:solidFill>
                <a:effectLst/>
                <a:latin typeface="+mn-lt"/>
                <a:ea typeface="+mn-ea"/>
                <a:cs typeface="+mn-cs"/>
              </a:rPr>
              <a:t>New Jersey's Supplemental Nutrition Assistance Program</a:t>
            </a:r>
            <a:r>
              <a:rPr lang="en-US" sz="1200" kern="1200" dirty="0" smtClean="0">
                <a:solidFill>
                  <a:schemeClr val="tx1"/>
                </a:solidFill>
                <a:effectLst/>
                <a:latin typeface="+mn-lt"/>
                <a:ea typeface="+mn-ea"/>
                <a:cs typeface="+mn-cs"/>
              </a:rPr>
              <a:t> that can help low-income families buy the groceries they need to eat healthy. </a:t>
            </a:r>
          </a:p>
          <a:p>
            <a:r>
              <a:rPr lang="en-US" sz="1200" kern="1200" dirty="0" smtClean="0">
                <a:solidFill>
                  <a:schemeClr val="tx1"/>
                </a:solidFill>
                <a:effectLst/>
                <a:latin typeface="+mn-lt"/>
                <a:ea typeface="+mn-ea"/>
                <a:cs typeface="+mn-cs"/>
              </a:rPr>
              <a:t>Eligibility depends on several factors like income, household size, resources, etc.  Visit </a:t>
            </a:r>
            <a:r>
              <a:rPr lang="en-US" sz="1200" u="sng" kern="1200" dirty="0" smtClean="0">
                <a:solidFill>
                  <a:schemeClr val="tx1"/>
                </a:solidFill>
                <a:effectLst/>
                <a:latin typeface="+mn-lt"/>
                <a:ea typeface="+mn-ea"/>
                <a:cs typeface="+mn-cs"/>
              </a:rPr>
              <a:t>https://www.nj.gov/humanservices/dfd/programs/njsnap/</a:t>
            </a:r>
            <a:r>
              <a:rPr lang="en-US" sz="1200" kern="1200" dirty="0" smtClean="0">
                <a:solidFill>
                  <a:schemeClr val="tx1"/>
                </a:solidFill>
                <a:effectLst/>
                <a:latin typeface="+mn-lt"/>
                <a:ea typeface="+mn-ea"/>
                <a:cs typeface="+mn-cs"/>
              </a:rPr>
              <a:t>  for  information on eligibility standards and program participation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Infant, toddler, and pre-K median monthly childcare costs in this county tend to be on the middling for the state.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When compared to the county’s median household income, costs </a:t>
            </a:r>
            <a:r>
              <a:rPr lang="en-US" sz="1200" kern="1200" dirty="0" smtClean="0">
                <a:solidFill>
                  <a:schemeClr val="tx1"/>
                </a:solidFill>
                <a:effectLst/>
                <a:latin typeface="+mn-lt"/>
                <a:ea typeface="+mn-ea"/>
                <a:cs typeface="+mn-cs"/>
              </a:rPr>
              <a:t>are slightly higher than expected for </a:t>
            </a:r>
            <a:r>
              <a:rPr lang="en-US" sz="1200" kern="1200" dirty="0" smtClean="0">
                <a:solidFill>
                  <a:schemeClr val="tx1"/>
                </a:solidFill>
                <a:effectLst/>
                <a:latin typeface="+mn-lt"/>
                <a:ea typeface="+mn-ea"/>
                <a:cs typeface="+mn-cs"/>
              </a:rPr>
              <a:t>infant childcare and lower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expected for toddler</a:t>
            </a:r>
            <a:r>
              <a:rPr lang="en-US" sz="1200" kern="1200" baseline="0" dirty="0" smtClean="0">
                <a:solidFill>
                  <a:schemeClr val="tx1"/>
                </a:solidFill>
                <a:effectLst/>
                <a:latin typeface="+mn-lt"/>
                <a:ea typeface="+mn-ea"/>
                <a:cs typeface="+mn-cs"/>
              </a:rPr>
              <a:t> and </a:t>
            </a:r>
            <a:r>
              <a:rPr lang="en-US" sz="1200" kern="1200" dirty="0" smtClean="0">
                <a:solidFill>
                  <a:schemeClr val="tx1"/>
                </a:solidFill>
                <a:effectLst/>
                <a:latin typeface="+mn-lt"/>
                <a:ea typeface="+mn-ea"/>
                <a:cs typeface="+mn-cs"/>
              </a:rPr>
              <a:t>pre-K childcare.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commuters tend to have a slightly shorter commute time to work as compared to the state average of 33.1 minutes.</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average travel time to work has tended to remain mostly steady over time.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Clayton and Monroe have the longest average commute times.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Residents in this county spend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proportion of their income on transportation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annual cost of car ownership in this county is estimated to be the 4</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Auto Cost" is the sum of "Annual Auto Ownership Cost" and "Annual Gas Cost". [“Annual Gas Cost” is based on the NJ state average of $2.30/gallon from December 10, 2020].  These values are included in Table 8.5 of the County workbook.</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percentage of minors without insurance is higher than</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state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minors without insurance has tended to  vary</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over time.</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a:t>
            </a:r>
            <a:r>
              <a:rPr lang="en-US" sz="1200" kern="1200" baseline="0" dirty="0" smtClean="0">
                <a:solidFill>
                  <a:schemeClr val="tx1"/>
                </a:solidFill>
                <a:effectLst/>
                <a:latin typeface="+mn-lt"/>
                <a:ea typeface="+mn-ea"/>
                <a:cs typeface="+mn-cs"/>
              </a:rPr>
              <a:t> Woodbury and Franklin </a:t>
            </a:r>
            <a:r>
              <a:rPr lang="en-US" sz="1200" kern="1200" dirty="0" smtClean="0">
                <a:solidFill>
                  <a:schemeClr val="tx1"/>
                </a:solidFill>
                <a:effectLst/>
                <a:latin typeface="+mn-lt"/>
                <a:ea typeface="+mn-ea"/>
                <a:cs typeface="+mn-cs"/>
              </a:rPr>
              <a:t>have the largest percentages of minors without insurance.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child immunization rates have tended to increase over time.</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reports of late or lack of prenatal care of the NJ counties.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reports of late or lack of prenatal care has increased slightly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average weekly wage has increased slightly over time. </a:t>
            </a:r>
          </a:p>
          <a:p>
            <a:pPr marL="0" lvl="0" indent="0">
              <a:buFont typeface="Arial" panose="020B0604020202020204" pitchFamily="34" charset="0"/>
              <a:buNone/>
            </a:pP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The county’s unemployment rate tends to be similar to the state's rate, and tends to follow a similar</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Starting in March 2020, unemployment rates tended to increase due to the COVID-19 pandemic</a:t>
            </a:r>
            <a:r>
              <a:rPr lang="en-US" sz="1200" kern="1200" baseline="0" dirty="0" smtClean="0">
                <a:solidFill>
                  <a:schemeClr val="tx1"/>
                </a:solidFill>
                <a:effectLst/>
                <a:latin typeface="+mn-lt"/>
                <a:ea typeface="+mn-ea"/>
                <a:cs typeface="+mn-cs"/>
              </a:rPr>
              <a:t> and associated shutdowns.</a:t>
            </a:r>
            <a:endParaRPr lang="en-US" sz="1200" kern="1200" dirty="0" smtClean="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median unemployment rate is lower than the state median.</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a:t>
            </a:r>
            <a:r>
              <a:rPr lang="en-US" sz="1200" kern="1200" dirty="0" smtClean="0">
                <a:solidFill>
                  <a:schemeClr val="tx1"/>
                </a:solidFill>
                <a:effectLst/>
                <a:latin typeface="+mn-lt"/>
                <a:ea typeface="+mn-ea"/>
                <a:cs typeface="+mn-cs"/>
              </a:rPr>
              <a:t>Not seasonally adjusted.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both males and females tend to have a similar median income to the state </a:t>
            </a:r>
            <a:r>
              <a:rPr lang="en-US" sz="1200" kern="1200" dirty="0" smtClean="0">
                <a:solidFill>
                  <a:schemeClr val="tx1"/>
                </a:solidFill>
                <a:effectLst/>
                <a:latin typeface="+mn-lt"/>
                <a:ea typeface="+mn-ea"/>
                <a:cs typeface="+mn-cs"/>
              </a:rPr>
              <a:t>average and slightly higher than the national average.</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Men tended to earned about </a:t>
            </a:r>
            <a:r>
              <a:rPr lang="en-US" sz="1200" kern="1200" dirty="0" smtClean="0">
                <a:solidFill>
                  <a:schemeClr val="tx1"/>
                </a:solidFill>
                <a:effectLst/>
                <a:latin typeface="+mn-lt"/>
                <a:ea typeface="+mn-ea"/>
                <a:cs typeface="+mn-cs"/>
              </a:rPr>
              <a:t>$10K-$18K </a:t>
            </a:r>
            <a:r>
              <a:rPr lang="en-US" sz="1200" kern="1200" dirty="0" smtClean="0">
                <a:solidFill>
                  <a:schemeClr val="tx1"/>
                </a:solidFill>
                <a:effectLst/>
                <a:latin typeface="+mn-lt"/>
                <a:ea typeface="+mn-ea"/>
                <a:cs typeface="+mn-cs"/>
              </a:rPr>
              <a:t>more than women.</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Three municipalities,</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violent crime rate [black line] is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in the state. </a:t>
            </a:r>
          </a:p>
          <a:p>
            <a:r>
              <a:rPr lang="en-US" sz="1200" kern="1200" dirty="0" smtClean="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Info</a:t>
            </a:r>
            <a:r>
              <a:rPr lang="en-US" sz="1200" kern="1200" dirty="0" smtClean="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violent crimes were attributed to aggravated assault and most nonviolent crimes were attributed to larceny.</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juvenile arrest rate is the 10</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smtClean="0">
                <a:solidFill>
                  <a:schemeClr val="tx1"/>
                </a:solidFill>
                <a:effectLst/>
                <a:latin typeface="+mn-lt"/>
                <a:ea typeface="+mn-ea"/>
                <a:cs typeface="+mn-cs"/>
              </a:rPr>
              <a:t>This county’s rate has tended to decrease over time, and is generally similar</a:t>
            </a:r>
            <a:r>
              <a:rPr lang="en-US" sz="1200" kern="1200" baseline="0" dirty="0" smtClean="0">
                <a:solidFill>
                  <a:schemeClr val="tx1"/>
                </a:solidFill>
                <a:effectLst/>
                <a:latin typeface="+mn-lt"/>
                <a:ea typeface="+mn-ea"/>
                <a:cs typeface="+mn-cs"/>
              </a:rPr>
              <a:t> to</a:t>
            </a:r>
            <a:r>
              <a:rPr lang="en-US" sz="1200" kern="1200" dirty="0" smtClean="0">
                <a:solidFill>
                  <a:schemeClr val="tx1"/>
                </a:solidFill>
                <a:effectLst/>
                <a:latin typeface="+mn-lt"/>
                <a:ea typeface="+mn-ea"/>
                <a:cs typeface="+mn-cs"/>
              </a:rPr>
              <a:t> the rate for NJ.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crime guns recovered of the NJ counties.</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the year, this county's number of recovered crime guns has varied.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reported domestic violence incidents of</a:t>
            </a:r>
            <a:r>
              <a:rPr lang="en-US" sz="1200" kern="1200" baseline="0" dirty="0" smtClean="0">
                <a:solidFill>
                  <a:schemeClr val="tx1"/>
                </a:solidFill>
                <a:effectLst/>
                <a:latin typeface="+mn-lt"/>
                <a:ea typeface="+mn-ea"/>
                <a:cs typeface="+mn-cs"/>
              </a:rPr>
              <a:t> the</a:t>
            </a:r>
            <a:r>
              <a:rPr lang="en-US" sz="1200" kern="1200" dirty="0" smtClean="0">
                <a:solidFill>
                  <a:schemeClr val="tx1"/>
                </a:solidFill>
                <a:effectLst/>
                <a:latin typeface="+mn-lt"/>
                <a:ea typeface="+mn-ea"/>
                <a:cs typeface="+mn-cs"/>
              </a:rPr>
              <a:t> NJ counties.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number of domestic violence incidents in this county has tended to increase over 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Of the municipalities with data available for this county, and without accounting for population size, Monroe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had the highest number of domestic violence incidents reported in the county.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County workbook</a:t>
            </a:r>
            <a:r>
              <a:rPr lang="en-US" sz="1200" kern="1200" dirty="0" smtClean="0">
                <a:solidFill>
                  <a:schemeClr val="tx1"/>
                </a:solidFill>
                <a:effectLst/>
                <a:latin typeface="+mn-lt"/>
                <a:ea typeface="+mn-ea"/>
                <a:cs typeface="+mn-cs"/>
              </a:rPr>
              <a:t> may include data for additional municipalities.</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NJ, most domestic violence offenses were categorized as assault and harassment.</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the county, most domestic violence offenses were categorized as assault.</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-5% change indicates a</a:t>
            </a:r>
            <a:r>
              <a:rPr lang="en-US" sz="1200" kern="1200" baseline="0" dirty="0" smtClean="0">
                <a:solidFill>
                  <a:schemeClr val="tx1"/>
                </a:solidFill>
                <a:effectLst/>
                <a:latin typeface="+mn-lt"/>
                <a:ea typeface="+mn-ea"/>
                <a:cs typeface="+mn-cs"/>
              </a:rPr>
              <a:t> decrease </a:t>
            </a:r>
            <a:r>
              <a:rPr lang="en-US" sz="1200" kern="1200" dirty="0" smtClean="0">
                <a:solidFill>
                  <a:schemeClr val="tx1"/>
                </a:solidFill>
                <a:effectLst/>
                <a:latin typeface="+mn-lt"/>
                <a:ea typeface="+mn-ea"/>
                <a:cs typeface="+mn-cs"/>
              </a:rPr>
              <a:t>in suspected overdose deaths across 2018 to 2019.</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Between 2015 and 2019, the number of suspected opioid deaths in this county has tended to increase.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These measures indicate overdose deaths relative to the county population.</a:t>
            </a:r>
          </a:p>
          <a:p>
            <a:r>
              <a:rPr lang="en-US" sz="1200" kern="1200" dirty="0" smtClean="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2017 to 2018, the -15%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Across 2014-2018, the decreasing line indicates that more people have been dying of overdoses over time in this county.</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most treatment center admissions were due to Heroin usage.</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largest numbers of mental health programs available include partial</a:t>
            </a:r>
            <a:r>
              <a:rPr lang="en-US" sz="1200" kern="1200" baseline="0" dirty="0" smtClean="0">
                <a:solidFill>
                  <a:schemeClr val="tx1"/>
                </a:solidFill>
                <a:effectLst/>
                <a:latin typeface="+mn-lt"/>
                <a:ea typeface="+mn-ea"/>
                <a:cs typeface="+mn-cs"/>
              </a:rPr>
              <a:t> care.</a:t>
            </a: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mental health distress in this county is estimated to be the 9</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lowest </a:t>
            </a:r>
            <a:r>
              <a:rPr lang="en-US" sz="1200" kern="1200" dirty="0" smtClean="0">
                <a:solidFill>
                  <a:schemeClr val="tx1"/>
                </a:solidFill>
                <a:effectLst/>
                <a:latin typeface="+mn-lt"/>
                <a:ea typeface="+mn-ea"/>
                <a:cs typeface="+mn-cs"/>
              </a:rPr>
              <a:t>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Symptoms of mental health distress were reported by Women at a higher rate as compared to Men. </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Frequent Mental distress: Based on responses indicating 14 or more of the past 30 days "not good".</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 estimated frequency (%) of diagnosed depression in this county is estimated to be the 5</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endParaRPr lang="en-US" sz="1200" b="0" kern="1200" dirty="0" smtClean="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smtClean="0">
                <a:solidFill>
                  <a:schemeClr val="tx1"/>
                </a:solidFill>
                <a:effectLst/>
                <a:latin typeface="+mn-lt"/>
                <a:ea typeface="+mn-ea"/>
                <a:cs typeface="+mn-cs"/>
              </a:rPr>
              <a:t>In this county, White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residents reported diagnosed depression most frequently.</a:t>
            </a:r>
          </a:p>
          <a:p>
            <a:pPr lvl="0"/>
            <a:r>
              <a:rPr lang="en-US" sz="1200" kern="1200" dirty="0" smtClean="0">
                <a:solidFill>
                  <a:schemeClr val="tx1"/>
                </a:solidFill>
                <a:effectLst/>
                <a:latin typeface="+mn-lt"/>
                <a:ea typeface="+mn-ea"/>
                <a:cs typeface="+mn-cs"/>
              </a:rPr>
              <a:t>Diagnosed depression was reported by Women at a higher rate as compared to Men.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 Municipality data </a:t>
            </a:r>
            <a:r>
              <a:rPr lang="en-US" sz="1200" b="1" u="sng" kern="1200" dirty="0" smtClean="0">
                <a:solidFill>
                  <a:schemeClr val="tx1"/>
                </a:solidFill>
                <a:effectLst/>
                <a:latin typeface="+mn-lt"/>
                <a:ea typeface="+mn-ea"/>
                <a:cs typeface="+mn-cs"/>
              </a:rPr>
              <a:t>not </a:t>
            </a:r>
            <a:r>
              <a:rPr lang="en-US" sz="1200" b="1" kern="1200" dirty="0" smtClean="0">
                <a:solidFill>
                  <a:schemeClr val="tx1"/>
                </a:solidFill>
                <a:effectLst/>
                <a:latin typeface="+mn-lt"/>
                <a:ea typeface="+mn-ea"/>
                <a:cs typeface="+mn-cs"/>
              </a:rPr>
              <a:t>available.</a:t>
            </a:r>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8th lowest number of children enrolled in Special Ed services of the NJ counties. </a:t>
            </a:r>
          </a:p>
          <a:p>
            <a:r>
              <a:rPr lang="en-US" sz="1200" b="1" kern="1200" dirty="0" smtClean="0">
                <a:solidFill>
                  <a:schemeClr val="tx1"/>
                </a:solidFill>
                <a:effectLst/>
                <a:latin typeface="+mn-lt"/>
                <a:ea typeface="+mn-ea"/>
                <a:cs typeface="+mn-cs"/>
              </a:rPr>
              <a:t> </a:t>
            </a:r>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Note:</a:t>
            </a:r>
            <a:r>
              <a:rPr lang="en-US" sz="1200" kern="1200" dirty="0" smtClean="0">
                <a:solidFill>
                  <a:schemeClr val="tx1"/>
                </a:solidFill>
                <a:effectLst/>
                <a:latin typeface="+mn-lt"/>
                <a:ea typeface="+mn-ea"/>
                <a:cs typeface="+mn-cs"/>
              </a:rPr>
              <a:t> Charter schools were included in the county of registered address.</a:t>
            </a:r>
          </a:p>
          <a:p>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Without accounting for population size, this county has the 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lowest number of children receiving early intervention services of the NJ counties.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Did not include individual counselors. Is not an exhaustive list.</a:t>
            </a:r>
          </a:p>
          <a:p>
            <a:r>
              <a:rPr lang="en-US" sz="1200" kern="1200" dirty="0" smtClean="0">
                <a:solidFill>
                  <a:schemeClr val="tx1"/>
                </a:solidFill>
                <a:effectLst/>
                <a:latin typeface="+mn-lt"/>
                <a:ea typeface="+mn-ea"/>
                <a:cs typeface="+mn-cs"/>
              </a:rPr>
              <a:t> </a:t>
            </a:r>
          </a:p>
          <a:p>
            <a:r>
              <a:rPr lang="en-US" sz="1200" b="1" kern="1200" dirty="0" smtClean="0">
                <a:solidFill>
                  <a:schemeClr val="tx1"/>
                </a:solidFill>
                <a:effectLst/>
                <a:latin typeface="+mn-lt"/>
                <a:ea typeface="+mn-ea"/>
                <a:cs typeface="+mn-cs"/>
              </a:rPr>
              <a:t>Sources include:</a:t>
            </a:r>
            <a:endParaRPr lang="en-US" sz="1200" kern="1200" dirty="0" smtClean="0">
              <a:solidFill>
                <a:schemeClr val="tx1"/>
              </a:solidFill>
              <a:effectLst/>
              <a:latin typeface="+mn-lt"/>
              <a:ea typeface="+mn-ea"/>
              <a:cs typeface="+mn-cs"/>
            </a:endParaRPr>
          </a:p>
          <a:p>
            <a:pPr defTabSz="904046">
              <a:defRPr/>
            </a:pPr>
            <a:r>
              <a:rPr lang="en-US" dirty="0" smtClean="0"/>
              <a:t>16.1. </a:t>
            </a:r>
            <a:r>
              <a:rPr lang="en-US" dirty="0" smtClean="0">
                <a:hlinkClick r:id="rId3"/>
              </a:rPr>
              <a:t>http://www.cgsresourcenet.org/community-services/family-support-services/</a:t>
            </a:r>
            <a:r>
              <a:rPr lang="en-US" dirty="0" smtClean="0"/>
              <a:t> </a:t>
            </a:r>
          </a:p>
          <a:p>
            <a:pPr defTabSz="904046">
              <a:defRPr/>
            </a:pPr>
            <a:endParaRPr lang="en-US" dirty="0" smtClean="0"/>
          </a:p>
          <a:p>
            <a:pPr defTabSz="904046">
              <a:defRPr/>
            </a:pPr>
            <a:r>
              <a:rPr lang="en-US" dirty="0" smtClean="0"/>
              <a:t>16.2. </a:t>
            </a:r>
            <a:r>
              <a:rPr lang="en-US" dirty="0" smtClean="0">
                <a:hlinkClick r:id="rId4"/>
              </a:rPr>
              <a:t>https://www.probononj.org/ProviderDirectory.aspx</a:t>
            </a:r>
            <a:endParaRPr lang="en-US" dirty="0" smtClean="0"/>
          </a:p>
          <a:p>
            <a:endParaRPr lang="en-US" sz="1200" kern="1200" dirty="0" smtClean="0">
              <a:solidFill>
                <a:schemeClr val="tx1"/>
              </a:solidFill>
              <a:effectLst/>
              <a:latin typeface="+mn-lt"/>
              <a:ea typeface="+mn-ea"/>
              <a:cs typeface="+mn-cs"/>
            </a:endParaRPr>
          </a:p>
          <a:p>
            <a:r>
              <a:rPr lang="en-US" sz="1200" b="1" kern="1200" dirty="0" smtClean="0">
                <a:solidFill>
                  <a:schemeClr val="tx1"/>
                </a:solidFill>
                <a:effectLst/>
                <a:latin typeface="+mn-lt"/>
                <a:ea typeface="+mn-ea"/>
                <a:cs typeface="+mn-cs"/>
              </a:rPr>
              <a:t>Municipality data available? </a:t>
            </a:r>
            <a:r>
              <a:rPr lang="en-US" sz="1200" kern="1200" dirty="0" smtClean="0">
                <a:solidFill>
                  <a:schemeClr val="tx1"/>
                </a:solidFill>
                <a:effectLst/>
                <a:latin typeface="+mn-lt"/>
                <a:ea typeface="+mn-ea"/>
                <a:cs typeface="+mn-cs"/>
              </a:rPr>
              <a:t>No.</a:t>
            </a:r>
          </a:p>
          <a:p>
            <a:r>
              <a:rPr lang="en-US" sz="1200" kern="1200" dirty="0" smtClean="0">
                <a:solidFill>
                  <a:schemeClr val="tx1"/>
                </a:solidFill>
                <a:effectLst/>
                <a:latin typeface="+mn-lt"/>
                <a:ea typeface="+mn-ea"/>
                <a:cs typeface="+mn-cs"/>
              </a:rPr>
              <a:t> </a:t>
            </a:r>
          </a:p>
          <a:p>
            <a:r>
              <a:rPr lang="en-US" sz="1200" kern="1200" dirty="0" smtClean="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itle 1">
            <a:extLst>
              <a:ext uri="{FF2B5EF4-FFF2-40B4-BE49-F238E27FC236}">
                <a16:creationId xmlns:a16="http://schemas.microsoft.com/office/drawing/2014/main" id="{B174D015-0C4B-4048-9105-5C80F75BB3C9}"/>
              </a:ext>
            </a:extLst>
          </p:cNvPr>
          <p:cNvSpPr txBox="1">
            <a:spLocks/>
          </p:cNvSpPr>
          <p:nvPr userDrawn="1"/>
        </p:nvSpPr>
        <p:spPr>
          <a:xfrm>
            <a:off x="-95147" y="4191000"/>
            <a:ext cx="3246120" cy="2971800"/>
          </a:xfrm>
          <a:prstGeom prst="rect">
            <a:avLst/>
          </a:prstGeom>
          <a:noFill/>
        </p:spPr>
        <p:txBody>
          <a:bodyPr vert="horz" lIns="91440" tIns="45720" rIns="91440" bIns="4572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90000"/>
              </a:lnSpc>
            </a:pPr>
            <a:r>
              <a:rPr lang="en-US" sz="4400" spc="-200" dirty="0">
                <a:solidFill>
                  <a:schemeClr val="bg1"/>
                </a:solidFill>
                <a:latin typeface="Franklin Gothic Demi" panose="020B0703020102020204" pitchFamily="34" charset="0"/>
              </a:rPr>
              <a:t>Gloucester</a:t>
            </a:r>
            <a:endParaRPr lang="en-US" spc="-200" dirty="0">
              <a:solidFill>
                <a:schemeClr val="bg1"/>
              </a:solidFill>
              <a:latin typeface="Franklin Gothic Demi" panose="020B0703020102020204" pitchFamily="34" charset="0"/>
            </a:endParaRPr>
          </a:p>
          <a:p>
            <a:pPr algn="ctr">
              <a:lnSpc>
                <a:spcPct val="90000"/>
              </a:lnSpc>
              <a:spcBef>
                <a:spcPts val="600"/>
              </a:spcBef>
            </a:pPr>
            <a:r>
              <a:rPr lang="en-US" sz="2400" spc="-100" dirty="0">
                <a:solidFill>
                  <a:schemeClr val="bg1"/>
                </a:solidFill>
                <a:latin typeface="Franklin Gothic Demi" panose="020B0703020102020204" pitchFamily="34" charset="0"/>
              </a:rPr>
              <a:t>New Jersey</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97001868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23711913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r>
              <a:rPr lang="en-US" sz="1200" b="1" dirty="0" smtClean="0"/>
              <a:t>)($)</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smtClean="0">
                <a:ea typeface="+mn-lt"/>
                <a:cs typeface="+mn-lt"/>
              </a:rPr>
              <a:t>Households</a:t>
            </a:r>
            <a:r>
              <a:rPr lang="en-US" sz="1200" b="1" baseline="0" dirty="0" smtClean="0">
                <a:ea typeface="+mn-lt"/>
                <a:cs typeface="+mn-lt"/>
              </a:rPr>
              <a:t> </a:t>
            </a:r>
            <a:r>
              <a:rPr lang="en-US" sz="1200" b="1" dirty="0" smtClean="0">
                <a:ea typeface="+mn-lt"/>
                <a:cs typeface="+mn-lt"/>
              </a:rPr>
              <a:t>(%) with severe cost burden</a:t>
            </a:r>
            <a:r>
              <a:rPr lang="en-US" sz="1200" b="1" baseline="0" dirty="0" smtClean="0">
                <a:ea typeface="+mn-lt"/>
                <a:cs typeface="+mn-lt"/>
              </a:rPr>
              <a:t> for housing </a:t>
            </a:r>
            <a:r>
              <a:rPr lang="en-US" sz="1200" b="1" dirty="0" smtClean="0"/>
              <a:t>(by </a:t>
            </a:r>
            <a:r>
              <a:rPr lang="en-US" sz="1200" b="1" dirty="0"/>
              <a:t>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smtClean="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smtClean="0"/>
              <a:t>6.2: </a:t>
            </a:r>
            <a:r>
              <a:rPr lang="en-US" sz="1200" b="1" dirty="0"/>
              <a:t>Individuals (#) enrolled in WIC nutrition program </a:t>
            </a:r>
            <a:endParaRPr lang="en-US" sz="1200" b="1" dirty="0">
              <a:cs typeface="Calibri"/>
            </a:endParaRPr>
          </a:p>
          <a:p>
            <a:pPr lvl="1"/>
            <a:r>
              <a:rPr lang="en-US" sz="1200" dirty="0" smtClean="0"/>
              <a:t>6.3: </a:t>
            </a:r>
            <a:r>
              <a:rPr lang="en-US" sz="1200" b="1" dirty="0"/>
              <a:t>Children (#) receiving free or reduced lunch</a:t>
            </a:r>
            <a:endParaRPr lang="en-US" sz="1200" dirty="0"/>
          </a:p>
          <a:p>
            <a:pPr lvl="1"/>
            <a:r>
              <a:rPr lang="en-US" sz="1200" dirty="0" smtClean="0"/>
              <a:t>6.4: </a:t>
            </a:r>
            <a:r>
              <a:rPr lang="en-US" sz="1200" b="1" dirty="0"/>
              <a:t>Children (#) receiving NJ SNAP supplemental nutrition assistance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1963352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a:t>
            </a:r>
            <a:r>
              <a:rPr lang="en-US" sz="1200" b="1" dirty="0" smtClean="0">
                <a:ea typeface="+mn-lt"/>
                <a:cs typeface="+mn-lt"/>
              </a:rPr>
              <a:t>(by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3510597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smtClean="0"/>
              <a:t>11.5: </a:t>
            </a:r>
            <a:r>
              <a:rPr lang="en-US" sz="1200" b="1" dirty="0" smtClean="0"/>
              <a:t>Crime guns recovered (#)</a:t>
            </a:r>
            <a:r>
              <a:rPr lang="en-US" sz="1200" b="1" baseline="0" dirty="0" smtClean="0"/>
              <a:t> in NJ (by county) </a:t>
            </a:r>
            <a:endParaRPr lang="en-US" sz="1200" b="1" dirty="0" smtClean="0">
              <a:cs typeface="Calibri"/>
            </a:endParaRPr>
          </a:p>
          <a:p>
            <a:pPr lvl="1"/>
            <a:r>
              <a:rPr lang="en-US" sz="1200" dirty="0" smtClean="0"/>
              <a:t>11.6: </a:t>
            </a:r>
            <a:r>
              <a:rPr lang="en-US" sz="1200" b="1" dirty="0" smtClean="0"/>
              <a:t>Crime</a:t>
            </a:r>
            <a:r>
              <a:rPr lang="en-US" sz="1200" b="1" baseline="0" dirty="0" smtClean="0"/>
              <a:t> guns recovered (#) across 6 months, in county</a:t>
            </a:r>
            <a:r>
              <a:rPr lang="en-US" sz="1200" b="1" dirty="0" smtClean="0"/>
              <a:t> </a:t>
            </a:r>
            <a:endParaRPr lang="en-US" sz="1200" b="1" dirty="0" smtClean="0">
              <a:cs typeface="Calibri"/>
            </a:endParaRPr>
          </a:p>
          <a:p>
            <a:pPr lvl="1"/>
            <a:r>
              <a:rPr lang="en-US" sz="1200" dirty="0" smtClean="0"/>
              <a:t>11.7</a:t>
            </a:r>
            <a:r>
              <a:rPr lang="en-US" sz="1200" dirty="0"/>
              <a:t>:</a:t>
            </a:r>
            <a:r>
              <a:rPr lang="en-US" sz="1200" b="1" dirty="0"/>
              <a:t> </a:t>
            </a:r>
            <a:r>
              <a:rPr lang="en-US" sz="1200" b="1" dirty="0" smtClean="0"/>
              <a:t>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26036557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smtClean="0"/>
              <a:t>15.2:</a:t>
            </a:r>
            <a:r>
              <a:rPr lang="en-US" sz="1200" b="1" dirty="0" smtClean="0"/>
              <a:t> </a:t>
            </a:r>
            <a:r>
              <a:rPr lang="en-US" sz="1200" b="1" dirty="0"/>
              <a:t>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8" name="TextBox 7"/>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155875392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smtClean="0">
                <a:solidFill>
                  <a:schemeClr val="bg1"/>
                </a:solidFill>
                <a:latin typeface="Franklin Gothic Demi" panose="020B0703020102020204" pitchFamily="34" charset="0"/>
              </a:rPr>
              <a:t>Service Needs</a:t>
            </a:r>
          </a:p>
        </p:txBody>
      </p:sp>
      <p:pic>
        <p:nvPicPr>
          <p:cNvPr id="6" name="Picture 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7" name="TextBox 6"/>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50944463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6" name="TextBox 5"/>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369390128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6" name="TextBox 5"/>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79365796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1723" y="23259"/>
            <a:ext cx="517931" cy="980616"/>
          </a:xfrm>
          <a:prstGeom prst="rect">
            <a:avLst/>
          </a:prstGeom>
        </p:spPr>
      </p:pic>
      <p:sp>
        <p:nvSpPr>
          <p:cNvPr id="10" name="TextBox 9"/>
          <p:cNvSpPr txBox="1"/>
          <p:nvPr userDrawn="1"/>
        </p:nvSpPr>
        <p:spPr>
          <a:xfrm>
            <a:off x="710569" y="228600"/>
            <a:ext cx="883920" cy="461665"/>
          </a:xfrm>
          <a:prstGeom prst="rect">
            <a:avLst/>
          </a:prstGeom>
          <a:noFill/>
        </p:spPr>
        <p:txBody>
          <a:bodyPr wrap="square" rtlCol="0">
            <a:spAutoFit/>
          </a:bodyPr>
          <a:lstStyle/>
          <a:p>
            <a:r>
              <a:rPr lang="en-US" sz="1200" b="1" dirty="0" smtClean="0">
                <a:latin typeface="+mj-lt"/>
              </a:rPr>
              <a:t>Gloucester</a:t>
            </a:r>
            <a:r>
              <a:rPr lang="en-US" sz="1200" b="1" baseline="0" dirty="0" smtClean="0">
                <a:latin typeface="+mj-lt"/>
              </a:rPr>
              <a:t> County</a:t>
            </a:r>
            <a:endParaRPr lang="en-US" sz="1200" b="1" dirty="0" smtClean="0">
              <a:latin typeface="+mj-lt"/>
            </a:endParaRPr>
          </a:p>
        </p:txBody>
      </p:sp>
    </p:spTree>
    <p:extLst>
      <p:ext uri="{BB962C8B-B14F-4D97-AF65-F5344CB8AC3E}">
        <p14:creationId xmlns:p14="http://schemas.microsoft.com/office/powerpoint/2010/main" val="2828203712"/>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64960"/>
            <a:ext cx="870118" cy="1647423"/>
          </a:xfrm>
          <a:prstGeom prst="rect">
            <a:avLst/>
          </a:prstGeom>
        </p:spPr>
      </p:pic>
    </p:spTree>
    <p:extLst>
      <p:ext uri="{BB962C8B-B14F-4D97-AF65-F5344CB8AC3E}">
        <p14:creationId xmlns:p14="http://schemas.microsoft.com/office/powerpoint/2010/main" val="3779244659"/>
      </p:ext>
    </p:extLst>
  </p:cSld>
  <p:clrMapOvr>
    <a:masterClrMapping/>
  </p:clrMapOvr>
  <p:extLst mod="1">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459084" y="4370159"/>
            <a:ext cx="870118" cy="1647423"/>
          </a:xfrm>
          <a:prstGeom prst="rect">
            <a:avLst/>
          </a:prstGeom>
        </p:spPr>
      </p:pic>
    </p:spTree>
    <p:extLst>
      <p:ext uri="{BB962C8B-B14F-4D97-AF65-F5344CB8AC3E}">
        <p14:creationId xmlns:p14="http://schemas.microsoft.com/office/powerpoint/2010/main" val="26951318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a:latin typeface="Franklin Gothic Medium Cond" panose="020B0606030402020204" pitchFamily="34" charset="0"/>
                </a:rPr>
                <a:t>Cost of Living</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016091" y="381761"/>
            <a:ext cx="870118" cy="1647423"/>
          </a:xfrm>
          <a:prstGeom prst="rect">
            <a:avLst/>
          </a:prstGeom>
        </p:spPr>
      </p:pic>
    </p:spTree>
    <p:extLst>
      <p:ext uri="{BB962C8B-B14F-4D97-AF65-F5344CB8AC3E}">
        <p14:creationId xmlns:p14="http://schemas.microsoft.com/office/powerpoint/2010/main" val="40323899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84007" y="327490"/>
            <a:ext cx="870118" cy="1647423"/>
          </a:xfrm>
          <a:prstGeom prst="rect">
            <a:avLst/>
          </a:prstGeom>
        </p:spPr>
      </p:pic>
    </p:spTree>
    <p:extLst>
      <p:ext uri="{BB962C8B-B14F-4D97-AF65-F5344CB8AC3E}">
        <p14:creationId xmlns:p14="http://schemas.microsoft.com/office/powerpoint/2010/main" val="424237600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238541" y="2605287"/>
            <a:ext cx="870118" cy="1647423"/>
          </a:xfrm>
          <a:prstGeom prst="rect">
            <a:avLst/>
          </a:prstGeom>
        </p:spPr>
      </p:pic>
    </p:spTree>
    <p:extLst>
      <p:ext uri="{BB962C8B-B14F-4D97-AF65-F5344CB8AC3E}">
        <p14:creationId xmlns:p14="http://schemas.microsoft.com/office/powerpoint/2010/main" val="2549010030"/>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917533" y="483960"/>
            <a:ext cx="870118" cy="1647423"/>
          </a:xfrm>
          <a:prstGeom prst="rect">
            <a:avLst/>
          </a:prstGeom>
        </p:spPr>
      </p:pic>
    </p:spTree>
    <p:extLst>
      <p:ext uri="{BB962C8B-B14F-4D97-AF65-F5344CB8AC3E}">
        <p14:creationId xmlns:p14="http://schemas.microsoft.com/office/powerpoint/2010/main" val="117642529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596348" y="381662"/>
            <a:ext cx="833680" cy="1578434"/>
          </a:xfrm>
          <a:prstGeom prst="rect">
            <a:avLst/>
          </a:prstGeom>
        </p:spPr>
      </p:pic>
    </p:spTree>
    <p:extLst>
      <p:ext uri="{BB962C8B-B14F-4D97-AF65-F5344CB8AC3E}">
        <p14:creationId xmlns:p14="http://schemas.microsoft.com/office/powerpoint/2010/main" val="256272443"/>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719273" y="4827359"/>
            <a:ext cx="870118" cy="1647423"/>
          </a:xfrm>
          <a:prstGeom prst="rect">
            <a:avLst/>
          </a:prstGeom>
        </p:spPr>
      </p:pic>
    </p:spTree>
    <p:extLst>
      <p:ext uri="{BB962C8B-B14F-4D97-AF65-F5344CB8AC3E}">
        <p14:creationId xmlns:p14="http://schemas.microsoft.com/office/powerpoint/2010/main" val="172821423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97863" y="4751160"/>
            <a:ext cx="870118" cy="1647423"/>
          </a:xfrm>
          <a:prstGeom prst="rect">
            <a:avLst/>
          </a:prstGeom>
        </p:spPr>
      </p:pic>
    </p:spTree>
    <p:extLst>
      <p:ext uri="{BB962C8B-B14F-4D97-AF65-F5344CB8AC3E}">
        <p14:creationId xmlns:p14="http://schemas.microsoft.com/office/powerpoint/2010/main" val="213035334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a:solidFill>
                  <a:srgbClr val="FF0000"/>
                </a:solidFill>
                <a:latin typeface="Franklin Gothic Medium Cond"/>
              </a:rPr>
              <a:t>(HSAC Basic Needs Assessment Category)</a:t>
            </a:r>
            <a:endParaRPr lang="en-US" sz="150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3958475" y="331560"/>
            <a:ext cx="870118" cy="1647423"/>
          </a:xfrm>
          <a:prstGeom prst="rect">
            <a:avLst/>
          </a:prstGeom>
        </p:spPr>
      </p:pic>
    </p:spTree>
    <p:extLst>
      <p:ext uri="{BB962C8B-B14F-4D97-AF65-F5344CB8AC3E}">
        <p14:creationId xmlns:p14="http://schemas.microsoft.com/office/powerpoint/2010/main" val="3249027715"/>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691227" y="324983"/>
            <a:ext cx="734594" cy="1390831"/>
          </a:xfrm>
          <a:prstGeom prst="rect">
            <a:avLst/>
          </a:prstGeom>
        </p:spPr>
      </p:pic>
    </p:spTree>
    <p:extLst>
      <p:ext uri="{BB962C8B-B14F-4D97-AF65-F5344CB8AC3E}">
        <p14:creationId xmlns:p14="http://schemas.microsoft.com/office/powerpoint/2010/main" val="2363370498"/>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89391" y="309993"/>
            <a:ext cx="870118" cy="1647423"/>
          </a:xfrm>
          <a:prstGeom prst="rect">
            <a:avLst/>
          </a:prstGeom>
        </p:spPr>
      </p:pic>
    </p:spTree>
    <p:extLst>
      <p:ext uri="{BB962C8B-B14F-4D97-AF65-F5344CB8AC3E}">
        <p14:creationId xmlns:p14="http://schemas.microsoft.com/office/powerpoint/2010/main" val="3653201071"/>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56836" y="708833"/>
            <a:ext cx="870118" cy="1647423"/>
          </a:xfrm>
          <a:prstGeom prst="rect">
            <a:avLst/>
          </a:prstGeom>
        </p:spPr>
      </p:pic>
    </p:spTree>
    <p:extLst>
      <p:ext uri="{BB962C8B-B14F-4D97-AF65-F5344CB8AC3E}">
        <p14:creationId xmlns:p14="http://schemas.microsoft.com/office/powerpoint/2010/main" val="1676552889"/>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68201" y="407911"/>
            <a:ext cx="870118" cy="1647423"/>
          </a:xfrm>
          <a:prstGeom prst="rect">
            <a:avLst/>
          </a:prstGeom>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937254" y="306469"/>
            <a:ext cx="870118" cy="1647423"/>
          </a:xfrm>
          <a:prstGeom prst="rect">
            <a:avLst/>
          </a:prstGeom>
        </p:spPr>
      </p:pic>
    </p:spTree>
    <p:extLst>
      <p:ext uri="{BB962C8B-B14F-4D97-AF65-F5344CB8AC3E}">
        <p14:creationId xmlns:p14="http://schemas.microsoft.com/office/powerpoint/2010/main" val="584518714"/>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38200" y="864960"/>
            <a:ext cx="870118" cy="1647423"/>
          </a:xfrm>
          <a:prstGeom prst="rect">
            <a:avLst/>
          </a:prstGeom>
        </p:spPr>
      </p:pic>
    </p:spTree>
    <p:extLst>
      <p:ext uri="{BB962C8B-B14F-4D97-AF65-F5344CB8AC3E}">
        <p14:creationId xmlns:p14="http://schemas.microsoft.com/office/powerpoint/2010/main" val="3945420547"/>
      </p:ext>
    </p:extLst>
  </p:cSld>
  <p:clrMapOvr>
    <a:masterClrMapping/>
  </p:clrMapOvr>
  <p:extLst mod="1">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jp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extLst>
              <a:ext uri="{28A0092B-C50C-407E-A947-70E740481C1C}">
                <a14:useLocalDpi xmlns:a14="http://schemas.microsoft.com/office/drawing/2010/main"/>
              </a:ext>
            </a:extLst>
          </a:blip>
          <a:stretch>
            <a:fillRect/>
          </a:stretch>
        </p:blipFill>
        <p:spPr>
          <a:xfrm>
            <a:off x="-152400" y="-308464"/>
            <a:ext cx="13417712" cy="7547463"/>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smtClean="0">
                  <a:latin typeface="Franklin Gothic Medium Cond" panose="020B0606030402020204" pitchFamily="34" charset="0"/>
                </a:rPr>
                <a:t>Gloucester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smtClean="0">
                  <a:solidFill>
                    <a:srgbClr val="C00000"/>
                  </a:solidFill>
                  <a:latin typeface="Franklin Gothic Medium Cond" panose="020B0606030402020204" pitchFamily="34" charset="0"/>
                </a:rPr>
                <a:t>A Profile of Family and Community Indicators
Updated February 2021</a:t>
              </a:r>
              <a:endParaRPr lang="en-US" b="1" dirty="0">
                <a:solidFill>
                  <a:srgbClr val="C00000"/>
                </a:solidFill>
                <a:latin typeface="Franklin Gothic Medium Cond" panose="020B0606030402020204" pitchFamily="34" charset="0"/>
              </a:endParaRPr>
            </a:p>
          </p:txBody>
        </p:sp>
      </p:grpSp>
      <p:pic>
        <p:nvPicPr>
          <p:cNvPr id="11" name="Picture 10"/>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890598" y="4731020"/>
            <a:ext cx="886973" cy="1679335"/>
          </a:xfrm>
          <a:prstGeom prst="rect">
            <a:avLst/>
          </a:prstGeom>
        </p:spPr>
      </p:pic>
    </p:spTree>
    <p:extLst>
      <p:ext uri="{BB962C8B-B14F-4D97-AF65-F5344CB8AC3E}">
        <p14:creationId xmlns:p14="http://schemas.microsoft.com/office/powerpoint/2010/main" val="164411644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5257800" y="1295400"/>
            <a:ext cx="4809339" cy="4659737"/>
          </a:xfrm>
          <a:prstGeom prst="rect">
            <a:avLst/>
          </a:prstGeom>
        </p:spPr>
      </p:pic>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533400"/>
            <a:ext cx="2057333" cy="3895216"/>
          </a:xfrm>
          <a:prstGeom prst="rect">
            <a:avLst/>
          </a:prstGeom>
        </p:spPr>
      </p:pic>
    </p:spTree>
    <p:extLst>
      <p:ext uri="{BB962C8B-B14F-4D97-AF65-F5344CB8AC3E}">
        <p14:creationId xmlns:p14="http://schemas.microsoft.com/office/powerpoint/2010/main" val="36284081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smtClean="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0.1 Overview – Gloucester County Basic Needs</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2996392589"/>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smtClean="0">
                          <a:latin typeface="Franklin Gothic Book" panose="020B0503020102020204" pitchFamily="34" charset="0"/>
                        </a:rPr>
                        <a:t>2.1</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Families</a:t>
                      </a:r>
                      <a:r>
                        <a:rPr lang="en-US" sz="1400" baseline="0" dirty="0" smtClean="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smtClean="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smtClean="0">
                          <a:latin typeface="Franklin Gothic Book" panose="020B0503020102020204" pitchFamily="34" charset="0"/>
                        </a:rPr>
                        <a:t>Median </a:t>
                      </a:r>
                      <a:r>
                        <a:rPr lang="en-US" sz="1400" dirty="0" smtClean="0">
                          <a:latin typeface="Franklin Gothic Book" panose="020B0503020102020204" pitchFamily="34" charset="0"/>
                        </a:rPr>
                        <a:t>household income</a:t>
                      </a:r>
                      <a:endParaRPr lang="en-US" sz="1400" baseline="0" dirty="0" smtClean="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rgbClr val="D9D9D9"/>
                    </a:solidFill>
                  </a:tcPr>
                </a:tc>
                <a:extLst>
                  <a:ext uri="{0D108BD9-81ED-4DB2-BD59-A6C34878D82A}">
                    <a16:rowId xmlns:a16="http://schemas.microsoft.com/office/drawing/2014/main" val="906344095"/>
                  </a:ext>
                </a:extLst>
              </a:tr>
              <a:tr h="488970">
                <a:tc>
                  <a:txBody>
                    <a:bodyPr/>
                    <a:lstStyle/>
                    <a:p>
                      <a:r>
                        <a:rPr lang="en-US" sz="1400" dirty="0" smtClean="0">
                          <a:latin typeface="Franklin Gothic Book" panose="020B0503020102020204" pitchFamily="34" charset="0"/>
                        </a:rPr>
                        <a:t>5.1*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Household income</a:t>
                      </a:r>
                      <a:r>
                        <a:rPr lang="en-US" sz="1400" baseline="0" dirty="0" smtClean="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smtClean="0">
                          <a:latin typeface="Franklin Gothic Book" panose="020B0503020102020204" pitchFamily="34" charset="0"/>
                        </a:rPr>
                        <a:t>6.1*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smtClean="0">
                          <a:latin typeface="Franklin Gothic Book" panose="020B0503020102020204" pitchFamily="34" charset="0"/>
                        </a:rPr>
                        <a:t>8.1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Average minutes of travel time to work</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smtClean="0">
                          <a:latin typeface="Franklin Gothic Book" panose="020B0503020102020204" pitchFamily="34" charset="0"/>
                        </a:rPr>
                        <a:t>8.4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smtClean="0">
                          <a:latin typeface="Franklin Gothic Book" panose="020B0503020102020204" pitchFamily="34" charset="0"/>
                        </a:rPr>
                        <a:t>Cost of transportation</a:t>
                      </a:r>
                      <a:r>
                        <a:rPr lang="en-US" sz="1400" baseline="0" dirty="0" smtClean="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smtClean="0">
                          <a:latin typeface="Franklin Gothic Book" panose="020B0503020102020204" pitchFamily="34" charset="0"/>
                        </a:rPr>
                        <a:t>9.1*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smtClean="0">
                          <a:latin typeface="Franklin Gothic Book" panose="020B0503020102020204" pitchFamily="34" charset="0"/>
                        </a:rPr>
                        <a:t>Children</a:t>
                      </a:r>
                      <a:r>
                        <a:rPr lang="en-US" sz="1400" baseline="0" dirty="0" smtClean="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smtClean="0">
                          <a:latin typeface="Franklin Gothic Book" panose="020B0503020102020204" pitchFamily="34" charset="0"/>
                        </a:rPr>
                        <a:t>9.4*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smtClean="0">
                          <a:latin typeface="Franklin Gothic Book" panose="020B0503020102020204" pitchFamily="34" charset="0"/>
                        </a:rPr>
                        <a:t>NJ Family Care Medicaid Participation (Children only)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smtClean="0">
                          <a:latin typeface="Franklin Gothic Book" panose="020B0503020102020204" pitchFamily="34" charset="0"/>
                        </a:rPr>
                        <a:t>9.5*</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smtClean="0">
                          <a:latin typeface="Franklin Gothic Book" panose="020B0503020102020204" pitchFamily="34" charset="0"/>
                        </a:rPr>
                        <a:t>Percent of children meeting all immunization</a:t>
                      </a:r>
                      <a:r>
                        <a:rPr lang="en-US" sz="1400" baseline="0" dirty="0" smtClean="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smtClean="0">
                          <a:latin typeface="Franklin Gothic Book" panose="020B0503020102020204" pitchFamily="34" charset="0"/>
                        </a:rPr>
                        <a:t>9.7*</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smtClean="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smtClean="0">
                          <a:latin typeface="Franklin Gothic Book" panose="020B0503020102020204" pitchFamily="34" charset="0"/>
                        </a:rPr>
                        <a:t>10.4*</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smtClean="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716072721"/>
              </p:ext>
            </p:extLst>
          </p:nvPr>
        </p:nvGraphicFramePr>
        <p:xfrm>
          <a:off x="7543800" y="867539"/>
          <a:ext cx="4648199" cy="60208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82500" lnSpcReduction="1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smtClean="0">
                <a:latin typeface="Franklin Gothic Medium"/>
              </a:rPr>
              <a:t>0.2 Overview – Gloucester County Service Needs</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835275758"/>
              </p:ext>
            </p:extLst>
          </p:nvPr>
        </p:nvGraphicFramePr>
        <p:xfrm>
          <a:off x="3214943" y="734876"/>
          <a:ext cx="3944287" cy="5983205"/>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60509">
                <a:tc>
                  <a:txBody>
                    <a:bodyPr/>
                    <a:lstStyle/>
                    <a:p>
                      <a:r>
                        <a:rPr lang="en-US" dirty="0" smtClean="0">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8311">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smtClean="0">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50077">
                <a:tc>
                  <a:txBody>
                    <a:bodyPr/>
                    <a:lstStyle/>
                    <a:p>
                      <a:r>
                        <a:rPr lang="en-US" dirty="0" smtClean="0">
                          <a:latin typeface="Franklin Gothic Book" panose="020B0503020102020204" pitchFamily="34" charset="0"/>
                        </a:rPr>
                        <a:t>11.1*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Violent</a:t>
                      </a:r>
                      <a:r>
                        <a:rPr lang="en-US" baseline="0" dirty="0" smtClean="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50077">
                <a:tc>
                  <a:txBody>
                    <a:bodyPr/>
                    <a:lstStyle/>
                    <a:p>
                      <a:r>
                        <a:rPr lang="en-US" dirty="0" smtClean="0">
                          <a:latin typeface="Franklin Gothic Book" panose="020B0503020102020204" pitchFamily="34" charset="0"/>
                        </a:rPr>
                        <a:t>11.3*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Juvenile</a:t>
                      </a:r>
                      <a:r>
                        <a:rPr lang="en-US" baseline="0" dirty="0" smtClean="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29399">
                <a:tc>
                  <a:txBody>
                    <a:bodyPr/>
                    <a:lstStyle/>
                    <a:p>
                      <a:r>
                        <a:rPr lang="en-US" dirty="0" smtClean="0">
                          <a:latin typeface="Franklin Gothic Book" panose="020B0503020102020204" pitchFamily="34" charset="0"/>
                        </a:rPr>
                        <a:t>12.1*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Domestic</a:t>
                      </a:r>
                      <a:r>
                        <a:rPr lang="en-US" baseline="0" dirty="0" smtClean="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50077">
                <a:tc>
                  <a:txBody>
                    <a:bodyPr/>
                    <a:lstStyle/>
                    <a:p>
                      <a:r>
                        <a:rPr lang="en-US" dirty="0" smtClean="0">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Change in suspected opioid</a:t>
                      </a:r>
                      <a:r>
                        <a:rPr lang="en-US" baseline="0" dirty="0" smtClean="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86290">
                <a:tc>
                  <a:txBody>
                    <a:bodyPr/>
                    <a:lstStyle/>
                    <a:p>
                      <a:r>
                        <a:rPr lang="en-US" dirty="0" smtClean="0">
                          <a:latin typeface="Franklin Gothic Book" panose="020B0503020102020204" pitchFamily="34" charset="0"/>
                        </a:rPr>
                        <a:t>14.2*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Age adjusted frequency of mental</a:t>
                      </a:r>
                      <a:r>
                        <a:rPr lang="en-US" baseline="0" dirty="0" smtClean="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8311">
                <a:tc>
                  <a:txBody>
                    <a:bodyPr/>
                    <a:lstStyle/>
                    <a:p>
                      <a:r>
                        <a:rPr lang="en-US" dirty="0" smtClean="0">
                          <a:latin typeface="Franklin Gothic Book" panose="020B0503020102020204" pitchFamily="34" charset="0"/>
                        </a:rPr>
                        <a:t>14.6*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smtClean="0">
                          <a:latin typeface="Franklin Gothic Book" panose="020B0503020102020204" pitchFamily="34" charset="0"/>
                        </a:rPr>
                        <a:t>Frequency</a:t>
                      </a:r>
                      <a:r>
                        <a:rPr lang="en-US" baseline="0" dirty="0" smtClean="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50077">
                <a:tc>
                  <a:txBody>
                    <a:bodyPr/>
                    <a:lstStyle/>
                    <a:p>
                      <a:r>
                        <a:rPr lang="en-US" dirty="0" smtClean="0">
                          <a:latin typeface="Franklin Gothic Book" panose="020B0503020102020204" pitchFamily="34" charset="0"/>
                        </a:rPr>
                        <a:t>15.1*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smtClean="0">
                          <a:latin typeface="Franklin Gothic Book" panose="020B0503020102020204" pitchFamily="34" charset="0"/>
                        </a:rPr>
                        <a:t>Children receiving</a:t>
                      </a:r>
                      <a:r>
                        <a:rPr lang="en-US" baseline="0" dirty="0" smtClean="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50077">
                <a:tc>
                  <a:txBody>
                    <a:bodyPr/>
                    <a:lstStyle/>
                    <a:p>
                      <a:r>
                        <a:rPr lang="en-US" dirty="0" smtClean="0">
                          <a:latin typeface="Franklin Gothic Book" panose="020B0503020102020204" pitchFamily="34" charset="0"/>
                        </a:rPr>
                        <a:t>15.2*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smtClean="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9" name="Chart 8">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3927711187"/>
              </p:ext>
            </p:extLst>
          </p:nvPr>
        </p:nvGraphicFramePr>
        <p:xfrm>
          <a:off x="7010400" y="1072706"/>
          <a:ext cx="5181600" cy="5785293"/>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258867532"/>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smtClean="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smtClean="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2015-19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21488235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Three municipalities were selected to illustrate how diversity ranges within the county</a:t>
            </a:r>
          </a:p>
          <a:p>
            <a:pPr algn="just"/>
            <a:r>
              <a:rPr lang="en-US" sz="1000" smtClean="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 Illustration of diversity by municipality (%)</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Highest percentage of white residents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smtClean="0">
                <a:latin typeface="Franklin Gothic Medium" panose="020B0603020102020204" pitchFamily="34" charset="0"/>
              </a:rPr>
              <a:t>Middling percentage of white residents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smtClean="0">
                <a:latin typeface="Franklin Gothic Medium" panose="020B0603020102020204" pitchFamily="34" charset="0"/>
              </a:rPr>
              <a:t>Lowest percentage of white residents</a:t>
            </a:r>
            <a:endParaRPr lang="en-US" sz="9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1352095971"/>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smtClean="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smtClean="0"/>
              <a:t>1.4.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smtClean="0"/>
              <a:t>1.5.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89917977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000167683"/>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1.6.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smtClean="0">
                <a:latin typeface="Franklin Gothic Book" panose="020B0503020102020204" pitchFamily="34" charset="0"/>
              </a:rPr>
              <a:t>Note: The 10 municipalities with the highest percentage of foreign born are displayed</a:t>
            </a:r>
          </a:p>
          <a:p>
            <a:r>
              <a:rPr lang="en-US" sz="1000" smtClean="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1579414908"/>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1.7.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smtClean="0">
                <a:latin typeface="Franklin Gothic Medium" panose="020B0603020102020204" pitchFamily="34" charset="0"/>
              </a:rPr>
              <a:t>1.8.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2980963604"/>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2883727469"/>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1.9  Illustration of English-only speakers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smtClean="0">
                <a:latin typeface="Franklin Gothic Book" panose="020B0503020102020204" pitchFamily="34" charset="0"/>
              </a:rPr>
              <a:t>Note: Three municipalities were selected to illustrate how diversity ranges within the county</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523566631"/>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 of English-Only speakers</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 of English-Only speakers</a:t>
            </a:r>
            <a:endParaRPr lang="en-US" sz="9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 of English-Only speakers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smtClean="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296501368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smtClean="0">
                <a:latin typeface="Franklin Gothic Book" panose="020B0503020102020204" pitchFamily="34" charset="0"/>
              </a:rPr>
              <a:t>Note that county population size has not been accounted for in this indicator.The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latin typeface="Franklin Gothic Medium" panose="020B0603020102020204" pitchFamily="34" charset="0"/>
              </a:rPr>
              <a:t>1.11 Children (# and relative percentages) per age category in NJ (by county)</a:t>
            </a:r>
            <a:endParaRPr lang="en-US" sz="2000" spc="-5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a:rPr>
              <a:t>Note. The number of children estimated to be in group settings across the state (6,253 or 0.32% of total youth population) is not included above.</a:t>
            </a:r>
            <a:endParaRPr lang="en-US" sz="1000" dirty="0">
              <a:latin typeface="Franklin Gothic Book"/>
            </a:endParaRP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3118043222"/>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5-yr American Community Survey, estimates 2019</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3979979887"/>
              </p:ext>
            </p:extLst>
          </p:nvPr>
        </p:nvGraphicFramePr>
        <p:xfrm>
          <a:off x="3276600" y="610982"/>
          <a:ext cx="8839199" cy="571361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5"/>
            </p:custDataLst>
            <p:extLst>
              <p:ext uri="{D42A27DB-BD31-4B8C-83A1-F6EECF244321}">
                <p14:modId xmlns:p14="http://schemas.microsoft.com/office/powerpoint/2010/main" val="1998860770"/>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6"/>
            </p:custDataLst>
          </p:nvPr>
        </p:nvSpPr>
        <p:spPr>
          <a:xfrm>
            <a:off x="3124201" y="6364222"/>
            <a:ext cx="9067800" cy="493777"/>
          </a:xfrm>
          <a:prstGeom prst="rect">
            <a:avLst/>
          </a:prstGeom>
          <a:noFill/>
        </p:spPr>
        <p:txBody>
          <a:bodyPr wrap="square" rtlCol="0" anchor="ctr" anchorCtr="0">
            <a:noAutofit/>
          </a:bodyPr>
          <a:lstStyle/>
          <a:p>
            <a:r>
              <a:rPr lang="en-US" sz="1000" smtClean="0">
                <a:latin typeface="Franklin Gothic Book"/>
              </a:rPr>
              <a:t>Note: A total of 44,632 children were being served by New Jersey CP&amp;P on December 31, 2019.  This includes 3,020 children with no county reported. Note that total county population size has not been accounted for in this indicator.</a:t>
            </a:r>
            <a:endParaRPr lang="en-US" dirty="0"/>
          </a:p>
        </p:txBody>
      </p:sp>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smtClean="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Department of Children and Families, December 31, 2019 </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CP&amp;P</a:t>
            </a:r>
            <a:endParaRPr lang="en-US" sz="24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smtClean="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3142086825"/>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2.1.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smtClean="0">
                <a:latin typeface="Franklin Gothic Medium" panose="020B0603020102020204" pitchFamily="34" charset="0"/>
              </a:rPr>
              <a:t>Source: 1-yr American Community Survey, estimates 2019 </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smtClean="0">
                <a:latin typeface="Franklin Gothic Medium" panose="020B0603020102020204" pitchFamily="34" charset="0"/>
              </a:rPr>
              <a:t>Source: 1-yr American Community Survey, estimates 2015-19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688849313"/>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60716005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Poverty</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2.3.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 </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Note: The municipalities with the highest percentage of families with children under the age of 18 living in poverty are displayed</a:t>
            </a:r>
          </a:p>
          <a:p>
            <a:pPr algn="just"/>
            <a:r>
              <a:rPr lang="en-US" sz="1000" smtClean="0">
                <a:latin typeface="Franklin Gothic Book" panose="020B0503020102020204" pitchFamily="34" charset="0"/>
              </a:rPr>
              <a:t> (up to 10 municipalities). Dashed line represents % of families in poverty across the county</a:t>
            </a:r>
          </a:p>
          <a:p>
            <a:pPr algn="just"/>
            <a:r>
              <a:rPr lang="en-US" sz="1000" smtClean="0">
                <a:latin typeface="Franklin Gothic Book" panose="020B0503020102020204" pitchFamily="34" charset="0"/>
              </a:rPr>
              <a:t>Projection errors may reduce the accuracy of some forecasts</a:t>
            </a:r>
          </a:p>
          <a:p>
            <a:pPr algn="just"/>
            <a:r>
              <a:rPr lang="en-US" sz="1000" smtClean="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3370220971"/>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3.1  Monthly cost of living budget ($),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smtClean="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264271897"/>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Cost of </a:t>
            </a:r>
          </a:p>
          <a:p>
            <a:pPr>
              <a:lnSpc>
                <a:spcPct val="90000"/>
              </a:lnSpc>
            </a:pPr>
            <a:r>
              <a:rPr lang="en-US" spc="-200" smtClean="0">
                <a:solidFill>
                  <a:schemeClr val="bg1"/>
                </a:solidFill>
                <a:latin typeface="Franklin Gothic Demi" panose="020B0703020102020204" pitchFamily="34" charset="0"/>
              </a:rPr>
              <a:t>Living</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3.2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Economic Policy Institute, 2018</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5"/>
            </p:custDataLst>
            <p:extLst>
              <p:ext uri="{D42A27DB-BD31-4B8C-83A1-F6EECF244321}">
                <p14:modId xmlns:p14="http://schemas.microsoft.com/office/powerpoint/2010/main" val="20355271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4.1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4.2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2019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459642558"/>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507853144"/>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Income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4.3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income in past 12 months, 2019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smtClean="0">
                <a:latin typeface="Franklin Gothic Book"/>
              </a:rPr>
              <a:t>Note: The municipalities with the lowest median income are displayed (up to 10 municipalities). </a:t>
            </a:r>
          </a:p>
          <a:p>
            <a:pPr algn="just"/>
            <a:r>
              <a:rPr lang="en-US" sz="1000" smtClean="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3730935031"/>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22536649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Tree>
    <p:extLst>
      <p:ext uri="{BB962C8B-B14F-4D97-AF65-F5344CB8AC3E}">
        <p14:creationId xmlns:p14="http://schemas.microsoft.com/office/powerpoint/2010/main" val="340760501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Burden</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5.2 Households (%) with severe housing problems* over time, in county</a:t>
            </a:r>
            <a:endParaRPr lang="en-US" sz="2000" spc="-50" dirty="0"/>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2020 data obtained from the County Health Rankings and Roadmaps – Robert Wood Johnson Foundation, American Community Survey (US Census)</a:t>
            </a:r>
            <a:endParaRPr lang="en-US" sz="1200" dirty="0"/>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smtClean="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161684341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3699629849"/>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Food &amp; Nutrition</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6.2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Health and Senior Services via Annie E Casey Kids Count</a:t>
            </a:r>
            <a:endParaRPr lang="en-US" sz="12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6.3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6.4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smtClean="0"/>
              <a:t>Sources: New Jersey Department of Agriculture via Annie E Casey Kids County</a:t>
            </a:r>
            <a:endParaRPr lang="en-US" sz="12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3842440303"/>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224300555"/>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1948729689"/>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7.1: Median monthly childcare cost ($) of center-based care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1674102685"/>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smtClean="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7.2: Median monthly child care cost ($) of center-based care by age of child compared with median household income (by county) </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Rutgers University data collection on behalf of the NJ Department of Human Services, 2017. Median household income is sourced from ACS, Income in the past 12 months (in 2019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141436994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8.2: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137852216"/>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3689920964"/>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7887101" y="6005810"/>
            <a:ext cx="1524000" cy="230832"/>
          </a:xfrm>
          <a:prstGeom prst="rect">
            <a:avLst/>
          </a:prstGeom>
          <a:noFill/>
        </p:spPr>
        <p:txBody>
          <a:bodyPr wrap="square" rtlCol="0">
            <a:spAutoFit/>
          </a:bodyPr>
          <a:lstStyle/>
          <a:p>
            <a:r>
              <a:rPr lang="en-US" sz="900" dirty="0" smtClean="0">
                <a:latin typeface="Franklin Gothic Medium" panose="020B0603020102020204" pitchFamily="34" charset="0"/>
              </a:rPr>
              <a:t>NJ avg. 33.1</a:t>
            </a:r>
            <a:endParaRPr lang="en-US" sz="900" dirty="0">
              <a:latin typeface="Franklin Gothic Medium" panose="020B0603020102020204" pitchFamily="34" charset="0"/>
            </a:endParaRPr>
          </a:p>
        </p:txBody>
      </p:sp>
      <p:sp>
        <p:nvSpPr>
          <p:cNvPr id="12" name="TextBox 11"/>
          <p:cNvSpPr txBox="1"/>
          <p:nvPr>
            <p:custDataLst>
              <p:tags r:id="rId10"/>
            </p:custDataLst>
          </p:nvPr>
        </p:nvSpPr>
        <p:spPr>
          <a:xfrm>
            <a:off x="7162800" y="6005811"/>
            <a:ext cx="1524000" cy="230832"/>
          </a:xfrm>
          <a:prstGeom prst="rect">
            <a:avLst/>
          </a:prstGeom>
          <a:noFill/>
        </p:spPr>
        <p:txBody>
          <a:bodyPr wrap="square" rtlCol="0">
            <a:spAutoFit/>
          </a:bodyPr>
          <a:lstStyle/>
          <a:p>
            <a:r>
              <a:rPr lang="en-US" sz="900" smtClean="0">
                <a:latin typeface="Franklin Gothic Medium" panose="020B0603020102020204" pitchFamily="34" charset="0"/>
              </a:rPr>
              <a:t>US avg. 27.6</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Travel Time</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8.3: Average commute (minutes) by municipality </a:t>
            </a:r>
            <a:endParaRPr lang="en-US" sz="2000" spc="-50" dirty="0"/>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750652461"/>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smtClean="0">
                <a:latin typeface="Franklin Gothic Medium" panose="020B0603020102020204" pitchFamily="34" charset="0"/>
              </a:rPr>
              <a:t>Note: The 10 municipalities with the longest commute are displayed (up to 10 municipalities)</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2017,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8.4 Cost of transportation as a percentage of income (%) in NJ (by county)</a:t>
            </a:r>
            <a:endParaRPr lang="en-US" sz="2000" spc="-50" dirty="0"/>
          </a:p>
        </p:txBody>
      </p:sp>
      <p:graphicFrame>
        <p:nvGraphicFramePr>
          <p:cNvPr id="9" name="Chart 8"/>
          <p:cNvGraphicFramePr/>
          <p:nvPr>
            <p:custDataLst>
              <p:tags r:id="rId6"/>
            </p:custDataLst>
            <p:extLst>
              <p:ext uri="{D42A27DB-BD31-4B8C-83A1-F6EECF244321}">
                <p14:modId xmlns:p14="http://schemas.microsoft.com/office/powerpoint/2010/main" val="184849338"/>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smtClean="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Cost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8.5 Annual Total Auto Cost ($) in NJ (by county)</a:t>
            </a:r>
            <a:endParaRPr lang="en-US" sz="2000" spc="-50" dirty="0"/>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Housing and Transportation Affordability Index from Center for Neighborhood Technology, 2020, https://htaindex.cnt.org/total-driving-costs/</a:t>
            </a:r>
            <a:endParaRPr lang="en-US" sz="1200" dirty="0"/>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smtClean="0">
                <a:latin typeface="Franklin Gothic Book"/>
              </a:rPr>
              <a:t>Note. "Total Auto Cost" is the sum of "Annual Auto Ownership Cost" and "Annual Gas Cost".</a:t>
            </a:r>
            <a:endParaRPr lang="en-US" sz="1000" dirty="0">
              <a:latin typeface="Franklin Gothic Book"/>
            </a:endParaRP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1024346675"/>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9.2: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2019</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1-yr American Community Survey estimates, 2015-19</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071960502"/>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35024080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smtClean="0">
                <a:latin typeface="Franklin Gothic Medium" panose="020B0603020102020204" pitchFamily="34" charset="0"/>
              </a:rPr>
              <a:t>US avg. 5.7%</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2019</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608553970"/>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smtClean="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smtClean="0">
                <a:latin typeface="Franklin Gothic Medium" panose="020B0603020102020204" pitchFamily="34" charset="0"/>
              </a:rPr>
              <a:t>Source: New Jersey Department of Human Services</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smtClean="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719070985"/>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9.5: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The New Jersey Annual Immunization Status Reports, 2019-2020</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2465065747"/>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9.6: County immunization rates (%) (all grade types),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Annual Immunization Status Reports, 2014-2020</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smtClean="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1053442103"/>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9.7: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smtClean="0">
                <a:latin typeface="Franklin Gothic Medium" panose="020B0603020102020204" pitchFamily="34" charset="0"/>
              </a:rPr>
              <a:t>Source: Center for Disease Control and Prevention (2018-2019)</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smtClean="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3558572161"/>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smtClean="0">
                <a:solidFill>
                  <a:schemeClr val="bg1"/>
                </a:solidFill>
                <a:latin typeface="Franklin Gothic Demi" panose="020B0703020102020204" pitchFamily="34" charset="0"/>
              </a:rPr>
              <a:t>Health Care &amp; Health Insurance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9.8: Late or lack of prenatal care reports (#) over time, in county</a:t>
            </a:r>
            <a:endParaRPr lang="en-US" sz="2000" spc="-50" dirty="0"/>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Center for Disease Control and Prevention</a:t>
            </a:r>
            <a:endParaRPr lang="en-US" sz="1200" dirty="0"/>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852512999"/>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Wages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10.1: Weekly wages ($ avg) by quarter: state and county comparison </a:t>
            </a:r>
            <a:endParaRPr lang="en-US" sz="2000" spc="-50" dirty="0"/>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 estimates</a:t>
            </a:r>
            <a:endParaRPr lang="en-US" sz="1200" dirty="0"/>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10.2: Weekly wages ($ avg) over time, in county</a:t>
            </a:r>
            <a:endParaRPr lang="en-US" sz="2000" spc="-50" dirty="0"/>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smtClean="0"/>
              <a:t>Source: Bureau of Labor Statistics 2017-2019 estimates</a:t>
            </a:r>
            <a:endParaRPr lang="en-US" sz="1200" dirty="0"/>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smtClean="0">
                <a:latin typeface="Franklin Gothic Book"/>
              </a:rPr>
              <a:t>Note. Average weekly wages were calculated using unrounded data. Average weekly wage in total covered all industries, for all establishment sizes in all counties.</a:t>
            </a:r>
            <a:endParaRPr lang="en-US" sz="1000" dirty="0">
              <a:latin typeface="Franklin Gothic Book"/>
            </a:endParaRP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3789124831"/>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338707925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10.3: Monthly unemployment rate from Oct 2019-Sept 2020: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 2019-2020</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214165972"/>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smtClean="0">
                <a:solidFill>
                  <a:schemeClr val="bg1"/>
                </a:solidFill>
                <a:latin typeface="Franklin Gothic Demi" panose="020B0703020102020204" pitchFamily="34" charset="0"/>
              </a:rPr>
              <a:t>Unemployment Rates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10.4: Median unemployment rates, Oct 2019-Sept 2020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183465253"/>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smtClean="0"/>
              <a:t>Source: American Community Survey. Selected economic characteristics. 2019,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2165471174"/>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10.5: Median income ($) by sex in NJ (by county)</a:t>
            </a:r>
            <a:endParaRPr lang="en-US" sz="2000" spc="-50" dirty="0"/>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10.6: Median income ($) by sex: national, state and county comparison</a:t>
            </a:r>
            <a:endParaRPr lang="en-US" sz="2000" spc="-50" dirty="0"/>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representing median earnings in dollars for full-time, year-round workers in 2019</a:t>
            </a:r>
            <a:endParaRPr lang="en-US" sz="1200" dirty="0"/>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876384287"/>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10.7: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1-yr American Community Survey estimates for median earnings for full-time, year-round workers, 2015-19 </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1615259308"/>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Employment</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Income by Sex</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10.8: Median income ($) by sex by municipality</a:t>
            </a:r>
            <a:endParaRPr lang="en-US" sz="2000" spc="-50" dirty="0"/>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5-yr American Community Survey estimates for median earnings for full-time, year-round workers, 2019 </a:t>
            </a:r>
            <a:endParaRPr lang="en-US" sz="1200" dirty="0"/>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To illustrate diversity in median income, the highest, the middling, and the lowest median income municipalities are provided.</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Highest median income municipality</a:t>
            </a:r>
            <a:endParaRPr lang="en-US" sz="900" dirty="0">
              <a:latin typeface="Franklin Gothic Medium" panose="020B0603020102020204" pitchFamily="34" charset="0"/>
            </a:endParaRP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Middling median income municipality</a:t>
            </a:r>
            <a:endParaRPr lang="en-US" sz="900" dirty="0">
              <a:latin typeface="Franklin Gothic Medium" panose="020B0603020102020204" pitchFamily="34" charset="0"/>
            </a:endParaRP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smtClean="0">
                <a:latin typeface="Franklin Gothic Medium" panose="020B0603020102020204" pitchFamily="34" charset="0"/>
              </a:rPr>
              <a:t>Lowest median income municipality</a:t>
            </a:r>
            <a:endParaRPr lang="en-US" sz="900" dirty="0">
              <a:latin typeface="Franklin Gothic Medium" panose="020B0603020102020204" pitchFamily="34" charset="0"/>
            </a:endParaRP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157637621"/>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129093290"/>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11.1: Violent crimes (#) &amp; crime rates (per 1,000)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Uniform Crime Reports, 2019</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11.2: Crimes by type (#), in county </a:t>
            </a:r>
            <a:endParaRPr lang="en-US" sz="2000" spc="-50" dirty="0"/>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Uniform Crime Report, 2019</a:t>
            </a:r>
            <a:endParaRPr lang="en-US" sz="1200" dirty="0"/>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smtClean="0">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960626158"/>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9008420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smtClean="0">
              <a:latin typeface="Franklin Gothic Book" panose="020B0503020102020204" pitchFamily="34" charset="0"/>
            </a:endParaRP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Juvenile Arrests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Annie E Casey Kids Count Data using raw data from NJ Department of Law and Public Safety, Division of NJ State Police, Uniform Crime Reports, updated 5.1.2020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Safety, Division of NJ State Police, Uniform Crime Reports. Updated 5.1.2020</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267462127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2756580611"/>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smtClean="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11.5: Crime guns recovered (#) in NJ (by county)</a:t>
            </a:r>
            <a:endParaRPr lang="en-US" sz="2000" spc="-50" dirty="0"/>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11.6: Crime guns recovered (#) November 2019-October 2020, in county</a:t>
            </a:r>
            <a:endParaRPr lang="en-US" sz="1400" spc="-50" dirty="0"/>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smtClean="0"/>
              <a:t>Source: </a:t>
            </a:r>
            <a:r>
              <a:rPr lang="en-US" sz="900" dirty="0" err="1" smtClean="0"/>
              <a:t>NJGUNStat</a:t>
            </a:r>
            <a:r>
              <a:rPr lang="en-US" sz="900" dirty="0" smtClean="0"/>
              <a:t> reports, NJ State Police, Office of the Attorney General (November 2019-October 2020)</a:t>
            </a:r>
            <a:endParaRPr lang="en-US" sz="900" dirty="0"/>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2805531685"/>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936539173"/>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smtClean="0">
                <a:solidFill>
                  <a:schemeClr val="bg1"/>
                </a:solidFill>
                <a:latin typeface="Franklin Gothic Demi" panose="020B0703020102020204" pitchFamily="34" charset="0"/>
              </a:rPr>
              <a:t>Community Safety</a:t>
            </a:r>
            <a:endParaRPr lang="en-US" sz="35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smtClean="0">
                <a:solidFill>
                  <a:schemeClr val="bg1"/>
                </a:solidFill>
                <a:latin typeface="Franklin Gothic Demi" panose="020B0703020102020204" pitchFamily="34" charset="0"/>
              </a:rPr>
              <a:t>Gun Data</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11.7: Municipalities in NJ with most crime guns recovered (#)</a:t>
            </a:r>
            <a:endParaRPr lang="en-US" sz="2000" spc="-50" dirty="0"/>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NJGUNStat reports, NJ State Police, Office of the Attorney General (October, 2020)</a:t>
            </a:r>
            <a:endParaRPr lang="en-US" sz="1200" dirty="0"/>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368866782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2019</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90263045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Police annual domestic violence reports, 2015-2019</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smtClean="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2411771895"/>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12.3: Domestic violence incidents (# reported) over time, by municipality</a:t>
            </a:r>
            <a:endParaRPr lang="en-US" sz="2000" spc="-50" dirty="0"/>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2013-2019</a:t>
            </a:r>
            <a:endParaRPr lang="en-US" sz="1200" dirty="0"/>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smtClean="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1399258434"/>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statewide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12.4: Domestic violence offenses by type (#) in NJ </a:t>
            </a:r>
            <a:endParaRPr lang="en-US" sz="2000" spc="-50" dirty="0"/>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1480783222"/>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Domestic</a:t>
            </a:r>
          </a:p>
          <a:p>
            <a:pPr>
              <a:lnSpc>
                <a:spcPct val="90000"/>
              </a:lnSpc>
            </a:pPr>
            <a:r>
              <a:rPr lang="en-US" sz="4800" spc="-200" smtClean="0">
                <a:solidFill>
                  <a:schemeClr val="bg1"/>
                </a:solidFill>
                <a:latin typeface="Franklin Gothic Demi" panose="020B0703020102020204" pitchFamily="34" charset="0"/>
              </a:rPr>
              <a:t>Violence</a:t>
            </a:r>
          </a:p>
          <a:p>
            <a:pPr>
              <a:lnSpc>
                <a:spcPct val="90000"/>
              </a:lnSpc>
            </a:pPr>
            <a:endParaRPr lang="en-US" sz="3200" spc="-20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Offenses countywide</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12.5: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State Policy annual domestic violence reports, 2019</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945545612"/>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Suspected Opioid Deaths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13.1: Change (%) in suspected opioid overdose deaths in NJ (by county) between 2018 and 2019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13.2: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Cares - Office of the Attorney General</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171641578"/>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2710185994"/>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13.3: % change in population for every overdose death (by county)</a:t>
            </a:r>
            <a:endParaRPr lang="en-US" sz="2000" spc="-50" dirty="0"/>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 (2017-2018)</a:t>
            </a:r>
            <a:endParaRPr lang="en-US" sz="1200" dirty="0"/>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13.4: Population for every 1 overdose death over time, in county</a:t>
            </a:r>
            <a:endParaRPr lang="en-US" sz="2000" spc="-50" dirty="0"/>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smtClean="0"/>
              <a:t>Source: NJ Cares - Office of the Attorney General</a:t>
            </a:r>
            <a:endParaRPr lang="en-US" sz="1200" dirty="0"/>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smtClean="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endParaRPr lang="en-US" sz="1000" dirty="0">
              <a:latin typeface="Franklin Gothic Book" panose="020B0503020102020204" pitchFamily="34" charset="0"/>
            </a:endParaRP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76364333"/>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560824386"/>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13.5: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Department of Health Division of Mental Health and Addiction Services Office of Planning, Research, Evaluation and Prevention, September 2019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924727001"/>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Department of Human Services, Directory of Mental Health Services, November 2017</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5853286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3998280191"/>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216479533"/>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14.5: Frequency (%) of mental health distress by sex – age adjusted, in county</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2570845535"/>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3952068836"/>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14.6: Frequency of diagnosed depression (%) in NJ (by county)  - age adjusted</a:t>
            </a:r>
            <a:endParaRPr lang="en-US" sz="2000" spc="-50" dirty="0"/>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2013-2017</a:t>
            </a:r>
            <a:endParaRPr lang="en-US" sz="1200" dirty="0"/>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smtClean="0"/>
              <a:t>14.7: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smtClean="0"/>
              <a:t>Source: NJ State Health Assessment data from the NJ Behavioral Risk Factor Survey, 2013-2017</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smtClean="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596929639"/>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3848111977"/>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14.8: Diagnosed depression by race/ethnicity, in county</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14.9: Diagnosed depression by sex, in county  </a:t>
            </a:r>
            <a:endParaRPr lang="en-US" sz="2000" spc="-50" dirty="0"/>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NJ State Health Assessment data from the NJ Behavioral Risk Factor Survey, 2017</a:t>
            </a:r>
            <a:endParaRPr lang="en-US" sz="1200" dirty="0"/>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smtClean="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453047028"/>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27211496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smtClean="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smtClean="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679740427"/>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smtClean="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smtClean="0">
                <a:solidFill>
                  <a:schemeClr val="bg1"/>
                </a:solidFill>
                <a:latin typeface="Franklin Gothic Demi" panose="020B0703020102020204" pitchFamily="34" charset="0"/>
              </a:rPr>
              <a:t>Services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smtClean="0"/>
              <a:t>15.2: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smtClean="0"/>
              <a:t>Source: New Jersey Early Intervention System, 2018-2019</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929956500"/>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smtClean="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75B0E80-599F-43BA-88E2-C71088FC466C}"/>
              </a:ext>
            </a:extLst>
          </p:cNvPr>
          <p:cNvSpPr/>
          <p:nvPr/>
        </p:nvSpPr>
        <p:spPr>
          <a:xfrm>
            <a:off x="3657600" y="875070"/>
            <a:ext cx="4041058" cy="4724610"/>
          </a:xfrm>
          <a:prstGeom prst="rect">
            <a:avLst/>
          </a:prstGeom>
        </p:spPr>
        <p:txBody>
          <a:bodyPr wrap="square">
            <a:noAutofit/>
          </a:bodyPr>
          <a:lstStyle/>
          <a:p>
            <a:r>
              <a:rPr lang="en-US" sz="1600" spc="-20" dirty="0">
                <a:latin typeface="Franklin Gothic Medium" panose="020B0603020102020204" pitchFamily="34" charset="0"/>
              </a:rPr>
              <a:t>CASA of CGS</a:t>
            </a:r>
          </a:p>
          <a:p>
            <a:endParaRPr lang="en-US" sz="1200" dirty="0">
              <a:latin typeface="Franklin Gothic Medium" panose="020B0603020102020204" pitchFamily="34" charset="0"/>
            </a:endParaRPr>
          </a:p>
          <a:p>
            <a:r>
              <a:rPr lang="en-US" sz="1600" spc="-20" dirty="0" err="1">
                <a:latin typeface="Franklin Gothic Medium" panose="020B0603020102020204" pitchFamily="34" charset="0"/>
              </a:rPr>
              <a:t>CarePlus</a:t>
            </a:r>
            <a:r>
              <a:rPr lang="en-US" sz="1600" spc="-20" dirty="0">
                <a:latin typeface="Franklin Gothic Medium" panose="020B0603020102020204" pitchFamily="34" charset="0"/>
              </a:rPr>
              <a:t> NJ</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[Wraparound and kinship legal guardianship services to non-DCP&amp;P involved relative caregivers]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The Arc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Boggs Center</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[Developmental Disabilities]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ASAPP HealthCare, Inc.</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[Behavioral &amp; Emotional Health]</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Bonnie Brae</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[Substance Use and Psychological Services]</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Boys and Girls Club </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AIDS Coalition of Southern NJ</a:t>
            </a:r>
          </a:p>
          <a:p>
            <a:endParaRPr lang="en-US" sz="1200" dirty="0">
              <a:latin typeface="Franklin Gothic Medium" panose="020B0603020102020204" pitchFamily="34" charset="0"/>
            </a:endParaRPr>
          </a:p>
          <a:p>
            <a:r>
              <a:rPr lang="en-US" sz="1600" spc="-20" dirty="0">
                <a:latin typeface="Franklin Gothic Medium" panose="020B0603020102020204" pitchFamily="34" charset="0"/>
              </a:rPr>
              <a:t>Women and Family Ascending Association </a:t>
            </a:r>
          </a:p>
          <a:p>
            <a:endParaRPr lang="en-US" sz="1600" spc="-20" dirty="0">
              <a:latin typeface="Franklin Gothic Medium" panose="020B0603020102020204" pitchFamily="34" charset="0"/>
            </a:endParaRPr>
          </a:p>
          <a:p>
            <a:endParaRPr lang="en-US" sz="1600" spc="-20" dirty="0">
              <a:latin typeface="Franklin Gothic Medium" panose="020B0603020102020204" pitchFamily="34" charset="0"/>
            </a:endParaRPr>
          </a:p>
          <a:p>
            <a:r>
              <a:rPr lang="en-US" sz="1050" dirty="0">
                <a:latin typeface="Franklin Gothic Medium" panose="020B0603020102020204" pitchFamily="34" charset="0"/>
              </a:rPr>
              <a:t>Source: cgsresourcenet.org</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4C8D5A1-FD7A-47F2-82EE-68F312D0283E}"/>
              </a:ext>
            </a:extLst>
          </p:cNvPr>
          <p:cNvSpPr/>
          <p:nvPr/>
        </p:nvSpPr>
        <p:spPr>
          <a:xfrm>
            <a:off x="8001000" y="762210"/>
            <a:ext cx="3886200" cy="5577840"/>
          </a:xfrm>
          <a:prstGeom prst="rect">
            <a:avLst/>
          </a:prstGeom>
        </p:spPr>
        <p:txBody>
          <a:bodyPr wrap="square">
            <a:noAutofit/>
          </a:bodyPr>
          <a:lstStyle/>
          <a:p>
            <a:r>
              <a:rPr lang="en-US" sz="1200" dirty="0">
                <a:solidFill>
                  <a:srgbClr val="C00000"/>
                </a:solidFill>
                <a:latin typeface="Franklin Gothic Medium" panose="020B0603020102020204" pitchFamily="34" charset="0"/>
              </a:rPr>
              <a:t>General</a:t>
            </a:r>
          </a:p>
          <a:p>
            <a:r>
              <a:rPr lang="en-US" sz="1600" spc="-20" dirty="0">
                <a:latin typeface="Franklin Gothic Medium" panose="020B0603020102020204" pitchFamily="34" charset="0"/>
              </a:rPr>
              <a:t>South Jersey Legal Services</a:t>
            </a:r>
          </a:p>
          <a:p>
            <a:r>
              <a:rPr lang="en-US" sz="1600" spc="-20" dirty="0">
                <a:latin typeface="Franklin Gothic Medium" panose="020B0603020102020204" pitchFamily="34" charset="0"/>
              </a:rPr>
              <a:t>Legal Services of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Immigration</a:t>
            </a:r>
          </a:p>
          <a:p>
            <a:r>
              <a:rPr lang="en-US" sz="1600" spc="-20" dirty="0">
                <a:latin typeface="Franklin Gothic Medium" panose="020B0603020102020204" pitchFamily="34" charset="0"/>
              </a:rPr>
              <a:t>AFSC Immigrant Rights Program</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Disability</a:t>
            </a:r>
          </a:p>
          <a:p>
            <a:r>
              <a:rPr lang="en-US" sz="1600" spc="-20" dirty="0">
                <a:latin typeface="Franklin Gothic Medium" panose="020B0603020102020204" pitchFamily="34" charset="0"/>
              </a:rPr>
              <a:t>Disability Rights NJ</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Education</a:t>
            </a:r>
          </a:p>
          <a:p>
            <a:r>
              <a:rPr lang="en-US" sz="1600" spc="-20" dirty="0">
                <a:latin typeface="Franklin Gothic Medium" panose="020B0603020102020204" pitchFamily="34" charset="0"/>
              </a:rPr>
              <a:t>Education Law Center</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Women</a:t>
            </a:r>
          </a:p>
          <a:p>
            <a:r>
              <a:rPr lang="en-US" sz="1600" spc="-20" dirty="0">
                <a:latin typeface="Franklin Gothic Medium" panose="020B0603020102020204" pitchFamily="34" charset="0"/>
              </a:rPr>
              <a:t>Manavi</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[Women's Rights]</a:t>
            </a:r>
          </a:p>
          <a:p>
            <a:r>
              <a:rPr lang="en-US" sz="1600" spc="-20" dirty="0">
                <a:latin typeface="Franklin Gothic Medium" panose="020B0603020102020204" pitchFamily="34" charset="0"/>
              </a:rPr>
              <a:t>Partners for Women &amp; Justice</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Military</a:t>
            </a:r>
          </a:p>
          <a:p>
            <a:r>
              <a:rPr lang="en-US" sz="1600" spc="-20" dirty="0">
                <a:latin typeface="Franklin Gothic Medium" panose="020B0603020102020204" pitchFamily="34" charset="0"/>
              </a:rPr>
              <a:t>Military </a:t>
            </a:r>
            <a:r>
              <a:rPr lang="en-US" sz="1600" spc="-20" dirty="0" smtClean="0">
                <a:latin typeface="Franklin Gothic Medium" panose="020B0603020102020204" pitchFamily="34" charset="0"/>
              </a:rPr>
              <a:t>Legal </a:t>
            </a:r>
            <a:r>
              <a:rPr lang="en-US" sz="1600" spc="-20" smtClean="0">
                <a:latin typeface="Franklin Gothic Medium" panose="020B0603020102020204" pitchFamily="34" charset="0"/>
              </a:rPr>
              <a:t>Assistance</a:t>
            </a:r>
            <a:r>
              <a:rPr lang="en-US" sz="1600" spc="-20" baseline="0" smtClean="0">
                <a:latin typeface="Franklin Gothic Medium" panose="020B0603020102020204" pitchFamily="34" charset="0"/>
              </a:rPr>
              <a:t> Program</a:t>
            </a:r>
            <a:endParaRPr lang="en-US" sz="1600" spc="-20" dirty="0">
              <a:latin typeface="Franklin Gothic Medium" panose="020B0603020102020204" pitchFamily="34" charset="0"/>
            </a:endParaRP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LGBTQ</a:t>
            </a:r>
          </a:p>
          <a:p>
            <a:r>
              <a:rPr lang="en-US" sz="1600" spc="-20" dirty="0">
                <a:latin typeface="Franklin Gothic Medium" panose="020B0603020102020204" pitchFamily="34" charset="0"/>
              </a:rPr>
              <a:t>LGBT Bar Association of Greater NY</a:t>
            </a:r>
          </a:p>
          <a:p>
            <a:endParaRPr lang="en-US" sz="1200" dirty="0">
              <a:latin typeface="Franklin Gothic Medium" panose="020B0603020102020204" pitchFamily="34" charset="0"/>
            </a:endParaRPr>
          </a:p>
          <a:p>
            <a:r>
              <a:rPr lang="en-US" sz="1200" dirty="0">
                <a:solidFill>
                  <a:srgbClr val="C00000"/>
                </a:solidFill>
                <a:latin typeface="Franklin Gothic Medium" panose="020B0603020102020204" pitchFamily="34" charset="0"/>
              </a:rPr>
              <a:t>Children</a:t>
            </a:r>
          </a:p>
          <a:p>
            <a:r>
              <a:rPr lang="en-US" sz="1600" spc="-20" dirty="0">
                <a:latin typeface="Franklin Gothic Medium" panose="020B0603020102020204" pitchFamily="34" charset="0"/>
              </a:rPr>
              <a:t>Unchained at Last</a:t>
            </a:r>
            <a:r>
              <a:rPr lang="en-US" sz="1200" dirty="0">
                <a:latin typeface="Franklin Gothic Medium" panose="020B0603020102020204" pitchFamily="34" charset="0"/>
              </a:rPr>
              <a:t> </a:t>
            </a:r>
            <a:r>
              <a:rPr lang="en-US" sz="1200" dirty="0">
                <a:solidFill>
                  <a:srgbClr val="C00000"/>
                </a:solidFill>
                <a:latin typeface="Franklin Gothic Medium" panose="020B0603020102020204" pitchFamily="34" charset="0"/>
              </a:rPr>
              <a:t>[Child Marriage]</a:t>
            </a:r>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e6723234372ec012ca6a&quot;,&quot;SmartGridHorizontal&quot;:0,&quot;LinkedExcelSources&quot;:{&quot;5fe23fb73839382b0c757267&quot;:&quot;{{Desktop}}\\Workbooks (Engage Attached)\\Gloucester_County_1-21-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22066</TotalTime>
  <Words>9642</Words>
  <Application>Microsoft Office PowerPoint</Application>
  <PresentationFormat>Widescreen</PresentationFormat>
  <Paragraphs>892</Paragraphs>
  <Slides>88</Slides>
  <Notes>66</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88</vt:i4>
      </vt:variant>
    </vt:vector>
  </HeadingPairs>
  <TitlesOfParts>
    <vt:vector size="96"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1454</cp:revision>
  <dcterms:created xsi:type="dcterms:W3CDTF">2006-08-16T00:00:00Z</dcterms:created>
  <dcterms:modified xsi:type="dcterms:W3CDTF">2021-02-15T21:24:03Z</dcterms:modified>
</cp:coreProperties>
</file>