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1065" autoAdjust="0"/>
  </p:normalViewPr>
  <p:slideViewPr>
    <p:cSldViewPr>
      <p:cViewPr varScale="1">
        <p:scale>
          <a:sx n="74" d="100"/>
          <a:sy n="74" d="100"/>
        </p:scale>
        <p:origin x="1080" y="7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Gloucester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Gloucester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Overview'!$A$10,'0. Overview'!$A$32,'0. Overview'!$A$52,'0. Overview'!$A$78,'0. Overview'!$A$105,'0. Overview'!$A$123,'0. Overview'!$A$151,'0. Overview'!$A$159,'0. Overview'!$A$183,'0. Overview'!$A$211)</c:f>
              <c:strCache>
                <c:ptCount val="10"/>
                <c:pt idx="0">
                  <c:v>Gloucester</c:v>
                </c:pt>
                <c:pt idx="1">
                  <c:v>Gloucester</c:v>
                </c:pt>
                <c:pt idx="2">
                  <c:v>Gloucester</c:v>
                </c:pt>
                <c:pt idx="3">
                  <c:v>Gloucester</c:v>
                </c:pt>
                <c:pt idx="4">
                  <c:v>Gloucester</c:v>
                </c:pt>
                <c:pt idx="5">
                  <c:v>Gloucester</c:v>
                </c:pt>
                <c:pt idx="6">
                  <c:v>Gloucester</c:v>
                </c:pt>
                <c:pt idx="7">
                  <c:v>Gloucester</c:v>
                </c:pt>
                <c:pt idx="8">
                  <c:v>Gloucester</c:v>
                </c:pt>
                <c:pt idx="9">
                  <c:v>Gloucester </c:v>
                </c:pt>
              </c:strCache>
            </c:strRef>
          </c:cat>
          <c:val>
            <c:numRef>
              <c:f>('0. Overview'!$C$10,'0. Overview'!$C$32,'0. Overview'!$C$52,'0. Overview'!$C$78,'0. Overview'!$C$105,'0. Overview'!$C$123,'0. Overview'!$C$151,'0. Overview'!$C$159,'0. Overview'!$C$183,'0. Overview'!$C$211)</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F1B3-4137-AF50-999D92BEB24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Overview'!$A$10,'0. Overview'!$A$32,'0. Overview'!$A$52,'0. Overview'!$A$78,'0. Overview'!$A$105,'0. Overview'!$A$123,'0. Overview'!$A$151,'0. Overview'!$A$159,'0. Overview'!$A$183,'0. Overview'!$A$211)</c:f>
              <c:strCache>
                <c:ptCount val="10"/>
                <c:pt idx="0">
                  <c:v>Gloucester</c:v>
                </c:pt>
                <c:pt idx="1">
                  <c:v>Gloucester</c:v>
                </c:pt>
                <c:pt idx="2">
                  <c:v>Gloucester</c:v>
                </c:pt>
                <c:pt idx="3">
                  <c:v>Gloucester</c:v>
                </c:pt>
                <c:pt idx="4">
                  <c:v>Gloucester</c:v>
                </c:pt>
                <c:pt idx="5">
                  <c:v>Gloucester</c:v>
                </c:pt>
                <c:pt idx="6">
                  <c:v>Gloucester</c:v>
                </c:pt>
                <c:pt idx="7">
                  <c:v>Gloucester</c:v>
                </c:pt>
                <c:pt idx="8">
                  <c:v>Gloucester</c:v>
                </c:pt>
                <c:pt idx="9">
                  <c:v>Gloucester </c:v>
                </c:pt>
              </c:strCache>
            </c:strRef>
          </c:cat>
          <c:val>
            <c:numRef>
              <c:f>('0. Overview'!$D$10,'0. Overview'!$D$32,'0. Overview'!$D$52,'0. Overview'!$D$78,'0. Overview'!$D$105,'0. Overview'!$D$123,'0. Overview'!$D$151,'0. Overview'!$D$159,'0. Overview'!$D$183,'0. Overview'!$D$211)</c:f>
              <c:numCache>
                <c:formatCode>General</c:formatCode>
                <c:ptCount val="10"/>
                <c:pt idx="0">
                  <c:v>13.875</c:v>
                </c:pt>
                <c:pt idx="1">
                  <c:v>13.875</c:v>
                </c:pt>
                <c:pt idx="2">
                  <c:v>15.875</c:v>
                </c:pt>
                <c:pt idx="3">
                  <c:v>11.875</c:v>
                </c:pt>
                <c:pt idx="4">
                  <c:v>6.875</c:v>
                </c:pt>
                <c:pt idx="5">
                  <c:v>10.875</c:v>
                </c:pt>
                <c:pt idx="6">
                  <c:v>4.875</c:v>
                </c:pt>
                <c:pt idx="7">
                  <c:v>18.875</c:v>
                </c:pt>
                <c:pt idx="8">
                  <c:v>14.875</c:v>
                </c:pt>
                <c:pt idx="9">
                  <c:v>10.875</c:v>
                </c:pt>
              </c:numCache>
            </c:numRef>
          </c:val>
          <c:extLst>
            <c:ext xmlns:c16="http://schemas.microsoft.com/office/drawing/2014/chart" uri="{C3380CC4-5D6E-409C-BE32-E72D297353CC}">
              <c16:uniqueId val="{00000001-F1B3-4137-AF50-999D92BEB24C}"/>
            </c:ext>
          </c:extLst>
        </c:ser>
        <c:ser>
          <c:idx val="3"/>
          <c:order val="2"/>
          <c:spPr>
            <a:solidFill>
              <a:schemeClr val="bg1">
                <a:lumMod val="65000"/>
              </a:schemeClr>
            </a:solidFill>
            <a:ln>
              <a:solidFill>
                <a:schemeClr val="tx1">
                  <a:lumMod val="95000"/>
                  <a:lumOff val="5000"/>
                </a:schemeClr>
              </a:solidFill>
            </a:ln>
            <a:effectLst/>
          </c:spPr>
          <c:invertIfNegative val="0"/>
          <c:cat>
            <c:strRef>
              <c:f>('0. Overview'!$A$10,'0. Overview'!$A$32,'0. Overview'!$A$52,'0. Overview'!$A$78,'0. Overview'!$A$105,'0. Overview'!$A$123,'0. Overview'!$A$151,'0. Overview'!$A$159,'0. Overview'!$A$183,'0. Overview'!$A$211)</c:f>
              <c:strCache>
                <c:ptCount val="10"/>
                <c:pt idx="0">
                  <c:v>Gloucester</c:v>
                </c:pt>
                <c:pt idx="1">
                  <c:v>Gloucester</c:v>
                </c:pt>
                <c:pt idx="2">
                  <c:v>Gloucester</c:v>
                </c:pt>
                <c:pt idx="3">
                  <c:v>Gloucester</c:v>
                </c:pt>
                <c:pt idx="4">
                  <c:v>Gloucester</c:v>
                </c:pt>
                <c:pt idx="5">
                  <c:v>Gloucester</c:v>
                </c:pt>
                <c:pt idx="6">
                  <c:v>Gloucester</c:v>
                </c:pt>
                <c:pt idx="7">
                  <c:v>Gloucester</c:v>
                </c:pt>
                <c:pt idx="8">
                  <c:v>Gloucester</c:v>
                </c:pt>
                <c:pt idx="9">
                  <c:v>Gloucester </c:v>
                </c:pt>
              </c:strCache>
            </c:strRef>
          </c:cat>
          <c:val>
            <c:numRef>
              <c:f>('0. Overview'!$E$10,'0. Overview'!$E$32,'0. Overview'!$E$52,'0. Overview'!$E$78,'0. Overview'!$E$105,'0. Overview'!$E$123,'0. Overview'!$E$151,'0. Overview'!$E$159,'0. Overview'!$E$183,'0. Overview'!$E$211)</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F1B3-4137-AF50-999D92BEB24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('0. Overview'!$A$235,'0. Overview'!$A$259,'0. Overview'!$A$280,'0. Overview'!$A$303,'0. Overview'!$A$331,'0. Overview'!$A$348,'0. Overview'!$A$369,'0. Overview'!$A$391,'0. Overview'!$A$418)</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Overview'!$C$235,'0. Overview'!$C$259,'0. Overview'!$C$280,'0. Overview'!$C$303,'0. Overview'!$C$331,'0. Overview'!$C$348,'0. Overview'!$C$369,'0. Overview'!$C$391,'0. Overview'!$C$418)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5AF2-4D3C-86DE-B470DEE8CCD1}"/>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Overview'!$A$235,'0. Overview'!$A$259,'0. Overview'!$A$280,'0. Overview'!$A$303,'0. Overview'!$A$331,'0. Overview'!$A$348,'0. Overview'!$A$369,'0. Overview'!$A$391,'0. Overview'!$A$418)</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Overview'!$D$235,'0. Overview'!$D$259,'0. Overview'!$D$280,'0. Overview'!$D$303,'0. Overview'!$D$331,'0. Overview'!$D$348,'0. Overview'!$D$369,'0. Overview'!$D$391,'0. Overview'!$D$418)</c:f>
              <c:numCache>
                <c:formatCode>General</c:formatCode>
                <c:ptCount val="9"/>
                <c:pt idx="0">
                  <c:v>13.875</c:v>
                </c:pt>
                <c:pt idx="1">
                  <c:v>11.875</c:v>
                </c:pt>
                <c:pt idx="2">
                  <c:v>12.875</c:v>
                </c:pt>
                <c:pt idx="3">
                  <c:v>11.875</c:v>
                </c:pt>
                <c:pt idx="4">
                  <c:v>6.875</c:v>
                </c:pt>
                <c:pt idx="5">
                  <c:v>11.875</c:v>
                </c:pt>
                <c:pt idx="6">
                  <c:v>12.875</c:v>
                </c:pt>
                <c:pt idx="7">
                  <c:v>14.875</c:v>
                </c:pt>
                <c:pt idx="8">
                  <c:v>9.875</c:v>
                </c:pt>
              </c:numCache>
            </c:numRef>
          </c:val>
          <c:extLst>
            <c:ext xmlns:c16="http://schemas.microsoft.com/office/drawing/2014/chart" uri="{C3380CC4-5D6E-409C-BE32-E72D297353CC}">
              <c16:uniqueId val="{00000001-5AF2-4D3C-86DE-B470DEE8CCD1}"/>
            </c:ext>
          </c:extLst>
        </c:ser>
        <c:ser>
          <c:idx val="3"/>
          <c:order val="2"/>
          <c:spPr>
            <a:solidFill>
              <a:schemeClr val="bg1">
                <a:lumMod val="65000"/>
              </a:schemeClr>
            </a:solidFill>
            <a:ln>
              <a:solidFill>
                <a:schemeClr val="tx1"/>
              </a:solidFill>
            </a:ln>
            <a:effectLst/>
          </c:spPr>
          <c:invertIfNegative val="0"/>
          <c:cat>
            <c:strRef>
              <c:f>('0. Overview'!$A$235,'0. Overview'!$A$259,'0. Overview'!$A$280,'0. Overview'!$A$303,'0. Overview'!$A$331,'0. Overview'!$A$348,'0. Overview'!$A$369,'0. Overview'!$A$391,'0. Overview'!$A$418)</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Overview'!$E$235,'0. Overview'!$E$259,'0. Overview'!$E$280,'0. Overview'!$E$303,'0. Overview'!$E$331,'0. Overview'!$E$348,'0. Overview'!$E$369,'0. Overview'!$E$391,'0. Overview'!$E$418)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5AF2-4D3C-86DE-B470DEE8CCD1}"/>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Gloucester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0.83299999999999996</c:v>
                </c:pt>
                <c:pt idx="1">
                  <c:v>0.128</c:v>
                </c:pt>
                <c:pt idx="2">
                  <c:v>5.0000000000000001E-3</c:v>
                </c:pt>
                <c:pt idx="3">
                  <c:v>3.9E-2</c:v>
                </c:pt>
                <c:pt idx="4">
                  <c:v>0</c:v>
                </c:pt>
                <c:pt idx="5">
                  <c:v>2.8000000000000001E-2</c:v>
                </c:pt>
                <c:pt idx="6">
                  <c:v>6.7000000000000004E-2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0.84</c:v>
                </c:pt>
                <c:pt idx="1">
                  <c:v>0.83899999999999997</c:v>
                </c:pt>
                <c:pt idx="2">
                  <c:v>0.83199999999999996</c:v>
                </c:pt>
                <c:pt idx="3">
                  <c:v>0.84299999999999997</c:v>
                </c:pt>
                <c:pt idx="4">
                  <c:v>0.83299999999999996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0.11799999999999999</c:v>
                </c:pt>
                <c:pt idx="1">
                  <c:v>0.12</c:v>
                </c:pt>
                <c:pt idx="2">
                  <c:v>0.124</c:v>
                </c:pt>
                <c:pt idx="3">
                  <c:v>0.12</c:v>
                </c:pt>
                <c:pt idx="4">
                  <c:v>0.128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9414000984251969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DE-4E71-AB2C-3718C5610E25}"/>
                </c:ext>
              </c:extLst>
            </c:dLbl>
            <c:dLbl>
              <c:idx val="1"/>
              <c:layout>
                <c:manualLayout>
                  <c:x val="-3.6289000984251966E-2"/>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DE-4E71-AB2C-3718C5610E25}"/>
                </c:ext>
              </c:extLst>
            </c:dLbl>
            <c:dLbl>
              <c:idx val="3"/>
              <c:layout>
                <c:manualLayout>
                  <c:x val="-3.7851500984252086E-2"/>
                  <c:y val="-1.4062499134935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DE-4E71-AB2C-3718C5610E25}"/>
                </c:ext>
              </c:extLst>
            </c:dLbl>
            <c:dLbl>
              <c:idx val="4"/>
              <c:layout>
                <c:manualLayout>
                  <c:x val="-4.4101500984252084E-2"/>
                  <c:y val="-1.6406248990757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DE-4E71-AB2C-3718C5610E2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8.0000000000000002E-3</c:v>
                </c:pt>
                <c:pt idx="1">
                  <c:v>4.0000000000000001E-3</c:v>
                </c:pt>
                <c:pt idx="2">
                  <c:v>0</c:v>
                </c:pt>
                <c:pt idx="3">
                  <c:v>7.0000000000000001E-3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3.1250000000000145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DC1-42BE-A4BF-2BB3D33DD69F}"/>
                </c:ext>
              </c:extLst>
            </c:dLbl>
            <c:dLbl>
              <c:idx val="1"/>
              <c:layout>
                <c:manualLayout>
                  <c:x val="-5.729100483608997E-17"/>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DC1-42BE-A4BF-2BB3D33DD69F}"/>
                </c:ext>
              </c:extLst>
            </c:dLbl>
            <c:dLbl>
              <c:idx val="2"/>
              <c:layout>
                <c:manualLayout>
                  <c:x val="-4.6874999999999998E-3"/>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DC1-42BE-A4BF-2BB3D33DD69F}"/>
                </c:ext>
              </c:extLst>
            </c:dLbl>
            <c:dLbl>
              <c:idx val="3"/>
              <c:layout>
                <c:manualLayout>
                  <c:x val="6.249999999999885E-3"/>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DC1-42BE-A4BF-2BB3D33DD69F}"/>
                </c:ext>
              </c:extLst>
            </c:dLbl>
            <c:dLbl>
              <c:idx val="4"/>
              <c:layout>
                <c:manualLayout>
                  <c:x val="1.5624999999998854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DC1-42BE-A4BF-2BB3D33DD69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0.04</c:v>
                </c:pt>
                <c:pt idx="1">
                  <c:v>3.9E-2</c:v>
                </c:pt>
                <c:pt idx="2">
                  <c:v>3.6999999999999998E-2</c:v>
                </c:pt>
                <c:pt idx="3">
                  <c:v>3.6999999999999998E-2</c:v>
                </c:pt>
                <c:pt idx="4">
                  <c:v>3.9E-2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5.8999999999999997E-2</c:v>
                </c:pt>
                <c:pt idx="1">
                  <c:v>0.06</c:v>
                </c:pt>
                <c:pt idx="2">
                  <c:v>6.2E-2</c:v>
                </c:pt>
                <c:pt idx="3">
                  <c:v>6.4000000000000001E-2</c:v>
                </c:pt>
                <c:pt idx="4">
                  <c:v>6.7000000000000004E-2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36</c:v>
                </c:pt>
                <c:pt idx="1">
                  <c:v>37</c:v>
                </c:pt>
                <c:pt idx="2">
                  <c:v>36</c:v>
                </c:pt>
                <c:pt idx="3">
                  <c:v>35</c:v>
                </c:pt>
                <c:pt idx="4">
                  <c:v>35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40"/>
          <c:min val="3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9" formatCode="0.00">
                  <c:v>35</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6.0999999999999999E-2</c:v>
                </c:pt>
                <c:pt idx="1">
                  <c:v>5.6000000000000001E-2</c:v>
                </c:pt>
                <c:pt idx="2">
                  <c:v>5.0999999999999997E-2</c:v>
                </c:pt>
                <c:pt idx="3">
                  <c:v>6.0999999999999999E-2</c:v>
                </c:pt>
                <c:pt idx="4">
                  <c:v>0.05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2">
                  <c:v>0.05</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Swedesboro borough</c:v>
                </c:pt>
                <c:pt idx="1">
                  <c:v>Woodbury city</c:v>
                </c:pt>
                <c:pt idx="2">
                  <c:v>Woolwich township</c:v>
                </c:pt>
                <c:pt idx="3">
                  <c:v>Glassboro borough</c:v>
                </c:pt>
                <c:pt idx="4">
                  <c:v>Deptford township</c:v>
                </c:pt>
                <c:pt idx="5">
                  <c:v>East Greenwich township</c:v>
                </c:pt>
                <c:pt idx="6">
                  <c:v>Paulsboro borough</c:v>
                </c:pt>
                <c:pt idx="7">
                  <c:v>Washington township</c:v>
                </c:pt>
                <c:pt idx="8">
                  <c:v>Westville borough</c:v>
                </c:pt>
                <c:pt idx="9">
                  <c:v>Monroe township</c:v>
                </c:pt>
              </c:strCache>
            </c:strRef>
          </c:cat>
          <c:val>
            <c:numRef>
              <c:f>Sheet1!$B$2:$B$11</c:f>
              <c:numCache>
                <c:formatCode>0.00%</c:formatCode>
                <c:ptCount val="10"/>
                <c:pt idx="0">
                  <c:v>0.14199999999999999</c:v>
                </c:pt>
                <c:pt idx="1">
                  <c:v>8.1000000000000003E-2</c:v>
                </c:pt>
                <c:pt idx="2">
                  <c:v>8.1000000000000003E-2</c:v>
                </c:pt>
                <c:pt idx="3">
                  <c:v>7.0999999999999994E-2</c:v>
                </c:pt>
                <c:pt idx="4">
                  <c:v>6.9000000000000006E-2</c:v>
                </c:pt>
                <c:pt idx="5">
                  <c:v>6.3E-2</c:v>
                </c:pt>
                <c:pt idx="6">
                  <c:v>6.0999999999999999E-2</c:v>
                </c:pt>
                <c:pt idx="7">
                  <c:v>6.0999999999999999E-2</c:v>
                </c:pt>
                <c:pt idx="8">
                  <c:v>6.0999999999999999E-2</c:v>
                </c:pt>
                <c:pt idx="9">
                  <c:v>5.8999999999999997E-2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Gloucester avg. 5.50%</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Swedesboro borough</c:v>
                </c:pt>
                <c:pt idx="1">
                  <c:v>Woodbury city</c:v>
                </c:pt>
                <c:pt idx="2">
                  <c:v>Woolwich township</c:v>
                </c:pt>
                <c:pt idx="3">
                  <c:v>Glassboro borough</c:v>
                </c:pt>
                <c:pt idx="4">
                  <c:v>Deptford township</c:v>
                </c:pt>
                <c:pt idx="5">
                  <c:v>East Greenwich township</c:v>
                </c:pt>
                <c:pt idx="6">
                  <c:v>Paulsboro borough</c:v>
                </c:pt>
                <c:pt idx="7">
                  <c:v>Washington township</c:v>
                </c:pt>
                <c:pt idx="8">
                  <c:v>Westville borough</c:v>
                </c:pt>
                <c:pt idx="9">
                  <c:v>Monroe township</c:v>
                </c:pt>
              </c:strCache>
            </c:strRef>
          </c:cat>
          <c:val>
            <c:numRef>
              <c:f>Sheet1!$C$2:$C$11</c:f>
              <c:numCache>
                <c:formatCode>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471257381889764"/>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0.89900000000000002</c:v>
                </c:pt>
                <c:pt idx="1">
                  <c:v>0.91300000000000003</c:v>
                </c:pt>
                <c:pt idx="2">
                  <c:v>0.91500000000000004</c:v>
                </c:pt>
                <c:pt idx="3">
                  <c:v>0.90700000000000003</c:v>
                </c:pt>
                <c:pt idx="4">
                  <c:v>0.90100000000000002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8">
                  <c:v>0.90100000000000002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760051673228347"/>
          <c:y val="0.90152886049834302"/>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7">
                  <c:v>62962</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19052</c:v>
                </c:pt>
                <c:pt idx="1">
                  <c:v>20063</c:v>
                </c:pt>
                <c:pt idx="2">
                  <c:v>23847</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73868110236221"/>
          <c:y val="2.6953335422200752E-2"/>
          <c:w val="0.771944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Washington township</c:v>
                </c:pt>
                <c:pt idx="1">
                  <c:v>Monroe township</c:v>
                </c:pt>
                <c:pt idx="2">
                  <c:v>Deptford township</c:v>
                </c:pt>
                <c:pt idx="3">
                  <c:v>West Deptford township</c:v>
                </c:pt>
                <c:pt idx="4">
                  <c:v>Harrison township</c:v>
                </c:pt>
                <c:pt idx="5">
                  <c:v>Woolwich township</c:v>
                </c:pt>
                <c:pt idx="6">
                  <c:v>Franklin township</c:v>
                </c:pt>
                <c:pt idx="7">
                  <c:v>Glassboro borough</c:v>
                </c:pt>
                <c:pt idx="8">
                  <c:v>Mantua township</c:v>
                </c:pt>
                <c:pt idx="9">
                  <c:v>East Greenwich township</c:v>
                </c:pt>
                <c:pt idx="10">
                  <c:v>Woodbury city</c:v>
                </c:pt>
                <c:pt idx="11">
                  <c:v>Clayton borough</c:v>
                </c:pt>
                <c:pt idx="12">
                  <c:v>Pitman borough</c:v>
                </c:pt>
                <c:pt idx="13">
                  <c:v>Logan township</c:v>
                </c:pt>
                <c:pt idx="14">
                  <c:v>Greenwich township</c:v>
                </c:pt>
                <c:pt idx="15">
                  <c:v>Paulsboro borough</c:v>
                </c:pt>
                <c:pt idx="16">
                  <c:v>Westville borough</c:v>
                </c:pt>
                <c:pt idx="17">
                  <c:v>South Harrison township</c:v>
                </c:pt>
                <c:pt idx="18">
                  <c:v>Swedesboro borough</c:v>
                </c:pt>
                <c:pt idx="19">
                  <c:v>Elk township</c:v>
                </c:pt>
              </c:strCache>
            </c:strRef>
          </c:cat>
          <c:val>
            <c:numRef>
              <c:f>Sheet1!$B$2:$B$21</c:f>
              <c:numCache>
                <c:formatCode>0</c:formatCode>
                <c:ptCount val="20"/>
                <c:pt idx="0">
                  <c:v>10111</c:v>
                </c:pt>
                <c:pt idx="1">
                  <c:v>8858</c:v>
                </c:pt>
                <c:pt idx="2">
                  <c:v>5938</c:v>
                </c:pt>
                <c:pt idx="3">
                  <c:v>4312</c:v>
                </c:pt>
                <c:pt idx="4">
                  <c:v>3750</c:v>
                </c:pt>
                <c:pt idx="5">
                  <c:v>3592</c:v>
                </c:pt>
                <c:pt idx="6">
                  <c:v>3426</c:v>
                </c:pt>
                <c:pt idx="7">
                  <c:v>3369</c:v>
                </c:pt>
                <c:pt idx="8">
                  <c:v>3347</c:v>
                </c:pt>
                <c:pt idx="9">
                  <c:v>2802</c:v>
                </c:pt>
                <c:pt idx="10">
                  <c:v>1998</c:v>
                </c:pt>
                <c:pt idx="11">
                  <c:v>1829</c:v>
                </c:pt>
                <c:pt idx="12">
                  <c:v>1844</c:v>
                </c:pt>
                <c:pt idx="13">
                  <c:v>1415</c:v>
                </c:pt>
                <c:pt idx="14">
                  <c:v>1072</c:v>
                </c:pt>
                <c:pt idx="15">
                  <c:v>1053</c:v>
                </c:pt>
                <c:pt idx="16">
                  <c:v>1005</c:v>
                </c:pt>
                <c:pt idx="17">
                  <c:v>923</c:v>
                </c:pt>
                <c:pt idx="18">
                  <c:v>780</c:v>
                </c:pt>
                <c:pt idx="19">
                  <c:v>755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0.25</c:v>
                </c:pt>
                <c:pt idx="1">
                  <c:v>0.26</c:v>
                </c:pt>
                <c:pt idx="2">
                  <c:v>0.26</c:v>
                </c:pt>
                <c:pt idx="3">
                  <c:v>0.25</c:v>
                </c:pt>
                <c:pt idx="4">
                  <c:v>0.2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1">
                  <c:v>0.2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8112449799196859E-2"/>
                  <c:y val="-5.791506231683506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6.024096385542169E-3"/>
                  <c:y val="2.60617780425757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1240</c:v>
                </c:pt>
                <c:pt idx="1">
                  <c:v>731</c:v>
                </c:pt>
                <c:pt idx="2">
                  <c:v>1444</c:v>
                </c:pt>
                <c:pt idx="3">
                  <c:v>1321</c:v>
                </c:pt>
                <c:pt idx="4">
                  <c:v>1078</c:v>
                </c:pt>
                <c:pt idx="5">
                  <c:v>795</c:v>
                </c:pt>
                <c:pt idx="6">
                  <c:v>1017</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2">
                  <c:v>91520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77565</c:v>
                </c:pt>
                <c:pt idx="1">
                  <c:v>79879</c:v>
                </c:pt>
                <c:pt idx="2">
                  <c:v>86496</c:v>
                </c:pt>
                <c:pt idx="3">
                  <c:v>81849</c:v>
                </c:pt>
                <c:pt idx="4">
                  <c:v>89447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3" formatCode="_(&quot;$&quot;* #,##0_);_(&quot;$&quot;* \(#,##0\);_(&quot;$&quot;* &quot;-&quot;??_);_(@_)">
                  <c:v>89447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Paulsboro</c:v>
                </c:pt>
                <c:pt idx="1">
                  <c:v>Westville</c:v>
                </c:pt>
                <c:pt idx="2">
                  <c:v>Woodbury</c:v>
                </c:pt>
                <c:pt idx="3">
                  <c:v>National Park</c:v>
                </c:pt>
                <c:pt idx="4">
                  <c:v>Clayton</c:v>
                </c:pt>
                <c:pt idx="5">
                  <c:v>Newfield</c:v>
                </c:pt>
                <c:pt idx="6">
                  <c:v>Deptford</c:v>
                </c:pt>
                <c:pt idx="7">
                  <c:v>Greenwich</c:v>
                </c:pt>
                <c:pt idx="8">
                  <c:v>Glassboro</c:v>
                </c:pt>
                <c:pt idx="9">
                  <c:v>Pitman</c:v>
                </c:pt>
              </c:strCache>
            </c:strRef>
          </c:cat>
          <c:val>
            <c:numRef>
              <c:f>Sheet1!$B$2:$B$11</c:f>
              <c:numCache>
                <c:formatCode>_("$"* #,##0_);_("$"* \(#,##0\);_("$"* "-"??_);_(@_)</c:formatCode>
                <c:ptCount val="10"/>
                <c:pt idx="0">
                  <c:v>45450</c:v>
                </c:pt>
                <c:pt idx="1">
                  <c:v>51983</c:v>
                </c:pt>
                <c:pt idx="2">
                  <c:v>55226</c:v>
                </c:pt>
                <c:pt idx="3">
                  <c:v>65625</c:v>
                </c:pt>
                <c:pt idx="4">
                  <c:v>69883</c:v>
                </c:pt>
                <c:pt idx="5">
                  <c:v>71875</c:v>
                </c:pt>
                <c:pt idx="6">
                  <c:v>72261</c:v>
                </c:pt>
                <c:pt idx="7">
                  <c:v>73083</c:v>
                </c:pt>
                <c:pt idx="8">
                  <c:v>74222</c:v>
                </c:pt>
                <c:pt idx="9">
                  <c:v>75909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Gloucester median $87,283</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Paulsboro</c:v>
                </c:pt>
                <c:pt idx="1">
                  <c:v>Westville</c:v>
                </c:pt>
                <c:pt idx="2">
                  <c:v>Woodbury</c:v>
                </c:pt>
                <c:pt idx="3">
                  <c:v>National Park</c:v>
                </c:pt>
                <c:pt idx="4">
                  <c:v>Clayton</c:v>
                </c:pt>
                <c:pt idx="5">
                  <c:v>Newfield</c:v>
                </c:pt>
                <c:pt idx="6">
                  <c:v>Deptford</c:v>
                </c:pt>
                <c:pt idx="7">
                  <c:v>Greenwich</c:v>
                </c:pt>
                <c:pt idx="8">
                  <c:v>Glassboro</c:v>
                </c:pt>
                <c:pt idx="9">
                  <c:v>Pitman</c:v>
                </c:pt>
              </c:strCache>
            </c:strRef>
          </c:cat>
          <c:val>
            <c:numRef>
              <c:f>Sheet1!$C$2:$C$11</c:f>
              <c:numCache>
                <c:formatCode>"$"#,##0</c:formatCode>
                <c:ptCount val="10"/>
                <c:pt idx="0">
                  <c:v>87283</c:v>
                </c:pt>
                <c:pt idx="1">
                  <c:v>87283</c:v>
                </c:pt>
                <c:pt idx="2">
                  <c:v>87283</c:v>
                </c:pt>
                <c:pt idx="3">
                  <c:v>87283</c:v>
                </c:pt>
                <c:pt idx="4">
                  <c:v>87283</c:v>
                </c:pt>
                <c:pt idx="5">
                  <c:v>87283</c:v>
                </c:pt>
                <c:pt idx="6">
                  <c:v>87283</c:v>
                </c:pt>
                <c:pt idx="7">
                  <c:v>87283</c:v>
                </c:pt>
                <c:pt idx="8">
                  <c:v>87283</c:v>
                </c:pt>
                <c:pt idx="9">
                  <c:v>87283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14734217414029"/>
          <c:y val="0.9608046931091585"/>
          <c:w val="0.20217127243808808"/>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7" formatCode="0%">
                  <c:v>6.3E-2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8.4000000000000005E-2</c:v>
                </c:pt>
                <c:pt idx="1">
                  <c:v>6.4000000000000001E-2</c:v>
                </c:pt>
                <c:pt idx="2">
                  <c:v>6.6000000000000003E-2</c:v>
                </c:pt>
                <c:pt idx="3">
                  <c:v>6.7000000000000004E-2</c:v>
                </c:pt>
                <c:pt idx="4">
                  <c:v>6.3E-2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Woodbury</c:v>
                </c:pt>
                <c:pt idx="1">
                  <c:v>Paulsboro</c:v>
                </c:pt>
                <c:pt idx="2">
                  <c:v>Glassboro</c:v>
                </c:pt>
                <c:pt idx="3">
                  <c:v>Greenwich</c:v>
                </c:pt>
                <c:pt idx="4">
                  <c:v>Swedesboro</c:v>
                </c:pt>
                <c:pt idx="5">
                  <c:v>National Park</c:v>
                </c:pt>
                <c:pt idx="6">
                  <c:v>Westville</c:v>
                </c:pt>
                <c:pt idx="7">
                  <c:v>Clayton</c:v>
                </c:pt>
                <c:pt idx="8">
                  <c:v>Pitman</c:v>
                </c:pt>
                <c:pt idx="9">
                  <c:v>Deptford</c:v>
                </c:pt>
              </c:strCache>
            </c:strRef>
          </c:cat>
          <c:val>
            <c:numRef>
              <c:f>Sheet1!$B$2:$B$11</c:f>
              <c:numCache>
                <c:formatCode>0%</c:formatCode>
                <c:ptCount val="10"/>
                <c:pt idx="0">
                  <c:v>0.34300000000000003</c:v>
                </c:pt>
                <c:pt idx="1">
                  <c:v>0.23599999999999999</c:v>
                </c:pt>
                <c:pt idx="2">
                  <c:v>0.20699999999999999</c:v>
                </c:pt>
                <c:pt idx="3">
                  <c:v>0.14899999999999999</c:v>
                </c:pt>
                <c:pt idx="4">
                  <c:v>0.14099999999999999</c:v>
                </c:pt>
                <c:pt idx="5">
                  <c:v>0.121</c:v>
                </c:pt>
                <c:pt idx="6">
                  <c:v>0.11700000000000001</c:v>
                </c:pt>
                <c:pt idx="7">
                  <c:v>0.10199999999999999</c:v>
                </c:pt>
                <c:pt idx="8">
                  <c:v>9.8000000000000004E-2</c:v>
                </c:pt>
                <c:pt idx="9">
                  <c:v>7.0000000000000007E-2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Gloucester avg. 7.00%</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Woodbury</c:v>
                </c:pt>
                <c:pt idx="1">
                  <c:v>Paulsboro</c:v>
                </c:pt>
                <c:pt idx="2">
                  <c:v>Glassboro</c:v>
                </c:pt>
                <c:pt idx="3">
                  <c:v>Greenwich</c:v>
                </c:pt>
                <c:pt idx="4">
                  <c:v>Swedesboro</c:v>
                </c:pt>
                <c:pt idx="5">
                  <c:v>National Park</c:v>
                </c:pt>
                <c:pt idx="6">
                  <c:v>Westville</c:v>
                </c:pt>
                <c:pt idx="7">
                  <c:v>Clayton</c:v>
                </c:pt>
                <c:pt idx="8">
                  <c:v>Pitman</c:v>
                </c:pt>
                <c:pt idx="9">
                  <c:v>Deptford</c:v>
                </c:pt>
              </c:strCache>
            </c:strRef>
          </c:cat>
          <c:val>
            <c:numRef>
              <c:f>Sheet1!$C$2:$C$11</c:f>
              <c:numCache>
                <c:formatCode>0%</c:formatCode>
                <c:ptCount val="10"/>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7.0000000000000007E-2</c:v>
                </c:pt>
                <c:pt idx="9">
                  <c:v>7.0000000000000007E-2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837725492423557E-2"/>
          <c:y val="0.91995983456613373"/>
          <c:w val="0.1773761069393351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5">
                  <c:v>0.13825049855999999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541301673228349"/>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0.16</c:v>
                </c:pt>
                <c:pt idx="1">
                  <c:v>0.16</c:v>
                </c:pt>
                <c:pt idx="2">
                  <c:v>0.16</c:v>
                </c:pt>
                <c:pt idx="3">
                  <c:v>0.16</c:v>
                </c:pt>
                <c:pt idx="4">
                  <c:v>0.16</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9" formatCode="0.0%">
                  <c:v>7.4999999999999997E-2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7.8E-2</c:v>
                </c:pt>
                <c:pt idx="1">
                  <c:v>7.4999999999999997E-2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3739</c:v>
                </c:pt>
                <c:pt idx="1">
                  <c:v>3445</c:v>
                </c:pt>
                <c:pt idx="2">
                  <c:v>3274</c:v>
                </c:pt>
                <c:pt idx="3">
                  <c:v>3171</c:v>
                </c:pt>
                <c:pt idx="4">
                  <c:v>3488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10076</c:v>
                </c:pt>
                <c:pt idx="1">
                  <c:v>9891</c:v>
                </c:pt>
                <c:pt idx="2">
                  <c:v>9161</c:v>
                </c:pt>
                <c:pt idx="3">
                  <c:v>8992</c:v>
                </c:pt>
                <c:pt idx="4">
                  <c:v>9169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8987</c:v>
                </c:pt>
                <c:pt idx="1">
                  <c:v>8197</c:v>
                </c:pt>
                <c:pt idx="2">
                  <c:v>7898</c:v>
                </c:pt>
                <c:pt idx="3">
                  <c:v>7268</c:v>
                </c:pt>
                <c:pt idx="4">
                  <c:v>7315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Gloucester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1081</c:v>
                </c:pt>
                <c:pt idx="1">
                  <c:v>975</c:v>
                </c:pt>
                <c:pt idx="2">
                  <c:v>834</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3">
                  <c:v>1081</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3" formatCode="&quot;$&quot;#,##0_);[Red]\(&quot;$&quot;#,##0\)">
                  <c:v>834</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3">
                  <c:v>30.5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29.9</c:v>
                </c:pt>
                <c:pt idx="1">
                  <c:v>29.5</c:v>
                </c:pt>
                <c:pt idx="2">
                  <c:v>31.9</c:v>
                </c:pt>
                <c:pt idx="3" formatCode="0.0">
                  <c:v>31</c:v>
                </c:pt>
                <c:pt idx="4" formatCode="0.0">
                  <c:v>30.5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3">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0" formatCode="0%">
                  <c:v>2.8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6" formatCode="0.0%">
                  <c:v>5.1999999999999998E-2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B0-4722-81F2-3BD42B87D51E}"/>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B0-4722-81F2-3BD42B87D51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0.05</c:v>
                </c:pt>
                <c:pt idx="1">
                  <c:v>1.6E-2</c:v>
                </c:pt>
                <c:pt idx="2">
                  <c:v>2.8000000000000001E-2</c:v>
                </c:pt>
                <c:pt idx="3">
                  <c:v>1.4999999999999999E-2</c:v>
                </c:pt>
                <c:pt idx="4">
                  <c:v>5.1999999999999998E-2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Woodbury</c:v>
                </c:pt>
                <c:pt idx="1">
                  <c:v>Franklin</c:v>
                </c:pt>
                <c:pt idx="2">
                  <c:v>Pitman</c:v>
                </c:pt>
                <c:pt idx="3">
                  <c:v>Monroe</c:v>
                </c:pt>
                <c:pt idx="4">
                  <c:v>Clayton</c:v>
                </c:pt>
                <c:pt idx="5">
                  <c:v>Woodbury Heights</c:v>
                </c:pt>
                <c:pt idx="6">
                  <c:v>Westville</c:v>
                </c:pt>
                <c:pt idx="7">
                  <c:v>West Deptford</c:v>
                </c:pt>
                <c:pt idx="8">
                  <c:v>East Greenwich</c:v>
                </c:pt>
                <c:pt idx="9">
                  <c:v>South Harrison</c:v>
                </c:pt>
              </c:strCache>
            </c:strRef>
          </c:cat>
          <c:val>
            <c:numRef>
              <c:f>Sheet1!$B$2:$B$11</c:f>
              <c:numCache>
                <c:formatCode>0.0%</c:formatCode>
                <c:ptCount val="10"/>
                <c:pt idx="0">
                  <c:v>7.5999999999999998E-2</c:v>
                </c:pt>
                <c:pt idx="1">
                  <c:v>5.8999999999999997E-2</c:v>
                </c:pt>
                <c:pt idx="2">
                  <c:v>5.7000000000000002E-2</c:v>
                </c:pt>
                <c:pt idx="3">
                  <c:v>4.3999999999999997E-2</c:v>
                </c:pt>
                <c:pt idx="4">
                  <c:v>0.04</c:v>
                </c:pt>
                <c:pt idx="5">
                  <c:v>3.3000000000000002E-2</c:v>
                </c:pt>
                <c:pt idx="6">
                  <c:v>3.2000000000000001E-2</c:v>
                </c:pt>
                <c:pt idx="7">
                  <c:v>2.7E-2</c:v>
                </c:pt>
                <c:pt idx="8">
                  <c:v>2.4E-2</c:v>
                </c:pt>
                <c:pt idx="9">
                  <c:v>2.1999999999999999E-2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Gloucester avg. 2.50%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Woodbury</c:v>
                </c:pt>
                <c:pt idx="1">
                  <c:v>Franklin</c:v>
                </c:pt>
                <c:pt idx="2">
                  <c:v>Pitman</c:v>
                </c:pt>
                <c:pt idx="3">
                  <c:v>Monroe</c:v>
                </c:pt>
                <c:pt idx="4">
                  <c:v>Clayton</c:v>
                </c:pt>
                <c:pt idx="5">
                  <c:v>Woodbury Heights</c:v>
                </c:pt>
                <c:pt idx="6">
                  <c:v>Westville</c:v>
                </c:pt>
                <c:pt idx="7">
                  <c:v>West Deptford</c:v>
                </c:pt>
                <c:pt idx="8">
                  <c:v>East Greenwich</c:v>
                </c:pt>
                <c:pt idx="9">
                  <c:v>South Harrison</c:v>
                </c:pt>
              </c:strCache>
            </c:strRef>
          </c:cat>
          <c:val>
            <c:numRef>
              <c:f>Sheet1!$C$2:$C$11</c:f>
              <c:numCache>
                <c:formatCode>0.00%</c:formatCode>
                <c:ptCount val="10"/>
                <c:pt idx="0">
                  <c:v>2.5000000000000001E-2</c:v>
                </c:pt>
                <c:pt idx="1">
                  <c:v>2.5000000000000001E-2</c:v>
                </c:pt>
                <c:pt idx="2">
                  <c:v>2.5000000000000001E-2</c:v>
                </c:pt>
                <c:pt idx="3">
                  <c:v>2.5000000000000001E-2</c:v>
                </c:pt>
                <c:pt idx="4">
                  <c:v>2.5000000000000001E-2</c:v>
                </c:pt>
                <c:pt idx="5">
                  <c:v>2.5000000000000001E-2</c:v>
                </c:pt>
                <c:pt idx="6">
                  <c:v>2.5000000000000001E-2</c:v>
                </c:pt>
                <c:pt idx="7">
                  <c:v>2.5000000000000001E-2</c:v>
                </c:pt>
                <c:pt idx="8">
                  <c:v>2.5000000000000001E-2</c:v>
                </c:pt>
                <c:pt idx="9">
                  <c:v>2.5000000000000001E-2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3">
                  <c:v>15563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3">
                  <c:v>4769</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7" formatCode="0.00%">
                  <c:v>0.71020000000000005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7" formatCode="0.00%">
                  <c:v>0.59319999999999995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8">
                  <c:v>0.95299999999999996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0.96599999999999997</c:v>
                </c:pt>
                <c:pt idx="1">
                  <c:v>0.96299999999999997</c:v>
                </c:pt>
                <c:pt idx="2">
                  <c:v>0.96799999999999997</c:v>
                </c:pt>
                <c:pt idx="3">
                  <c:v>0.95099999999999996</c:v>
                </c:pt>
                <c:pt idx="4">
                  <c:v>0.96399999999999997</c:v>
                </c:pt>
                <c:pt idx="5">
                  <c:v>0.95299999999999996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5">
                  <c:v>159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Gloucester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6.8000000000000005E-2</c:v>
                </c:pt>
                <c:pt idx="1">
                  <c:v>6.3E-2</c:v>
                </c:pt>
                <c:pt idx="2">
                  <c:v>8.7999999999999995E-2</c:v>
                </c:pt>
                <c:pt idx="3">
                  <c:v>6.7000000000000004E-2</c:v>
                </c:pt>
                <c:pt idx="4">
                  <c:v>7.5999999999999998E-2</c:v>
                </c:pt>
                <c:pt idx="5">
                  <c:v>0.08</c:v>
                </c:pt>
                <c:pt idx="6">
                  <c:v>7.3999999999999996E-2</c:v>
                </c:pt>
                <c:pt idx="7">
                  <c:v>6.7000000000000004E-2</c:v>
                </c:pt>
                <c:pt idx="8">
                  <c:v>6.6000000000000003E-2</c:v>
                </c:pt>
                <c:pt idx="9">
                  <c:v>7.9000000000000001E-2</c:v>
                </c:pt>
                <c:pt idx="10">
                  <c:v>7.4999999999999997E-2</c:v>
                </c:pt>
                <c:pt idx="11" formatCode="0.00%">
                  <c:v>6.6000000000000003E-2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0" formatCode="0.0">
                  <c:v>7.0999999999999994E-2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0" formatCode="0.0%">
                  <c:v>5.8737499999999998E-2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5.0686200000000001E-2</c:v>
                </c:pt>
                <c:pt idx="1">
                  <c:v>4.9644399999999998E-2</c:v>
                </c:pt>
                <c:pt idx="2">
                  <c:v>5.5421499999999999E-2</c:v>
                </c:pt>
                <c:pt idx="3">
                  <c:v>6.17756E-2</c:v>
                </c:pt>
                <c:pt idx="4">
                  <c:v>5.8737499999999998E-2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0.92188320000000001</c:v>
                </c:pt>
                <c:pt idx="1">
                  <c:v>0.93303570000000002</c:v>
                </c:pt>
                <c:pt idx="2">
                  <c:v>0.92950390000000005</c:v>
                </c:pt>
                <c:pt idx="3">
                  <c:v>0.93267650000000002</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1">
                  <c:v>0.93</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0.82899999999999996</c:v>
                </c:pt>
                <c:pt idx="1">
                  <c:v>0.878</c:v>
                </c:pt>
                <c:pt idx="2">
                  <c:v>0.88200000000000001</c:v>
                </c:pt>
                <c:pt idx="3">
                  <c:v>0.91100000000000003</c:v>
                </c:pt>
                <c:pt idx="4">
                  <c:v>0.88900000000000001</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7">
                  <c:v>0.88900000000000001</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7">
                  <c:v>119.9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2277897081046595E-2"/>
                  <c:y val="0.16962559627459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c:v>
                </c:pt>
                <c:pt idx="1">
                  <c:v>14</c:v>
                </c:pt>
                <c:pt idx="2">
                  <c:v>81</c:v>
                </c:pt>
                <c:pt idx="3">
                  <c:v>244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5.0497024644545231E-2"/>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579</c:v>
                </c:pt>
                <c:pt idx="1">
                  <c:v>3069</c:v>
                </c:pt>
                <c:pt idx="2">
                  <c:v>194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9">
                  <c:v>7.4010699999999998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8.0073899999999991</c:v>
                </c:pt>
                <c:pt idx="1">
                  <c:v>9.3645899999999997</c:v>
                </c:pt>
                <c:pt idx="2">
                  <c:v>10.33154</c:v>
                </c:pt>
                <c:pt idx="3">
                  <c:v>8.4111399999999996</c:v>
                </c:pt>
                <c:pt idx="4">
                  <c:v>7.4010699999999998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9">
                  <c:v>51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9">
                  <c:v>345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8</c:v>
                </c:pt>
                <c:pt idx="1">
                  <c:v>8.1</c:v>
                </c:pt>
                <c:pt idx="2">
                  <c:v>7.7</c:v>
                </c:pt>
                <c:pt idx="3">
                  <c:v>8.6</c:v>
                </c:pt>
                <c:pt idx="4">
                  <c:v>8.1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6">
                  <c:v>8.1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8">
                  <c:v>2417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1887</c:v>
                </c:pt>
                <c:pt idx="1">
                  <c:v>1986</c:v>
                </c:pt>
                <c:pt idx="2">
                  <c:v>2427</c:v>
                </c:pt>
                <c:pt idx="3">
                  <c:v>2444</c:v>
                </c:pt>
                <c:pt idx="4">
                  <c:v>2417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8.0465750051169224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493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1128</c:v>
                </c:pt>
                <c:pt idx="1">
                  <c:v>908</c:v>
                </c:pt>
                <c:pt idx="2">
                  <c:v>185</c:v>
                </c:pt>
                <c:pt idx="3">
                  <c:v>110</c:v>
                </c:pt>
                <c:pt idx="4" formatCode="#,##0">
                  <c:v>63</c:v>
                </c:pt>
                <c:pt idx="5">
                  <c:v>16</c:v>
                </c:pt>
                <c:pt idx="6">
                  <c:v>67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3">
                  <c:v>70376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3">
                  <c:v>52376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65640</c:v>
                </c:pt>
                <c:pt idx="1">
                  <c:v>66477</c:v>
                </c:pt>
                <c:pt idx="2">
                  <c:v>66352</c:v>
                </c:pt>
                <c:pt idx="3">
                  <c:v>64992</c:v>
                </c:pt>
                <c:pt idx="4">
                  <c:v>70376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47159</c:v>
                </c:pt>
                <c:pt idx="1">
                  <c:v>52399</c:v>
                </c:pt>
                <c:pt idx="2">
                  <c:v>51369</c:v>
                </c:pt>
                <c:pt idx="3">
                  <c:v>54047</c:v>
                </c:pt>
                <c:pt idx="4">
                  <c:v>52376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6">
                  <c:v>110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65</c:v>
                </c:pt>
                <c:pt idx="1">
                  <c:v>88</c:v>
                </c:pt>
                <c:pt idx="2">
                  <c:v>123</c:v>
                </c:pt>
                <c:pt idx="3">
                  <c:v>144</c:v>
                </c:pt>
                <c:pt idx="4">
                  <c:v>138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1">
                  <c:v>-4.1666666666666699E-2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5035532741420864"/>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0.26</c:v>
                </c:pt>
                <c:pt idx="1">
                  <c:v>0.47</c:v>
                </c:pt>
                <c:pt idx="2">
                  <c:v>0.08</c:v>
                </c:pt>
                <c:pt idx="3">
                  <c:v>7.0000000000000007E-2</c:v>
                </c:pt>
                <c:pt idx="4">
                  <c:v>0.05</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1</c:v>
                </c:pt>
                <c:pt idx="3">
                  <c:v>1</c:v>
                </c:pt>
                <c:pt idx="4">
                  <c:v>1</c:v>
                </c:pt>
                <c:pt idx="5">
                  <c:v>1</c:v>
                </c:pt>
                <c:pt idx="6">
                  <c:v>1</c:v>
                </c:pt>
                <c:pt idx="7">
                  <c:v>1</c:v>
                </c:pt>
                <c:pt idx="8">
                  <c:v>0</c:v>
                </c:pt>
                <c:pt idx="9">
                  <c:v>1</c:v>
                </c:pt>
                <c:pt idx="10">
                  <c:v>3</c:v>
                </c:pt>
                <c:pt idx="11">
                  <c:v>1</c:v>
                </c:pt>
                <c:pt idx="12">
                  <c:v>0</c:v>
                </c:pt>
                <c:pt idx="13">
                  <c:v>1</c:v>
                </c:pt>
                <c:pt idx="14">
                  <c:v>1</c:v>
                </c:pt>
                <c:pt idx="15">
                  <c:v>1</c:v>
                </c:pt>
                <c:pt idx="16">
                  <c:v>1</c:v>
                </c:pt>
                <c:pt idx="17">
                  <c:v>1</c:v>
                </c:pt>
                <c:pt idx="18">
                  <c:v>0</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4">
                  <c:v>0.14799999999999999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5454554825276276E-2"/>
          <c:w val="0.9217861730049700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0.14299999999999999</c:v>
                </c:pt>
                <c:pt idx="1">
                  <c:v>9.4E-2</c:v>
                </c:pt>
                <c:pt idx="2">
                  <c:v>0.17</c:v>
                </c:pt>
                <c:pt idx="3">
                  <c:v>0.129</c:v>
                </c:pt>
                <c:pt idx="4">
                  <c:v>0.14799999999999999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General</c:formatCode>
                <c:ptCount val="2"/>
                <c:pt idx="0" formatCode="0.0%">
                  <c:v>0.13200000000000001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9">
                  <c:v>0.125</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224439195100612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490895733303108E-2"/>
          <c:y val="7.1850645292856952E-2"/>
          <c:w val="0.89740350644416533"/>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0.16500000000000001</c:v>
                </c:pt>
                <c:pt idx="1">
                  <c:v>0.15</c:v>
                </c:pt>
                <c:pt idx="2">
                  <c:v>0.122</c:v>
                </c:pt>
                <c:pt idx="3">
                  <c:v>0.19</c:v>
                </c:pt>
                <c:pt idx="4">
                  <c:v>0.125</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General</c:formatCode>
                <c:ptCount val="2"/>
                <c:pt idx="0" formatCode="0.0%">
                  <c:v>6.7000000000000004E-2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7">
                  <c:v>10.9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8" formatCode="0">
                  <c:v>8896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8">
                  <c:v>8790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6">
                  <c:v>370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6">
                  <c:v>419</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4.4195046439628412E-2"/>
                  <c:y val="-8.78319381291250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45-4BB0-8480-AC88F17A440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436</c:v>
                </c:pt>
                <c:pt idx="1">
                  <c:v>430</c:v>
                </c:pt>
                <c:pt idx="2">
                  <c:v>411</c:v>
                </c:pt>
                <c:pt idx="3">
                  <c:v>419</c:v>
                </c:pt>
                <c:pt idx="4">
                  <c:v>419</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599-464E-8715-CAFF3EA2F0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6">
                  <c:v>1.2E-2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8">
                  <c:v>190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1">
                  <c:v>1366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1">
                  <c:v>1366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148</c:v>
                </c:pt>
                <c:pt idx="1">
                  <c:v>205</c:v>
                </c:pt>
                <c:pt idx="2">
                  <c:v>258</c:v>
                </c:pt>
                <c:pt idx="3">
                  <c:v>223</c:v>
                </c:pt>
                <c:pt idx="4">
                  <c:v>152</c:v>
                </c:pt>
                <c:pt idx="5">
                  <c:v>129</c:v>
                </c:pt>
                <c:pt idx="6">
                  <c:v>101</c:v>
                </c:pt>
                <c:pt idx="7">
                  <c:v>100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192</c:v>
                </c:pt>
                <c:pt idx="1">
                  <c:v>218</c:v>
                </c:pt>
                <c:pt idx="2">
                  <c:v>196</c:v>
                </c:pt>
                <c:pt idx="3">
                  <c:v>203</c:v>
                </c:pt>
                <c:pt idx="4">
                  <c:v>194</c:v>
                </c:pt>
                <c:pt idx="5">
                  <c:v>176</c:v>
                </c:pt>
                <c:pt idx="6">
                  <c:v>160</c:v>
                </c:pt>
                <c:pt idx="7">
                  <c:v>123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0">
                  <c:v>2204</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1">
                  <c:v>4.91</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asapphealthcare.org/" TargetMode="External"/><Relationship Id="rId3" Type="http://schemas.openxmlformats.org/officeDocument/2006/relationships/hyperlink" Target="http://www.cgsresourcenet.org/community-services/family-support-services/" TargetMode="External"/><Relationship Id="rId7" Type="http://schemas.openxmlformats.org/officeDocument/2006/relationships/hyperlink" Target="https://rwjms.rutgers.edu/boggscenter/"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www.thearcgloucester.org/" TargetMode="External"/><Relationship Id="rId5" Type="http://schemas.openxmlformats.org/officeDocument/2006/relationships/hyperlink" Target="https://careplusnj.org/" TargetMode="External"/><Relationship Id="rId4" Type="http://schemas.openxmlformats.org/officeDocument/2006/relationships/hyperlink" Target="https://www.wespeakupforchildre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residents has remained fairly steady by racial/ethnic groups.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Calibri" panose="020F0502020204030204" pitchFamily="34" charset="0"/>
                <a:ea typeface="Calibri" panose="020F0502020204030204" pitchFamily="34" charset="0"/>
                <a:cs typeface="Calibri" panose="020F0502020204030204" pitchFamily="34" charset="0"/>
              </a:rPr>
              <a:t>This county has the 2</a:t>
            </a:r>
            <a:r>
              <a:rPr lang="en-US" sz="1800" kern="1200" baseline="30000" dirty="0">
                <a:effectLst/>
                <a:latin typeface="Calibri" panose="020F0502020204030204" pitchFamily="34" charset="0"/>
                <a:ea typeface="Calibri" panose="020F0502020204030204" pitchFamily="34" charset="0"/>
                <a:cs typeface="Calibri" panose="020F0502020204030204" pitchFamily="34" charset="0"/>
              </a:rPr>
              <a:t>nd</a:t>
            </a:r>
            <a:r>
              <a:rPr lang="en-US" sz="1800" kern="1200" dirty="0">
                <a:effectLst/>
                <a:latin typeface="Calibri" panose="020F0502020204030204" pitchFamily="34" charset="0"/>
                <a:ea typeface="Calibri" panose="020F0502020204030204" pitchFamily="34" charset="0"/>
                <a:cs typeface="Calibri" panose="020F0502020204030204" pitchFamily="34" charset="0"/>
              </a:rPr>
              <a:t> lowest index of Black/White residential segregation of the NJ counties. </a:t>
            </a:r>
            <a:endParaRPr lang="en-US" sz="1800" kern="12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slightly over time.</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Swedesboro borough and Woodbury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Washington and Monroe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t>
            </a:r>
            <a:r>
              <a:rPr lang="en-US" sz="1800" kern="1200" dirty="0">
                <a:effectLst/>
                <a:highlight>
                  <a:srgbClr val="FFFF00"/>
                </a:highlight>
                <a:latin typeface="Calibri" panose="020F0502020204030204" pitchFamily="34" charset="0"/>
                <a:ea typeface="Calibri" panose="020F0502020204030204" pitchFamily="34" charset="0"/>
              </a:rPr>
              <a:t>costliest</a:t>
            </a:r>
            <a:r>
              <a:rPr lang="en-US" sz="1800" kern="1200" dirty="0">
                <a:effectLst/>
                <a:latin typeface="Calibri" panose="020F0502020204030204" pitchFamily="34" charset="0"/>
                <a:ea typeface="Calibri" panose="020F0502020204030204" pitchFamily="34" charset="0"/>
              </a:rPr>
              <a:t> </a:t>
            </a:r>
            <a:r>
              <a:rPr lang="en-US" sz="1200" kern="1200" dirty="0">
                <a:solidFill>
                  <a:schemeClr val="tx1"/>
                </a:solidFill>
                <a:effectLst/>
                <a:latin typeface="+mn-lt"/>
                <a:ea typeface="+mn-ea"/>
                <a:cs typeface="+mn-cs"/>
              </a:rPr>
              <a:t>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slightly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Paulsboro and Westville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Woodbury and Paulsboro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stayed about the same across the two years shown.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kern="1200" dirty="0">
              <a:effectLst/>
              <a:highlight>
                <a:srgbClr val="FF0000"/>
              </a:highlight>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fairly stable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a:t>
            </a:r>
            <a:r>
              <a:rPr lang="en-US" sz="1800" dirty="0">
                <a:effectLst/>
                <a:highlight>
                  <a:srgbClr val="FFFF00"/>
                </a:highlight>
                <a:latin typeface="Calibri" panose="020F0502020204030204" pitchFamily="34" charset="0"/>
                <a:ea typeface="Calibri" panose="020F0502020204030204" pitchFamily="34" charset="0"/>
              </a:rPr>
              <a:t>Table 6.3</a:t>
            </a:r>
            <a:r>
              <a:rPr lang="en-US" sz="1800" dirty="0">
                <a:effectLst/>
                <a:latin typeface="Calibri" panose="020F0502020204030204" pitchFamily="34" charset="0"/>
                <a:ea typeface="Calibri" panose="020F0502020204030204" pitchFamily="34" charset="0"/>
              </a:rPr>
              <a:t> </a:t>
            </a:r>
            <a:r>
              <a:rPr lang="en-US" sz="1200" kern="1200" dirty="0">
                <a:solidFill>
                  <a:schemeClr val="tx1"/>
                </a:solidFill>
                <a:effectLst/>
                <a:latin typeface="+mn-lt"/>
                <a:ea typeface="+mn-ea"/>
                <a:cs typeface="+mn-cs"/>
              </a:rPr>
              <a:t>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a middling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Woodbury and Franklin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71.02% of  Gloucester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59.32% of Gloucester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1078603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around the middle for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 </a:t>
            </a:r>
            <a:r>
              <a:rPr lang="en-US" sz="1200" kern="1200" dirty="0">
                <a:solidFill>
                  <a:schemeClr val="tx1"/>
                </a:solidFill>
                <a:effectLst/>
                <a:latin typeface="+mn-lt"/>
                <a:ea typeface="+mn-ea"/>
                <a:cs typeface="+mn-cs"/>
              </a:rPr>
              <a:t>highest high school graduation rate of the NJ counties. </a:t>
            </a:r>
          </a:p>
          <a:p>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increase over time.</a:t>
            </a: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-4.17%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 except for 2019.</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Frequency of reported symptoms of mental health distress were not available for women.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races/ethnicities</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kern="1200" dirty="0">
                <a:solidFill>
                  <a:schemeClr val="tx1"/>
                </a:solidFill>
                <a:effectLst/>
                <a:latin typeface="+mn-lt"/>
                <a:ea typeface="+mn-ea"/>
                <a:cs typeface="+mn-cs"/>
              </a:rPr>
              <a:t>Reported diagnosed depression rates </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were not available for women.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10</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1143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223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2020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sz="1800"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http://www.cgsresourcenet.org/community-services/family-support-services/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https://www.thearcgloucester.org/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9</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Gloucester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a:extLst>
              <a:ext uri="{FF2B5EF4-FFF2-40B4-BE49-F238E27FC236}">
                <a16:creationId xmlns:a16="http://schemas.microsoft.com/office/drawing/2014/main" id="{FD06529B-F714-47F3-BC19-A26A411096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89C09562-AD1E-4F0F-9B1B-07CECBB0B75C}"/>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9D8A8A2B-E707-407C-B627-C0326FFBF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E49AF967-351F-4285-A495-ECCB6B088CE7}"/>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3C626E3C-A508-4AFF-8C76-041B44A5DB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FB759E16-0351-4E10-BB7D-65FA5836B700}"/>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A827E195-790E-449D-9A9E-BE103E7225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D424B34F-B775-4F9C-B587-D66F4099D1E8}"/>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630A4C2E-8F2D-4F26-B479-94D1034A39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5D18F991-97D2-48B5-BD87-C3A9EC7C6F82}"/>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3DB894DE-2F60-48B1-8B3B-B1CCB6608F8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56B46B02-92DF-4CF1-82F9-377BC190E9FC}"/>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79846104-E5E5-45E3-AAF7-335F0974A8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C627112F-8D40-437C-84F2-7B797C32D873}"/>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52E8D6E0-4C2D-47BD-B9C6-324282DF00D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70675905-8CC2-4C67-A01C-534FDDC14330}"/>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98E43D25-9007-44AE-A1BE-BA9C19A2E8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0CCCC9BA-4A2C-4E0C-B8BE-C3FD303B5171}"/>
              </a:ext>
            </a:extLst>
          </p:cNvPr>
          <p:cNvSpPr txBox="1"/>
          <p:nvPr userDrawn="1"/>
        </p:nvSpPr>
        <p:spPr>
          <a:xfrm>
            <a:off x="609600" y="50684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4871B454-095E-4C2B-8673-835944E4618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 y="128171"/>
            <a:ext cx="475265" cy="899836"/>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B3E522CC-339D-4768-A505-D133C82A6CC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8200" y="852100"/>
            <a:ext cx="883703" cy="1673144"/>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a:extLst>
              <a:ext uri="{FF2B5EF4-FFF2-40B4-BE49-F238E27FC236}">
                <a16:creationId xmlns:a16="http://schemas.microsoft.com/office/drawing/2014/main" id="{32B97F90-8E55-41F4-8CB0-1DA8531831B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06749" y="4357300"/>
            <a:ext cx="883703" cy="1673144"/>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a:extLst>
              <a:ext uri="{FF2B5EF4-FFF2-40B4-BE49-F238E27FC236}">
                <a16:creationId xmlns:a16="http://schemas.microsoft.com/office/drawing/2014/main" id="{C398411F-7601-4736-9FE9-3CFEF07C108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9298" y="394900"/>
            <a:ext cx="883703" cy="1673144"/>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a:extLst>
              <a:ext uri="{FF2B5EF4-FFF2-40B4-BE49-F238E27FC236}">
                <a16:creationId xmlns:a16="http://schemas.microsoft.com/office/drawing/2014/main" id="{3E6FC501-D995-486B-B3ED-A2F6F2FCE28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9298" y="394900"/>
            <a:ext cx="883703" cy="1673144"/>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28FE27B8-9637-4B45-A8FD-50619EBB15C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21329" y="2592427"/>
            <a:ext cx="883703" cy="1673144"/>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C45C5576-29D0-40F8-8AF7-75282ED7C21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9398" y="471100"/>
            <a:ext cx="883703" cy="1673144"/>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6C14B8C-69B4-4C01-912F-EE1DE3B4919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6348" y="392115"/>
            <a:ext cx="781627" cy="1479881"/>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835FFB78-38E8-4EDE-B4C8-7A6CC99D045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96671" y="4814499"/>
            <a:ext cx="883703" cy="1673144"/>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08CBA66-4E1C-4274-929D-013ABA1BC23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897" y="4760381"/>
            <a:ext cx="883703" cy="1673144"/>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a:extLst>
              <a:ext uri="{FF2B5EF4-FFF2-40B4-BE49-F238E27FC236}">
                <a16:creationId xmlns:a16="http://schemas.microsoft.com/office/drawing/2014/main" id="{43A79869-351B-4811-87F9-0856203BCA7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817466" y="315364"/>
            <a:ext cx="883703" cy="1673144"/>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EA5F1D2C-1ECF-4A69-B04E-35E3746DECE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12863" y="354012"/>
            <a:ext cx="751295" cy="1422451"/>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a:extLst>
              <a:ext uri="{FF2B5EF4-FFF2-40B4-BE49-F238E27FC236}">
                <a16:creationId xmlns:a16="http://schemas.microsoft.com/office/drawing/2014/main" id="{E3EF235B-63CB-43AC-9A19-BD0935CDD91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24297" y="303986"/>
            <a:ext cx="883703" cy="1673144"/>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a:extLst>
              <a:ext uri="{FF2B5EF4-FFF2-40B4-BE49-F238E27FC236}">
                <a16:creationId xmlns:a16="http://schemas.microsoft.com/office/drawing/2014/main" id="{274D5C35-A716-4B46-9D74-F73672AC736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50044" y="665028"/>
            <a:ext cx="883703" cy="1673144"/>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a:extLst>
              <a:ext uri="{FF2B5EF4-FFF2-40B4-BE49-F238E27FC236}">
                <a16:creationId xmlns:a16="http://schemas.microsoft.com/office/drawing/2014/main" id="{A309285F-ECEB-44D8-9A9B-F17699675AA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16387" y="444592"/>
            <a:ext cx="828735" cy="1569072"/>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91A02BA8-E4B1-4978-BBD4-412E590B70C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68347" y="293608"/>
            <a:ext cx="883703" cy="1673144"/>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43F974BC-EABC-4D35-AB3B-9221E379659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71515" y="293608"/>
            <a:ext cx="883703" cy="1673144"/>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a:extLst>
              <a:ext uri="{FF2B5EF4-FFF2-40B4-BE49-F238E27FC236}">
                <a16:creationId xmlns:a16="http://schemas.microsoft.com/office/drawing/2014/main" id="{E380ACAA-DB25-436B-A78C-852441A4DA9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25139" y="341114"/>
            <a:ext cx="785461" cy="1487139"/>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a:extLst>
              <a:ext uri="{FF2B5EF4-FFF2-40B4-BE49-F238E27FC236}">
                <a16:creationId xmlns:a16="http://schemas.microsoft.com/office/drawing/2014/main" id="{32125BBF-9284-4562-A0B3-5242FD81FFC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8200" y="852100"/>
            <a:ext cx="883703" cy="1673144"/>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2F5731B-4D20-4241-A2FB-566E2849868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0" y="-308464"/>
            <a:ext cx="13417712" cy="754746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Gloucester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a:extLst>
              <a:ext uri="{FF2B5EF4-FFF2-40B4-BE49-F238E27FC236}">
                <a16:creationId xmlns:a16="http://schemas.microsoft.com/office/drawing/2014/main" id="{F42B7298-54D8-438E-A689-29DBE6C1247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83218" y="4786303"/>
            <a:ext cx="872483" cy="1651901"/>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B24F65-61E5-4761-BB01-0559F2D7BD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762000"/>
            <a:ext cx="2057333" cy="3895216"/>
          </a:xfrm>
          <a:prstGeom prst="rect">
            <a:avLst/>
          </a:prstGeom>
        </p:spPr>
      </p:pic>
      <p:pic>
        <p:nvPicPr>
          <p:cNvPr id="5" name="Picture 4">
            <a:extLst>
              <a:ext uri="{FF2B5EF4-FFF2-40B4-BE49-F238E27FC236}">
                <a16:creationId xmlns:a16="http://schemas.microsoft.com/office/drawing/2014/main" id="{7485038F-D357-499C-A819-F785D0B69B3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7800" y="1295400"/>
            <a:ext cx="4809339" cy="4659737"/>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Gloucester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94354170"/>
              </p:ext>
            </p:extLst>
          </p:nvPr>
        </p:nvGraphicFramePr>
        <p:xfrm>
          <a:off x="7543801" y="937364"/>
          <a:ext cx="4800599" cy="614923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Gloucester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452045764"/>
              </p:ext>
            </p:extLst>
          </p:nvPr>
        </p:nvGraphicFramePr>
        <p:xfrm>
          <a:off x="7014976" y="1141644"/>
          <a:ext cx="5329424" cy="594495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634917123"/>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982982653"/>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331716696"/>
              </p:ext>
            </p:extLst>
          </p:nvPr>
        </p:nvGraphicFramePr>
        <p:xfrm>
          <a:off x="8755009" y="4203971"/>
          <a:ext cx="3011129"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357156522"/>
              </p:ext>
            </p:extLst>
          </p:nvPr>
        </p:nvGraphicFramePr>
        <p:xfrm>
          <a:off x="3249706" y="567671"/>
          <a:ext cx="6520665" cy="5696655"/>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7419393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82064132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03629107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0069163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01189293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29491421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52965555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42017162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4103747602"/>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381484891"/>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0189565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90562425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92884878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70862079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81458814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40024712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84361653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47312226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8715199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28220759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80700933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61086716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64745779"/>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927222573"/>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161428567"/>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33149852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53549162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389257720"/>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913771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419385855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463191964"/>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933380049"/>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68252252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54664898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52852866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013586441"/>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19513182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06786506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42503828"/>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405623870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297235464"/>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918670698"/>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84475628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116536985"/>
              </p:ext>
            </p:extLst>
          </p:nvPr>
        </p:nvGraphicFramePr>
        <p:xfrm>
          <a:off x="8487010" y="4393513"/>
          <a:ext cx="3506868"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1893243704"/>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067402450"/>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146081091"/>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22551511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16358112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59399189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52907553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54140594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75216143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5954564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360181282"/>
              </p:ext>
            </p:extLst>
          </p:nvPr>
        </p:nvGraphicFramePr>
        <p:xfrm>
          <a:off x="3197889" y="705774"/>
          <a:ext cx="6665302" cy="60760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81487627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1099809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801303551"/>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35303859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97774466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7754565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68566333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61153361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3089477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01229729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92448866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407198348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70635881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29826643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97803039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08782017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428656965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62111119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53702461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84434647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0689472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97605621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74653597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20081426"/>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2329921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06152825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70241555"/>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100702982"/>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CGS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CarePlus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Boys and Girls Club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AIDS Coalition of Southern NJ</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643114196"/>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c62c41354356f81a85d3&quot;,&quot;SmartGridHorizontal&quot;:0,&quot;LinkedExcelSources&quot;:{&quot;618a971e383938345c058b52&quot;:&quot;{{Desktop}}\\County Workbooks\\Gloucester_County_11.09.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25140</TotalTime>
  <Words>9929</Words>
  <Application>Microsoft Office PowerPoint</Application>
  <PresentationFormat>Widescreen</PresentationFormat>
  <Paragraphs>851</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1682</cp:revision>
  <dcterms:created xsi:type="dcterms:W3CDTF">2006-08-16T00:00:00Z</dcterms:created>
  <dcterms:modified xsi:type="dcterms:W3CDTF">2021-12-01T00:47:40Z</dcterms:modified>
</cp:coreProperties>
</file>