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9651" autoAdjust="0"/>
  </p:normalViewPr>
  <p:slideViewPr>
    <p:cSldViewPr>
      <p:cViewPr varScale="1">
        <p:scale>
          <a:sx n="96" d="100"/>
          <a:sy n="96" d="100"/>
        </p:scale>
        <p:origin x="1176" y="84"/>
      </p:cViewPr>
      <p:guideLst>
        <p:guide orient="horz" pos="2112"/>
        <p:guide pos="3888"/>
      </p:guideLst>
    </p:cSldViewPr>
  </p:slideViewPr>
  <p:notesTextViewPr>
    <p:cViewPr>
      <p:scale>
        <a:sx n="100" d="100"/>
        <a:sy n="100" d="100"/>
      </p:scale>
      <p:origin x="0" y="0"/>
    </p:cViewPr>
  </p:notesTextViewPr>
  <p:sorterViewPr>
    <p:cViewPr>
      <p:scale>
        <a:sx n="100" d="100"/>
        <a:sy n="100" d="100"/>
      </p:scale>
      <p:origin x="0" y="-15828"/>
    </p:cViewPr>
  </p:sorter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Gloucester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0.83799999999999997</c:v>
                </c:pt>
                <c:pt idx="1">
                  <c:v>0.11799999999999999</c:v>
                </c:pt>
                <c:pt idx="2">
                  <c:v>6.0000000000000001E-3</c:v>
                </c:pt>
                <c:pt idx="3">
                  <c:v>3.7999999999999999E-2</c:v>
                </c:pt>
                <c:pt idx="4">
                  <c:v>1E-3</c:v>
                </c:pt>
                <c:pt idx="5">
                  <c:v>2.8000000000000001E-2</c:v>
                </c:pt>
                <c:pt idx="6">
                  <c:v>5.8000000000000003E-2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28343648"/>
        <c:axId val="628338304"/>
      </c:barChart>
      <c:catAx>
        <c:axId val="6283436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338304"/>
        <c:crosses val="autoZero"/>
        <c:auto val="1"/>
        <c:lblAlgn val="ctr"/>
        <c:lblOffset val="100"/>
        <c:noMultiLvlLbl val="0"/>
      </c:catAx>
      <c:valAx>
        <c:axId val="628338304"/>
        <c:scaling>
          <c:orientation val="minMax"/>
          <c:max val="1"/>
        </c:scaling>
        <c:delete val="1"/>
        <c:axPos val="l"/>
        <c:numFmt formatCode="0%" sourceLinked="1"/>
        <c:majorTickMark val="none"/>
        <c:minorTickMark val="none"/>
        <c:tickLblPos val="nextTo"/>
        <c:crossAx val="62834364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0.84599999999999997</c:v>
                </c:pt>
                <c:pt idx="1">
                  <c:v>0.84199999999999997</c:v>
                </c:pt>
                <c:pt idx="2">
                  <c:v>0.84</c:v>
                </c:pt>
                <c:pt idx="3">
                  <c:v>0.83899999999999997</c:v>
                </c:pt>
                <c:pt idx="4">
                  <c:v>0.83799999999999997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0.115</c:v>
                </c:pt>
                <c:pt idx="1">
                  <c:v>0.11600000000000001</c:v>
                </c:pt>
                <c:pt idx="2">
                  <c:v>0.11700000000000001</c:v>
                </c:pt>
                <c:pt idx="3">
                  <c:v>0.11700000000000001</c:v>
                </c:pt>
                <c:pt idx="4">
                  <c:v>0.11799999999999999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8457062007874028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9F9-46EE-A6BA-5D333203CF52}"/>
                </c:ext>
              </c:extLst>
            </c:dLbl>
            <c:dLbl>
              <c:idx val="1"/>
              <c:layout>
                <c:manualLayout>
                  <c:x val="-4.4706877460629922E-2"/>
                  <c:y val="1.1478468782082384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2.8476500984251966E-2"/>
                      <c:h val="3.0949309119752147E-2"/>
                    </c:manualLayout>
                  </c15:layout>
                </c:ext>
                <c:ext xmlns:c16="http://schemas.microsoft.com/office/drawing/2014/chart" uri="{C3380CC4-5D6E-409C-BE32-E72D297353CC}">
                  <c16:uniqueId val="{00000001-A9F9-46EE-A6BA-5D333203CF52}"/>
                </c:ext>
              </c:extLst>
            </c:dLbl>
            <c:dLbl>
              <c:idx val="2"/>
              <c:layout>
                <c:manualLayout>
                  <c:x val="-4.0019562007874071E-2"/>
                  <c:y val="1.147846878208238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A9F9-46EE-A6BA-5D333203CF52}"/>
                </c:ext>
              </c:extLst>
            </c:dLbl>
            <c:dLbl>
              <c:idx val="3"/>
              <c:layout>
                <c:manualLayout>
                  <c:x val="-4.6269562007874014E-2"/>
                  <c:y val="1.147846878208238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9F9-46EE-A6BA-5D333203CF52}"/>
                </c:ext>
              </c:extLst>
            </c:dLbl>
            <c:dLbl>
              <c:idx val="4"/>
              <c:layout>
                <c:manualLayout>
                  <c:x val="-4.1582062007874017E-2"/>
                  <c:y val="1.147846878208238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9F9-46EE-A6BA-5D333203CF5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8.0000000000000002E-3</c:v>
                </c:pt>
                <c:pt idx="1">
                  <c:v>6.0000000000000001E-3</c:v>
                </c:pt>
                <c:pt idx="2">
                  <c:v>7.0000000000000001E-3</c:v>
                </c:pt>
                <c:pt idx="3">
                  <c:v>6.0000000000000001E-3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3.3000000000000002E-2</c:v>
                </c:pt>
                <c:pt idx="1">
                  <c:v>3.5000000000000003E-2</c:v>
                </c:pt>
                <c:pt idx="2">
                  <c:v>3.5999999999999997E-2</c:v>
                </c:pt>
                <c:pt idx="3">
                  <c:v>3.5999999999999997E-2</c:v>
                </c:pt>
                <c:pt idx="4">
                  <c:v>3.7999999999999999E-2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0.05</c:v>
                </c:pt>
                <c:pt idx="1">
                  <c:v>5.1999999999999998E-2</c:v>
                </c:pt>
                <c:pt idx="2">
                  <c:v>5.3999999999999999E-2</c:v>
                </c:pt>
                <c:pt idx="3">
                  <c:v>5.6000000000000001E-2</c:v>
                </c:pt>
                <c:pt idx="4">
                  <c:v>5.8000000000000003E-2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28339088"/>
        <c:axId val="628339480"/>
      </c:lineChart>
      <c:catAx>
        <c:axId val="62833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8339480"/>
        <c:crosses val="autoZero"/>
        <c:auto val="1"/>
        <c:lblAlgn val="ctr"/>
        <c:lblOffset val="100"/>
        <c:noMultiLvlLbl val="0"/>
      </c:catAx>
      <c:valAx>
        <c:axId val="628339480"/>
        <c:scaling>
          <c:orientation val="minMax"/>
        </c:scaling>
        <c:delete val="1"/>
        <c:axPos val="l"/>
        <c:numFmt formatCode="0%" sourceLinked="1"/>
        <c:majorTickMark val="none"/>
        <c:minorTickMark val="none"/>
        <c:tickLblPos val="nextTo"/>
        <c:crossAx val="6283390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Sheet1!$B$2:$B$4</c:f>
              <c:numCache>
                <c:formatCode>0%</c:formatCode>
                <c:ptCount val="3"/>
                <c:pt idx="0">
                  <c:v>0.97299999999999998</c:v>
                </c:pt>
                <c:pt idx="1">
                  <c:v>0.86599999999999999</c:v>
                </c:pt>
                <c:pt idx="2">
                  <c:v>0.64500000000000002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Sheet1!$C$2:$C$4</c:f>
              <c:numCache>
                <c:formatCode>0%</c:formatCode>
                <c:ptCount val="3"/>
                <c:pt idx="0">
                  <c:v>2.4E-2</c:v>
                </c:pt>
                <c:pt idx="1">
                  <c:v>9.4E-2</c:v>
                </c:pt>
                <c:pt idx="2">
                  <c:v>0.33200000000000002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Sheet1!$D$2:$D$4</c:f>
              <c:numCache>
                <c:formatCode>0%</c:formatCode>
                <c:ptCount val="3"/>
                <c:pt idx="0">
                  <c:v>8.9999999999999993E-3</c:v>
                </c:pt>
                <c:pt idx="1">
                  <c:v>2.8000000000000001E-2</c:v>
                </c:pt>
                <c:pt idx="2">
                  <c:v>1.2E-2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Sheet1!$E$2:$E$4</c:f>
              <c:numCache>
                <c:formatCode>0%</c:formatCode>
                <c:ptCount val="3"/>
                <c:pt idx="0">
                  <c:v>5.0999999999999997E-2</c:v>
                </c:pt>
                <c:pt idx="1">
                  <c:v>3.9E-2</c:v>
                </c:pt>
                <c:pt idx="2">
                  <c:v>0.112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717715448"/>
        <c:axId val="717715840"/>
      </c:barChart>
      <c:catAx>
        <c:axId val="71771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715840"/>
        <c:crosses val="autoZero"/>
        <c:auto val="1"/>
        <c:lblAlgn val="ctr"/>
        <c:lblOffset val="100"/>
        <c:noMultiLvlLbl val="0"/>
      </c:catAx>
      <c:valAx>
        <c:axId val="717715840"/>
        <c:scaling>
          <c:orientation val="minMax"/>
        </c:scaling>
        <c:delete val="1"/>
        <c:axPos val="l"/>
        <c:numFmt formatCode="0%" sourceLinked="1"/>
        <c:majorTickMark val="none"/>
        <c:minorTickMark val="none"/>
        <c:tickLblPos val="nextTo"/>
        <c:crossAx val="717715448"/>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5.2999999999999999E-2</c:v>
                </c:pt>
                <c:pt idx="1">
                  <c:v>5.2999999999999999E-2</c:v>
                </c:pt>
                <c:pt idx="2">
                  <c:v>5.3999999999999999E-2</c:v>
                </c:pt>
                <c:pt idx="3">
                  <c:v>5.3999999999999999E-2</c:v>
                </c:pt>
                <c:pt idx="4">
                  <c:v>5.5E-2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17716624"/>
        <c:axId val="717717016"/>
      </c:lineChart>
      <c:catAx>
        <c:axId val="71771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717016"/>
        <c:crosses val="autoZero"/>
        <c:auto val="1"/>
        <c:lblAlgn val="ctr"/>
        <c:lblOffset val="100"/>
        <c:noMultiLvlLbl val="0"/>
      </c:catAx>
      <c:valAx>
        <c:axId val="717717016"/>
        <c:scaling>
          <c:orientation val="minMax"/>
          <c:max val="1"/>
        </c:scaling>
        <c:delete val="1"/>
        <c:axPos val="l"/>
        <c:numFmt formatCode="0%" sourceLinked="1"/>
        <c:majorTickMark val="none"/>
        <c:minorTickMark val="none"/>
        <c:tickLblPos val="nextTo"/>
        <c:crossAx val="717716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2">
                  <c:v>5.5E-2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710816952"/>
        <c:axId val="710817344"/>
      </c:barChart>
      <c:catAx>
        <c:axId val="710816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817344"/>
        <c:crosses val="autoZero"/>
        <c:auto val="1"/>
        <c:lblAlgn val="ctr"/>
        <c:lblOffset val="100"/>
        <c:noMultiLvlLbl val="0"/>
      </c:catAx>
      <c:valAx>
        <c:axId val="710817344"/>
        <c:scaling>
          <c:orientation val="minMax"/>
        </c:scaling>
        <c:delete val="1"/>
        <c:axPos val="b"/>
        <c:numFmt formatCode="0%" sourceLinked="1"/>
        <c:majorTickMark val="none"/>
        <c:minorTickMark val="none"/>
        <c:tickLblPos val="nextTo"/>
        <c:crossAx val="71081695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Woolwich township</c:v>
                </c:pt>
                <c:pt idx="1">
                  <c:v>Deptford township</c:v>
                </c:pt>
                <c:pt idx="2">
                  <c:v>Woodbury city</c:v>
                </c:pt>
                <c:pt idx="3">
                  <c:v>Glassboro borough</c:v>
                </c:pt>
                <c:pt idx="4">
                  <c:v>Swedesboro borough</c:v>
                </c:pt>
                <c:pt idx="5">
                  <c:v>Washington township</c:v>
                </c:pt>
                <c:pt idx="6">
                  <c:v>Monroe township</c:v>
                </c:pt>
                <c:pt idx="7">
                  <c:v>Franklin township</c:v>
                </c:pt>
                <c:pt idx="8">
                  <c:v>Logan township</c:v>
                </c:pt>
                <c:pt idx="9">
                  <c:v>Paulsboro borough</c:v>
                </c:pt>
              </c:strCache>
            </c:strRef>
          </c:cat>
          <c:val>
            <c:numRef>
              <c:f>Sheet1!$B$2:$B$11</c:f>
              <c:numCache>
                <c:formatCode>0.00%</c:formatCode>
                <c:ptCount val="10"/>
                <c:pt idx="0">
                  <c:v>0.1</c:v>
                </c:pt>
                <c:pt idx="1">
                  <c:v>7.9000000000000001E-2</c:v>
                </c:pt>
                <c:pt idx="2">
                  <c:v>7.0000000000000007E-2</c:v>
                </c:pt>
                <c:pt idx="3">
                  <c:v>6.9000000000000006E-2</c:v>
                </c:pt>
                <c:pt idx="4">
                  <c:v>6.6000000000000003E-2</c:v>
                </c:pt>
                <c:pt idx="5">
                  <c:v>6.0999999999999999E-2</c:v>
                </c:pt>
                <c:pt idx="6">
                  <c:v>5.5E-2</c:v>
                </c:pt>
                <c:pt idx="7">
                  <c:v>5.0999999999999997E-2</c:v>
                </c:pt>
                <c:pt idx="8">
                  <c:v>0.05</c:v>
                </c:pt>
                <c:pt idx="9">
                  <c:v>4.8000000000000001E-2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Gloucester avg. 5.50%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Woolwich township</c:v>
                </c:pt>
                <c:pt idx="1">
                  <c:v>Deptford township</c:v>
                </c:pt>
                <c:pt idx="2">
                  <c:v>Woodbury city</c:v>
                </c:pt>
                <c:pt idx="3">
                  <c:v>Glassboro borough</c:v>
                </c:pt>
                <c:pt idx="4">
                  <c:v>Swedesboro borough</c:v>
                </c:pt>
                <c:pt idx="5">
                  <c:v>Washington township</c:v>
                </c:pt>
                <c:pt idx="6">
                  <c:v>Monroe township</c:v>
                </c:pt>
                <c:pt idx="7">
                  <c:v>Franklin township</c:v>
                </c:pt>
                <c:pt idx="8">
                  <c:v>Logan township</c:v>
                </c:pt>
                <c:pt idx="9">
                  <c:v>Paulsboro borough</c:v>
                </c:pt>
              </c:strCache>
            </c:strRef>
          </c:cat>
          <c:val>
            <c:numRef>
              <c:f>Sheet1!$C$2:$C$11</c:f>
              <c:numCache>
                <c:formatCode>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710818128"/>
        <c:axId val="502125544"/>
      </c:barChart>
      <c:catAx>
        <c:axId val="710818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25544"/>
        <c:crosses val="autoZero"/>
        <c:auto val="1"/>
        <c:lblAlgn val="ctr"/>
        <c:lblOffset val="100"/>
        <c:noMultiLvlLbl val="0"/>
      </c:catAx>
      <c:valAx>
        <c:axId val="502125544"/>
        <c:scaling>
          <c:orientation val="minMax"/>
        </c:scaling>
        <c:delete val="1"/>
        <c:axPos val="b"/>
        <c:numFmt formatCode="0.00%" sourceLinked="1"/>
        <c:majorTickMark val="none"/>
        <c:minorTickMark val="none"/>
        <c:tickLblPos val="nextTo"/>
        <c:crossAx val="71081812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12750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0.91400000000000003</c:v>
                </c:pt>
                <c:pt idx="1">
                  <c:v>0.91600000000000004</c:v>
                </c:pt>
                <c:pt idx="2">
                  <c:v>0.91400000000000003</c:v>
                </c:pt>
                <c:pt idx="3">
                  <c:v>0.91600000000000004</c:v>
                </c:pt>
                <c:pt idx="4">
                  <c:v>0.91200000000000003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2126328"/>
        <c:axId val="502126720"/>
      </c:lineChart>
      <c:catAx>
        <c:axId val="50212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2126720"/>
        <c:crosses val="autoZero"/>
        <c:auto val="1"/>
        <c:lblAlgn val="ctr"/>
        <c:lblOffset val="100"/>
        <c:noMultiLvlLbl val="0"/>
      </c:catAx>
      <c:valAx>
        <c:axId val="502126720"/>
        <c:scaling>
          <c:orientation val="minMax"/>
          <c:max val="1"/>
        </c:scaling>
        <c:delete val="1"/>
        <c:axPos val="l"/>
        <c:numFmt formatCode="0%" sourceLinked="1"/>
        <c:majorTickMark val="out"/>
        <c:minorTickMark val="none"/>
        <c:tickLblPos val="nextTo"/>
        <c:crossAx val="502126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9">
                  <c:v>0.91200000000000003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162099128"/>
        <c:axId val="162099520"/>
      </c:barChart>
      <c:catAx>
        <c:axId val="162099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099520"/>
        <c:crosses val="autoZero"/>
        <c:auto val="1"/>
        <c:lblAlgn val="ctr"/>
        <c:lblOffset val="100"/>
        <c:noMultiLvlLbl val="0"/>
      </c:catAx>
      <c:valAx>
        <c:axId val="162099520"/>
        <c:scaling>
          <c:orientation val="minMax"/>
        </c:scaling>
        <c:delete val="1"/>
        <c:axPos val="b"/>
        <c:numFmt formatCode="0%" sourceLinked="1"/>
        <c:majorTickMark val="none"/>
        <c:minorTickMark val="none"/>
        <c:tickLblPos val="nextTo"/>
        <c:crossAx val="1620991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National Park borough</c:v>
                </c:pt>
                <c:pt idx="1">
                  <c:v>Greenwich township</c:v>
                </c:pt>
                <c:pt idx="2">
                  <c:v>Swedesboro borough</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Gloucester avg. 91.20%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National Park borough</c:v>
                </c:pt>
                <c:pt idx="1">
                  <c:v>Greenwich township</c:v>
                </c:pt>
                <c:pt idx="2">
                  <c:v>Swedesboro borough</c:v>
                </c:pt>
              </c:strCache>
            </c:strRef>
          </c:cat>
          <c:val>
            <c:numRef>
              <c:f>Sheet1!$D$2:$D$4</c:f>
              <c:numCache>
                <c:formatCode>0%</c:formatCode>
                <c:ptCount val="3"/>
                <c:pt idx="0">
                  <c:v>0.91200000000000003</c:v>
                </c:pt>
                <c:pt idx="1">
                  <c:v>0.91200000000000003</c:v>
                </c:pt>
                <c:pt idx="2">
                  <c:v>0.91200000000000003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162100304"/>
        <c:axId val="16210069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National Park borough</c:v>
                </c:pt>
                <c:pt idx="1">
                  <c:v>Greenwich township</c:v>
                </c:pt>
                <c:pt idx="2">
                  <c:v>Swedesboro borough</c:v>
                </c:pt>
              </c:strCache>
            </c:strRef>
          </c:cat>
          <c:val>
            <c:numRef>
              <c:f>Sheet1!$B$2:$B$4</c:f>
              <c:numCache>
                <c:formatCode>0%</c:formatCode>
                <c:ptCount val="3"/>
                <c:pt idx="0">
                  <c:v>0.96499999999999997</c:v>
                </c:pt>
                <c:pt idx="1">
                  <c:v>0.92500000000000004</c:v>
                </c:pt>
                <c:pt idx="2">
                  <c:v>0.79500000000000004</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02366168"/>
        <c:axId val="502365776"/>
      </c:barChart>
      <c:catAx>
        <c:axId val="16210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100696"/>
        <c:crosses val="autoZero"/>
        <c:auto val="1"/>
        <c:lblAlgn val="ctr"/>
        <c:lblOffset val="100"/>
        <c:noMultiLvlLbl val="0"/>
      </c:catAx>
      <c:valAx>
        <c:axId val="162100696"/>
        <c:scaling>
          <c:orientation val="minMax"/>
        </c:scaling>
        <c:delete val="1"/>
        <c:axPos val="b"/>
        <c:numFmt formatCode="0%" sourceLinked="1"/>
        <c:majorTickMark val="none"/>
        <c:minorTickMark val="none"/>
        <c:tickLblPos val="nextTo"/>
        <c:crossAx val="162100304"/>
        <c:crosses val="autoZero"/>
        <c:crossBetween val="between"/>
      </c:valAx>
      <c:valAx>
        <c:axId val="502365776"/>
        <c:scaling>
          <c:orientation val="minMax"/>
        </c:scaling>
        <c:delete val="1"/>
        <c:axPos val="t"/>
        <c:numFmt formatCode="0%" sourceLinked="1"/>
        <c:majorTickMark val="out"/>
        <c:minorTickMark val="none"/>
        <c:tickLblPos val="nextTo"/>
        <c:crossAx val="502366168"/>
        <c:crosses val="max"/>
        <c:crossBetween val="between"/>
      </c:valAx>
      <c:catAx>
        <c:axId val="502366168"/>
        <c:scaling>
          <c:orientation val="minMax"/>
        </c:scaling>
        <c:delete val="1"/>
        <c:axPos val="l"/>
        <c:numFmt formatCode="General" sourceLinked="1"/>
        <c:majorTickMark val="out"/>
        <c:minorTickMark val="none"/>
        <c:tickLblPos val="nextTo"/>
        <c:crossAx val="502365776"/>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837598425196854"/>
          <c:y val="0.8067251595272416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7">
                  <c:v>64660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502367344"/>
        <c:axId val="380894680"/>
      </c:barChart>
      <c:catAx>
        <c:axId val="502367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894680"/>
        <c:crosses val="autoZero"/>
        <c:auto val="1"/>
        <c:lblAlgn val="ctr"/>
        <c:lblOffset val="100"/>
        <c:noMultiLvlLbl val="0"/>
      </c:catAx>
      <c:valAx>
        <c:axId val="38089468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02367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80895856"/>
        <c:axId val="38089546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7">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7">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61971536"/>
        <c:axId val="380896248"/>
      </c:barChart>
      <c:valAx>
        <c:axId val="38089546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0895856"/>
        <c:crosses val="max"/>
        <c:crossBetween val="between"/>
      </c:valAx>
      <c:catAx>
        <c:axId val="38089585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0895464"/>
        <c:crosses val="autoZero"/>
        <c:auto val="1"/>
        <c:lblAlgn val="ctr"/>
        <c:lblOffset val="100"/>
        <c:noMultiLvlLbl val="0"/>
      </c:catAx>
      <c:valAx>
        <c:axId val="380896248"/>
        <c:scaling>
          <c:orientation val="minMax"/>
          <c:max val="1"/>
        </c:scaling>
        <c:delete val="1"/>
        <c:axPos val="b"/>
        <c:numFmt formatCode="General" sourceLinked="1"/>
        <c:majorTickMark val="out"/>
        <c:minorTickMark val="none"/>
        <c:tickLblPos val="nextTo"/>
        <c:crossAx val="361971536"/>
        <c:crosses val="autoZero"/>
        <c:crossBetween val="between"/>
      </c:valAx>
      <c:catAx>
        <c:axId val="361971536"/>
        <c:scaling>
          <c:orientation val="minMax"/>
        </c:scaling>
        <c:delete val="1"/>
        <c:axPos val="r"/>
        <c:numFmt formatCode="General" sourceLinked="1"/>
        <c:majorTickMark val="out"/>
        <c:minorTickMark val="none"/>
        <c:tickLblPos val="nextTo"/>
        <c:crossAx val="380896248"/>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Washington</c:v>
                </c:pt>
                <c:pt idx="2">
                  <c:v>Monroe</c:v>
                </c:pt>
              </c:strCache>
            </c:strRef>
          </c:cat>
          <c:val>
            <c:numRef>
              <c:f>Sheet1!$B$2:$B$4</c:f>
              <c:numCache>
                <c:formatCode>0%</c:formatCode>
                <c:ptCount val="3"/>
                <c:pt idx="0">
                  <c:v>0.318</c:v>
                </c:pt>
                <c:pt idx="1">
                  <c:v>0.29799999999999999</c:v>
                </c:pt>
                <c:pt idx="2">
                  <c:v>0.248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Washington</c:v>
                </c:pt>
                <c:pt idx="2">
                  <c:v>Monroe</c:v>
                </c:pt>
              </c:strCache>
            </c:strRef>
          </c:cat>
          <c:val>
            <c:numRef>
              <c:f>Sheet1!$C$2:$C$4</c:f>
              <c:numCache>
                <c:formatCode>0%</c:formatCode>
                <c:ptCount val="3"/>
                <c:pt idx="0">
                  <c:v>0.33400000000000002</c:v>
                </c:pt>
                <c:pt idx="1">
                  <c:v>0.33500000000000002</c:v>
                </c:pt>
                <c:pt idx="2">
                  <c:v>0.36199999999999999</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Washington</c:v>
                </c:pt>
                <c:pt idx="2">
                  <c:v>Monroe</c:v>
                </c:pt>
              </c:strCache>
            </c:strRef>
          </c:cat>
          <c:val>
            <c:numRef>
              <c:f>Sheet1!$D$2:$D$4</c:f>
              <c:numCache>
                <c:formatCode>0%</c:formatCode>
                <c:ptCount val="3"/>
                <c:pt idx="0">
                  <c:v>0.34799999999999998</c:v>
                </c:pt>
                <c:pt idx="1">
                  <c:v>0.36699999999999999</c:v>
                </c:pt>
                <c:pt idx="2">
                  <c:v>0.39</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61972320"/>
        <c:axId val="361972712"/>
      </c:barChart>
      <c:catAx>
        <c:axId val="361972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1972712"/>
        <c:crosses val="autoZero"/>
        <c:auto val="1"/>
        <c:lblAlgn val="ctr"/>
        <c:lblOffset val="100"/>
        <c:noMultiLvlLbl val="0"/>
      </c:catAx>
      <c:valAx>
        <c:axId val="36197271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197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630211176"/>
        <c:axId val="630211568"/>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7">
                  <c:v>1803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7">
                  <c:v>1803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630212352"/>
        <c:axId val="630211960"/>
      </c:barChart>
      <c:catAx>
        <c:axId val="630211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211568"/>
        <c:crosses val="autoZero"/>
        <c:auto val="1"/>
        <c:lblAlgn val="ctr"/>
        <c:lblOffset val="100"/>
        <c:noMultiLvlLbl val="0"/>
      </c:catAx>
      <c:valAx>
        <c:axId val="63021156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211176"/>
        <c:crosses val="autoZero"/>
        <c:crossBetween val="between"/>
      </c:valAx>
      <c:valAx>
        <c:axId val="630211960"/>
        <c:scaling>
          <c:orientation val="minMax"/>
          <c:max val="7000"/>
        </c:scaling>
        <c:delete val="1"/>
        <c:axPos val="t"/>
        <c:numFmt formatCode="General" sourceLinked="1"/>
        <c:majorTickMark val="out"/>
        <c:minorTickMark val="none"/>
        <c:tickLblPos val="nextTo"/>
        <c:crossAx val="630212352"/>
        <c:crosses val="max"/>
        <c:crossBetween val="between"/>
      </c:valAx>
      <c:catAx>
        <c:axId val="630212352"/>
        <c:scaling>
          <c:orientation val="minMax"/>
        </c:scaling>
        <c:delete val="1"/>
        <c:axPos val="l"/>
        <c:numFmt formatCode="General" sourceLinked="1"/>
        <c:majorTickMark val="out"/>
        <c:minorTickMark val="none"/>
        <c:tickLblPos val="nextTo"/>
        <c:crossAx val="63021196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122</c:v>
                </c:pt>
                <c:pt idx="1">
                  <c:v>130</c:v>
                </c:pt>
                <c:pt idx="2">
                  <c:v>148</c:v>
                </c:pt>
                <c:pt idx="3">
                  <c:v>205</c:v>
                </c:pt>
                <c:pt idx="4">
                  <c:v>258</c:v>
                </c:pt>
                <c:pt idx="5">
                  <c:v>223</c:v>
                </c:pt>
                <c:pt idx="6">
                  <c:v>152</c:v>
                </c:pt>
                <c:pt idx="7">
                  <c:v>129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164</c:v>
                </c:pt>
                <c:pt idx="1">
                  <c:v>201</c:v>
                </c:pt>
                <c:pt idx="2">
                  <c:v>192</c:v>
                </c:pt>
                <c:pt idx="3">
                  <c:v>218</c:v>
                </c:pt>
                <c:pt idx="4">
                  <c:v>196</c:v>
                </c:pt>
                <c:pt idx="5">
                  <c:v>203</c:v>
                </c:pt>
                <c:pt idx="6">
                  <c:v>194</c:v>
                </c:pt>
                <c:pt idx="7">
                  <c:v>176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635984848"/>
        <c:axId val="635985240"/>
      </c:barChart>
      <c:catAx>
        <c:axId val="63598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985240"/>
        <c:crosses val="autoZero"/>
        <c:auto val="1"/>
        <c:lblAlgn val="ctr"/>
        <c:lblOffset val="100"/>
        <c:noMultiLvlLbl val="0"/>
      </c:catAx>
      <c:valAx>
        <c:axId val="63598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98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8" formatCode="0%">
                  <c:v>8.7999999999999995E-2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635986024"/>
        <c:axId val="635986416"/>
      </c:barChart>
      <c:catAx>
        <c:axId val="635986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986416"/>
        <c:crosses val="autoZero"/>
        <c:auto val="1"/>
        <c:lblAlgn val="ctr"/>
        <c:lblOffset val="100"/>
        <c:noMultiLvlLbl val="0"/>
      </c:catAx>
      <c:valAx>
        <c:axId val="635986416"/>
        <c:scaling>
          <c:orientation val="minMax"/>
          <c:max val="0.25"/>
          <c:min val="0"/>
        </c:scaling>
        <c:delete val="1"/>
        <c:axPos val="b"/>
        <c:numFmt formatCode="0%" sourceLinked="1"/>
        <c:majorTickMark val="out"/>
        <c:minorTickMark val="none"/>
        <c:tickLblPos val="nextTo"/>
        <c:crossAx val="6359860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9.0999999999999998E-2</c:v>
                </c:pt>
                <c:pt idx="1">
                  <c:v>8.8999999999999996E-2</c:v>
                </c:pt>
                <c:pt idx="2">
                  <c:v>8.8999999999999996E-2</c:v>
                </c:pt>
                <c:pt idx="3">
                  <c:v>8.6999999999999994E-2</c:v>
                </c:pt>
                <c:pt idx="4">
                  <c:v>8.7999999999999995E-2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630312704"/>
        <c:axId val="630313096"/>
      </c:lineChart>
      <c:catAx>
        <c:axId val="63031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0313096"/>
        <c:crosses val="autoZero"/>
        <c:auto val="1"/>
        <c:lblAlgn val="ctr"/>
        <c:lblOffset val="100"/>
        <c:noMultiLvlLbl val="0"/>
      </c:catAx>
      <c:valAx>
        <c:axId val="630313096"/>
        <c:scaling>
          <c:orientation val="minMax"/>
          <c:max val="1"/>
          <c:min val="0"/>
        </c:scaling>
        <c:delete val="1"/>
        <c:axPos val="l"/>
        <c:numFmt formatCode="0%" sourceLinked="1"/>
        <c:majorTickMark val="out"/>
        <c:minorTickMark val="none"/>
        <c:tickLblPos val="nextTo"/>
        <c:crossAx val="630312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c:v>
                </c:pt>
                <c:pt idx="1">
                  <c:v>Woodbury</c:v>
                </c:pt>
                <c:pt idx="2">
                  <c:v>Glassboro</c:v>
                </c:pt>
                <c:pt idx="3">
                  <c:v>Greenwich</c:v>
                </c:pt>
                <c:pt idx="4">
                  <c:v>Franklin</c:v>
                </c:pt>
                <c:pt idx="5">
                  <c:v>Swedesboro</c:v>
                </c:pt>
                <c:pt idx="6">
                  <c:v>Monroe</c:v>
                </c:pt>
                <c:pt idx="7">
                  <c:v>Clayton</c:v>
                </c:pt>
                <c:pt idx="8">
                  <c:v>Deptford</c:v>
                </c:pt>
                <c:pt idx="9">
                  <c:v>National Park</c:v>
                </c:pt>
              </c:strCache>
            </c:strRef>
          </c:cat>
          <c:val>
            <c:numRef>
              <c:f>Sheet1!$B$2:$B$11</c:f>
              <c:numCache>
                <c:formatCode>0%</c:formatCode>
                <c:ptCount val="10"/>
                <c:pt idx="0">
                  <c:v>0.41</c:v>
                </c:pt>
                <c:pt idx="1">
                  <c:v>0.26</c:v>
                </c:pt>
                <c:pt idx="2">
                  <c:v>0.215</c:v>
                </c:pt>
                <c:pt idx="3">
                  <c:v>0.153</c:v>
                </c:pt>
                <c:pt idx="4">
                  <c:v>0.13200000000000001</c:v>
                </c:pt>
                <c:pt idx="5">
                  <c:v>0.126</c:v>
                </c:pt>
                <c:pt idx="6">
                  <c:v>0.114</c:v>
                </c:pt>
                <c:pt idx="7">
                  <c:v>0.111</c:v>
                </c:pt>
                <c:pt idx="8">
                  <c:v>8.3000000000000004E-2</c:v>
                </c:pt>
                <c:pt idx="9">
                  <c:v>8.2000000000000003E-2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Paulsboro</c:v>
                </c:pt>
                <c:pt idx="1">
                  <c:v>Woodbury</c:v>
                </c:pt>
                <c:pt idx="2">
                  <c:v>Glassboro</c:v>
                </c:pt>
                <c:pt idx="3">
                  <c:v>Greenwich</c:v>
                </c:pt>
                <c:pt idx="4">
                  <c:v>Franklin</c:v>
                </c:pt>
                <c:pt idx="5">
                  <c:v>Swedesboro</c:v>
                </c:pt>
                <c:pt idx="6">
                  <c:v>Monroe</c:v>
                </c:pt>
                <c:pt idx="7">
                  <c:v>Clayton</c:v>
                </c:pt>
                <c:pt idx="8">
                  <c:v>Deptford</c:v>
                </c:pt>
                <c:pt idx="9">
                  <c:v>National Park</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Paulsboro</c:v>
                </c:pt>
                <c:pt idx="1">
                  <c:v>Woodbury</c:v>
                </c:pt>
                <c:pt idx="2">
                  <c:v>Glassboro</c:v>
                </c:pt>
                <c:pt idx="3">
                  <c:v>Greenwich</c:v>
                </c:pt>
                <c:pt idx="4">
                  <c:v>Franklin</c:v>
                </c:pt>
                <c:pt idx="5">
                  <c:v>Swedesboro</c:v>
                </c:pt>
                <c:pt idx="6">
                  <c:v>Monroe</c:v>
                </c:pt>
                <c:pt idx="7">
                  <c:v>Clayton</c:v>
                </c:pt>
                <c:pt idx="8">
                  <c:v>Deptford</c:v>
                </c:pt>
                <c:pt idx="9">
                  <c:v>National Park</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Gloucester avg. 8.80%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Paulsboro</c:v>
                </c:pt>
                <c:pt idx="1">
                  <c:v>Woodbury</c:v>
                </c:pt>
                <c:pt idx="2">
                  <c:v>Glassboro</c:v>
                </c:pt>
                <c:pt idx="3">
                  <c:v>Greenwich</c:v>
                </c:pt>
                <c:pt idx="4">
                  <c:v>Franklin</c:v>
                </c:pt>
                <c:pt idx="5">
                  <c:v>Swedesboro</c:v>
                </c:pt>
                <c:pt idx="6">
                  <c:v>Monroe</c:v>
                </c:pt>
                <c:pt idx="7">
                  <c:v>Clayton</c:v>
                </c:pt>
                <c:pt idx="8">
                  <c:v>Deptford</c:v>
                </c:pt>
                <c:pt idx="9">
                  <c:v>National Park</c:v>
                </c:pt>
              </c:strCache>
            </c:strRef>
          </c:cat>
          <c:val>
            <c:numRef>
              <c:f>Sheet1!$E$2:$E$11</c:f>
              <c:numCache>
                <c:formatCode>0%</c:formatCode>
                <c:ptCount val="10"/>
                <c:pt idx="0">
                  <c:v>8.7999999999999995E-2</c:v>
                </c:pt>
                <c:pt idx="1">
                  <c:v>8.7999999999999995E-2</c:v>
                </c:pt>
                <c:pt idx="2">
                  <c:v>8.7999999999999995E-2</c:v>
                </c:pt>
                <c:pt idx="3">
                  <c:v>8.7999999999999995E-2</c:v>
                </c:pt>
                <c:pt idx="4">
                  <c:v>8.7999999999999995E-2</c:v>
                </c:pt>
                <c:pt idx="5">
                  <c:v>8.7999999999999995E-2</c:v>
                </c:pt>
                <c:pt idx="6">
                  <c:v>8.7999999999999995E-2</c:v>
                </c:pt>
                <c:pt idx="7">
                  <c:v>8.7999999999999995E-2</c:v>
                </c:pt>
                <c:pt idx="8">
                  <c:v>8.7999999999999995E-2</c:v>
                </c:pt>
                <c:pt idx="9">
                  <c:v>8.7999999999999995E-2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630313880"/>
        <c:axId val="631914744"/>
      </c:barChart>
      <c:catAx>
        <c:axId val="63031388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1914744"/>
        <c:crosses val="autoZero"/>
        <c:auto val="1"/>
        <c:lblAlgn val="ctr"/>
        <c:lblOffset val="100"/>
        <c:noMultiLvlLbl val="0"/>
      </c:catAx>
      <c:valAx>
        <c:axId val="631914744"/>
        <c:scaling>
          <c:orientation val="minMax"/>
          <c:max val="0.8"/>
        </c:scaling>
        <c:delete val="1"/>
        <c:axPos val="b"/>
        <c:numFmt formatCode="0%" sourceLinked="1"/>
        <c:majorTickMark val="out"/>
        <c:minorTickMark val="none"/>
        <c:tickLblPos val="nextTo"/>
        <c:crossAx val="63031388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7.837725492423557E-2"/>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1240</c:v>
                </c:pt>
                <c:pt idx="1">
                  <c:v>731</c:v>
                </c:pt>
                <c:pt idx="2">
                  <c:v>1444</c:v>
                </c:pt>
                <c:pt idx="3">
                  <c:v>1321</c:v>
                </c:pt>
                <c:pt idx="4">
                  <c:v>1078</c:v>
                </c:pt>
                <c:pt idx="5">
                  <c:v>795</c:v>
                </c:pt>
                <c:pt idx="6">
                  <c:v>1017</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
                  <c:v>91520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631915528"/>
        <c:axId val="631915920"/>
      </c:barChart>
      <c:catAx>
        <c:axId val="631915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1915920"/>
        <c:crosses val="autoZero"/>
        <c:auto val="1"/>
        <c:lblAlgn val="ctr"/>
        <c:lblOffset val="100"/>
        <c:noMultiLvlLbl val="0"/>
      </c:catAx>
      <c:valAx>
        <c:axId val="631915920"/>
        <c:scaling>
          <c:orientation val="minMax"/>
        </c:scaling>
        <c:delete val="1"/>
        <c:axPos val="b"/>
        <c:numFmt formatCode="&quot;$&quot;#,##0_);[Red]\(&quot;$&quot;#,##0\)" sourceLinked="1"/>
        <c:majorTickMark val="none"/>
        <c:minorTickMark val="none"/>
        <c:tickLblPos val="nextTo"/>
        <c:crossAx val="631915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74524</c:v>
                </c:pt>
                <c:pt idx="1">
                  <c:v>76213</c:v>
                </c:pt>
                <c:pt idx="2">
                  <c:v>76727</c:v>
                </c:pt>
                <c:pt idx="3">
                  <c:v>78592</c:v>
                </c:pt>
                <c:pt idx="4">
                  <c:v>81489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705853080"/>
        <c:axId val="705853472"/>
      </c:lineChart>
      <c:catAx>
        <c:axId val="70585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5853472"/>
        <c:crosses val="autoZero"/>
        <c:auto val="1"/>
        <c:lblAlgn val="ctr"/>
        <c:lblOffset val="100"/>
        <c:noMultiLvlLbl val="0"/>
      </c:catAx>
      <c:valAx>
        <c:axId val="705853472"/>
        <c:scaling>
          <c:orientation val="minMax"/>
        </c:scaling>
        <c:delete val="1"/>
        <c:axPos val="l"/>
        <c:numFmt formatCode="_(&quot;$&quot;* #,##0_);_(&quot;$&quot;* \(#,##0\);_(&quot;$&quot;* &quot;-&quot;??_);_(@_)" sourceLinked="1"/>
        <c:majorTickMark val="out"/>
        <c:minorTickMark val="none"/>
        <c:tickLblPos val="nextTo"/>
        <c:crossAx val="705853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2" formatCode="_(&quot;$&quot;* #,##0_);_(&quot;$&quot;* \(#,##0\);_(&quot;$&quot;* &quot;-&quot;??_);_(@_)">
                  <c:v>81489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705854256"/>
        <c:axId val="705854648"/>
      </c:barChart>
      <c:catAx>
        <c:axId val="705854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5854648"/>
        <c:crosses val="autoZero"/>
        <c:auto val="1"/>
        <c:lblAlgn val="ctr"/>
        <c:lblOffset val="100"/>
        <c:noMultiLvlLbl val="0"/>
      </c:catAx>
      <c:valAx>
        <c:axId val="705854648"/>
        <c:scaling>
          <c:orientation val="minMax"/>
        </c:scaling>
        <c:delete val="1"/>
        <c:axPos val="b"/>
        <c:numFmt formatCode="_(&quot;$&quot;* #,##0_);_(&quot;$&quot;* \(#,##0\);_(&quot;$&quot;* &quot;-&quot;??_);_(@_)" sourceLinked="1"/>
        <c:majorTickMark val="none"/>
        <c:minorTickMark val="none"/>
        <c:tickLblPos val="nextTo"/>
        <c:crossAx val="70585425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c:v>
                </c:pt>
                <c:pt idx="1">
                  <c:v>Woodbury</c:v>
                </c:pt>
                <c:pt idx="2">
                  <c:v>Westville</c:v>
                </c:pt>
                <c:pt idx="3">
                  <c:v>National Park</c:v>
                </c:pt>
                <c:pt idx="4">
                  <c:v>Clayton</c:v>
                </c:pt>
                <c:pt idx="5">
                  <c:v>Deptford</c:v>
                </c:pt>
                <c:pt idx="6">
                  <c:v>Glassboro</c:v>
                </c:pt>
                <c:pt idx="7">
                  <c:v>Greenwich</c:v>
                </c:pt>
                <c:pt idx="8">
                  <c:v>West Deptford</c:v>
                </c:pt>
                <c:pt idx="9">
                  <c:v>Pitman</c:v>
                </c:pt>
              </c:strCache>
            </c:strRef>
          </c:cat>
          <c:val>
            <c:numRef>
              <c:f>Sheet1!$B$2:$B$11</c:f>
              <c:numCache>
                <c:formatCode>_("$"* #,##0_);_("$"* \(#,##0\);_("$"* "-"??_);_(@_)</c:formatCode>
                <c:ptCount val="10"/>
                <c:pt idx="0">
                  <c:v>46429</c:v>
                </c:pt>
                <c:pt idx="1">
                  <c:v>53618</c:v>
                </c:pt>
                <c:pt idx="2">
                  <c:v>54375</c:v>
                </c:pt>
                <c:pt idx="3">
                  <c:v>61397</c:v>
                </c:pt>
                <c:pt idx="4">
                  <c:v>65595</c:v>
                </c:pt>
                <c:pt idx="5">
                  <c:v>67983</c:v>
                </c:pt>
                <c:pt idx="6">
                  <c:v>69000</c:v>
                </c:pt>
                <c:pt idx="7">
                  <c:v>70255</c:v>
                </c:pt>
                <c:pt idx="8">
                  <c:v>71705</c:v>
                </c:pt>
                <c:pt idx="9">
                  <c:v>73538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Gloucester median $81,489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Paulsboro</c:v>
                </c:pt>
                <c:pt idx="1">
                  <c:v>Woodbury</c:v>
                </c:pt>
                <c:pt idx="2">
                  <c:v>Westville</c:v>
                </c:pt>
                <c:pt idx="3">
                  <c:v>National Park</c:v>
                </c:pt>
                <c:pt idx="4">
                  <c:v>Clayton</c:v>
                </c:pt>
                <c:pt idx="5">
                  <c:v>Deptford</c:v>
                </c:pt>
                <c:pt idx="6">
                  <c:v>Glassboro</c:v>
                </c:pt>
                <c:pt idx="7">
                  <c:v>Greenwich</c:v>
                </c:pt>
                <c:pt idx="8">
                  <c:v>West Deptford</c:v>
                </c:pt>
                <c:pt idx="9">
                  <c:v>Pitman</c:v>
                </c:pt>
              </c:strCache>
            </c:strRef>
          </c:cat>
          <c:val>
            <c:numRef>
              <c:f>Sheet1!$C$2:$C$11</c:f>
              <c:numCache>
                <c:formatCode>"$"#,##0</c:formatCode>
                <c:ptCount val="10"/>
                <c:pt idx="0">
                  <c:v>81489</c:v>
                </c:pt>
                <c:pt idx="1">
                  <c:v>81489</c:v>
                </c:pt>
                <c:pt idx="2">
                  <c:v>81489</c:v>
                </c:pt>
                <c:pt idx="3">
                  <c:v>81489</c:v>
                </c:pt>
                <c:pt idx="4">
                  <c:v>81489</c:v>
                </c:pt>
                <c:pt idx="5">
                  <c:v>81489</c:v>
                </c:pt>
                <c:pt idx="6">
                  <c:v>81489</c:v>
                </c:pt>
                <c:pt idx="7">
                  <c:v>81489</c:v>
                </c:pt>
                <c:pt idx="8">
                  <c:v>81489</c:v>
                </c:pt>
                <c:pt idx="9">
                  <c:v>81489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04497504"/>
        <c:axId val="504497896"/>
      </c:barChart>
      <c:catAx>
        <c:axId val="504497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4497896"/>
        <c:crosses val="autoZero"/>
        <c:auto val="1"/>
        <c:lblAlgn val="ctr"/>
        <c:lblOffset val="100"/>
        <c:noMultiLvlLbl val="0"/>
      </c:catAx>
      <c:valAx>
        <c:axId val="504497896"/>
        <c:scaling>
          <c:orientation val="minMax"/>
        </c:scaling>
        <c:delete val="1"/>
        <c:axPos val="b"/>
        <c:numFmt formatCode="_(&quot;$&quot;* #,##0_);_(&quot;$&quot;* \(#,##0\);_(&quot;$&quot;* &quot;-&quot;??_);_(@_)" sourceLinked="1"/>
        <c:majorTickMark val="none"/>
        <c:minorTickMark val="none"/>
        <c:tickLblPos val="nextTo"/>
        <c:crossAx val="504497504"/>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698679667892512"/>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4">
                  <c:v>0.15</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04498680"/>
        <c:axId val="507583776"/>
      </c:barChart>
      <c:catAx>
        <c:axId val="504498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83776"/>
        <c:crosses val="autoZero"/>
        <c:auto val="1"/>
        <c:lblAlgn val="ctr"/>
        <c:lblOffset val="100"/>
        <c:noMultiLvlLbl val="0"/>
      </c:catAx>
      <c:valAx>
        <c:axId val="507583776"/>
        <c:scaling>
          <c:orientation val="minMax"/>
        </c:scaling>
        <c:delete val="1"/>
        <c:axPos val="b"/>
        <c:numFmt formatCode="0%" sourceLinked="1"/>
        <c:majorTickMark val="none"/>
        <c:minorTickMark val="none"/>
        <c:tickLblPos val="nextTo"/>
        <c:crossAx val="50449868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0.16</c:v>
                </c:pt>
                <c:pt idx="1">
                  <c:v>0.16</c:v>
                </c:pt>
                <c:pt idx="2">
                  <c:v>0.16</c:v>
                </c:pt>
                <c:pt idx="3">
                  <c:v>0.16</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507584560"/>
        <c:axId val="507584952"/>
      </c:lineChart>
      <c:catAx>
        <c:axId val="50758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84952"/>
        <c:crosses val="autoZero"/>
        <c:auto val="1"/>
        <c:lblAlgn val="ctr"/>
        <c:lblOffset val="100"/>
        <c:noMultiLvlLbl val="0"/>
      </c:catAx>
      <c:valAx>
        <c:axId val="507584952"/>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584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Gloucester</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0.105</c:v>
                </c:pt>
                <c:pt idx="1">
                  <c:v>9.9000000000000005E-2</c:v>
                </c:pt>
                <c:pt idx="2">
                  <c:v>9.1999999999999998E-2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07585736"/>
        <c:axId val="507586128"/>
      </c:lineChart>
      <c:catAx>
        <c:axId val="50758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586128"/>
        <c:crosses val="autoZero"/>
        <c:auto val="1"/>
        <c:lblAlgn val="ctr"/>
        <c:lblOffset val="100"/>
        <c:noMultiLvlLbl val="0"/>
      </c:catAx>
      <c:valAx>
        <c:axId val="50758612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58573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9" formatCode="0.0%">
                  <c:v>9.1999999999999998E-2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07586912"/>
        <c:axId val="507587304"/>
      </c:barChart>
      <c:catAx>
        <c:axId val="507586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87304"/>
        <c:crosses val="autoZero"/>
        <c:auto val="1"/>
        <c:lblAlgn val="ctr"/>
        <c:lblOffset val="100"/>
        <c:noMultiLvlLbl val="0"/>
      </c:catAx>
      <c:valAx>
        <c:axId val="507587304"/>
        <c:scaling>
          <c:orientation val="minMax"/>
        </c:scaling>
        <c:delete val="1"/>
        <c:axPos val="b"/>
        <c:numFmt formatCode="0.0%" sourceLinked="1"/>
        <c:majorTickMark val="none"/>
        <c:minorTickMark val="none"/>
        <c:tickLblPos val="nextTo"/>
        <c:crossAx val="507586912"/>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4029</c:v>
                </c:pt>
                <c:pt idx="1">
                  <c:v>3901</c:v>
                </c:pt>
                <c:pt idx="2">
                  <c:v>3739</c:v>
                </c:pt>
                <c:pt idx="3">
                  <c:v>3445</c:v>
                </c:pt>
                <c:pt idx="4" formatCode="General">
                  <c:v>3274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3212928"/>
        <c:axId val="343213320"/>
      </c:lineChart>
      <c:catAx>
        <c:axId val="34321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3320"/>
        <c:crosses val="autoZero"/>
        <c:auto val="1"/>
        <c:lblAlgn val="ctr"/>
        <c:lblOffset val="100"/>
        <c:noMultiLvlLbl val="0"/>
      </c:catAx>
      <c:valAx>
        <c:axId val="3432133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2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10161</c:v>
                </c:pt>
                <c:pt idx="1">
                  <c:v>10371</c:v>
                </c:pt>
                <c:pt idx="2">
                  <c:v>10076</c:v>
                </c:pt>
                <c:pt idx="3">
                  <c:v>9891</c:v>
                </c:pt>
                <c:pt idx="4">
                  <c:v>9161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3214104"/>
        <c:axId val="343214496"/>
      </c:lineChart>
      <c:catAx>
        <c:axId val="34321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4496"/>
        <c:crosses val="autoZero"/>
        <c:auto val="1"/>
        <c:lblAlgn val="ctr"/>
        <c:lblOffset val="100"/>
        <c:noMultiLvlLbl val="0"/>
      </c:catAx>
      <c:valAx>
        <c:axId val="343214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4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10848</c:v>
                </c:pt>
                <c:pt idx="1">
                  <c:v>10515</c:v>
                </c:pt>
                <c:pt idx="2">
                  <c:v>9873</c:v>
                </c:pt>
                <c:pt idx="3">
                  <c:v>8987</c:v>
                </c:pt>
                <c:pt idx="4">
                  <c:v>8197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3215280"/>
        <c:axId val="343215672"/>
      </c:lineChart>
      <c:catAx>
        <c:axId val="34321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5672"/>
        <c:crosses val="autoZero"/>
        <c:auto val="1"/>
        <c:lblAlgn val="ctr"/>
        <c:lblOffset val="100"/>
        <c:noMultiLvlLbl val="0"/>
      </c:catAx>
      <c:valAx>
        <c:axId val="343215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215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Gloucester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1081</c:v>
                </c:pt>
                <c:pt idx="1">
                  <c:v>975</c:v>
                </c:pt>
                <c:pt idx="2">
                  <c:v>834</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8378368"/>
        <c:axId val="348378760"/>
      </c:barChart>
      <c:catAx>
        <c:axId val="34837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8378760"/>
        <c:crosses val="autoZero"/>
        <c:auto val="1"/>
        <c:lblAlgn val="ctr"/>
        <c:lblOffset val="100"/>
        <c:noMultiLvlLbl val="0"/>
      </c:catAx>
      <c:valAx>
        <c:axId val="34837876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837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3">
                  <c:v>1081</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3" formatCode="&quot;$&quot;#,##0_);[Red]\(&quot;$&quot;#,##0\)">
                  <c:v>834</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8379544"/>
        <c:axId val="348379936"/>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8380720"/>
        <c:axId val="348380328"/>
      </c:lineChart>
      <c:catAx>
        <c:axId val="34837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8379936"/>
        <c:crosses val="autoZero"/>
        <c:auto val="1"/>
        <c:lblAlgn val="ctr"/>
        <c:lblOffset val="100"/>
        <c:noMultiLvlLbl val="0"/>
      </c:catAx>
      <c:valAx>
        <c:axId val="34837993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8379544"/>
        <c:crosses val="autoZero"/>
        <c:crossBetween val="between"/>
      </c:valAx>
      <c:valAx>
        <c:axId val="348380328"/>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8380720"/>
        <c:crosses val="max"/>
        <c:crossBetween val="between"/>
      </c:valAx>
      <c:catAx>
        <c:axId val="348380720"/>
        <c:scaling>
          <c:orientation val="minMax"/>
        </c:scaling>
        <c:delete val="1"/>
        <c:axPos val="b"/>
        <c:numFmt formatCode="General" sourceLinked="1"/>
        <c:majorTickMark val="out"/>
        <c:minorTickMark val="none"/>
        <c:tickLblPos val="nextTo"/>
        <c:crossAx val="348380328"/>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2">
                  <c:v>29.9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8381504"/>
        <c:axId val="348381896"/>
      </c:barChart>
      <c:catAx>
        <c:axId val="3483815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8381896"/>
        <c:crosses val="autoZero"/>
        <c:auto val="1"/>
        <c:lblAlgn val="ctr"/>
        <c:lblOffset val="100"/>
        <c:noMultiLvlLbl val="0"/>
      </c:catAx>
      <c:valAx>
        <c:axId val="348381896"/>
        <c:scaling>
          <c:orientation val="minMax"/>
        </c:scaling>
        <c:delete val="1"/>
        <c:axPos val="t"/>
        <c:numFmt formatCode="General" sourceLinked="1"/>
        <c:majorTickMark val="none"/>
        <c:minorTickMark val="none"/>
        <c:tickLblPos val="nextTo"/>
        <c:crossAx val="348381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28.2</c:v>
                </c:pt>
                <c:pt idx="1">
                  <c:v>28.7</c:v>
                </c:pt>
                <c:pt idx="2">
                  <c:v>29</c:v>
                </c:pt>
                <c:pt idx="3" formatCode="0.0">
                  <c:v>29.4</c:v>
                </c:pt>
                <c:pt idx="4" formatCode="0.0">
                  <c:v>29.9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24967216"/>
        <c:axId val="624967608"/>
      </c:lineChart>
      <c:catAx>
        <c:axId val="62496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67608"/>
        <c:crosses val="autoZero"/>
        <c:auto val="1"/>
        <c:lblAlgn val="ctr"/>
        <c:lblOffset val="100"/>
        <c:noMultiLvlLbl val="0"/>
      </c:catAx>
      <c:valAx>
        <c:axId val="624967608"/>
        <c:scaling>
          <c:orientation val="minMax"/>
          <c:max val="40"/>
          <c:min val="0"/>
        </c:scaling>
        <c:delete val="1"/>
        <c:axPos val="l"/>
        <c:numFmt formatCode="General" sourceLinked="1"/>
        <c:majorTickMark val="none"/>
        <c:minorTickMark val="none"/>
        <c:tickLblPos val="nextTo"/>
        <c:crossAx val="62496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Clayton</c:v>
                </c:pt>
                <c:pt idx="1">
                  <c:v>Woolwich</c:v>
                </c:pt>
                <c:pt idx="2">
                  <c:v>Monroe</c:v>
                </c:pt>
                <c:pt idx="3">
                  <c:v>Harrison</c:v>
                </c:pt>
                <c:pt idx="4">
                  <c:v>Washington</c:v>
                </c:pt>
                <c:pt idx="5">
                  <c:v>Logan</c:v>
                </c:pt>
                <c:pt idx="6">
                  <c:v>East Greenwich</c:v>
                </c:pt>
                <c:pt idx="7">
                  <c:v>Franklin</c:v>
                </c:pt>
                <c:pt idx="8">
                  <c:v>Woodbury</c:v>
                </c:pt>
                <c:pt idx="9">
                  <c:v>South Harrison</c:v>
                </c:pt>
              </c:strCache>
            </c:strRef>
          </c:cat>
          <c:val>
            <c:numRef>
              <c:f>Sheet1!$B$2:$B$11</c:f>
              <c:numCache>
                <c:formatCode>General</c:formatCode>
                <c:ptCount val="10"/>
                <c:pt idx="0">
                  <c:v>34.299999999999997</c:v>
                </c:pt>
                <c:pt idx="1">
                  <c:v>33.6</c:v>
                </c:pt>
                <c:pt idx="2">
                  <c:v>33.4</c:v>
                </c:pt>
                <c:pt idx="3" formatCode="0.0">
                  <c:v>32.9</c:v>
                </c:pt>
                <c:pt idx="4">
                  <c:v>32</c:v>
                </c:pt>
                <c:pt idx="5">
                  <c:v>31</c:v>
                </c:pt>
                <c:pt idx="6">
                  <c:v>30.8</c:v>
                </c:pt>
                <c:pt idx="7" formatCode="0.0">
                  <c:v>30.5</c:v>
                </c:pt>
                <c:pt idx="8">
                  <c:v>30.1</c:v>
                </c:pt>
                <c:pt idx="9">
                  <c:v>29.9</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Gloucester avg. 29.9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Clayton</c:v>
                </c:pt>
                <c:pt idx="1">
                  <c:v>Woolwich</c:v>
                </c:pt>
                <c:pt idx="2">
                  <c:v>Monroe</c:v>
                </c:pt>
                <c:pt idx="3">
                  <c:v>Harrison</c:v>
                </c:pt>
                <c:pt idx="4">
                  <c:v>Washington</c:v>
                </c:pt>
                <c:pt idx="5">
                  <c:v>Logan</c:v>
                </c:pt>
                <c:pt idx="6">
                  <c:v>East Greenwich</c:v>
                </c:pt>
                <c:pt idx="7">
                  <c:v>Franklin</c:v>
                </c:pt>
                <c:pt idx="8">
                  <c:v>Woodbury</c:v>
                </c:pt>
                <c:pt idx="9">
                  <c:v>South Harrison</c:v>
                </c:pt>
              </c:strCache>
            </c:strRef>
          </c:cat>
          <c:val>
            <c:numRef>
              <c:f>Sheet1!$C$2:$C$11</c:f>
              <c:numCache>
                <c:formatCode>General</c:formatCode>
                <c:ptCount val="10"/>
                <c:pt idx="0">
                  <c:v>29.9</c:v>
                </c:pt>
                <c:pt idx="1">
                  <c:v>29.9</c:v>
                </c:pt>
                <c:pt idx="2">
                  <c:v>29.9</c:v>
                </c:pt>
                <c:pt idx="3">
                  <c:v>29.9</c:v>
                </c:pt>
                <c:pt idx="4">
                  <c:v>29.9</c:v>
                </c:pt>
                <c:pt idx="5">
                  <c:v>29.9</c:v>
                </c:pt>
                <c:pt idx="6">
                  <c:v>29.9</c:v>
                </c:pt>
                <c:pt idx="7">
                  <c:v>29.9</c:v>
                </c:pt>
                <c:pt idx="8">
                  <c:v>29.9</c:v>
                </c:pt>
                <c:pt idx="9">
                  <c:v>29.9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24968392"/>
        <c:axId val="624968784"/>
      </c:barChart>
      <c:catAx>
        <c:axId val="6249683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968784"/>
        <c:crosses val="autoZero"/>
        <c:auto val="1"/>
        <c:lblAlgn val="ctr"/>
        <c:lblOffset val="100"/>
        <c:noMultiLvlLbl val="0"/>
      </c:catAx>
      <c:valAx>
        <c:axId val="624968784"/>
        <c:scaling>
          <c:orientation val="minMax"/>
        </c:scaling>
        <c:delete val="1"/>
        <c:axPos val="t"/>
        <c:numFmt formatCode="General" sourceLinked="1"/>
        <c:majorTickMark val="none"/>
        <c:minorTickMark val="none"/>
        <c:tickLblPos val="nextTo"/>
        <c:crossAx val="624968392"/>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30009399606299214"/>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4">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24969568"/>
        <c:axId val="624969960"/>
      </c:barChart>
      <c:catAx>
        <c:axId val="624969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969960"/>
        <c:crosses val="autoZero"/>
        <c:auto val="1"/>
        <c:lblAlgn val="ctr"/>
        <c:lblOffset val="100"/>
        <c:noMultiLvlLbl val="0"/>
      </c:catAx>
      <c:valAx>
        <c:axId val="624969960"/>
        <c:scaling>
          <c:orientation val="minMax"/>
        </c:scaling>
        <c:delete val="1"/>
        <c:axPos val="b"/>
        <c:numFmt formatCode="0%" sourceLinked="1"/>
        <c:majorTickMark val="none"/>
        <c:minorTickMark val="none"/>
        <c:tickLblPos val="nextTo"/>
        <c:crossAx val="624969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7" formatCode="&quot;$&quot;#,##0">
                  <c:v>14858</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15115608"/>
        <c:axId val="515116000"/>
      </c:barChart>
      <c:catAx>
        <c:axId val="515115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116000"/>
        <c:crosses val="autoZero"/>
        <c:auto val="1"/>
        <c:lblAlgn val="ctr"/>
        <c:lblOffset val="100"/>
        <c:noMultiLvlLbl val="0"/>
      </c:catAx>
      <c:valAx>
        <c:axId val="515116000"/>
        <c:scaling>
          <c:orientation val="minMax"/>
        </c:scaling>
        <c:delete val="1"/>
        <c:axPos val="b"/>
        <c:numFmt formatCode="&quot;$&quot;#,##0" sourceLinked="1"/>
        <c:majorTickMark val="none"/>
        <c:minorTickMark val="none"/>
        <c:tickLblPos val="nextTo"/>
        <c:crossAx val="5151156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2" formatCode="0.0%">
                  <c:v>2.8000000000000001E-2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515116784"/>
        <c:axId val="515117176"/>
      </c:barChart>
      <c:catAx>
        <c:axId val="515116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117176"/>
        <c:crosses val="autoZero"/>
        <c:auto val="1"/>
        <c:lblAlgn val="ctr"/>
        <c:lblOffset val="100"/>
        <c:noMultiLvlLbl val="0"/>
      </c:catAx>
      <c:valAx>
        <c:axId val="515117176"/>
        <c:scaling>
          <c:orientation val="minMax"/>
        </c:scaling>
        <c:delete val="1"/>
        <c:axPos val="b"/>
        <c:numFmt formatCode="0.0%" sourceLinked="1"/>
        <c:majorTickMark val="none"/>
        <c:minorTickMark val="none"/>
        <c:tickLblPos val="nextTo"/>
        <c:crossAx val="515116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3.6999999999999998E-2</c:v>
                </c:pt>
                <c:pt idx="1">
                  <c:v>3.5000000000000003E-2</c:v>
                </c:pt>
                <c:pt idx="2">
                  <c:v>3.5999999999999997E-2</c:v>
                </c:pt>
                <c:pt idx="3">
                  <c:v>3.2000000000000001E-2</c:v>
                </c:pt>
                <c:pt idx="4">
                  <c:v>2.8000000000000001E-2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515117960"/>
        <c:axId val="515118352"/>
      </c:lineChart>
      <c:catAx>
        <c:axId val="51511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5118352"/>
        <c:crosses val="autoZero"/>
        <c:auto val="1"/>
        <c:lblAlgn val="ctr"/>
        <c:lblOffset val="100"/>
        <c:noMultiLvlLbl val="0"/>
      </c:catAx>
      <c:valAx>
        <c:axId val="515118352"/>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117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Newfield</c:v>
                </c:pt>
                <c:pt idx="1">
                  <c:v>Clayton</c:v>
                </c:pt>
                <c:pt idx="2">
                  <c:v>Woodbury</c:v>
                </c:pt>
                <c:pt idx="3">
                  <c:v>Pitman</c:v>
                </c:pt>
                <c:pt idx="4">
                  <c:v>Franklin</c:v>
                </c:pt>
                <c:pt idx="5">
                  <c:v>Westville</c:v>
                </c:pt>
                <c:pt idx="6">
                  <c:v>East Greenwich</c:v>
                </c:pt>
                <c:pt idx="7">
                  <c:v>Woodbury Heights</c:v>
                </c:pt>
                <c:pt idx="8">
                  <c:v>Woolwich</c:v>
                </c:pt>
                <c:pt idx="9">
                  <c:v>Greenwich</c:v>
                </c:pt>
              </c:strCache>
            </c:strRef>
          </c:cat>
          <c:val>
            <c:numRef>
              <c:f>Sheet1!$B$2:$B$11</c:f>
              <c:numCache>
                <c:formatCode>0.0%</c:formatCode>
                <c:ptCount val="10"/>
                <c:pt idx="0">
                  <c:v>0.13300000000000001</c:v>
                </c:pt>
                <c:pt idx="1">
                  <c:v>6.6000000000000003E-2</c:v>
                </c:pt>
                <c:pt idx="2">
                  <c:v>5.8999999999999997E-2</c:v>
                </c:pt>
                <c:pt idx="3">
                  <c:v>5.8000000000000003E-2</c:v>
                </c:pt>
                <c:pt idx="4">
                  <c:v>4.9000000000000002E-2</c:v>
                </c:pt>
                <c:pt idx="5">
                  <c:v>4.4999999999999998E-2</c:v>
                </c:pt>
                <c:pt idx="6">
                  <c:v>3.9E-2</c:v>
                </c:pt>
                <c:pt idx="7">
                  <c:v>3.6999999999999998E-2</c:v>
                </c:pt>
                <c:pt idx="8">
                  <c:v>3.2000000000000001E-2</c:v>
                </c:pt>
                <c:pt idx="9">
                  <c:v>0.03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Gloucester avg. 2.80%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Newfield</c:v>
                </c:pt>
                <c:pt idx="1">
                  <c:v>Clayton</c:v>
                </c:pt>
                <c:pt idx="2">
                  <c:v>Woodbury</c:v>
                </c:pt>
                <c:pt idx="3">
                  <c:v>Pitman</c:v>
                </c:pt>
                <c:pt idx="4">
                  <c:v>Franklin</c:v>
                </c:pt>
                <c:pt idx="5">
                  <c:v>Westville</c:v>
                </c:pt>
                <c:pt idx="6">
                  <c:v>East Greenwich</c:v>
                </c:pt>
                <c:pt idx="7">
                  <c:v>Woodbury Heights</c:v>
                </c:pt>
                <c:pt idx="8">
                  <c:v>Woolwich</c:v>
                </c:pt>
                <c:pt idx="9">
                  <c:v>Greenwich</c:v>
                </c:pt>
              </c:strCache>
            </c:strRef>
          </c:cat>
          <c:val>
            <c:numRef>
              <c:f>Sheet1!$C$2:$C$11</c:f>
              <c:numCache>
                <c:formatCode>0.00%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15118744"/>
        <c:axId val="515119136"/>
      </c:barChart>
      <c:catAx>
        <c:axId val="515118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119136"/>
        <c:crosses val="autoZero"/>
        <c:auto val="1"/>
        <c:lblAlgn val="ctr"/>
        <c:lblOffset val="100"/>
        <c:noMultiLvlLbl val="0"/>
      </c:catAx>
      <c:valAx>
        <c:axId val="515119136"/>
        <c:scaling>
          <c:orientation val="minMax"/>
          <c:max val="0.5"/>
        </c:scaling>
        <c:delete val="1"/>
        <c:axPos val="b"/>
        <c:numFmt formatCode="0.0%" sourceLinked="1"/>
        <c:majorTickMark val="none"/>
        <c:minorTickMark val="none"/>
        <c:tickLblPos val="nextTo"/>
        <c:crossAx val="515118744"/>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3">
                  <c:v>12831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3">
                  <c:v>3165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08874352"/>
        <c:axId val="708874744"/>
      </c:barChart>
      <c:catAx>
        <c:axId val="70887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874744"/>
        <c:crosses val="autoZero"/>
        <c:auto val="1"/>
        <c:lblAlgn val="ctr"/>
        <c:lblOffset val="100"/>
        <c:noMultiLvlLbl val="0"/>
      </c:catAx>
      <c:valAx>
        <c:axId val="70887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8743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4">
                  <c:v>0.95099999999999996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708875528"/>
        <c:axId val="708875920"/>
      </c:barChart>
      <c:catAx>
        <c:axId val="70887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875920"/>
        <c:crosses val="autoZero"/>
        <c:auto val="1"/>
        <c:lblAlgn val="ctr"/>
        <c:lblOffset val="100"/>
        <c:noMultiLvlLbl val="0"/>
      </c:catAx>
      <c:valAx>
        <c:axId val="708875920"/>
        <c:scaling>
          <c:orientation val="minMax"/>
          <c:max val="1"/>
          <c:min val="0.8"/>
        </c:scaling>
        <c:delete val="1"/>
        <c:axPos val="l"/>
        <c:numFmt formatCode="General" sourceLinked="1"/>
        <c:majorTickMark val="out"/>
        <c:minorTickMark val="none"/>
        <c:tickLblPos val="nextTo"/>
        <c:crossAx val="70887552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0.96599999999999997</c:v>
                </c:pt>
                <c:pt idx="1">
                  <c:v>0.90400000000000003</c:v>
                </c:pt>
                <c:pt idx="2">
                  <c:v>0.96599999999999997</c:v>
                </c:pt>
                <c:pt idx="3">
                  <c:v>0.96299999999999997</c:v>
                </c:pt>
                <c:pt idx="4">
                  <c:v>0.96799999999999997</c:v>
                </c:pt>
                <c:pt idx="5">
                  <c:v>0.95099999999999996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708876704"/>
        <c:axId val="708877096"/>
      </c:lineChart>
      <c:catAx>
        <c:axId val="70887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877096"/>
        <c:crosses val="autoZero"/>
        <c:auto val="1"/>
        <c:lblAlgn val="ctr"/>
        <c:lblOffset val="100"/>
        <c:noMultiLvlLbl val="0"/>
      </c:catAx>
      <c:valAx>
        <c:axId val="7088770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876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5">
                  <c:v>133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722106944"/>
        <c:axId val="722107336"/>
      </c:barChart>
      <c:catAx>
        <c:axId val="72210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22107336"/>
        <c:crosses val="autoZero"/>
        <c:auto val="1"/>
        <c:lblAlgn val="ctr"/>
        <c:lblOffset val="100"/>
        <c:noMultiLvlLbl val="0"/>
      </c:catAx>
      <c:valAx>
        <c:axId val="72210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22106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126</c:v>
                </c:pt>
                <c:pt idx="1">
                  <c:v>137</c:v>
                </c:pt>
                <c:pt idx="2">
                  <c:v>133</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722108120"/>
        <c:axId val="722108512"/>
      </c:lineChart>
      <c:catAx>
        <c:axId val="72210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2108512"/>
        <c:crosses val="autoZero"/>
        <c:auto val="1"/>
        <c:lblAlgn val="ctr"/>
        <c:lblOffset val="100"/>
        <c:noMultiLvlLbl val="0"/>
      </c:catAx>
      <c:valAx>
        <c:axId val="72210851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2108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Gloucester</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893</c:v>
                </c:pt>
                <c:pt idx="1">
                  <c:v>891</c:v>
                </c:pt>
                <c:pt idx="2">
                  <c:v>875</c:v>
                </c:pt>
                <c:pt idx="3">
                  <c:v>944</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722109296"/>
        <c:axId val="722109688"/>
      </c:lineChart>
      <c:catAx>
        <c:axId val="72210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2109688"/>
        <c:crosses val="autoZero"/>
        <c:auto val="1"/>
        <c:lblAlgn val="ctr"/>
        <c:lblOffset val="100"/>
        <c:noMultiLvlLbl val="0"/>
      </c:catAx>
      <c:valAx>
        <c:axId val="72210968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210929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875</c:v>
                </c:pt>
                <c:pt idx="1">
                  <c:v>882</c:v>
                </c:pt>
                <c:pt idx="2">
                  <c:v>901</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722110472"/>
        <c:axId val="630375560"/>
      </c:lineChart>
      <c:catAx>
        <c:axId val="72211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0375560"/>
        <c:crosses val="autoZero"/>
        <c:auto val="1"/>
        <c:lblAlgn val="ctr"/>
        <c:lblOffset val="100"/>
        <c:noMultiLvlLbl val="0"/>
      </c:catAx>
      <c:valAx>
        <c:axId val="63037556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2110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Gloucester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0"/>
              <c:layout>
                <c:manualLayout>
                  <c:x val="-1.197563127884887E-2"/>
                  <c:y val="-5.2630190155737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DE7-4FB8-B1AF-166C6F31D23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4.4999999999999998E-2</c:v>
                </c:pt>
                <c:pt idx="1">
                  <c:v>4.9000000000000002E-2</c:v>
                </c:pt>
                <c:pt idx="2">
                  <c:v>4.3999999999999997E-2</c:v>
                </c:pt>
                <c:pt idx="3">
                  <c:v>3.7999999999999999E-2</c:v>
                </c:pt>
                <c:pt idx="4">
                  <c:v>3.5000000000000003E-2</c:v>
                </c:pt>
                <c:pt idx="5">
                  <c:v>3.4000000000000002E-2</c:v>
                </c:pt>
                <c:pt idx="6">
                  <c:v>3.6999999999999998E-2</c:v>
                </c:pt>
                <c:pt idx="7">
                  <c:v>4.7E-2</c:v>
                </c:pt>
                <c:pt idx="8">
                  <c:v>4.8000000000000001E-2</c:v>
                </c:pt>
                <c:pt idx="9">
                  <c:v>4.1000000000000002E-2</c:v>
                </c:pt>
                <c:pt idx="10">
                  <c:v>2.9000000000000001E-2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9"/>
              <c:layout>
                <c:manualLayout>
                  <c:x val="-3.62608607113767E-2"/>
                  <c:y val="4.59082976111893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DE7-4FB8-B1AF-166C6F31D23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630376736"/>
        <c:axId val="630377128"/>
      </c:lineChart>
      <c:catAx>
        <c:axId val="63037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377128"/>
        <c:crosses val="autoZero"/>
        <c:auto val="1"/>
        <c:lblAlgn val="ctr"/>
        <c:lblOffset val="100"/>
        <c:noMultiLvlLbl val="1"/>
      </c:catAx>
      <c:valAx>
        <c:axId val="6303771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376736"/>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1" formatCode="0.0">
                  <c:v>3.95E-2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630377912"/>
        <c:axId val="630378304"/>
      </c:barChart>
      <c:catAx>
        <c:axId val="630377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378304"/>
        <c:crosses val="autoZero"/>
        <c:auto val="1"/>
        <c:lblAlgn val="ctr"/>
        <c:lblOffset val="100"/>
        <c:noMultiLvlLbl val="0"/>
      </c:catAx>
      <c:valAx>
        <c:axId val="630378304"/>
        <c:scaling>
          <c:orientation val="minMax"/>
        </c:scaling>
        <c:delete val="1"/>
        <c:axPos val="b"/>
        <c:numFmt formatCode="0.0%" sourceLinked="1"/>
        <c:majorTickMark val="none"/>
        <c:minorTickMark val="none"/>
        <c:tickLblPos val="nextTo"/>
        <c:crossAx val="6303779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4">
                  <c:v>67691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4">
                  <c:v>51933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630379088"/>
        <c:axId val="714104672"/>
      </c:barChart>
      <c:catAx>
        <c:axId val="630379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104672"/>
        <c:crosses val="autoZero"/>
        <c:auto val="1"/>
        <c:lblAlgn val="ctr"/>
        <c:lblOffset val="100"/>
        <c:noMultiLvlLbl val="0"/>
      </c:catAx>
      <c:valAx>
        <c:axId val="714104672"/>
        <c:scaling>
          <c:orientation val="minMax"/>
        </c:scaling>
        <c:delete val="1"/>
        <c:axPos val="b"/>
        <c:numFmt formatCode="General" sourceLinked="1"/>
        <c:majorTickMark val="none"/>
        <c:minorTickMark val="none"/>
        <c:tickLblPos val="nextTo"/>
        <c:crossAx val="630379088"/>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Gloucester</c:v>
                </c:pt>
                <c:pt idx="1">
                  <c:v>New Jersey</c:v>
                </c:pt>
                <c:pt idx="2">
                  <c:v>United States</c:v>
                </c:pt>
              </c:strCache>
            </c:strRef>
          </c:cat>
          <c:val>
            <c:numRef>
              <c:f>Sheet1!$B$2:$B$4</c:f>
              <c:numCache>
                <c:formatCode>_("$"* #,##0_);_("$"* \(#,##0\);_("$"* "-"??_);_(@_)</c:formatCode>
                <c:ptCount val="3"/>
                <c:pt idx="0">
                  <c:v>67691</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Gloucester</c:v>
                </c:pt>
                <c:pt idx="1">
                  <c:v>New Jersey</c:v>
                </c:pt>
                <c:pt idx="2">
                  <c:v>United States</c:v>
                </c:pt>
              </c:strCache>
            </c:strRef>
          </c:cat>
          <c:val>
            <c:numRef>
              <c:f>Sheet1!$C$2:$C$4</c:f>
              <c:numCache>
                <c:formatCode>_("$"* #,##0_);_("$"* \(#,##0\);_("$"* "-"??_);_(@_)</c:formatCode>
                <c:ptCount val="3"/>
                <c:pt idx="0">
                  <c:v>51933</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714105456"/>
        <c:axId val="714105848"/>
      </c:barChart>
      <c:catAx>
        <c:axId val="714105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105848"/>
        <c:crosses val="autoZero"/>
        <c:auto val="1"/>
        <c:lblAlgn val="ctr"/>
        <c:lblOffset val="100"/>
        <c:noMultiLvlLbl val="0"/>
      </c:catAx>
      <c:valAx>
        <c:axId val="714105848"/>
        <c:scaling>
          <c:orientation val="minMax"/>
        </c:scaling>
        <c:delete val="1"/>
        <c:axPos val="b"/>
        <c:numFmt formatCode="_(&quot;$&quot;* #,##0_);_(&quot;$&quot;* \(#,##0\);_(&quot;$&quot;* &quot;-&quot;??_);_(@_)" sourceLinked="1"/>
        <c:majorTickMark val="none"/>
        <c:minorTickMark val="none"/>
        <c:tickLblPos val="nextTo"/>
        <c:crossAx val="71410545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65187</c:v>
                </c:pt>
                <c:pt idx="1">
                  <c:v>66372</c:v>
                </c:pt>
                <c:pt idx="2">
                  <c:v>65837</c:v>
                </c:pt>
                <c:pt idx="3">
                  <c:v>66889</c:v>
                </c:pt>
                <c:pt idx="4">
                  <c:v>67691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49808</c:v>
                </c:pt>
                <c:pt idx="1">
                  <c:v>50781</c:v>
                </c:pt>
                <c:pt idx="2">
                  <c:v>50589</c:v>
                </c:pt>
                <c:pt idx="3">
                  <c:v>51541</c:v>
                </c:pt>
                <c:pt idx="4">
                  <c:v>51933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714106632"/>
        <c:axId val="714107024"/>
      </c:lineChart>
      <c:catAx>
        <c:axId val="71410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107024"/>
        <c:crosses val="autoZero"/>
        <c:auto val="1"/>
        <c:lblAlgn val="ctr"/>
        <c:lblOffset val="100"/>
        <c:noMultiLvlLbl val="0"/>
      </c:catAx>
      <c:valAx>
        <c:axId val="7141070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1066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Harrison</c:v>
                </c:pt>
                <c:pt idx="1">
                  <c:v>Monroe</c:v>
                </c:pt>
                <c:pt idx="2">
                  <c:v>Woodbury</c:v>
                </c:pt>
              </c:strCache>
            </c:strRef>
          </c:cat>
          <c:val>
            <c:numRef>
              <c:f>Sheet1!$B$2:$B$4</c:f>
              <c:numCache>
                <c:formatCode>_("$"* #,##0_);_("$"* \(#,##0\);_("$"* "-"??_);_(@_)</c:formatCode>
                <c:ptCount val="3"/>
                <c:pt idx="0">
                  <c:v>96520</c:v>
                </c:pt>
                <c:pt idx="1">
                  <c:v>64741</c:v>
                </c:pt>
                <c:pt idx="2">
                  <c:v>51250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Harrison</c:v>
                </c:pt>
                <c:pt idx="1">
                  <c:v>Monroe</c:v>
                </c:pt>
                <c:pt idx="2">
                  <c:v>Woodbury</c:v>
                </c:pt>
              </c:strCache>
            </c:strRef>
          </c:cat>
          <c:val>
            <c:numRef>
              <c:f>Sheet1!$C$2:$C$4</c:f>
              <c:numCache>
                <c:formatCode>_("$"* #,##0_);_("$"* \(#,##0\);_("$"* "-"??_);_(@_)</c:formatCode>
                <c:ptCount val="3"/>
                <c:pt idx="0">
                  <c:v>73992</c:v>
                </c:pt>
                <c:pt idx="1">
                  <c:v>49177</c:v>
                </c:pt>
                <c:pt idx="2">
                  <c:v>41906</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714107808"/>
        <c:axId val="714108200"/>
      </c:barChart>
      <c:catAx>
        <c:axId val="71410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108200"/>
        <c:crosses val="autoZero"/>
        <c:auto val="1"/>
        <c:lblAlgn val="ctr"/>
        <c:lblOffset val="100"/>
        <c:noMultiLvlLbl val="0"/>
      </c:catAx>
      <c:valAx>
        <c:axId val="7141082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1078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7">
                  <c:v>337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6901029831648338E-2"/>
                  <c:y val="-6.94444571020082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45-4DDB-A720-1AC4280CB3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714108984"/>
        <c:axId val="7141093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714110160"/>
        <c:axId val="714109768"/>
      </c:lineChart>
      <c:catAx>
        <c:axId val="71410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109376"/>
        <c:crosses val="autoZero"/>
        <c:auto val="1"/>
        <c:lblAlgn val="ctr"/>
        <c:lblOffset val="100"/>
        <c:noMultiLvlLbl val="0"/>
      </c:catAx>
      <c:valAx>
        <c:axId val="7141093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108984"/>
        <c:crosses val="autoZero"/>
        <c:crossBetween val="between"/>
      </c:valAx>
      <c:valAx>
        <c:axId val="7141097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110160"/>
        <c:crosses val="max"/>
        <c:crossBetween val="between"/>
      </c:valAx>
      <c:catAx>
        <c:axId val="714110160"/>
        <c:scaling>
          <c:orientation val="minMax"/>
        </c:scaling>
        <c:delete val="1"/>
        <c:axPos val="b"/>
        <c:numFmt formatCode="General" sourceLinked="1"/>
        <c:majorTickMark val="out"/>
        <c:minorTickMark val="none"/>
        <c:tickLblPos val="nextTo"/>
        <c:crossAx val="714109768"/>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0092818149133185"/>
          <c:y val="2.166375431316606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6</c:v>
                </c:pt>
                <c:pt idx="1">
                  <c:v>21</c:v>
                </c:pt>
                <c:pt idx="2">
                  <c:v>160</c:v>
                </c:pt>
                <c:pt idx="3">
                  <c:v>150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08066141876769"/>
                  <c:y val="5.64024661424514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9534268607978703"/>
                  <c:y val="8.53050700802187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2935809928023232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1203</c:v>
                </c:pt>
                <c:pt idx="1">
                  <c:v>4003</c:v>
                </c:pt>
                <c:pt idx="2">
                  <c:v>192</c:v>
                </c:pt>
                <c:pt idx="3">
                  <c:v>16</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9">
                  <c:v>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714111728"/>
        <c:axId val="714112120"/>
      </c:barChart>
      <c:catAx>
        <c:axId val="7141117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112120"/>
        <c:crosses val="autoZero"/>
        <c:auto val="1"/>
        <c:lblAlgn val="ctr"/>
        <c:lblOffset val="100"/>
        <c:noMultiLvlLbl val="0"/>
      </c:catAx>
      <c:valAx>
        <c:axId val="714112120"/>
        <c:scaling>
          <c:orientation val="minMax"/>
        </c:scaling>
        <c:delete val="1"/>
        <c:axPos val="b"/>
        <c:numFmt formatCode="General" sourceLinked="1"/>
        <c:majorTickMark val="none"/>
        <c:minorTickMark val="none"/>
        <c:tickLblPos val="nextTo"/>
        <c:crossAx val="7141117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15</c:v>
                </c:pt>
                <c:pt idx="1">
                  <c:v>11</c:v>
                </c:pt>
                <c:pt idx="2">
                  <c:v>9</c:v>
                </c:pt>
                <c:pt idx="3">
                  <c:v>8</c:v>
                </c:pt>
                <c:pt idx="4">
                  <c:v>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763772784"/>
        <c:axId val="763773176"/>
      </c:lineChart>
      <c:catAx>
        <c:axId val="76377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3773176"/>
        <c:crosses val="autoZero"/>
        <c:auto val="1"/>
        <c:lblAlgn val="ctr"/>
        <c:lblOffset val="100"/>
        <c:noMultiLvlLbl val="0"/>
      </c:catAx>
      <c:valAx>
        <c:axId val="763773176"/>
        <c:scaling>
          <c:orientation val="minMax"/>
          <c:max val="32"/>
          <c:min val="0"/>
        </c:scaling>
        <c:delete val="1"/>
        <c:axPos val="l"/>
        <c:numFmt formatCode="General" sourceLinked="1"/>
        <c:majorTickMark val="none"/>
        <c:minorTickMark val="none"/>
        <c:tickLblPos val="nextTo"/>
        <c:crossAx val="763772784"/>
        <c:crosses val="autoZero"/>
        <c:crossBetween val="between"/>
      </c:valAx>
      <c:spPr>
        <a:noFill/>
        <a:ln>
          <a:noFill/>
        </a:ln>
        <a:effectLst/>
      </c:spPr>
    </c:plotArea>
    <c:legend>
      <c:legendPos val="r"/>
      <c:layout>
        <c:manualLayout>
          <c:xMode val="edge"/>
          <c:yMode val="edge"/>
          <c:x val="0.151559638378536"/>
          <c:y val="6.8140319163664999E-3"/>
          <c:w val="0.79685301837270339"/>
          <c:h val="0.206949057249010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763773960"/>
        <c:axId val="763774352"/>
      </c:barChart>
      <c:catAx>
        <c:axId val="763773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4352"/>
        <c:crosses val="autoZero"/>
        <c:auto val="1"/>
        <c:lblAlgn val="ctr"/>
        <c:lblOffset val="100"/>
        <c:noMultiLvlLbl val="0"/>
      </c:catAx>
      <c:valAx>
        <c:axId val="763774352"/>
        <c:scaling>
          <c:orientation val="minMax"/>
        </c:scaling>
        <c:delete val="1"/>
        <c:axPos val="b"/>
        <c:numFmt formatCode="General" sourceLinked="1"/>
        <c:majorTickMark val="none"/>
        <c:minorTickMark val="none"/>
        <c:tickLblPos val="nextTo"/>
        <c:crossAx val="76377396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763775136"/>
        <c:axId val="763775528"/>
      </c:lineChart>
      <c:catAx>
        <c:axId val="76377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3775528"/>
        <c:crosses val="autoZero"/>
        <c:auto val="1"/>
        <c:lblAlgn val="ctr"/>
        <c:lblOffset val="100"/>
        <c:noMultiLvlLbl val="0"/>
      </c:catAx>
      <c:valAx>
        <c:axId val="763775528"/>
        <c:scaling>
          <c:orientation val="minMax"/>
        </c:scaling>
        <c:delete val="1"/>
        <c:axPos val="l"/>
        <c:numFmt formatCode="General" sourceLinked="1"/>
        <c:majorTickMark val="none"/>
        <c:minorTickMark val="none"/>
        <c:tickLblPos val="nextTo"/>
        <c:crossAx val="7637751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pt idx="0">
                  <c:v>1.8</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763776312"/>
        <c:axId val="763776704"/>
      </c:barChart>
      <c:catAx>
        <c:axId val="76377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6704"/>
        <c:crosses val="autoZero"/>
        <c:auto val="1"/>
        <c:lblAlgn val="ctr"/>
        <c:lblOffset val="100"/>
        <c:noMultiLvlLbl val="0"/>
      </c:catAx>
      <c:valAx>
        <c:axId val="7637767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6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5.0999999999999996</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763777488"/>
        <c:axId val="763777880"/>
      </c:barChart>
      <c:catAx>
        <c:axId val="76377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7880"/>
        <c:crosses val="autoZero"/>
        <c:auto val="1"/>
        <c:lblAlgn val="ctr"/>
        <c:lblOffset val="100"/>
        <c:noMultiLvlLbl val="0"/>
      </c:catAx>
      <c:valAx>
        <c:axId val="763777880"/>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7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5">
                  <c:v>1986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763778664"/>
        <c:axId val="763779056"/>
      </c:barChart>
      <c:catAx>
        <c:axId val="763778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9056"/>
        <c:crosses val="autoZero"/>
        <c:auto val="1"/>
        <c:lblAlgn val="ctr"/>
        <c:lblOffset val="100"/>
        <c:noMultiLvlLbl val="0"/>
      </c:catAx>
      <c:valAx>
        <c:axId val="763779056"/>
        <c:scaling>
          <c:orientation val="minMax"/>
        </c:scaling>
        <c:delete val="1"/>
        <c:axPos val="b"/>
        <c:numFmt formatCode="General" sourceLinked="1"/>
        <c:majorTickMark val="none"/>
        <c:minorTickMark val="none"/>
        <c:tickLblPos val="nextTo"/>
        <c:crossAx val="763778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2923</c:v>
                </c:pt>
                <c:pt idx="1">
                  <c:v>2714</c:v>
                </c:pt>
                <c:pt idx="2">
                  <c:v>2213</c:v>
                </c:pt>
                <c:pt idx="3">
                  <c:v>1887</c:v>
                </c:pt>
                <c:pt idx="4">
                  <c:v>1986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763779840"/>
        <c:axId val="362678328"/>
      </c:lineChart>
      <c:catAx>
        <c:axId val="76377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678328"/>
        <c:crosses val="autoZero"/>
        <c:auto val="1"/>
        <c:lblAlgn val="ctr"/>
        <c:lblOffset val="100"/>
        <c:noMultiLvlLbl val="0"/>
      </c:catAx>
      <c:valAx>
        <c:axId val="36267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779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Monroe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408</c:v>
                </c:pt>
                <c:pt idx="1">
                  <c:v>374</c:v>
                </c:pt>
                <c:pt idx="2">
                  <c:v>428</c:v>
                </c:pt>
                <c:pt idx="3">
                  <c:v>455</c:v>
                </c:pt>
                <c:pt idx="4">
                  <c:v>365</c:v>
                </c:pt>
                <c:pt idx="5">
                  <c:v>451</c:v>
                </c:pt>
                <c:pt idx="6">
                  <c:v>472</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Glassboro</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332</c:v>
                </c:pt>
                <c:pt idx="1">
                  <c:v>291</c:v>
                </c:pt>
                <c:pt idx="2">
                  <c:v>202</c:v>
                </c:pt>
                <c:pt idx="3">
                  <c:v>254</c:v>
                </c:pt>
                <c:pt idx="4">
                  <c:v>207</c:v>
                </c:pt>
                <c:pt idx="5">
                  <c:v>275</c:v>
                </c:pt>
                <c:pt idx="6">
                  <c:v>290</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Woodbury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228</c:v>
                </c:pt>
                <c:pt idx="1">
                  <c:v>156</c:v>
                </c:pt>
                <c:pt idx="2">
                  <c:v>190</c:v>
                </c:pt>
                <c:pt idx="3">
                  <c:v>142</c:v>
                </c:pt>
                <c:pt idx="4">
                  <c:v>117</c:v>
                </c:pt>
                <c:pt idx="5">
                  <c:v>158</c:v>
                </c:pt>
                <c:pt idx="6">
                  <c:v>191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Paulsboro</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162</c:v>
                </c:pt>
                <c:pt idx="1">
                  <c:v>172</c:v>
                </c:pt>
                <c:pt idx="2">
                  <c:v>180</c:v>
                </c:pt>
                <c:pt idx="3">
                  <c:v>123</c:v>
                </c:pt>
                <c:pt idx="4">
                  <c:v>96</c:v>
                </c:pt>
                <c:pt idx="5">
                  <c:v>128</c:v>
                </c:pt>
                <c:pt idx="6">
                  <c:v>154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Washington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479</c:v>
                </c:pt>
                <c:pt idx="1">
                  <c:v>219</c:v>
                </c:pt>
                <c:pt idx="2">
                  <c:v>338</c:v>
                </c:pt>
                <c:pt idx="3">
                  <c:v>333</c:v>
                </c:pt>
                <c:pt idx="4">
                  <c:v>285</c:v>
                </c:pt>
                <c:pt idx="5">
                  <c:v>93</c:v>
                </c:pt>
                <c:pt idx="6">
                  <c:v>152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West Deptford</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293</c:v>
                </c:pt>
                <c:pt idx="1">
                  <c:v>261</c:v>
                </c:pt>
                <c:pt idx="2">
                  <c:v>249</c:v>
                </c:pt>
                <c:pt idx="3">
                  <c:v>179</c:v>
                </c:pt>
                <c:pt idx="4">
                  <c:v>71</c:v>
                </c:pt>
                <c:pt idx="5">
                  <c:v>0</c:v>
                </c:pt>
                <c:pt idx="6">
                  <c:v>122</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Franklin</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202</c:v>
                </c:pt>
                <c:pt idx="1">
                  <c:v>171</c:v>
                </c:pt>
                <c:pt idx="2">
                  <c:v>172</c:v>
                </c:pt>
                <c:pt idx="3">
                  <c:v>173</c:v>
                </c:pt>
                <c:pt idx="4">
                  <c:v>141</c:v>
                </c:pt>
                <c:pt idx="5">
                  <c:v>142</c:v>
                </c:pt>
                <c:pt idx="6">
                  <c:v>121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Harrison</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117</c:v>
                </c:pt>
                <c:pt idx="1">
                  <c:v>91</c:v>
                </c:pt>
                <c:pt idx="2">
                  <c:v>122</c:v>
                </c:pt>
                <c:pt idx="3">
                  <c:v>133</c:v>
                </c:pt>
                <c:pt idx="4">
                  <c:v>114</c:v>
                </c:pt>
                <c:pt idx="5">
                  <c:v>136</c:v>
                </c:pt>
                <c:pt idx="6">
                  <c:v>101</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Clayton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77</c:v>
                </c:pt>
                <c:pt idx="1">
                  <c:v>72</c:v>
                </c:pt>
                <c:pt idx="2">
                  <c:v>48</c:v>
                </c:pt>
                <c:pt idx="3">
                  <c:v>65</c:v>
                </c:pt>
                <c:pt idx="4">
                  <c:v>78</c:v>
                </c:pt>
                <c:pt idx="5">
                  <c:v>81</c:v>
                </c:pt>
                <c:pt idx="6">
                  <c:v>87</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Greenwich</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91</c:v>
                </c:pt>
                <c:pt idx="1">
                  <c:v>88</c:v>
                </c:pt>
                <c:pt idx="2">
                  <c:v>73</c:v>
                </c:pt>
                <c:pt idx="3">
                  <c:v>92</c:v>
                </c:pt>
                <c:pt idx="4">
                  <c:v>56</c:v>
                </c:pt>
                <c:pt idx="5">
                  <c:v>91</c:v>
                </c:pt>
                <c:pt idx="6">
                  <c:v>76</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62679112"/>
        <c:axId val="362679504"/>
      </c:lineChart>
      <c:catAx>
        <c:axId val="36267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9504"/>
        <c:crosses val="autoZero"/>
        <c:auto val="1"/>
        <c:lblAlgn val="ctr"/>
        <c:lblOffset val="100"/>
        <c:noMultiLvlLbl val="0"/>
      </c:catAx>
      <c:valAx>
        <c:axId val="36267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6791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51</c:v>
                </c:pt>
                <c:pt idx="1">
                  <c:v>65</c:v>
                </c:pt>
                <c:pt idx="2">
                  <c:v>88</c:v>
                </c:pt>
                <c:pt idx="3">
                  <c:v>123</c:v>
                </c:pt>
                <c:pt idx="4">
                  <c:v>145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62681464"/>
        <c:axId val="362681856"/>
      </c:lineChart>
      <c:catAx>
        <c:axId val="36268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681856"/>
        <c:crosses val="autoZero"/>
        <c:auto val="1"/>
        <c:lblAlgn val="ctr"/>
        <c:lblOffset val="100"/>
        <c:noMultiLvlLbl val="0"/>
      </c:catAx>
      <c:valAx>
        <c:axId val="3626818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681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7">
                  <c:v>0.17886178861788599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62682640"/>
        <c:axId val="362683032"/>
      </c:barChart>
      <c:catAx>
        <c:axId val="36268264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683032"/>
        <c:crosses val="autoZero"/>
        <c:auto val="1"/>
        <c:lblAlgn val="ctr"/>
        <c:lblOffset val="100"/>
        <c:noMultiLvlLbl val="0"/>
      </c:catAx>
      <c:valAx>
        <c:axId val="362683032"/>
        <c:scaling>
          <c:orientation val="minMax"/>
        </c:scaling>
        <c:delete val="1"/>
        <c:axPos val="t"/>
        <c:numFmt formatCode="0%" sourceLinked="1"/>
        <c:majorTickMark val="none"/>
        <c:minorTickMark val="none"/>
        <c:tickLblPos val="nextTo"/>
        <c:crossAx val="36268264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3">
                  <c:v>-0.150105708245243</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62683816"/>
        <c:axId val="362684208"/>
      </c:barChart>
      <c:catAx>
        <c:axId val="36268381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684208"/>
        <c:crosses val="autoZero"/>
        <c:auto val="1"/>
        <c:lblAlgn val="ctr"/>
        <c:lblOffset val="100"/>
        <c:noMultiLvlLbl val="0"/>
      </c:catAx>
      <c:valAx>
        <c:axId val="362684208"/>
        <c:scaling>
          <c:orientation val="minMax"/>
        </c:scaling>
        <c:delete val="1"/>
        <c:axPos val="t"/>
        <c:numFmt formatCode="0%" sourceLinked="1"/>
        <c:majorTickMark val="none"/>
        <c:minorTickMark val="none"/>
        <c:tickLblPos val="nextTo"/>
        <c:crossAx val="36268381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6.4809541597519475E-3"/>
                  <c:y val="-2.6373628655674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7B6-408F-879A-23460F17ABD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5697</c:v>
                </c:pt>
                <c:pt idx="1">
                  <c:v>4474</c:v>
                </c:pt>
                <c:pt idx="2">
                  <c:v>3303</c:v>
                </c:pt>
                <c:pt idx="3" formatCode="#,##0">
                  <c:v>2365</c:v>
                </c:pt>
                <c:pt idx="4" formatCode="#,##0">
                  <c:v>2010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62684992"/>
        <c:axId val="362685384"/>
      </c:lineChart>
      <c:catAx>
        <c:axId val="36268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685384"/>
        <c:crosses val="autoZero"/>
        <c:auto val="1"/>
        <c:lblAlgn val="ctr"/>
        <c:lblOffset val="100"/>
        <c:noMultiLvlLbl val="0"/>
      </c:catAx>
      <c:valAx>
        <c:axId val="36268538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684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0.21</c:v>
                </c:pt>
                <c:pt idx="1">
                  <c:v>0.5</c:v>
                </c:pt>
                <c:pt idx="2">
                  <c:v>0.11</c:v>
                </c:pt>
                <c:pt idx="3">
                  <c:v>0.06</c:v>
                </c:pt>
                <c:pt idx="4">
                  <c:v>0.09</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1</c:v>
                </c:pt>
                <c:pt idx="10">
                  <c:v>3</c:v>
                </c:pt>
                <c:pt idx="11">
                  <c:v>1</c:v>
                </c:pt>
                <c:pt idx="12">
                  <c:v>0</c:v>
                </c:pt>
                <c:pt idx="13">
                  <c:v>1</c:v>
                </c:pt>
                <c:pt idx="14">
                  <c:v>1</c:v>
                </c:pt>
                <c:pt idx="15">
                  <c:v>1</c:v>
                </c:pt>
                <c:pt idx="16">
                  <c:v>1</c:v>
                </c:pt>
                <c:pt idx="17">
                  <c:v>1</c:v>
                </c:pt>
                <c:pt idx="18">
                  <c:v>0</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624205920"/>
        <c:axId val="624206312"/>
      </c:barChart>
      <c:catAx>
        <c:axId val="624205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206312"/>
        <c:crosses val="autoZero"/>
        <c:auto val="1"/>
        <c:lblAlgn val="ctr"/>
        <c:lblOffset val="100"/>
        <c:noMultiLvlLbl val="0"/>
      </c:catAx>
      <c:valAx>
        <c:axId val="624206312"/>
        <c:scaling>
          <c:orientation val="minMax"/>
        </c:scaling>
        <c:delete val="1"/>
        <c:axPos val="b"/>
        <c:numFmt formatCode="General" sourceLinked="1"/>
        <c:majorTickMark val="none"/>
        <c:minorTickMark val="none"/>
        <c:tickLblPos val="nextTo"/>
        <c:crossAx val="624205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8">
                  <c:v>0.129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624207096"/>
        <c:axId val="624207488"/>
      </c:barChart>
      <c:catAx>
        <c:axId val="624207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07488"/>
        <c:crosses val="autoZero"/>
        <c:auto val="1"/>
        <c:lblAlgn val="ctr"/>
        <c:lblOffset val="100"/>
        <c:noMultiLvlLbl val="0"/>
      </c:catAx>
      <c:valAx>
        <c:axId val="624207488"/>
        <c:scaling>
          <c:orientation val="minMax"/>
        </c:scaling>
        <c:delete val="1"/>
        <c:axPos val="b"/>
        <c:numFmt formatCode="0.0%" sourceLinked="1"/>
        <c:majorTickMark val="none"/>
        <c:minorTickMark val="none"/>
        <c:tickLblPos val="nextTo"/>
        <c:crossAx val="62420709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0.108</c:v>
                </c:pt>
                <c:pt idx="1">
                  <c:v>0.14299999999999999</c:v>
                </c:pt>
                <c:pt idx="2">
                  <c:v>9.4E-2</c:v>
                </c:pt>
                <c:pt idx="3">
                  <c:v>0.17</c:v>
                </c:pt>
                <c:pt idx="4">
                  <c:v>0.129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624208272"/>
        <c:axId val="624208664"/>
      </c:lineChart>
      <c:catAx>
        <c:axId val="62420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08664"/>
        <c:crosses val="autoZero"/>
        <c:auto val="1"/>
        <c:lblAlgn val="ctr"/>
        <c:lblOffset val="100"/>
        <c:noMultiLvlLbl val="0"/>
      </c:catAx>
      <c:valAx>
        <c:axId val="62420866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082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24209448"/>
        <c:axId val="624209840"/>
      </c:barChart>
      <c:catAx>
        <c:axId val="6242094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09840"/>
        <c:crosses val="autoZero"/>
        <c:auto val="1"/>
        <c:lblAlgn val="ctr"/>
        <c:lblOffset val="100"/>
        <c:noMultiLvlLbl val="0"/>
      </c:catAx>
      <c:valAx>
        <c:axId val="624209840"/>
        <c:scaling>
          <c:orientation val="minMax"/>
          <c:max val="0.30000000000000004"/>
        </c:scaling>
        <c:delete val="1"/>
        <c:axPos val="t"/>
        <c:numFmt formatCode="0.00%" sourceLinked="1"/>
        <c:majorTickMark val="none"/>
        <c:minorTickMark val="none"/>
        <c:tickLblPos val="nextTo"/>
        <c:crossAx val="624209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9.6000000000000002E-2</c:v>
                </c:pt>
                <c:pt idx="1">
                  <c:v>0.13600000000000001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24210624"/>
        <c:axId val="624211016"/>
      </c:barChart>
      <c:catAx>
        <c:axId val="624210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11016"/>
        <c:crosses val="autoZero"/>
        <c:auto val="1"/>
        <c:lblAlgn val="ctr"/>
        <c:lblOffset val="100"/>
        <c:noMultiLvlLbl val="0"/>
      </c:catAx>
      <c:valAx>
        <c:axId val="624211016"/>
        <c:scaling>
          <c:orientation val="minMax"/>
          <c:max val="0.30000000000000004"/>
          <c:min val="0"/>
        </c:scaling>
        <c:delete val="1"/>
        <c:axPos val="b"/>
        <c:numFmt formatCode="0.0%" sourceLinked="1"/>
        <c:majorTickMark val="none"/>
        <c:minorTickMark val="none"/>
        <c:tickLblPos val="nextTo"/>
        <c:crossAx val="624210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Camden</c:v>
                </c:pt>
                <c:pt idx="2">
                  <c:v>Cumberland</c:v>
                </c:pt>
                <c:pt idx="3">
                  <c:v>Hudson</c:v>
                </c:pt>
                <c:pt idx="4">
                  <c:v>Gloucester</c:v>
                </c:pt>
                <c:pt idx="5">
                  <c:v>Atlantic</c:v>
                </c:pt>
                <c:pt idx="6">
                  <c:v>Somerset</c:v>
                </c:pt>
                <c:pt idx="7">
                  <c:v>Cape May</c:v>
                </c:pt>
                <c:pt idx="8">
                  <c:v>Sussex</c:v>
                </c:pt>
                <c:pt idx="9">
                  <c:v>Salem</c:v>
                </c:pt>
                <c:pt idx="10">
                  <c:v>Passaic</c:v>
                </c:pt>
                <c:pt idx="11">
                  <c:v>Union</c:v>
                </c:pt>
                <c:pt idx="12">
                  <c:v>Ocean</c:v>
                </c:pt>
                <c:pt idx="13">
                  <c:v>Burlington</c:v>
                </c:pt>
                <c:pt idx="14">
                  <c:v>Hunterdon</c:v>
                </c:pt>
                <c:pt idx="15">
                  <c:v>Morris</c:v>
                </c:pt>
                <c:pt idx="16">
                  <c:v>Warren</c:v>
                </c:pt>
                <c:pt idx="17">
                  <c:v>Middlesex</c:v>
                </c:pt>
                <c:pt idx="18">
                  <c:v>Monmouth</c:v>
                </c:pt>
                <c:pt idx="19">
                  <c:v>Essex</c:v>
                </c:pt>
                <c:pt idx="20">
                  <c:v>Bergen</c:v>
                </c:pt>
              </c:strCache>
            </c:strRef>
          </c:cat>
          <c:val>
            <c:numRef>
              <c:f>Sheet1!$B$2:$B$22</c:f>
              <c:numCache>
                <c:formatCode>0.0%</c:formatCode>
                <c:ptCount val="21"/>
                <c:pt idx="0">
                  <c:v>0.20100000000000001</c:v>
                </c:pt>
                <c:pt idx="1">
                  <c:v>0.19500000000000001</c:v>
                </c:pt>
                <c:pt idx="2">
                  <c:v>0.19400000000000001</c:v>
                </c:pt>
                <c:pt idx="3">
                  <c:v>0.192</c:v>
                </c:pt>
                <c:pt idx="5">
                  <c:v>0.187</c:v>
                </c:pt>
                <c:pt idx="6">
                  <c:v>0.185</c:v>
                </c:pt>
                <c:pt idx="7">
                  <c:v>0.18</c:v>
                </c:pt>
                <c:pt idx="8">
                  <c:v>0.16600000000000001</c:v>
                </c:pt>
                <c:pt idx="9">
                  <c:v>0.16400000000000001</c:v>
                </c:pt>
                <c:pt idx="10">
                  <c:v>0.151</c:v>
                </c:pt>
                <c:pt idx="11">
                  <c:v>0.14899999999999999</c:v>
                </c:pt>
                <c:pt idx="12">
                  <c:v>0.14899999999999999</c:v>
                </c:pt>
                <c:pt idx="13">
                  <c:v>0.14699999999999999</c:v>
                </c:pt>
                <c:pt idx="14">
                  <c:v>0.14399999999999999</c:v>
                </c:pt>
                <c:pt idx="15">
                  <c:v>0.14299999999999999</c:v>
                </c:pt>
                <c:pt idx="16">
                  <c:v>0.13600000000000001</c:v>
                </c:pt>
                <c:pt idx="17">
                  <c:v>0.13600000000000001</c:v>
                </c:pt>
                <c:pt idx="18">
                  <c:v>0.13200000000000001</c:v>
                </c:pt>
                <c:pt idx="19">
                  <c:v>0.112</c:v>
                </c:pt>
                <c:pt idx="20">
                  <c:v>8.2000000000000003E-2</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Camden</c:v>
                </c:pt>
                <c:pt idx="2">
                  <c:v>Cumberland</c:v>
                </c:pt>
                <c:pt idx="3">
                  <c:v>Hudson</c:v>
                </c:pt>
                <c:pt idx="4">
                  <c:v>Gloucester</c:v>
                </c:pt>
                <c:pt idx="5">
                  <c:v>Atlantic</c:v>
                </c:pt>
                <c:pt idx="6">
                  <c:v>Somerset</c:v>
                </c:pt>
                <c:pt idx="7">
                  <c:v>Cape May</c:v>
                </c:pt>
                <c:pt idx="8">
                  <c:v>Sussex</c:v>
                </c:pt>
                <c:pt idx="9">
                  <c:v>Salem</c:v>
                </c:pt>
                <c:pt idx="10">
                  <c:v>Passaic</c:v>
                </c:pt>
                <c:pt idx="11">
                  <c:v>Union</c:v>
                </c:pt>
                <c:pt idx="12">
                  <c:v>Ocean</c:v>
                </c:pt>
                <c:pt idx="13">
                  <c:v>Burlington</c:v>
                </c:pt>
                <c:pt idx="14">
                  <c:v>Hunterdon</c:v>
                </c:pt>
                <c:pt idx="15">
                  <c:v>Morris</c:v>
                </c:pt>
                <c:pt idx="16">
                  <c:v>Warren</c:v>
                </c:pt>
                <c:pt idx="17">
                  <c:v>Middlesex</c:v>
                </c:pt>
                <c:pt idx="18">
                  <c:v>Monmouth</c:v>
                </c:pt>
                <c:pt idx="19">
                  <c:v>Essex</c:v>
                </c:pt>
                <c:pt idx="20">
                  <c:v>Bergen</c:v>
                </c:pt>
              </c:strCache>
            </c:strRef>
          </c:cat>
          <c:val>
            <c:numRef>
              <c:f>Sheet1!$C$2:$C$22</c:f>
              <c:numCache>
                <c:formatCode>General</c:formatCode>
                <c:ptCount val="21"/>
                <c:pt idx="4">
                  <c:v>0.19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Mercer</c:v>
                </c:pt>
                <c:pt idx="1">
                  <c:v>Camden</c:v>
                </c:pt>
                <c:pt idx="2">
                  <c:v>Cumberland</c:v>
                </c:pt>
                <c:pt idx="3">
                  <c:v>Hudson</c:v>
                </c:pt>
                <c:pt idx="4">
                  <c:v>Gloucester</c:v>
                </c:pt>
                <c:pt idx="5">
                  <c:v>Atlantic</c:v>
                </c:pt>
                <c:pt idx="6">
                  <c:v>Somerset</c:v>
                </c:pt>
                <c:pt idx="7">
                  <c:v>Cape May</c:v>
                </c:pt>
                <c:pt idx="8">
                  <c:v>Sussex</c:v>
                </c:pt>
                <c:pt idx="9">
                  <c:v>Salem</c:v>
                </c:pt>
                <c:pt idx="10">
                  <c:v>Passaic</c:v>
                </c:pt>
                <c:pt idx="11">
                  <c:v>Union</c:v>
                </c:pt>
                <c:pt idx="12">
                  <c:v>Ocean</c:v>
                </c:pt>
                <c:pt idx="13">
                  <c:v>Burlington</c:v>
                </c:pt>
                <c:pt idx="14">
                  <c:v>Hunterdon</c:v>
                </c:pt>
                <c:pt idx="15">
                  <c:v>Morris</c:v>
                </c:pt>
                <c:pt idx="16">
                  <c:v>Warren</c:v>
                </c:pt>
                <c:pt idx="17">
                  <c:v>Middlesex</c:v>
                </c:pt>
                <c:pt idx="18">
                  <c:v>Monmouth</c:v>
                </c:pt>
                <c:pt idx="19">
                  <c:v>Essex</c:v>
                </c:pt>
                <c:pt idx="20">
                  <c:v>Bergen</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624211800"/>
        <c:axId val="624212192"/>
      </c:barChart>
      <c:catAx>
        <c:axId val="624211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212192"/>
        <c:crosses val="autoZero"/>
        <c:auto val="1"/>
        <c:lblAlgn val="ctr"/>
        <c:lblOffset val="100"/>
        <c:noMultiLvlLbl val="0"/>
      </c:catAx>
      <c:valAx>
        <c:axId val="624212192"/>
        <c:scaling>
          <c:orientation val="minMax"/>
        </c:scaling>
        <c:delete val="1"/>
        <c:axPos val="b"/>
        <c:numFmt formatCode="0.0%" sourceLinked="1"/>
        <c:majorTickMark val="none"/>
        <c:minorTickMark val="none"/>
        <c:tickLblPos val="nextTo"/>
        <c:crossAx val="6242118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0.189</c:v>
                </c:pt>
                <c:pt idx="1">
                  <c:v>0.16500000000000001</c:v>
                </c:pt>
                <c:pt idx="2">
                  <c:v>0.15</c:v>
                </c:pt>
                <c:pt idx="3">
                  <c:v>0.122</c:v>
                </c:pt>
                <c:pt idx="4">
                  <c:v>0.19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624212976"/>
        <c:axId val="353961216"/>
      </c:lineChart>
      <c:catAx>
        <c:axId val="62421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961216"/>
        <c:crosses val="autoZero"/>
        <c:auto val="1"/>
        <c:lblAlgn val="ctr"/>
        <c:lblOffset val="100"/>
        <c:noMultiLvlLbl val="0"/>
      </c:catAx>
      <c:valAx>
        <c:axId val="353961216"/>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212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0.20899999999999999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53962000"/>
        <c:axId val="353962392"/>
      </c:barChart>
      <c:catAx>
        <c:axId val="3539620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962392"/>
        <c:crosses val="autoZero"/>
        <c:auto val="1"/>
        <c:lblAlgn val="ctr"/>
        <c:lblOffset val="100"/>
        <c:noMultiLvlLbl val="0"/>
      </c:catAx>
      <c:valAx>
        <c:axId val="353962392"/>
        <c:scaling>
          <c:orientation val="minMax"/>
          <c:max val="0.30000000000000004"/>
        </c:scaling>
        <c:delete val="1"/>
        <c:axPos val="t"/>
        <c:numFmt formatCode="0.00%" sourceLinked="1"/>
        <c:majorTickMark val="none"/>
        <c:minorTickMark val="none"/>
        <c:tickLblPos val="nextTo"/>
        <c:crossAx val="353962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0.16900000000000001</c:v>
                </c:pt>
                <c:pt idx="1">
                  <c:v>0.19700000000000001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53963176"/>
        <c:axId val="353963568"/>
      </c:barChart>
      <c:catAx>
        <c:axId val="353963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963568"/>
        <c:crosses val="autoZero"/>
        <c:auto val="1"/>
        <c:lblAlgn val="ctr"/>
        <c:lblOffset val="100"/>
        <c:noMultiLvlLbl val="0"/>
      </c:catAx>
      <c:valAx>
        <c:axId val="353963568"/>
        <c:scaling>
          <c:orientation val="minMax"/>
          <c:max val="0.30000000000000004"/>
          <c:min val="0"/>
        </c:scaling>
        <c:delete val="1"/>
        <c:axPos val="b"/>
        <c:numFmt formatCode="0.0%" sourceLinked="1"/>
        <c:majorTickMark val="none"/>
        <c:minorTickMark val="none"/>
        <c:tickLblPos val="nextTo"/>
        <c:crossAx val="353963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8" formatCode="0">
                  <c:v>8924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8">
                  <c:v>8997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53966704"/>
        <c:axId val="353967096"/>
      </c:barChart>
      <c:catAx>
        <c:axId val="353966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967096"/>
        <c:crosses val="autoZero"/>
        <c:auto val="1"/>
        <c:lblAlgn val="ctr"/>
        <c:lblOffset val="100"/>
        <c:noMultiLvlLbl val="0"/>
      </c:catAx>
      <c:valAx>
        <c:axId val="353967096"/>
        <c:scaling>
          <c:orientation val="minMax"/>
        </c:scaling>
        <c:delete val="1"/>
        <c:axPos val="b"/>
        <c:numFmt formatCode="General" sourceLinked="1"/>
        <c:majorTickMark val="none"/>
        <c:minorTickMark val="none"/>
        <c:tickLblPos val="nextTo"/>
        <c:crossAx val="35396670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7" formatCode="0.0%">
                  <c:v>0.188</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7" formatCode="0.0%">
                  <c:v>0.19320000000000001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53967880"/>
        <c:axId val="353968272"/>
      </c:barChart>
      <c:catAx>
        <c:axId val="35396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968272"/>
        <c:crosses val="autoZero"/>
        <c:auto val="1"/>
        <c:lblAlgn val="ctr"/>
        <c:lblOffset val="100"/>
        <c:noMultiLvlLbl val="0"/>
      </c:catAx>
      <c:valAx>
        <c:axId val="353968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967880"/>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7">
                  <c:v>365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719953952"/>
        <c:axId val="719954344"/>
      </c:barChart>
      <c:catAx>
        <c:axId val="71995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9954344"/>
        <c:crosses val="autoZero"/>
        <c:auto val="1"/>
        <c:lblAlgn val="ctr"/>
        <c:lblOffset val="100"/>
        <c:noMultiLvlLbl val="0"/>
      </c:catAx>
      <c:valAx>
        <c:axId val="71995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9953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cgs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all other minority group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a:t>
            </a:r>
            <a:r>
              <a:rPr lang="en-US" sz="1200" kern="1200" baseline="0" dirty="0" smtClean="0">
                <a:solidFill>
                  <a:schemeClr val="tx1"/>
                </a:solidFill>
                <a:effectLst/>
                <a:latin typeface="+mn-lt"/>
                <a:ea typeface="+mn-ea"/>
                <a:cs typeface="+mn-cs"/>
              </a:rPr>
              <a:t> with White residents decreasing, and Asian and</a:t>
            </a:r>
            <a:r>
              <a:rPr lang="en-US" sz="1200" kern="1200" dirty="0" smtClean="0">
                <a:solidFill>
                  <a:schemeClr val="tx1"/>
                </a:solidFill>
                <a:effectLst/>
                <a:latin typeface="+mn-lt"/>
                <a:ea typeface="+mn-ea"/>
                <a:cs typeface="+mn-cs"/>
              </a:rPr>
              <a:t> Hispanic/Latino residents increasing very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South </a:t>
            </a:r>
            <a:r>
              <a:rPr lang="en-US" sz="1200" kern="1200" dirty="0" smtClean="0">
                <a:solidFill>
                  <a:schemeClr val="tx1"/>
                </a:solidFill>
                <a:effectLst/>
                <a:latin typeface="+mn-lt"/>
                <a:ea typeface="+mn-ea"/>
                <a:cs typeface="+mn-cs"/>
              </a:rPr>
              <a:t>Harrison,</a:t>
            </a:r>
            <a:r>
              <a:rPr lang="en-US" sz="1200" kern="1200" baseline="0" dirty="0" smtClean="0">
                <a:solidFill>
                  <a:schemeClr val="tx1"/>
                </a:solidFill>
                <a:effectLst/>
                <a:latin typeface="+mn-lt"/>
                <a:ea typeface="+mn-ea"/>
                <a:cs typeface="+mn-cs"/>
              </a:rPr>
              <a:t> West Deptford, and Woodbury contain mostly White residents, however Woodbury also includes larger percentages </a:t>
            </a:r>
            <a:r>
              <a:rPr lang="en-US" sz="1200" kern="1200" baseline="0" dirty="0" smtClean="0">
                <a:solidFill>
                  <a:schemeClr val="tx1"/>
                </a:solidFill>
                <a:effectLst/>
                <a:latin typeface="+mn-lt"/>
                <a:ea typeface="+mn-ea"/>
                <a:cs typeface="+mn-cs"/>
              </a:rPr>
              <a:t>of Black and Hispanic/Latino residents.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remained</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over the past 5 years.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Woolwich</a:t>
            </a:r>
            <a:r>
              <a:rPr lang="en-US" sz="1200" kern="1200" baseline="0" dirty="0" smtClean="0">
                <a:solidFill>
                  <a:schemeClr val="tx1"/>
                </a:solidFill>
                <a:effectLst/>
                <a:latin typeface="+mn-lt"/>
                <a:ea typeface="+mn-ea"/>
                <a:cs typeface="+mn-cs"/>
              </a:rPr>
              <a:t> Township and Deptford Township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Swedesboro borough has the lowest proportion of residents who speak English-only, while National Park borough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a:t>
            </a:r>
            <a:r>
              <a:rPr lang="en-US" sz="1200" kern="1200" smtClean="0">
                <a:solidFill>
                  <a:schemeClr val="tx1"/>
                </a:solidFill>
                <a:effectLst/>
                <a:latin typeface="+mn-lt"/>
                <a:ea typeface="+mn-ea"/>
                <a:cs typeface="+mn-cs"/>
              </a:rPr>
              <a:t>largest group.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a:t>
            </a:r>
            <a:r>
              <a:rPr lang="en-US" sz="1200" kern="1200" baseline="0" dirty="0" smtClean="0">
                <a:solidFill>
                  <a:schemeClr val="tx1"/>
                </a:solidFill>
                <a:effectLst/>
                <a:latin typeface="+mn-lt"/>
                <a:ea typeface="+mn-ea"/>
                <a:cs typeface="+mn-cs"/>
              </a:rPr>
              <a:t> 1</a:t>
            </a:r>
            <a:r>
              <a:rPr lang="en-US" sz="1200" kern="1200" dirty="0" smtClean="0">
                <a:solidFill>
                  <a:schemeClr val="tx1"/>
                </a:solidFill>
                <a:effectLst/>
                <a:latin typeface="+mn-lt"/>
                <a:ea typeface="+mn-ea"/>
                <a:cs typeface="+mn-cs"/>
              </a:rPr>
              <a:t>,498</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305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a:t>
            </a:r>
            <a:r>
              <a:rPr lang="en-US" sz="1200" kern="1200" baseline="0" dirty="0" smtClean="0">
                <a:solidFill>
                  <a:schemeClr val="tx1"/>
                </a:solidFill>
                <a:effectLst/>
                <a:latin typeface="+mn-lt"/>
                <a:ea typeface="+mn-ea"/>
                <a:cs typeface="+mn-cs"/>
              </a:rPr>
              <a:t> steady </a:t>
            </a:r>
            <a:r>
              <a:rPr lang="en-US" sz="1200" kern="1200" dirty="0" smtClean="0">
                <a:solidFill>
                  <a:schemeClr val="tx1"/>
                </a:solidFill>
                <a:effectLst/>
                <a:latin typeface="+mn-lt"/>
                <a:ea typeface="+mn-ea"/>
                <a:cs typeface="+mn-cs"/>
              </a:rPr>
              <a:t>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Paulsboro and Woodbury 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least</a:t>
            </a:r>
            <a:r>
              <a:rPr lang="en-US" sz="1200" kern="1200" dirty="0" smtClean="0">
                <a:solidFill>
                  <a:schemeClr val="tx1"/>
                </a:solidFill>
                <a:effectLst/>
                <a:latin typeface="+mn-lt"/>
                <a:ea typeface="+mn-ea"/>
                <a:cs typeface="+mn-cs"/>
              </a:rPr>
              <a: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Paulsboro and Woodbury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171450" indent="-171450">
              <a:buFont typeface="Arial" panose="020B0604020202020204" pitchFamily="34" charset="0"/>
              <a:buChar char="•"/>
            </a:pPr>
            <a:r>
              <a:rPr lang="en-US" dirty="0" smtClean="0"/>
              <a:t>This county’s percentage of households experiencing severe housing burden has remained steady 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1456398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slightly decreasing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similar</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a:t>
            </a:r>
            <a:r>
              <a:rPr lang="en-US" sz="1200" kern="1200" baseline="0" dirty="0" smtClean="0">
                <a:solidFill>
                  <a:schemeClr val="tx1"/>
                </a:solidFill>
                <a:effectLst/>
                <a:latin typeface="+mn-lt"/>
                <a:ea typeface="+mn-ea"/>
                <a:cs typeface="+mn-cs"/>
              </a:rPr>
              <a:t> decreased</a:t>
            </a:r>
            <a:r>
              <a:rPr lang="en-US" sz="1200" kern="1200" dirty="0" smtClean="0">
                <a:solidFill>
                  <a:schemeClr val="tx1"/>
                </a:solidFill>
                <a:effectLst/>
                <a:latin typeface="+mn-lt"/>
                <a:ea typeface="+mn-ea"/>
                <a:cs typeface="+mn-cs"/>
              </a:rPr>
              <a:t> 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 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as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slightly</a:t>
            </a:r>
            <a:r>
              <a:rPr lang="en-US" sz="1200" kern="1200" baseline="0" dirty="0" smtClean="0">
                <a:solidFill>
                  <a:schemeClr val="tx1"/>
                </a:solidFill>
                <a:effectLst/>
                <a:latin typeface="+mn-lt"/>
                <a:ea typeface="+mn-ea"/>
                <a:cs typeface="+mn-cs"/>
              </a:rPr>
              <a:t> increase</a:t>
            </a:r>
            <a:r>
              <a:rPr lang="en-US" sz="1200" kern="1200" dirty="0" smtClean="0">
                <a:solidFill>
                  <a:schemeClr val="tx1"/>
                </a:solidFill>
                <a:effectLst/>
                <a:latin typeface="+mn-lt"/>
                <a:ea typeface="+mn-ea"/>
                <a:cs typeface="+mn-cs"/>
              </a:rPr>
              <a:t>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Clayton and Woolwich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7</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slightly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Newfield and Clayton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 mostly steady, with some variation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similar to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similar</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slightly</a:t>
            </a:r>
            <a:r>
              <a:rPr lang="en-US" sz="1200" kern="1200" baseline="0" dirty="0" smtClean="0">
                <a:solidFill>
                  <a:schemeClr val="tx1"/>
                </a:solidFill>
                <a:effectLst/>
                <a:latin typeface="+mn-lt"/>
                <a:ea typeface="+mn-ea"/>
                <a:cs typeface="+mn-cs"/>
              </a:rPr>
              <a:t> higher</a:t>
            </a:r>
            <a:r>
              <a:rPr lang="en-US" sz="1200" kern="1200" dirty="0" smtClean="0">
                <a:solidFill>
                  <a:schemeClr val="tx1"/>
                </a:solidFill>
                <a:effectLst/>
                <a:latin typeface="+mn-lt"/>
                <a:ea typeface="+mn-ea"/>
                <a:cs typeface="+mn-cs"/>
              </a:rPr>
              <a:t> 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increased</a:t>
            </a:r>
            <a:r>
              <a:rPr lang="en-US" sz="1200" kern="1200" baseline="0" dirty="0" smtClean="0">
                <a:solidFill>
                  <a:schemeClr val="tx1"/>
                </a:solidFill>
                <a:effectLst/>
                <a:latin typeface="+mn-lt"/>
                <a:ea typeface="+mn-ea"/>
                <a:cs typeface="+mn-cs"/>
              </a:rPr>
              <a:t> slightly</a:t>
            </a:r>
            <a:r>
              <a:rPr lang="en-US" sz="1200" kern="1200" dirty="0" smtClean="0">
                <a:solidFill>
                  <a:schemeClr val="tx1"/>
                </a:solidFill>
                <a:effectLst/>
                <a:latin typeface="+mn-lt"/>
                <a:ea typeface="+mn-ea"/>
                <a:cs typeface="+mn-cs"/>
              </a:rPr>
              <a:t> between 2013 and 2017. Men consistently earn about $15K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lower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rates are only available for White,</a:t>
            </a:r>
            <a:r>
              <a:rPr lang="en-US" sz="1200" kern="1200" baseline="0" dirty="0" smtClean="0">
                <a:solidFill>
                  <a:schemeClr val="tx1"/>
                </a:solidFill>
                <a:effectLst/>
                <a:latin typeface="+mn-lt"/>
                <a:ea typeface="+mn-ea"/>
                <a:cs typeface="+mn-cs"/>
              </a:rPr>
              <a:t> non-Hispanic residents.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sex.</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6</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decreased 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Monroe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a:t>
            </a:r>
            <a:r>
              <a:rPr lang="en-US" sz="1200" kern="1200" baseline="0" dirty="0" smtClean="0">
                <a:solidFill>
                  <a:schemeClr val="tx1"/>
                </a:solidFill>
                <a:effectLst/>
                <a:latin typeface="+mn-lt"/>
                <a:ea typeface="+mn-ea"/>
                <a:cs typeface="+mn-cs"/>
              </a:rPr>
              <a:t> increased </a:t>
            </a:r>
            <a:r>
              <a:rPr lang="en-US" sz="1200" kern="1200" dirty="0" smtClean="0">
                <a:solidFill>
                  <a:schemeClr val="tx1"/>
                </a:solidFill>
                <a:effectLst/>
                <a:latin typeface="+mn-lt"/>
                <a:ea typeface="+mn-ea"/>
                <a:cs typeface="+mn-cs"/>
              </a:rPr>
              <a:t>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 roughly tripling 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Partial</a:t>
            </a:r>
            <a:r>
              <a:rPr lang="en-US" sz="1200" kern="1200" baseline="0" dirty="0" smtClean="0">
                <a:solidFill>
                  <a:schemeClr val="tx1"/>
                </a:solidFill>
                <a:effectLst/>
                <a:latin typeface="+mn-lt"/>
                <a:ea typeface="+mn-ea"/>
                <a:cs typeface="+mn-cs"/>
              </a:rPr>
              <a:t> Care.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slightly</a:t>
            </a:r>
            <a:r>
              <a:rPr lang="en-US" sz="1200" kern="1200" baseline="0" dirty="0" smtClean="0">
                <a:solidFill>
                  <a:schemeClr val="tx1"/>
                </a:solidFill>
                <a:effectLst/>
                <a:latin typeface="+mn-lt"/>
                <a:ea typeface="+mn-ea"/>
                <a:cs typeface="+mn-cs"/>
              </a:rPr>
              <a:t> higher than the state average.</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varied.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only data for White, non-Hispanic residents is available.</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a:t>
            </a:r>
            <a:r>
              <a:rPr lang="en-US" sz="1200" kern="1200" baseline="0" dirty="0" smtClean="0">
                <a:solidFill>
                  <a:schemeClr val="tx1"/>
                </a:solidFill>
                <a:effectLst/>
                <a:latin typeface="+mn-lt"/>
                <a:ea typeface="+mn-ea"/>
                <a:cs typeface="+mn-cs"/>
              </a:rPr>
              <a:t> a higher rate than</a:t>
            </a:r>
            <a:r>
              <a:rPr lang="en-US" sz="1200" kern="1200" dirty="0" smtClean="0">
                <a:solidFill>
                  <a:schemeClr val="tx1"/>
                </a:solidFill>
                <a:effectLst/>
                <a:latin typeface="+mn-lt"/>
                <a:ea typeface="+mn-ea"/>
                <a:cs typeface="+mn-cs"/>
              </a:rPr>
              <a:t>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only data for White, non-Hispanic residents is available.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slightly higher than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http://www.cgsresourcenet.org/community-services/family-support-services/</a:t>
            </a:r>
            <a:r>
              <a:rPr lang="en-US" dirty="0" smtClean="0"/>
              <a:t> </a:t>
            </a:r>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15.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B174D015-0C4B-4048-9105-5C80F75BB3C9}"/>
              </a:ext>
            </a:extLst>
          </p:cNvPr>
          <p:cNvSpPr txBox="1">
            <a:spLocks/>
          </p:cNvSpPr>
          <p:nvPr userDrawn="1"/>
        </p:nvSpPr>
        <p:spPr>
          <a:xfrm>
            <a:off x="-95147" y="4191000"/>
            <a:ext cx="3246120" cy="2971800"/>
          </a:xfrm>
          <a:prstGeom prst="rect">
            <a:avLst/>
          </a:prstGeom>
          <a:noFill/>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4400" spc="-200" dirty="0">
                <a:solidFill>
                  <a:schemeClr val="bg1"/>
                </a:solidFill>
                <a:latin typeface="Franklin Gothic Demi" panose="020B0703020102020204" pitchFamily="34" charset="0"/>
              </a:rPr>
              <a:t>Gloucester</a:t>
            </a:r>
            <a:endParaRPr lang="en-US" spc="-200" dirty="0">
              <a:solidFill>
                <a:schemeClr val="bg1"/>
              </a:solidFill>
              <a:latin typeface="Franklin Gothic Demi" panose="020B0703020102020204" pitchFamily="34" charset="0"/>
            </a:endParaRPr>
          </a:p>
          <a:p>
            <a:pPr algn="ct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395" y="908173"/>
            <a:ext cx="2057333" cy="3895216"/>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57800" y="1295400"/>
            <a:ext cx="4809339" cy="4659737"/>
          </a:xfrm>
          <a:prstGeom prst="rect">
            <a:avLst/>
          </a:prstGeom>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9" name="TextBox 8"/>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9" name="TextBox 8"/>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9" name="TextBox 8"/>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9" name="TextBox 8"/>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9" name="TextBox 8"/>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7" name="TextBox 6"/>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7" name="TextBox 6"/>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10" name="TextBox 9"/>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
        <p:nvSpPr>
          <p:cNvPr id="11" name="Rectangle 10">
            <a:extLst>
              <a:ext uri="{FF2B5EF4-FFF2-40B4-BE49-F238E27FC236}">
                <a16:creationId xmlns:a16="http://schemas.microsoft.com/office/drawing/2014/main" id="{375B0E80-599F-43BA-88E2-C71088FC466C}"/>
              </a:ext>
            </a:extLst>
          </p:cNvPr>
          <p:cNvSpPr/>
          <p:nvPr userDrawn="1"/>
        </p:nvSpPr>
        <p:spPr>
          <a:xfrm>
            <a:off x="3657600" y="875070"/>
            <a:ext cx="4041058" cy="4724610"/>
          </a:xfrm>
          <a:prstGeom prst="rect">
            <a:avLst/>
          </a:prstGeom>
        </p:spPr>
        <p:txBody>
          <a:bodyPr wrap="square">
            <a:noAutofit/>
          </a:bodyPr>
          <a:lstStyle/>
          <a:p>
            <a:r>
              <a:rPr lang="en-US" sz="1600" spc="-20" dirty="0">
                <a:latin typeface="Franklin Gothic Medium" panose="020B0603020102020204" pitchFamily="34" charset="0"/>
              </a:rPr>
              <a:t>CASA of CGS</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The Arc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ASAPP HealthCare, Inc.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[Behavioral &amp; Emotional Health]</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Bonnie Brae</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[Substance Use and Psychological Services]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Boys and Girls Club </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r>
              <a:rPr lang="en-US" sz="1050" dirty="0">
                <a:latin typeface="Franklin Gothic Medium" panose="020B0603020102020204" pitchFamily="34" charset="0"/>
              </a:rPr>
              <a:t>Source: cgsresourcenet.org</a:t>
            </a:r>
          </a:p>
          <a:p>
            <a:endParaRPr lang="en-US" sz="1600" spc="-20" dirty="0">
              <a:latin typeface="Franklin Gothic Medium" panose="020B0603020102020204" pitchFamily="34" charset="0"/>
            </a:endParaRPr>
          </a:p>
        </p:txBody>
      </p:sp>
      <p:sp>
        <p:nvSpPr>
          <p:cNvPr id="12" name="Rectangle 11">
            <a:extLst>
              <a:ext uri="{FF2B5EF4-FFF2-40B4-BE49-F238E27FC236}">
                <a16:creationId xmlns:a16="http://schemas.microsoft.com/office/drawing/2014/main" id="{C4C8D5A1-FD7A-47F2-82EE-68F312D0283E}"/>
              </a:ext>
            </a:extLst>
          </p:cNvPr>
          <p:cNvSpPr/>
          <p:nvPr userDrawn="1"/>
        </p:nvSpPr>
        <p:spPr>
          <a:xfrm>
            <a:off x="8001000" y="762210"/>
            <a:ext cx="3886200"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South Jersey Legal Services</a:t>
            </a:r>
          </a:p>
          <a:p>
            <a:r>
              <a:rPr lang="en-US" sz="1600" spc="-20" dirty="0">
                <a:latin typeface="Franklin Gothic Medium" panose="020B0603020102020204" pitchFamily="34" charset="0"/>
              </a:rPr>
              <a:t>Legal Services of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Women</a:t>
            </a:r>
          </a:p>
          <a:p>
            <a:r>
              <a:rPr lang="en-US" sz="1600" spc="-20" dirty="0">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Partners for Women &amp; Justice</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Military Legal Assistance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64960"/>
            <a:ext cx="870118" cy="1647423"/>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18112" y="4370159"/>
            <a:ext cx="870118" cy="1647423"/>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329" y="381761"/>
            <a:ext cx="870118" cy="1647423"/>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091" y="407760"/>
            <a:ext cx="870118" cy="1647423"/>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09493" y="2559120"/>
            <a:ext cx="870118" cy="1647423"/>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1596" y="454111"/>
            <a:ext cx="870118" cy="1647423"/>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5800" y="473841"/>
            <a:ext cx="704057" cy="1333015"/>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03463" y="4827359"/>
            <a:ext cx="870118" cy="1647423"/>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688" y="4751160"/>
            <a:ext cx="870118" cy="1647423"/>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42475" y="331560"/>
            <a:ext cx="870118" cy="1647423"/>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0757" y="331561"/>
            <a:ext cx="731120" cy="1384254"/>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44824" y="318014"/>
            <a:ext cx="870118" cy="1647423"/>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05800" y="717042"/>
            <a:ext cx="870118" cy="1647423"/>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8201" y="383703"/>
            <a:ext cx="870118" cy="164742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37254" y="306469"/>
            <a:ext cx="870118" cy="1647423"/>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64960"/>
            <a:ext cx="870118" cy="1647423"/>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7.xml"/><Relationship Id="rId7" Type="http://schemas.openxmlformats.org/officeDocument/2006/relationships/image" Target="../media/image25.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4.jpeg"/><Relationship Id="rId5" Type="http://schemas.openxmlformats.org/officeDocument/2006/relationships/image" Target="../media/image5.png"/><Relationship Id="rId4" Type="http://schemas.openxmlformats.org/officeDocument/2006/relationships/image" Target="../media/image2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08464"/>
            <a:ext cx="13417712" cy="754746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Gloucester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1127" y="4831513"/>
            <a:ext cx="792405" cy="1500286"/>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t="7036"/>
          <a:stretch/>
        </p:blipFill>
        <p:spPr>
          <a:xfrm>
            <a:off x="7543801" y="953634"/>
            <a:ext cx="4648199" cy="5751966"/>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Gloucester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76600" y="609600"/>
            <a:ext cx="4457187" cy="5998464"/>
          </a:xfrm>
          <a:prstGeom prst="rect">
            <a:avLst/>
          </a:prstGeom>
        </p:spPr>
      </p:pic>
      <p:sp>
        <p:nvSpPr>
          <p:cNvPr id="4" name="TextBox 1"/>
          <p:cNvSpPr txBox="1"/>
          <p:nvPr/>
        </p:nvSpPr>
        <p:spPr>
          <a:xfrm>
            <a:off x="76944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7513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8669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t="6991"/>
          <a:stretch/>
        </p:blipFill>
        <p:spPr>
          <a:xfrm>
            <a:off x="7154913" y="974429"/>
            <a:ext cx="5037087" cy="5437885"/>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Gloucester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64239" y="609600"/>
            <a:ext cx="3958830" cy="5720807"/>
          </a:xfrm>
          <a:prstGeom prst="rect">
            <a:avLst/>
          </a:prstGeom>
        </p:spPr>
      </p:pic>
      <p:sp>
        <p:nvSpPr>
          <p:cNvPr id="4" name="TextBox 6"/>
          <p:cNvSpPr txBox="1"/>
          <p:nvPr/>
        </p:nvSpPr>
        <p:spPr>
          <a:xfrm>
            <a:off x="7154913" y="898219"/>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7"/>
          <p:cNvSpPr txBox="1"/>
          <p:nvPr/>
        </p:nvSpPr>
        <p:spPr>
          <a:xfrm>
            <a:off x="10959699" y="90851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212875" y="603179"/>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41640661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46915909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8011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96208647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32796089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01919612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43449398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04498283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72819117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089935385"/>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78291198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84714886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566747" y="3955972"/>
            <a:ext cx="7811298" cy="1073228"/>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678334514"/>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450915142"/>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47177681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76911749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611609549"/>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38056772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18280075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22476106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95800615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13299439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96321840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84187717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71063880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3917887987"/>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983019555"/>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70720933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0635403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56097253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59302318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21999077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83168107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86370142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14969327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410119767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312075422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376778936"/>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66850063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38252474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80669494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15185831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97334512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06422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95498468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4143886497"/>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25138392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79940431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223856729"/>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451373492"/>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88858848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08051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008799651"/>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73066099"/>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6664253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58701007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46487725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4284722089"/>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601614946"/>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638137711"/>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3407699518"/>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555879095"/>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56703940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93751857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36255610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2154195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192388406"/>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69322921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327329989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638153734"/>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142628963"/>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6121754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48849871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84307017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60249220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165708787"/>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81128487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29138785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64641937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36934244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61261411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8106762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59096475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0536329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344323437218499099c&quot;,&quot;SmartGridHorizontal&quot;:0,&quot;LinkedExcelSources&quot;:{&quot;5e271508383938077ce0e0d8&quot;:&quot;{{Desktop}}\\Linked Files\\workbooks\\Gloucester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8289</TotalTime>
  <Words>9257</Words>
  <Application>Microsoft Office PowerPoint</Application>
  <PresentationFormat>Widescreen</PresentationFormat>
  <Paragraphs>807</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1325</cp:revision>
  <dcterms:created xsi:type="dcterms:W3CDTF">2006-08-16T00:00:00Z</dcterms:created>
  <dcterms:modified xsi:type="dcterms:W3CDTF">2020-01-31T19:59:13Z</dcterms:modified>
</cp:coreProperties>
</file>