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5930" autoAdjust="0"/>
  </p:normalViewPr>
  <p:slideViewPr>
    <p:cSldViewPr>
      <p:cViewPr varScale="1">
        <p:scale>
          <a:sx n="74" d="100"/>
          <a:sy n="74" d="100"/>
        </p:scale>
        <p:origin x="922" y="5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Essex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Essex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Overview'!$A$22,'0. Overview'!$A$41,'0. Overview'!$A$67,'0. Overview'!$A$87,'0. Overview'!$A$92,'0. Overview'!$A$114,'0. Overview'!$A$152,'0. Overview'!$A$169,'0. Overview'!$A$197,'0. Overview'!$A$217)</c:f>
              <c:strCache>
                <c:ptCount val="10"/>
                <c:pt idx="0">
                  <c:v>Essex</c:v>
                </c:pt>
                <c:pt idx="1">
                  <c:v>Essex</c:v>
                </c:pt>
                <c:pt idx="2">
                  <c:v>Essex</c:v>
                </c:pt>
                <c:pt idx="3">
                  <c:v>Essex</c:v>
                </c:pt>
                <c:pt idx="4">
                  <c:v>Essex</c:v>
                </c:pt>
                <c:pt idx="5">
                  <c:v>Essex</c:v>
                </c:pt>
                <c:pt idx="6">
                  <c:v>Essex</c:v>
                </c:pt>
                <c:pt idx="7">
                  <c:v>Essex </c:v>
                </c:pt>
                <c:pt idx="8">
                  <c:v>Essex</c:v>
                </c:pt>
                <c:pt idx="9">
                  <c:v>Essex </c:v>
                </c:pt>
              </c:strCache>
            </c:strRef>
          </c:cat>
          <c:val>
            <c:numRef>
              <c:f>('0. Overview'!$C$22,'0. Overview'!$C$41,'0. Overview'!$C$67,'0. Overview'!$C$87,'0. Overview'!$C$92,'0. Overview'!$C$114,'0. Overview'!$C$152,'0. Overview'!$C$169,'0. Overview'!$C$197,'0. Overview'!$C$217)</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5877-49E8-A2C5-A34E2544730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Overview'!$A$22,'0. Overview'!$A$41,'0. Overview'!$A$67,'0. Overview'!$A$87,'0. Overview'!$A$92,'0. Overview'!$A$114,'0. Overview'!$A$152,'0. Overview'!$A$169,'0. Overview'!$A$197,'0. Overview'!$A$217)</c:f>
              <c:strCache>
                <c:ptCount val="10"/>
                <c:pt idx="0">
                  <c:v>Essex</c:v>
                </c:pt>
                <c:pt idx="1">
                  <c:v>Essex</c:v>
                </c:pt>
                <c:pt idx="2">
                  <c:v>Essex</c:v>
                </c:pt>
                <c:pt idx="3">
                  <c:v>Essex</c:v>
                </c:pt>
                <c:pt idx="4">
                  <c:v>Essex</c:v>
                </c:pt>
                <c:pt idx="5">
                  <c:v>Essex</c:v>
                </c:pt>
                <c:pt idx="6">
                  <c:v>Essex</c:v>
                </c:pt>
                <c:pt idx="7">
                  <c:v>Essex </c:v>
                </c:pt>
                <c:pt idx="8">
                  <c:v>Essex</c:v>
                </c:pt>
                <c:pt idx="9">
                  <c:v>Essex </c:v>
                </c:pt>
              </c:strCache>
            </c:strRef>
          </c:cat>
          <c:val>
            <c:numRef>
              <c:f>('0. Overview'!$D$22,'0. Overview'!$D$41,'0. Overview'!$D$67,'0. Overview'!$D$87,'0. Overview'!$D$92,'0. Overview'!$D$114,'0. Overview'!$D$152,'0. Overview'!$D$169,'0. Overview'!$D$197,'0. Overview'!$D$217)</c:f>
              <c:numCache>
                <c:formatCode>General</c:formatCode>
                <c:ptCount val="10"/>
                <c:pt idx="0">
                  <c:v>1.875</c:v>
                </c:pt>
                <c:pt idx="1">
                  <c:v>4.875</c:v>
                </c:pt>
                <c:pt idx="2">
                  <c:v>0.875</c:v>
                </c:pt>
                <c:pt idx="3">
                  <c:v>0.875</c:v>
                </c:pt>
                <c:pt idx="4">
                  <c:v>19.875</c:v>
                </c:pt>
                <c:pt idx="5">
                  <c:v>19.875</c:v>
                </c:pt>
                <c:pt idx="6">
                  <c:v>3.875</c:v>
                </c:pt>
                <c:pt idx="7">
                  <c:v>8.875</c:v>
                </c:pt>
                <c:pt idx="8">
                  <c:v>0.875</c:v>
                </c:pt>
                <c:pt idx="9">
                  <c:v>4.875</c:v>
                </c:pt>
              </c:numCache>
            </c:numRef>
          </c:val>
          <c:extLst>
            <c:ext xmlns:c16="http://schemas.microsoft.com/office/drawing/2014/chart" uri="{C3380CC4-5D6E-409C-BE32-E72D297353CC}">
              <c16:uniqueId val="{00000001-5877-49E8-A2C5-A34E25447303}"/>
            </c:ext>
          </c:extLst>
        </c:ser>
        <c:ser>
          <c:idx val="3"/>
          <c:order val="2"/>
          <c:spPr>
            <a:solidFill>
              <a:schemeClr val="bg1">
                <a:lumMod val="65000"/>
              </a:schemeClr>
            </a:solidFill>
            <a:ln>
              <a:solidFill>
                <a:schemeClr val="tx1">
                  <a:lumMod val="95000"/>
                  <a:lumOff val="5000"/>
                </a:schemeClr>
              </a:solidFill>
            </a:ln>
            <a:effectLst/>
          </c:spPr>
          <c:invertIfNegative val="0"/>
          <c:cat>
            <c:strRef>
              <c:f>('0. Overview'!$A$22,'0. Overview'!$A$41,'0. Overview'!$A$67,'0. Overview'!$A$87,'0. Overview'!$A$92,'0. Overview'!$A$114,'0. Overview'!$A$152,'0. Overview'!$A$169,'0. Overview'!$A$197,'0. Overview'!$A$217)</c:f>
              <c:strCache>
                <c:ptCount val="10"/>
                <c:pt idx="0">
                  <c:v>Essex</c:v>
                </c:pt>
                <c:pt idx="1">
                  <c:v>Essex</c:v>
                </c:pt>
                <c:pt idx="2">
                  <c:v>Essex</c:v>
                </c:pt>
                <c:pt idx="3">
                  <c:v>Essex</c:v>
                </c:pt>
                <c:pt idx="4">
                  <c:v>Essex</c:v>
                </c:pt>
                <c:pt idx="5">
                  <c:v>Essex</c:v>
                </c:pt>
                <c:pt idx="6">
                  <c:v>Essex</c:v>
                </c:pt>
                <c:pt idx="7">
                  <c:v>Essex </c:v>
                </c:pt>
                <c:pt idx="8">
                  <c:v>Essex</c:v>
                </c:pt>
                <c:pt idx="9">
                  <c:v>Essex </c:v>
                </c:pt>
              </c:strCache>
            </c:strRef>
          </c:cat>
          <c:val>
            <c:numRef>
              <c:f>('0. Overview'!$E$22,'0. Overview'!$E$41,'0. Overview'!$E$67,'0. Overview'!$E$87,'0. Overview'!$E$92,'0. Overview'!$E$114,'0. Overview'!$E$152,'0. Overview'!$E$169,'0. Overview'!$E$197,'0. Overview'!$E$217)</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5877-49E8-A2C5-A34E2544730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Overview'!$A$243,'0. Overview'!$A$260,'0. Overview'!$A$292,'0. Overview'!$A$312,'0. Overview'!$A$325,'0. Overview'!$A$348,'0. Overview'!$A$380,'0. Overview'!$A$404,'0. Overview'!$A$426)</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Overview'!$C$243,'0. Overview'!$C$260,'0. Overview'!$C$292,'0. Overview'!$C$312,'0. Overview'!$C$325,'0. Overview'!$C$348,'0. Overview'!$C$380,'0. Overview'!$C$404,'0. Overview'!$C$426)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0EE-462E-9260-E4544EEC44E9}"/>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Overview'!$A$243,'0. Overview'!$A$260,'0. Overview'!$A$292,'0. Overview'!$A$312,'0. Overview'!$A$325,'0. Overview'!$A$348,'0. Overview'!$A$380,'0. Overview'!$A$404,'0. Overview'!$A$426)</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Overview'!$D$243,'0. Overview'!$D$260,'0. Overview'!$D$292,'0. Overview'!$D$312,'0. Overview'!$D$325,'0. Overview'!$D$348,'0. Overview'!$D$380,'0. Overview'!$D$404,'0. Overview'!$D$426)</c:f>
              <c:numCache>
                <c:formatCode>General</c:formatCode>
                <c:ptCount val="9"/>
                <c:pt idx="0">
                  <c:v>5.875</c:v>
                </c:pt>
                <c:pt idx="1">
                  <c:v>10.875</c:v>
                </c:pt>
                <c:pt idx="2">
                  <c:v>0.875</c:v>
                </c:pt>
                <c:pt idx="3">
                  <c:v>2.875</c:v>
                </c:pt>
                <c:pt idx="4">
                  <c:v>12.875</c:v>
                </c:pt>
                <c:pt idx="5">
                  <c:v>11.875</c:v>
                </c:pt>
                <c:pt idx="6">
                  <c:v>1.875</c:v>
                </c:pt>
                <c:pt idx="7">
                  <c:v>1.875</c:v>
                </c:pt>
                <c:pt idx="8">
                  <c:v>1.875</c:v>
                </c:pt>
              </c:numCache>
            </c:numRef>
          </c:val>
          <c:extLst>
            <c:ext xmlns:c16="http://schemas.microsoft.com/office/drawing/2014/chart" uri="{C3380CC4-5D6E-409C-BE32-E72D297353CC}">
              <c16:uniqueId val="{00000001-60EE-462E-9260-E4544EEC44E9}"/>
            </c:ext>
          </c:extLst>
        </c:ser>
        <c:ser>
          <c:idx val="3"/>
          <c:order val="2"/>
          <c:spPr>
            <a:solidFill>
              <a:schemeClr val="bg2">
                <a:lumMod val="75000"/>
              </a:schemeClr>
            </a:solidFill>
            <a:ln>
              <a:solidFill>
                <a:schemeClr val="tx1"/>
              </a:solidFill>
            </a:ln>
            <a:effectLst/>
          </c:spPr>
          <c:invertIfNegative val="0"/>
          <c:cat>
            <c:strRef>
              <c:f>('0. Overview'!$A$243,'0. Overview'!$A$260,'0. Overview'!$A$292,'0. Overview'!$A$312,'0. Overview'!$A$325,'0. Overview'!$A$348,'0. Overview'!$A$380,'0. Overview'!$A$404,'0. Overview'!$A$426)</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Overview'!$E$243,'0. Overview'!$E$260,'0. Overview'!$E$292,'0. Overview'!$E$312,'0. Overview'!$E$325,'0. Overview'!$E$348,'0. Overview'!$E$380,'0. Overview'!$E$404,'0. Overview'!$E$426)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0EE-462E-9260-E4544EEC44E9}"/>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Essex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0.377</c:v>
                </c:pt>
                <c:pt idx="1">
                  <c:v>0.40899999999999997</c:v>
                </c:pt>
                <c:pt idx="2">
                  <c:v>1.2E-2</c:v>
                </c:pt>
                <c:pt idx="3">
                  <c:v>7.0999999999999994E-2</c:v>
                </c:pt>
                <c:pt idx="4">
                  <c:v>1E-3</c:v>
                </c:pt>
                <c:pt idx="5">
                  <c:v>0.253</c:v>
                </c:pt>
                <c:pt idx="6">
                  <c:v>0.24299999999999999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0.44800000000000001</c:v>
                </c:pt>
                <c:pt idx="1">
                  <c:v>0.42699999999999999</c:v>
                </c:pt>
                <c:pt idx="2">
                  <c:v>0.46600000000000003</c:v>
                </c:pt>
                <c:pt idx="3">
                  <c:v>0.45700000000000002</c:v>
                </c:pt>
                <c:pt idx="4">
                  <c:v>0.377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4"/>
              <c:layout>
                <c:manualLayout>
                  <c:x val="-1.7582062007874131E-2"/>
                  <c:y val="-2.78847177728397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04-42DF-8F6E-7E38C871F2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0.41099999999999998</c:v>
                </c:pt>
                <c:pt idx="1">
                  <c:v>0.41099999999999998</c:v>
                </c:pt>
                <c:pt idx="2">
                  <c:v>0.41899999999999998</c:v>
                </c:pt>
                <c:pt idx="3">
                  <c:v>0.41399999999999998</c:v>
                </c:pt>
                <c:pt idx="4">
                  <c:v>0.40899999999999997</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3.0000000000000001E-3</c:v>
                </c:pt>
                <c:pt idx="1">
                  <c:v>5.0000000000000001E-3</c:v>
                </c:pt>
                <c:pt idx="2">
                  <c:v>6.0000000000000001E-3</c:v>
                </c:pt>
                <c:pt idx="3">
                  <c:v>7.0000000000000001E-3</c:v>
                </c:pt>
                <c:pt idx="4">
                  <c:v>1.2E-2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6.0999999999999999E-2</c:v>
                </c:pt>
                <c:pt idx="1">
                  <c:v>6.5000000000000002E-2</c:v>
                </c:pt>
                <c:pt idx="2">
                  <c:v>6.5000000000000002E-2</c:v>
                </c:pt>
                <c:pt idx="3">
                  <c:v>6.3E-2</c:v>
                </c:pt>
                <c:pt idx="4">
                  <c:v>7.0999999999999994E-2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0.23200000000000001</c:v>
                </c:pt>
                <c:pt idx="1">
                  <c:v>0.23499999999999999</c:v>
                </c:pt>
                <c:pt idx="2">
                  <c:v>0.23799999999999999</c:v>
                </c:pt>
                <c:pt idx="3">
                  <c:v>0.23300000000000001</c:v>
                </c:pt>
                <c:pt idx="4">
                  <c:v>0.24299999999999999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75</c:v>
                </c:pt>
                <c:pt idx="1">
                  <c:v>74</c:v>
                </c:pt>
                <c:pt idx="2">
                  <c:v>74</c:v>
                </c:pt>
                <c:pt idx="3">
                  <c:v>75</c:v>
                </c:pt>
                <c:pt idx="4">
                  <c:v>75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0" formatCode="0.00">
                  <c:v>74.922007734999994</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0.28499999999999998</c:v>
                </c:pt>
                <c:pt idx="1">
                  <c:v>0.28699999999999998</c:v>
                </c:pt>
                <c:pt idx="2">
                  <c:v>0.28999999999999998</c:v>
                </c:pt>
                <c:pt idx="3">
                  <c:v>0.27700000000000002</c:v>
                </c:pt>
                <c:pt idx="4">
                  <c:v>0.29499999999999998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5">
                  <c:v>0.29499999999999998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2880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Irvington township</c:v>
                </c:pt>
                <c:pt idx="2">
                  <c:v>Belleville township</c:v>
                </c:pt>
                <c:pt idx="3">
                  <c:v>Newark city</c:v>
                </c:pt>
                <c:pt idx="4">
                  <c:v>Millburn township</c:v>
                </c:pt>
                <c:pt idx="5">
                  <c:v>West Orange township</c:v>
                </c:pt>
                <c:pt idx="6">
                  <c:v>East Orange city</c:v>
                </c:pt>
                <c:pt idx="7">
                  <c:v>Livingston township</c:v>
                </c:pt>
                <c:pt idx="8">
                  <c:v>Bloomfield township</c:v>
                </c:pt>
                <c:pt idx="9">
                  <c:v>Nutley township</c:v>
                </c:pt>
              </c:strCache>
            </c:strRef>
          </c:cat>
          <c:val>
            <c:numRef>
              <c:f>Sheet1!$B$2:$B$11</c:f>
              <c:numCache>
                <c:formatCode>0.00%</c:formatCode>
                <c:ptCount val="10"/>
                <c:pt idx="0">
                  <c:v>0.42899999999999999</c:v>
                </c:pt>
                <c:pt idx="1">
                  <c:v>0.36</c:v>
                </c:pt>
                <c:pt idx="2">
                  <c:v>0.35099999999999998</c:v>
                </c:pt>
                <c:pt idx="3">
                  <c:v>0.34</c:v>
                </c:pt>
                <c:pt idx="4">
                  <c:v>0.318</c:v>
                </c:pt>
                <c:pt idx="5">
                  <c:v>0.29499999999999998</c:v>
                </c:pt>
                <c:pt idx="6">
                  <c:v>0.28499999999999998</c:v>
                </c:pt>
                <c:pt idx="7">
                  <c:v>0.28000000000000003</c:v>
                </c:pt>
                <c:pt idx="8">
                  <c:v>0.24399999999999999</c:v>
                </c:pt>
                <c:pt idx="9">
                  <c:v>0.221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Essex County avg 28.7%</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City of Orange township</c:v>
                </c:pt>
                <c:pt idx="1">
                  <c:v>Irvington township</c:v>
                </c:pt>
                <c:pt idx="2">
                  <c:v>Belleville township</c:v>
                </c:pt>
                <c:pt idx="3">
                  <c:v>Newark city</c:v>
                </c:pt>
                <c:pt idx="4">
                  <c:v>Millburn township</c:v>
                </c:pt>
                <c:pt idx="5">
                  <c:v>West Orange township</c:v>
                </c:pt>
                <c:pt idx="6">
                  <c:v>East Orange city</c:v>
                </c:pt>
                <c:pt idx="7">
                  <c:v>Livingston township</c:v>
                </c:pt>
                <c:pt idx="8">
                  <c:v>Bloomfield township</c:v>
                </c:pt>
                <c:pt idx="9">
                  <c:v>Nutley township</c:v>
                </c:pt>
              </c:strCache>
            </c:strRef>
          </c:cat>
          <c:val>
            <c:numRef>
              <c:f>Sheet1!$C$2:$C$11</c:f>
              <c:numCache>
                <c:formatCode>0%</c:formatCode>
                <c:ptCount val="10"/>
                <c:pt idx="0">
                  <c:v>0.28699999999999998</c:v>
                </c:pt>
                <c:pt idx="1">
                  <c:v>0.28699999999999998</c:v>
                </c:pt>
                <c:pt idx="2">
                  <c:v>0.28699999999999998</c:v>
                </c:pt>
                <c:pt idx="3">
                  <c:v>0.28699999999999998</c:v>
                </c:pt>
                <c:pt idx="4">
                  <c:v>0.28699999999999998</c:v>
                </c:pt>
                <c:pt idx="5">
                  <c:v>0.28699999999999998</c:v>
                </c:pt>
                <c:pt idx="6">
                  <c:v>0.28699999999999998</c:v>
                </c:pt>
                <c:pt idx="7">
                  <c:v>0.28699999999999998</c:v>
                </c:pt>
                <c:pt idx="8">
                  <c:v>0.28699999999999998</c:v>
                </c:pt>
                <c:pt idx="9">
                  <c:v>0.28699999999999998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002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0.621</c:v>
                </c:pt>
                <c:pt idx="1">
                  <c:v>0.63200000000000001</c:v>
                </c:pt>
                <c:pt idx="2">
                  <c:v>0.628</c:v>
                </c:pt>
                <c:pt idx="3">
                  <c:v>0.63500000000000001</c:v>
                </c:pt>
                <c:pt idx="4">
                  <c:v>0.63200000000000001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5">
                  <c:v>0.63200000000000001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541301673228343"/>
          <c:y val="0.90152886049834302"/>
          <c:w val="0.15421493602362202"/>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20">
                  <c:v>201445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64956</c:v>
                </c:pt>
                <c:pt idx="1">
                  <c:v>66457</c:v>
                </c:pt>
                <c:pt idx="2">
                  <c:v>70032</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823868110236216"/>
          <c:y val="2.4503032202000681E-2"/>
          <c:w val="0.7485073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Newark city</c:v>
                </c:pt>
                <c:pt idx="1">
                  <c:v>East Orange city</c:v>
                </c:pt>
                <c:pt idx="2">
                  <c:v>Irvington township</c:v>
                </c:pt>
                <c:pt idx="3">
                  <c:v>Bloomfield township</c:v>
                </c:pt>
                <c:pt idx="4">
                  <c:v>Montclair township</c:v>
                </c:pt>
                <c:pt idx="5">
                  <c:v>West Orange township</c:v>
                </c:pt>
                <c:pt idx="6">
                  <c:v>City of Orange township</c:v>
                </c:pt>
                <c:pt idx="7">
                  <c:v>Livingston township</c:v>
                </c:pt>
                <c:pt idx="8">
                  <c:v>Belleville township</c:v>
                </c:pt>
                <c:pt idx="9">
                  <c:v>Maplewood township</c:v>
                </c:pt>
                <c:pt idx="10">
                  <c:v>Millburn township</c:v>
                </c:pt>
                <c:pt idx="11">
                  <c:v>Nutley township</c:v>
                </c:pt>
                <c:pt idx="12">
                  <c:v>South Orange Village township</c:v>
                </c:pt>
                <c:pt idx="13">
                  <c:v>Verona township</c:v>
                </c:pt>
                <c:pt idx="14">
                  <c:v>Cedar Grove township</c:v>
                </c:pt>
                <c:pt idx="15">
                  <c:v>West Caldwell township</c:v>
                </c:pt>
                <c:pt idx="16">
                  <c:v>Glen Ridge borough</c:v>
                </c:pt>
                <c:pt idx="17">
                  <c:v>Caldwell borough</c:v>
                </c:pt>
                <c:pt idx="18">
                  <c:v>Fairfield township</c:v>
                </c:pt>
                <c:pt idx="19">
                  <c:v>North Caldwell borough</c:v>
                </c:pt>
              </c:strCache>
            </c:strRef>
          </c:cat>
          <c:val>
            <c:numRef>
              <c:f>Sheet1!$B$2:$B$21</c:f>
              <c:numCache>
                <c:formatCode>0</c:formatCode>
                <c:ptCount val="20"/>
                <c:pt idx="0">
                  <c:v>75565</c:v>
                </c:pt>
                <c:pt idx="1">
                  <c:v>15874</c:v>
                </c:pt>
                <c:pt idx="2">
                  <c:v>15165</c:v>
                </c:pt>
                <c:pt idx="3">
                  <c:v>10782</c:v>
                </c:pt>
                <c:pt idx="4">
                  <c:v>10763</c:v>
                </c:pt>
                <c:pt idx="5">
                  <c:v>9757</c:v>
                </c:pt>
                <c:pt idx="6">
                  <c:v>8788</c:v>
                </c:pt>
                <c:pt idx="7">
                  <c:v>8246</c:v>
                </c:pt>
                <c:pt idx="8">
                  <c:v>7096</c:v>
                </c:pt>
                <c:pt idx="9">
                  <c:v>7088</c:v>
                </c:pt>
                <c:pt idx="10">
                  <c:v>6845</c:v>
                </c:pt>
                <c:pt idx="11">
                  <c:v>6245</c:v>
                </c:pt>
                <c:pt idx="12">
                  <c:v>3564</c:v>
                </c:pt>
                <c:pt idx="13">
                  <c:v>3447</c:v>
                </c:pt>
                <c:pt idx="14">
                  <c:v>2505</c:v>
                </c:pt>
                <c:pt idx="15">
                  <c:v>2430</c:v>
                </c:pt>
                <c:pt idx="16">
                  <c:v>2388</c:v>
                </c:pt>
                <c:pt idx="17">
                  <c:v>1741</c:v>
                </c:pt>
                <c:pt idx="18">
                  <c:v>1687</c:v>
                </c:pt>
                <c:pt idx="19">
                  <c:v>1595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0.44</c:v>
                </c:pt>
                <c:pt idx="1">
                  <c:v>0.44</c:v>
                </c:pt>
                <c:pt idx="2">
                  <c:v>0.35</c:v>
                </c:pt>
                <c:pt idx="3">
                  <c:v>0.35</c:v>
                </c:pt>
                <c:pt idx="4">
                  <c:v>0.34524904007000001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611048027146202E-2"/>
          <c:y val="8.244209051719591E-3"/>
          <c:w val="0.8824839435479892"/>
          <c:h val="0.90910159056434048"/>
        </c:manualLayout>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0">
                  <c:v>0.34524904007000001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9164423446595459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1528</c:v>
                </c:pt>
                <c:pt idx="1">
                  <c:v>1052</c:v>
                </c:pt>
                <c:pt idx="2">
                  <c:v>933</c:v>
                </c:pt>
                <c:pt idx="3">
                  <c:v>1197</c:v>
                </c:pt>
                <c:pt idx="4">
                  <c:v>935</c:v>
                </c:pt>
                <c:pt idx="5">
                  <c:v>1624</c:v>
                </c:pt>
                <c:pt idx="6">
                  <c:v>990</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9">
                  <c:v>99110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60430</c:v>
                </c:pt>
                <c:pt idx="1">
                  <c:v>63368</c:v>
                </c:pt>
                <c:pt idx="2">
                  <c:v>64626</c:v>
                </c:pt>
                <c:pt idx="3">
                  <c:v>63959</c:v>
                </c:pt>
                <c:pt idx="4">
                  <c:v>66198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General</c:formatCode>
                <c:ptCount val="21"/>
                <c:pt idx="0" formatCode="_(&quot;$&quot;* #,##0_);_(&quot;$&quot;* \(#,##0\);_(&quot;$&quot;* &quot;-&quot;??_);_(@_)">
                  <c:v>58389</c:v>
                </c:pt>
                <c:pt idx="2" formatCode="_(&quot;$&quot;* #,##0_);_(&quot;$&quot;* \(#,##0\);_(&quot;$&quot;* &quot;-&quot;??_);_(@_)">
                  <c:v>66388</c:v>
                </c:pt>
                <c:pt idx="3" formatCode="_(&quot;$&quot;* #,##0_);_(&quot;$&quot;* \(#,##0\);_(&quot;$&quot;* &quot;-&quot;??_);_(@_)">
                  <c:v>69886</c:v>
                </c:pt>
                <c:pt idx="4" formatCode="_(&quot;$&quot;* #,##0_);_(&quot;$&quot;* \(#,##0\);_(&quot;$&quot;* &quot;-&quot;??_);_(@_)">
                  <c:v>75430</c:v>
                </c:pt>
                <c:pt idx="5" formatCode="_(&quot;$&quot;* #,##0_);_(&quot;$&quot;* \(#,##0\);_(&quot;$&quot;* &quot;-&quot;??_);_(@_)">
                  <c:v>75719</c:v>
                </c:pt>
                <c:pt idx="6" formatCode="_(&quot;$&quot;* #,##0_);_(&quot;$&quot;* \(#,##0\);_(&quot;$&quot;* &quot;-&quot;??_);_(@_)">
                  <c:v>78347</c:v>
                </c:pt>
                <c:pt idx="7" formatCode="_(&quot;$&quot;* #,##0_);_(&quot;$&quot;* \(#,##0\);_(&quot;$&quot;* &quot;-&quot;??_);_(@_)">
                  <c:v>78657</c:v>
                </c:pt>
                <c:pt idx="8" formatCode="_(&quot;$&quot;* #,##0_);_(&quot;$&quot;* \(#,##0\);_(&quot;$&quot;* &quot;-&quot;??_);_(@_)">
                  <c:v>80329</c:v>
                </c:pt>
                <c:pt idx="9" formatCode="_(&quot;$&quot;* #,##0_);_(&quot;$&quot;* \(#,##0\);_(&quot;$&quot;* &quot;-&quot;??_);_(@_)">
                  <c:v>81159</c:v>
                </c:pt>
                <c:pt idx="10" formatCode="_(&quot;$&quot;* #,##0_);_(&quot;$&quot;* \(#,##0\);_(&quot;$&quot;* &quot;-&quot;??_);_(@_)">
                  <c:v>86764</c:v>
                </c:pt>
                <c:pt idx="11" formatCode="_(&quot;$&quot;* #,##0_);_(&quot;$&quot;* \(#,##0\);_(&quot;$&quot;* &quot;-&quot;??_);_(@_)">
                  <c:v>87662</c:v>
                </c:pt>
                <c:pt idx="12" formatCode="_(&quot;$&quot;* #,##0_);_(&quot;$&quot;* \(#,##0\);_(&quot;$&quot;* &quot;-&quot;??_);_(@_)">
                  <c:v>94397</c:v>
                </c:pt>
                <c:pt idx="13" formatCode="_(&quot;$&quot;* #,##0_);_(&quot;$&quot;* \(#,##0\);_(&quot;$&quot;* &quot;-&quot;??_);_(@_)">
                  <c:v>94412</c:v>
                </c:pt>
                <c:pt idx="14" formatCode="_(&quot;$&quot;* #,##0_);_(&quot;$&quot;* \(#,##0\);_(&quot;$&quot;* &quot;-&quot;??_);_(@_)">
                  <c:v>99427</c:v>
                </c:pt>
                <c:pt idx="15" formatCode="_(&quot;$&quot;* #,##0_);_(&quot;$&quot;* \(#,##0\);_(&quot;$&quot;* &quot;-&quot;??_);_(@_)">
                  <c:v>99904</c:v>
                </c:pt>
                <c:pt idx="16" formatCode="_(&quot;$&quot;* #,##0_);_(&quot;$&quot;* \(#,##0\);_(&quot;$&quot;* &quot;-&quot;??_);_(@_)">
                  <c:v>105171</c:v>
                </c:pt>
                <c:pt idx="17" formatCode="_(&quot;$&quot;* #,##0_);_(&quot;$&quot;* \(#,##0\);_(&quot;$&quot;* &quot;-&quot;??_);_(@_)">
                  <c:v>108000</c:v>
                </c:pt>
                <c:pt idx="18" formatCode="_(&quot;$&quot;* #,##0_);_(&quot;$&quot;* \(#,##0\);_(&quot;$&quot;* &quot;-&quot;??_);_(@_)">
                  <c:v>121982</c:v>
                </c:pt>
                <c:pt idx="19" formatCode="_(&quot;$&quot;* #,##0_);_(&quot;$&quot;* \(#,##0\);_(&quot;$&quot;* &quot;-&quot;??_);_(@_)">
                  <c:v>122962</c:v>
                </c:pt>
                <c:pt idx="20" formatCode="_(&quot;$&quot;* #,##0_);_(&quot;$&quot;* \(#,##0\);_(&quot;$&quot;* &quot;-&quot;??_);_(@_)">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_("$"* #,##0_);_("$"* \(#,##0\);_("$"* "-"??_);_(@_)</c:formatCode>
                <c:ptCount val="21"/>
                <c:pt idx="1">
                  <c:v>66198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 city</c:v>
                </c:pt>
                <c:pt idx="1">
                  <c:v>City of Orange township</c:v>
                </c:pt>
                <c:pt idx="2">
                  <c:v>Irvington township</c:v>
                </c:pt>
                <c:pt idx="3">
                  <c:v>East Orange city</c:v>
                </c:pt>
                <c:pt idx="4">
                  <c:v>Belleville township</c:v>
                </c:pt>
                <c:pt idx="5">
                  <c:v>Bloomfield township</c:v>
                </c:pt>
                <c:pt idx="6">
                  <c:v>Nutley township</c:v>
                </c:pt>
                <c:pt idx="7">
                  <c:v>Caldwell borough</c:v>
                </c:pt>
                <c:pt idx="8">
                  <c:v>Fairfield township</c:v>
                </c:pt>
                <c:pt idx="9">
                  <c:v>West Orange township</c:v>
                </c:pt>
              </c:strCache>
            </c:strRef>
          </c:cat>
          <c:val>
            <c:numRef>
              <c:f>Sheet1!$B$2:$B$11</c:f>
              <c:numCache>
                <c:formatCode>_("$"* #,##0_);_("$"* \(#,##0\);_("$"* "-"??_);_(@_)</c:formatCode>
                <c:ptCount val="10"/>
                <c:pt idx="0">
                  <c:v>41335</c:v>
                </c:pt>
                <c:pt idx="1">
                  <c:v>48575</c:v>
                </c:pt>
                <c:pt idx="2">
                  <c:v>50020</c:v>
                </c:pt>
                <c:pt idx="3">
                  <c:v>54520</c:v>
                </c:pt>
                <c:pt idx="4">
                  <c:v>75808</c:v>
                </c:pt>
                <c:pt idx="5">
                  <c:v>86264</c:v>
                </c:pt>
                <c:pt idx="6">
                  <c:v>105000</c:v>
                </c:pt>
                <c:pt idx="7">
                  <c:v>107596</c:v>
                </c:pt>
                <c:pt idx="8">
                  <c:v>109100</c:v>
                </c:pt>
                <c:pt idx="9">
                  <c:v>118326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Essex County Median $67,826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 city</c:v>
                </c:pt>
                <c:pt idx="1">
                  <c:v>City of Orange township</c:v>
                </c:pt>
                <c:pt idx="2">
                  <c:v>Irvington township</c:v>
                </c:pt>
                <c:pt idx="3">
                  <c:v>East Orange city</c:v>
                </c:pt>
                <c:pt idx="4">
                  <c:v>Belleville township</c:v>
                </c:pt>
                <c:pt idx="5">
                  <c:v>Bloomfield township</c:v>
                </c:pt>
                <c:pt idx="6">
                  <c:v>Nutley township</c:v>
                </c:pt>
                <c:pt idx="7">
                  <c:v>Caldwell borough</c:v>
                </c:pt>
                <c:pt idx="8">
                  <c:v>Fairfield township</c:v>
                </c:pt>
                <c:pt idx="9">
                  <c:v>West Orange township</c:v>
                </c:pt>
              </c:strCache>
            </c:strRef>
          </c:cat>
          <c:val>
            <c:numRef>
              <c:f>Sheet1!$C$2:$C$11</c:f>
              <c:numCache>
                <c:formatCode>"$"#,##0</c:formatCode>
                <c:ptCount val="10"/>
                <c:pt idx="0">
                  <c:v>67826</c:v>
                </c:pt>
                <c:pt idx="1">
                  <c:v>67826</c:v>
                </c:pt>
                <c:pt idx="2">
                  <c:v>67826</c:v>
                </c:pt>
                <c:pt idx="3">
                  <c:v>67826</c:v>
                </c:pt>
                <c:pt idx="4">
                  <c:v>67826</c:v>
                </c:pt>
                <c:pt idx="5">
                  <c:v>67826</c:v>
                </c:pt>
                <c:pt idx="6">
                  <c:v>67826</c:v>
                </c:pt>
                <c:pt idx="7">
                  <c:v>67826</c:v>
                </c:pt>
                <c:pt idx="8">
                  <c:v>67826</c:v>
                </c:pt>
                <c:pt idx="9">
                  <c:v>67826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6544399975114233"/>
          <c:y val="0.9608046931091585"/>
          <c:w val="0.2007628531292582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6" formatCode="0%">
                  <c:v>0.17199999999999999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2812186784321923"/>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0.17299999999999999</c:v>
                </c:pt>
                <c:pt idx="1">
                  <c:v>0.18099999999999999</c:v>
                </c:pt>
                <c:pt idx="2">
                  <c:v>0.161</c:v>
                </c:pt>
                <c:pt idx="3">
                  <c:v>0.18099999999999999</c:v>
                </c:pt>
                <c:pt idx="4">
                  <c:v>0.17199999999999999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East Orange</c:v>
                </c:pt>
                <c:pt idx="3">
                  <c:v>Irvington</c:v>
                </c:pt>
                <c:pt idx="4">
                  <c:v>Belleville</c:v>
                </c:pt>
                <c:pt idx="5">
                  <c:v>West Orange</c:v>
                </c:pt>
                <c:pt idx="6">
                  <c:v>Caldwell</c:v>
                </c:pt>
                <c:pt idx="7">
                  <c:v>Bloomfield</c:v>
                </c:pt>
                <c:pt idx="8">
                  <c:v>Montclair</c:v>
                </c:pt>
                <c:pt idx="9">
                  <c:v>Nutley</c:v>
                </c:pt>
              </c:strCache>
            </c:strRef>
          </c:cat>
          <c:val>
            <c:numRef>
              <c:f>Sheet1!$B$2:$B$11</c:f>
              <c:numCache>
                <c:formatCode>0%</c:formatCode>
                <c:ptCount val="10"/>
                <c:pt idx="0">
                  <c:v>0.31900000000000001</c:v>
                </c:pt>
                <c:pt idx="1">
                  <c:v>0.28899999999999998</c:v>
                </c:pt>
                <c:pt idx="2">
                  <c:v>0.24199999999999999</c:v>
                </c:pt>
                <c:pt idx="3">
                  <c:v>0.21299999999999999</c:v>
                </c:pt>
                <c:pt idx="4">
                  <c:v>0.13</c:v>
                </c:pt>
                <c:pt idx="5">
                  <c:v>0.08</c:v>
                </c:pt>
                <c:pt idx="6">
                  <c:v>7.8E-2</c:v>
                </c:pt>
                <c:pt idx="7">
                  <c:v>6.2E-2</c:v>
                </c:pt>
                <c:pt idx="8">
                  <c:v>5.1999999999999998E-2</c:v>
                </c:pt>
                <c:pt idx="9">
                  <c:v>4.7E-2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Essex County avg. 17.9%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c:v>
                </c:pt>
                <c:pt idx="1">
                  <c:v>City of Orange</c:v>
                </c:pt>
                <c:pt idx="2">
                  <c:v>East Orange</c:v>
                </c:pt>
                <c:pt idx="3">
                  <c:v>Irvington</c:v>
                </c:pt>
                <c:pt idx="4">
                  <c:v>Belleville</c:v>
                </c:pt>
                <c:pt idx="5">
                  <c:v>West Orange</c:v>
                </c:pt>
                <c:pt idx="6">
                  <c:v>Caldwell</c:v>
                </c:pt>
                <c:pt idx="7">
                  <c:v>Bloomfield</c:v>
                </c:pt>
                <c:pt idx="8">
                  <c:v>Montclair</c:v>
                </c:pt>
                <c:pt idx="9">
                  <c:v>Nutley</c:v>
                </c:pt>
              </c:strCache>
            </c:strRef>
          </c:cat>
          <c:val>
            <c:numRef>
              <c:f>Sheet1!$C$2:$C$11</c:f>
              <c:numCache>
                <c:formatCode>0%</c:formatCode>
                <c:ptCount val="10"/>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0357356362819559"/>
          <c:y val="0.92248508709138632"/>
          <c:w val="0.19824215838999518"/>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20" formatCode="0%">
                  <c:v>0.23711615487000001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0.3</c:v>
                </c:pt>
                <c:pt idx="1">
                  <c:v>0.3</c:v>
                </c:pt>
                <c:pt idx="2">
                  <c:v>0.28999999999999998</c:v>
                </c:pt>
                <c:pt idx="3">
                  <c:v>0.28000000000000003</c:v>
                </c:pt>
                <c:pt idx="4">
                  <c:v>0.27600000000000002</c:v>
                </c:pt>
                <c:pt idx="5">
                  <c:v>0.27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8" formatCode="0.0%">
                  <c:v>0.123</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4817327785949096"/>
          <c:y val="0.90455624468478535"/>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0.127</c:v>
                </c:pt>
                <c:pt idx="1">
                  <c:v>0.107</c:v>
                </c:pt>
                <c:pt idx="2">
                  <c:v>0.123</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20792</c:v>
                </c:pt>
                <c:pt idx="1">
                  <c:v>20844</c:v>
                </c:pt>
                <c:pt idx="2">
                  <c:v>21901</c:v>
                </c:pt>
                <c:pt idx="3">
                  <c:v>20597</c:v>
                </c:pt>
                <c:pt idx="4">
                  <c:v>20793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52039</c:v>
                </c:pt>
                <c:pt idx="1">
                  <c:v>54502</c:v>
                </c:pt>
                <c:pt idx="2">
                  <c:v>55440</c:v>
                </c:pt>
                <c:pt idx="3">
                  <c:v>54869</c:v>
                </c:pt>
                <c:pt idx="4">
                  <c:v>55059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54425</c:v>
                </c:pt>
                <c:pt idx="1">
                  <c:v>49283</c:v>
                </c:pt>
                <c:pt idx="2">
                  <c:v>47559</c:v>
                </c:pt>
                <c:pt idx="3">
                  <c:v>61505</c:v>
                </c:pt>
                <c:pt idx="4">
                  <c:v>55679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Essex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1060</c:v>
                </c:pt>
                <c:pt idx="1">
                  <c:v>1033</c:v>
                </c:pt>
                <c:pt idx="2">
                  <c:v>1000</c:v>
                </c:pt>
                <c:pt idx="3">
                  <c:v>400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
                  <c:v>1060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"$"#,##0_);[Red]\("$"#,##0\)</c:formatCode>
                <c:ptCount val="22"/>
                <c:pt idx="1">
                  <c:v>400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4">
                  <c:v>31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35.1</c:v>
                </c:pt>
                <c:pt idx="1">
                  <c:v>34.4</c:v>
                </c:pt>
                <c:pt idx="2">
                  <c:v>36.1</c:v>
                </c:pt>
                <c:pt idx="3" formatCode="0.0">
                  <c:v>34.799999999999997</c:v>
                </c:pt>
                <c:pt idx="4" formatCode="0.0">
                  <c:v>31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9">
                  <c:v>0.16</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9">
                  <c:v>7.5</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3" formatCode="0.0%">
                  <c:v>5.0999999999999997E-2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5.5E-2</c:v>
                </c:pt>
                <c:pt idx="1">
                  <c:v>6.9000000000000006E-2</c:v>
                </c:pt>
                <c:pt idx="2">
                  <c:v>5.8000000000000003E-2</c:v>
                </c:pt>
                <c:pt idx="3">
                  <c:v>5.8000000000000003E-2</c:v>
                </c:pt>
                <c:pt idx="4">
                  <c:v>5.0999999999999997E-2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Newark city</c:v>
                </c:pt>
                <c:pt idx="2">
                  <c:v>Nutley township</c:v>
                </c:pt>
                <c:pt idx="3">
                  <c:v>East Orange city</c:v>
                </c:pt>
                <c:pt idx="4">
                  <c:v>Bloomfield township</c:v>
                </c:pt>
                <c:pt idx="5">
                  <c:v>Irvington township</c:v>
                </c:pt>
                <c:pt idx="6">
                  <c:v>Belleville township</c:v>
                </c:pt>
                <c:pt idx="7">
                  <c:v>West Orange township</c:v>
                </c:pt>
                <c:pt idx="8">
                  <c:v>Caldwell borough</c:v>
                </c:pt>
                <c:pt idx="9">
                  <c:v>Glen Ridge borough</c:v>
                </c:pt>
              </c:strCache>
            </c:strRef>
          </c:cat>
          <c:val>
            <c:numRef>
              <c:f>Sheet1!$B$2:$B$11</c:f>
              <c:numCache>
                <c:formatCode>0.0%</c:formatCode>
                <c:ptCount val="10"/>
                <c:pt idx="0">
                  <c:v>9.7000000000000003E-2</c:v>
                </c:pt>
                <c:pt idx="1">
                  <c:v>9.1999999999999998E-2</c:v>
                </c:pt>
                <c:pt idx="2">
                  <c:v>7.8E-2</c:v>
                </c:pt>
                <c:pt idx="3">
                  <c:v>7.1999999999999995E-2</c:v>
                </c:pt>
                <c:pt idx="4">
                  <c:v>0.06</c:v>
                </c:pt>
                <c:pt idx="5">
                  <c:v>0.06</c:v>
                </c:pt>
                <c:pt idx="6">
                  <c:v>4.7E-2</c:v>
                </c:pt>
                <c:pt idx="7">
                  <c:v>4.2999999999999997E-2</c:v>
                </c:pt>
                <c:pt idx="8">
                  <c:v>4.2000000000000003E-2</c:v>
                </c:pt>
                <c:pt idx="9">
                  <c:v>3.5999999999999997E-2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Essex County avg. 6.1%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City of Orange township</c:v>
                </c:pt>
                <c:pt idx="1">
                  <c:v>Newark city</c:v>
                </c:pt>
                <c:pt idx="2">
                  <c:v>Nutley township</c:v>
                </c:pt>
                <c:pt idx="3">
                  <c:v>East Orange city</c:v>
                </c:pt>
                <c:pt idx="4">
                  <c:v>Bloomfield township</c:v>
                </c:pt>
                <c:pt idx="5">
                  <c:v>Irvington township</c:v>
                </c:pt>
                <c:pt idx="6">
                  <c:v>Belleville township</c:v>
                </c:pt>
                <c:pt idx="7">
                  <c:v>West Orange township</c:v>
                </c:pt>
                <c:pt idx="8">
                  <c:v>Caldwell borough</c:v>
                </c:pt>
                <c:pt idx="9">
                  <c:v>Glen Ridge borough</c:v>
                </c:pt>
              </c:strCache>
            </c:strRef>
          </c:cat>
          <c:val>
            <c:numRef>
              <c:f>Sheet1!$C$2:$C$11</c:f>
              <c:numCache>
                <c:formatCode>0.00%</c:formatCode>
                <c:ptCount val="10"/>
                <c:pt idx="0">
                  <c:v>6.0999999999999999E-2</c:v>
                </c:pt>
                <c:pt idx="1">
                  <c:v>6.0999999999999999E-2</c:v>
                </c:pt>
                <c:pt idx="2">
                  <c:v>6.0999999999999999E-2</c:v>
                </c:pt>
                <c:pt idx="3">
                  <c:v>6.0999999999999999E-2</c:v>
                </c:pt>
                <c:pt idx="4">
                  <c:v>6.0999999999999999E-2</c:v>
                </c:pt>
                <c:pt idx="5">
                  <c:v>6.0999999999999999E-2</c:v>
                </c:pt>
                <c:pt idx="6">
                  <c:v>6.0999999999999999E-2</c:v>
                </c:pt>
                <c:pt idx="7">
                  <c:v>6.0999999999999999E-2</c:v>
                </c:pt>
                <c:pt idx="8">
                  <c:v>6.0999999999999999E-2</c:v>
                </c:pt>
                <c:pt idx="9">
                  <c:v>6.0999999999999999E-2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0">
                  <c:v>86528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0">
                  <c:v>32290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4">
                  <c:v>0.94810000000000005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4">
                  <c:v>0.76580000000000004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8" formatCode="0%">
                  <c:v>0.92900000000000005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0.94099999999999995</c:v>
                </c:pt>
                <c:pt idx="1">
                  <c:v>0.94099999999999995</c:v>
                </c:pt>
                <c:pt idx="2">
                  <c:v>0.94199999999999995</c:v>
                </c:pt>
                <c:pt idx="3">
                  <c:v>0.94599999999999995</c:v>
                </c:pt>
                <c:pt idx="4">
                  <c:v>0.88900000000000001</c:v>
                </c:pt>
                <c:pt idx="5">
                  <c:v>0.92900000000000005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9">
                  <c:v>962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Essex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6.2E-2</c:v>
                </c:pt>
                <c:pt idx="1">
                  <c:v>5.6000000000000001E-2</c:v>
                </c:pt>
                <c:pt idx="2">
                  <c:v>5.1999999999999998E-2</c:v>
                </c:pt>
                <c:pt idx="3">
                  <c:v>4.5999999999999999E-2</c:v>
                </c:pt>
                <c:pt idx="4">
                  <c:v>4.3999999999999997E-2</c:v>
                </c:pt>
                <c:pt idx="5">
                  <c:v>4.7E-2</c:v>
                </c:pt>
                <c:pt idx="6">
                  <c:v>4.8000000000000001E-2</c:v>
                </c:pt>
                <c:pt idx="7">
                  <c:v>4.8000000000000001E-2</c:v>
                </c:pt>
                <c:pt idx="8">
                  <c:v>3.6999999999999998E-2</c:v>
                </c:pt>
                <c:pt idx="9">
                  <c:v>3.7999999999999999E-2</c:v>
                </c:pt>
                <c:pt idx="10">
                  <c:v>3.7999999999999999E-2</c:v>
                </c:pt>
                <c:pt idx="11" formatCode="0.00%">
                  <c:v>0.04</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6" formatCode="0.0">
                  <c:v>4.65E-2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General</c:formatCode>
                <c:ptCount val="21"/>
                <c:pt idx="0" formatCode="0.00%">
                  <c:v>0.16870260000000001</c:v>
                </c:pt>
                <c:pt idx="2" formatCode="0.00%">
                  <c:v>8.2028100000000007E-2</c:v>
                </c:pt>
                <c:pt idx="3">
                  <c:v>7.8353699999999998E-2</c:v>
                </c:pt>
                <c:pt idx="4" formatCode="0.00%">
                  <c:v>7.8090400000000004E-2</c:v>
                </c:pt>
                <c:pt idx="5" formatCode="0.00%">
                  <c:v>7.6357599999999998E-2</c:v>
                </c:pt>
                <c:pt idx="6" formatCode="0.00%">
                  <c:v>7.0121699999999995E-2</c:v>
                </c:pt>
                <c:pt idx="7" formatCode="0.00%">
                  <c:v>6.6516500000000006E-2</c:v>
                </c:pt>
                <c:pt idx="8" formatCode="0.00%">
                  <c:v>5.8640900000000003E-2</c:v>
                </c:pt>
                <c:pt idx="9" formatCode="0.00%">
                  <c:v>5.8384100000000001E-2</c:v>
                </c:pt>
                <c:pt idx="10" formatCode="0.00%">
                  <c:v>5.6744000000000003E-2</c:v>
                </c:pt>
                <c:pt idx="11" formatCode="0.00%">
                  <c:v>5.34146E-2</c:v>
                </c:pt>
                <c:pt idx="12" formatCode="0.00%">
                  <c:v>4.9820900000000001E-2</c:v>
                </c:pt>
                <c:pt idx="13" formatCode="0.00%">
                  <c:v>4.9411900000000002E-2</c:v>
                </c:pt>
                <c:pt idx="14" formatCode="0.00%">
                  <c:v>4.8206499999999999E-2</c:v>
                </c:pt>
                <c:pt idx="15" formatCode="0.00%">
                  <c:v>4.68019E-2</c:v>
                </c:pt>
                <c:pt idx="16" formatCode="0.00%">
                  <c:v>4.1471300000000003E-2</c:v>
                </c:pt>
                <c:pt idx="17" formatCode="0.00%">
                  <c:v>3.8594900000000001E-2</c:v>
                </c:pt>
                <c:pt idx="18" formatCode="0.00%">
                  <c:v>3.5555200000000002E-2</c:v>
                </c:pt>
                <c:pt idx="19" formatCode="0.00%">
                  <c:v>3.4435100000000003E-2</c:v>
                </c:pt>
                <c:pt idx="20" formatCode="0.0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0.0%</c:formatCode>
                <c:ptCount val="21"/>
                <c:pt idx="1">
                  <c:v>8.6116600000000001E-2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8.3882899999999996E-2</c:v>
                </c:pt>
                <c:pt idx="1">
                  <c:v>9.3583799999999995E-2</c:v>
                </c:pt>
                <c:pt idx="2">
                  <c:v>9.1101699999999994E-2</c:v>
                </c:pt>
                <c:pt idx="3">
                  <c:v>8.2923499999999997E-2</c:v>
                </c:pt>
                <c:pt idx="4">
                  <c:v>8.6116600000000001E-2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5083908179316577"/>
          <c:y val="2.2254750892818548E-2"/>
          <c:w val="0.83509834712848774"/>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LEAD Charter School</c:v>
                </c:pt>
                <c:pt idx="1">
                  <c:v>Orange Board Of Education </c:v>
                </c:pt>
                <c:pt idx="2">
                  <c:v>Irvington Public </c:v>
                </c:pt>
                <c:pt idx="3">
                  <c:v>Peoples Preparatory Charter School</c:v>
                </c:pt>
                <c:pt idx="4">
                  <c:v>North Star Academy Charter School</c:v>
                </c:pt>
                <c:pt idx="5">
                  <c:v>East Orange </c:v>
                </c:pt>
                <c:pt idx="6">
                  <c:v>Newark Public </c:v>
                </c:pt>
                <c:pt idx="7">
                  <c:v>West Orange </c:v>
                </c:pt>
                <c:pt idx="8">
                  <c:v>South Orange-Maplewood </c:v>
                </c:pt>
                <c:pt idx="9">
                  <c:v>Bloomfield Township </c:v>
                </c:pt>
                <c:pt idx="10">
                  <c:v>Nutley Public </c:v>
                </c:pt>
                <c:pt idx="11">
                  <c:v>Belleville Public </c:v>
                </c:pt>
                <c:pt idx="12">
                  <c:v>Great Oaks Legacy Charter School</c:v>
                </c:pt>
                <c:pt idx="13">
                  <c:v>Marion P. Thomas Charter School</c:v>
                </c:pt>
                <c:pt idx="14">
                  <c:v>Montclair Public </c:v>
                </c:pt>
                <c:pt idx="15">
                  <c:v>TEAM Academy Charter School</c:v>
                </c:pt>
                <c:pt idx="16">
                  <c:v>Cedar Grove Township </c:v>
                </c:pt>
                <c:pt idx="17">
                  <c:v>Millburn Township </c:v>
                </c:pt>
                <c:pt idx="18">
                  <c:v>Verona Public </c:v>
                </c:pt>
                <c:pt idx="19">
                  <c:v>Caldwell-West </c:v>
                </c:pt>
              </c:strCache>
            </c:strRef>
          </c:cat>
          <c:val>
            <c:numRef>
              <c:f>Sheet1!$B$2:$B$21</c:f>
              <c:numCache>
                <c:formatCode>0%</c:formatCode>
                <c:ptCount val="20"/>
                <c:pt idx="0">
                  <c:v>44.9</c:v>
                </c:pt>
                <c:pt idx="1">
                  <c:v>77.099999999999994</c:v>
                </c:pt>
                <c:pt idx="2">
                  <c:v>78.400000000000006</c:v>
                </c:pt>
                <c:pt idx="3">
                  <c:v>81.099999999999994</c:v>
                </c:pt>
                <c:pt idx="4">
                  <c:v>81.8</c:v>
                </c:pt>
                <c:pt idx="5">
                  <c:v>83.4</c:v>
                </c:pt>
                <c:pt idx="6">
                  <c:v>85.1</c:v>
                </c:pt>
                <c:pt idx="7">
                  <c:v>88.2</c:v>
                </c:pt>
                <c:pt idx="8">
                  <c:v>90.7</c:v>
                </c:pt>
                <c:pt idx="9">
                  <c:v>93.1</c:v>
                </c:pt>
                <c:pt idx="10">
                  <c:v>93.3</c:v>
                </c:pt>
                <c:pt idx="11">
                  <c:v>94.3</c:v>
                </c:pt>
                <c:pt idx="12">
                  <c:v>94.3</c:v>
                </c:pt>
                <c:pt idx="13">
                  <c:v>94.4</c:v>
                </c:pt>
                <c:pt idx="14">
                  <c:v>95</c:v>
                </c:pt>
                <c:pt idx="15">
                  <c:v>95.5</c:v>
                </c:pt>
                <c:pt idx="16">
                  <c:v>95.6</c:v>
                </c:pt>
                <c:pt idx="17">
                  <c:v>96.3</c:v>
                </c:pt>
                <c:pt idx="18">
                  <c:v>97.2</c:v>
                </c:pt>
                <c:pt idx="19">
                  <c:v>97.4</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Sheet1!$A$2:$A$21</c:f>
              <c:strCache>
                <c:ptCount val="20"/>
                <c:pt idx="0">
                  <c:v>LEAD Charter School</c:v>
                </c:pt>
                <c:pt idx="1">
                  <c:v>Orange Board Of Education </c:v>
                </c:pt>
                <c:pt idx="2">
                  <c:v>Irvington Public </c:v>
                </c:pt>
                <c:pt idx="3">
                  <c:v>Peoples Preparatory Charter School</c:v>
                </c:pt>
                <c:pt idx="4">
                  <c:v>North Star Academy Charter School</c:v>
                </c:pt>
                <c:pt idx="5">
                  <c:v>East Orange </c:v>
                </c:pt>
                <c:pt idx="6">
                  <c:v>Newark Public </c:v>
                </c:pt>
                <c:pt idx="7">
                  <c:v>West Orange </c:v>
                </c:pt>
                <c:pt idx="8">
                  <c:v>South Orange-Maplewood </c:v>
                </c:pt>
                <c:pt idx="9">
                  <c:v>Bloomfield Township </c:v>
                </c:pt>
                <c:pt idx="10">
                  <c:v>Nutley Public </c:v>
                </c:pt>
                <c:pt idx="11">
                  <c:v>Belleville Public </c:v>
                </c:pt>
                <c:pt idx="12">
                  <c:v>Great Oaks Legacy Charter School</c:v>
                </c:pt>
                <c:pt idx="13">
                  <c:v>Marion P. Thomas Charter School</c:v>
                </c:pt>
                <c:pt idx="14">
                  <c:v>Montclair Public </c:v>
                </c:pt>
                <c:pt idx="15">
                  <c:v>TEAM Academy Charter School</c:v>
                </c:pt>
                <c:pt idx="16">
                  <c:v>Cedar Grove Township </c:v>
                </c:pt>
                <c:pt idx="17">
                  <c:v>Millburn Township </c:v>
                </c:pt>
                <c:pt idx="18">
                  <c:v>Verona Public </c:v>
                </c:pt>
                <c:pt idx="19">
                  <c:v>Caldwell-West </c:v>
                </c:pt>
              </c:strCache>
            </c:strRef>
          </c:cat>
          <c:val>
            <c:numRef>
              <c:f>Sheet1!$C$2:$C$21</c:f>
              <c:numCache>
                <c:formatCode>0%</c:formatCode>
                <c:ptCount val="20"/>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pt idx="19">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2227122682900797"/>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0.81200000000000006</c:v>
                </c:pt>
                <c:pt idx="1">
                  <c:v>0.84399999999999997</c:v>
                </c:pt>
                <c:pt idx="2">
                  <c:v>0.83499999999999996</c:v>
                </c:pt>
                <c:pt idx="3">
                  <c:v>0.82499999999999996</c:v>
                </c:pt>
                <c:pt idx="4">
                  <c:v>0.876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0">
                  <c:v>0.876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5">
                  <c:v>319.10000000000002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78</c:v>
                </c:pt>
                <c:pt idx="1">
                  <c:v>193</c:v>
                </c:pt>
                <c:pt idx="2">
                  <c:v>740</c:v>
                </c:pt>
                <c:pt idx="3">
                  <c:v>1543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1196</c:v>
                </c:pt>
                <c:pt idx="1">
                  <c:v>7215</c:v>
                </c:pt>
                <c:pt idx="2">
                  <c:v>2837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0">
                  <c:v>4.5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c:v>
                </c:pt>
                <c:pt idx="1">
                  <c:v>4.63</c:v>
                </c:pt>
                <c:pt idx="2">
                  <c:v>4.63</c:v>
                </c:pt>
                <c:pt idx="3">
                  <c:v>4.63</c:v>
                </c:pt>
                <c:pt idx="4">
                  <c:v>4.63</c:v>
                </c:pt>
                <c:pt idx="5">
                  <c:v>4.63</c:v>
                </c:pt>
                <c:pt idx="6">
                  <c:v>4.63</c:v>
                </c:pt>
                <c:pt idx="7">
                  <c:v>4.63</c:v>
                </c:pt>
                <c:pt idx="8">
                  <c:v>4.63</c:v>
                </c:pt>
                <c:pt idx="9">
                  <c:v>4.63</c:v>
                </c:pt>
                <c:pt idx="10">
                  <c:v>4.63</c:v>
                </c:pt>
                <c:pt idx="11">
                  <c:v>4.63</c:v>
                </c:pt>
                <c:pt idx="12">
                  <c:v>4.63</c:v>
                </c:pt>
                <c:pt idx="13">
                  <c:v>4.63</c:v>
                </c:pt>
                <c:pt idx="14">
                  <c:v>4.63</c:v>
                </c:pt>
                <c:pt idx="15">
                  <c:v>4.63</c:v>
                </c:pt>
                <c:pt idx="16">
                  <c:v>4.63</c:v>
                </c:pt>
                <c:pt idx="17">
                  <c:v>4.63</c:v>
                </c:pt>
                <c:pt idx="18">
                  <c:v>4.63</c:v>
                </c:pt>
                <c:pt idx="19">
                  <c:v>4.63</c:v>
                </c:pt>
                <c:pt idx="20">
                  <c:v>4.63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089645669291339"/>
          <c:y val="0.889045580568534"/>
          <c:w val="0.1495179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10.05203</c:v>
                </c:pt>
                <c:pt idx="1">
                  <c:v>8.2841500000000003</c:v>
                </c:pt>
                <c:pt idx="2">
                  <c:v>7.1916700000000002</c:v>
                </c:pt>
                <c:pt idx="3">
                  <c:v>7.5027600000000003</c:v>
                </c:pt>
                <c:pt idx="4">
                  <c:v>4.5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20">
                  <c:v>198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20">
                  <c:v>1810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8.1999999999999993</c:v>
                </c:pt>
                <c:pt idx="1">
                  <c:v>8.1</c:v>
                </c:pt>
                <c:pt idx="2">
                  <c:v>8.3000000000000007</c:v>
                </c:pt>
                <c:pt idx="3">
                  <c:v>8.3000000000000007</c:v>
                </c:pt>
                <c:pt idx="4">
                  <c:v>8.0699461962000001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4">
                  <c:v>8.1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5797141674900852"/>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20">
                  <c:v>7377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6437</c:v>
                </c:pt>
                <c:pt idx="1">
                  <c:v>6210</c:v>
                </c:pt>
                <c:pt idx="2">
                  <c:v>6677</c:v>
                </c:pt>
                <c:pt idx="3">
                  <c:v>6420</c:v>
                </c:pt>
                <c:pt idx="4">
                  <c:v>7377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Burglary</c:v>
                </c:pt>
                <c:pt idx="6">
                  <c:v>Other</c:v>
                </c:pt>
              </c:strCache>
            </c:strRef>
          </c:cat>
          <c:val>
            <c:numRef>
              <c:f>Sheet1!$B$2:$B$8</c:f>
              <c:numCache>
                <c:formatCode>General</c:formatCode>
                <c:ptCount val="7"/>
                <c:pt idx="0">
                  <c:v>4291</c:v>
                </c:pt>
                <c:pt idx="1">
                  <c:v>1381</c:v>
                </c:pt>
                <c:pt idx="2">
                  <c:v>722</c:v>
                </c:pt>
                <c:pt idx="3">
                  <c:v>661</c:v>
                </c:pt>
                <c:pt idx="4" formatCode="#,##0">
                  <c:v>204</c:v>
                </c:pt>
                <c:pt idx="5">
                  <c:v>120</c:v>
                </c:pt>
                <c:pt idx="6">
                  <c:v>147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3">
                  <c:v>61127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3">
                  <c:v>52461</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55855</c:v>
                </c:pt>
                <c:pt idx="1">
                  <c:v>57568</c:v>
                </c:pt>
                <c:pt idx="2">
                  <c:v>55151</c:v>
                </c:pt>
                <c:pt idx="3">
                  <c:v>57557</c:v>
                </c:pt>
                <c:pt idx="4">
                  <c:v>61127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45735</c:v>
                </c:pt>
                <c:pt idx="1">
                  <c:v>49588</c:v>
                </c:pt>
                <c:pt idx="2">
                  <c:v>49475</c:v>
                </c:pt>
                <c:pt idx="3">
                  <c:v>50542</c:v>
                </c:pt>
                <c:pt idx="4">
                  <c:v>52461</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7">
                  <c:v>501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368</c:v>
                </c:pt>
                <c:pt idx="1">
                  <c:v>428</c:v>
                </c:pt>
                <c:pt idx="2">
                  <c:v>356</c:v>
                </c:pt>
                <c:pt idx="3">
                  <c:v>408</c:v>
                </c:pt>
                <c:pt idx="4">
                  <c:v>450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2" formatCode="0%">
                  <c:v>0.10294117647058799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0.12343750000000003"/>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0.28000000000000003</c:v>
                </c:pt>
                <c:pt idx="1">
                  <c:v>0.43</c:v>
                </c:pt>
                <c:pt idx="2">
                  <c:v>0.06</c:v>
                </c:pt>
                <c:pt idx="3">
                  <c:v>0.05</c:v>
                </c:pt>
                <c:pt idx="4">
                  <c:v>0.12</c:v>
                </c:pt>
                <c:pt idx="5">
                  <c:v>0</c:v>
                </c:pt>
                <c:pt idx="6">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1</c:v>
                </c:pt>
                <c:pt idx="2">
                  <c:v>1</c:v>
                </c:pt>
                <c:pt idx="3">
                  <c:v>0</c:v>
                </c:pt>
                <c:pt idx="4">
                  <c:v>0</c:v>
                </c:pt>
                <c:pt idx="5">
                  <c:v>1</c:v>
                </c:pt>
                <c:pt idx="6">
                  <c:v>1</c:v>
                </c:pt>
                <c:pt idx="7">
                  <c:v>0</c:v>
                </c:pt>
                <c:pt idx="8">
                  <c:v>2</c:v>
                </c:pt>
                <c:pt idx="9">
                  <c:v>2</c:v>
                </c:pt>
                <c:pt idx="10">
                  <c:v>1</c:v>
                </c:pt>
                <c:pt idx="11">
                  <c:v>1</c:v>
                </c:pt>
                <c:pt idx="12">
                  <c:v>1</c:v>
                </c:pt>
                <c:pt idx="13">
                  <c:v>1</c:v>
                </c:pt>
                <c:pt idx="14">
                  <c:v>8</c:v>
                </c:pt>
                <c:pt idx="15">
                  <c:v>4</c:v>
                </c:pt>
                <c:pt idx="16">
                  <c:v>1</c:v>
                </c:pt>
                <c:pt idx="17">
                  <c:v>1</c:v>
                </c:pt>
                <c:pt idx="18">
                  <c:v>0</c:v>
                </c:pt>
                <c:pt idx="19">
                  <c:v>2</c:v>
                </c:pt>
                <c:pt idx="20">
                  <c:v>1</c:v>
                </c:pt>
                <c:pt idx="21">
                  <c:v>6</c:v>
                </c:pt>
                <c:pt idx="22">
                  <c:v>0</c:v>
                </c:pt>
                <c:pt idx="23">
                  <c:v>1</c:v>
                </c:pt>
                <c:pt idx="24">
                  <c:v>1</c:v>
                </c:pt>
                <c:pt idx="25">
                  <c:v>5</c:v>
                </c:pt>
                <c:pt idx="26">
                  <c:v>2</c:v>
                </c:pt>
                <c:pt idx="27">
                  <c:v>0</c:v>
                </c:pt>
                <c:pt idx="28">
                  <c:v>3</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8">
                  <c:v>0.125</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203488744530452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0.104</c:v>
                </c:pt>
                <c:pt idx="1">
                  <c:v>0.11700000000000001</c:v>
                </c:pt>
                <c:pt idx="2">
                  <c:v>0.08</c:v>
                </c:pt>
                <c:pt idx="3">
                  <c:v>0.11600000000000001</c:v>
                </c:pt>
                <c:pt idx="4">
                  <c:v>0.125</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0.10299999999999999</c:v>
                </c:pt>
                <c:pt idx="1">
                  <c:v>0.11799999999999999</c:v>
                </c:pt>
                <c:pt idx="2" formatCode="0.0%">
                  <c:v>0.11600000000000001</c:v>
                </c:pt>
                <c:pt idx="4" formatCode="0.0%">
                  <c:v>0.11899999999999999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c:v>
                </c:pt>
                <c:pt idx="1">
                  <c:v>0.13800000000000001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9">
                  <c:v>0.16</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530080794851039"/>
          <c:y val="0.9179994750656167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0.129</c:v>
                </c:pt>
                <c:pt idx="1">
                  <c:v>0.13100000000000001</c:v>
                </c:pt>
                <c:pt idx="2">
                  <c:v>0.112</c:v>
                </c:pt>
                <c:pt idx="3">
                  <c:v>0.14299999999999999</c:v>
                </c:pt>
                <c:pt idx="4">
                  <c:v>0.16</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0.14499999999999999</c:v>
                </c:pt>
                <c:pt idx="1">
                  <c:v>0.14399999999999999</c:v>
                </c:pt>
                <c:pt idx="2" formatCode="0.0%">
                  <c:v>0.19600000000000001</c:v>
                </c:pt>
                <c:pt idx="4" formatCode="0.0%">
                  <c:v>0.20200000000000001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0.13400000000000001</c:v>
                </c:pt>
                <c:pt idx="1">
                  <c:v>0.185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
                  <c:v>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330794783464557"/>
          <c:y val="0.9174376281103821"/>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9" formatCode="0">
                  <c:v>22101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9">
                  <c:v>21484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9">
                  <c:v>1275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9">
                  <c:v>1103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1057</c:v>
                </c:pt>
                <c:pt idx="1">
                  <c:v>1039</c:v>
                </c:pt>
                <c:pt idx="2">
                  <c:v>1085</c:v>
                </c:pt>
                <c:pt idx="3">
                  <c:v>1125</c:v>
                </c:pt>
                <c:pt idx="4">
                  <c:v>1103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7" formatCode="0.0%">
                  <c:v>3.5000000000000003E-2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9259022513996988"/>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7">
                  <c:v>583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9">
                  <c:v>2839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9">
                  <c:v>2839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392</c:v>
                </c:pt>
                <c:pt idx="1">
                  <c:v>345</c:v>
                </c:pt>
                <c:pt idx="2">
                  <c:v>342</c:v>
                </c:pt>
                <c:pt idx="3">
                  <c:v>344</c:v>
                </c:pt>
                <c:pt idx="4">
                  <c:v>267</c:v>
                </c:pt>
                <c:pt idx="5">
                  <c:v>228</c:v>
                </c:pt>
                <c:pt idx="6">
                  <c:v>212</c:v>
                </c:pt>
                <c:pt idx="7">
                  <c:v>155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739</c:v>
                </c:pt>
                <c:pt idx="1">
                  <c:v>720</c:v>
                </c:pt>
                <c:pt idx="2">
                  <c:v>713</c:v>
                </c:pt>
                <c:pt idx="3">
                  <c:v>660</c:v>
                </c:pt>
                <c:pt idx="4">
                  <c:v>485</c:v>
                </c:pt>
                <c:pt idx="5">
                  <c:v>368</c:v>
                </c:pt>
                <c:pt idx="6">
                  <c:v>257</c:v>
                </c:pt>
                <c:pt idx="7">
                  <c:v>223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20">
                  <c:v>4510</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7"/>
              <c:layout>
                <c:manualLayout>
                  <c:x val="-1.40625E-2"/>
                  <c:y val="2.1770679660048265E-3"/>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r>
                      <a:rPr lang="en-US" dirty="0"/>
                      <a:t>7.43</a:t>
                    </a:r>
                  </a:p>
                </c:rich>
              </c:tx>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9812500000000005E-2"/>
                      <c:h val="4.834187989647442E-2"/>
                    </c:manualLayout>
                  </c15:layout>
                  <c15:showDataLabelsRange val="0"/>
                </c:ext>
                <c:ext xmlns:c16="http://schemas.microsoft.com/office/drawing/2014/chart" uri="{C3380CC4-5D6E-409C-BE32-E72D297353CC}">
                  <c16:uniqueId val="{00000001-E127-4AEE-B312-153F4EB4DB7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7" formatCode="0.00">
                  <c:v>7.43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0.44824</cdr:x>
      <cdr:y>0.77503</cdr:y>
    </cdr:from>
    <cdr:to>
      <cdr:x>0.60244</cdr:x>
      <cdr:y>0.8107</cdr:y>
    </cdr:to>
    <cdr:sp macro="" textlink="">
      <cdr:nvSpPr>
        <cdr:cNvPr id="2" name="TextBox 5"/>
        <cdr:cNvSpPr txBox="1"/>
      </cdr:nvSpPr>
      <cdr:spPr>
        <a:xfrm xmlns:a="http://schemas.openxmlformats.org/drawingml/2006/main">
          <a:off x="2723643" y="5015833"/>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essexresourcenet.org/community-services/family-support-services/" TargetMode="External"/><Relationship Id="rId7" Type="http://schemas.openxmlformats.org/officeDocument/2006/relationships/hyperlink" Target="https://www.nj.gov/dcf/families/support/success/#7"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njarch.org/" TargetMode="External"/><Relationship Id="rId5" Type="http://schemas.openxmlformats.org/officeDocument/2006/relationships/hyperlink" Target="http://www.fsoec.org/" TargetMode="External"/><Relationship Id="rId4" Type="http://schemas.openxmlformats.org/officeDocument/2006/relationships/hyperlink" Target="https://programsforparents.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Black/African American, “Other” minority residents, and Hispanic/Latino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varied with a decrease in the most recent year.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City of Orange township and Irvington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city and East Orange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then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lower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city and City of Orange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City of Orange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remain mostly steady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increase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middling side for the state. </a:t>
            </a:r>
          </a:p>
          <a:p>
            <a:pPr rtl="0"/>
            <a:r>
              <a:rPr lang="en-US" dirty="0">
                <a:effectLst/>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Data includes responses from more than 2,800 center providers. </a:t>
            </a:r>
          </a:p>
          <a:p>
            <a:endParaRPr lang="en-US" sz="1200" kern="1200" dirty="0">
              <a:solidFill>
                <a:schemeClr val="tx1"/>
              </a:solidFill>
              <a:effectLst/>
              <a:latin typeface="+mn-lt"/>
              <a:ea typeface="+mn-ea"/>
              <a:cs typeface="+mn-cs"/>
            </a:endParaRPr>
          </a:p>
          <a:p>
            <a:r>
              <a:rPr lang="en-US" dirty="0"/>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remain mostly steady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City of Orange township and Newark city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94.81% of this county’s population has received at least one dose of the COVID-19 vaccination.</a:t>
            </a:r>
          </a:p>
          <a:p>
            <a:r>
              <a:rPr lang="en-US" dirty="0"/>
              <a:t>•   76.58% of this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375038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LEAD Charter School and Orange Board of Education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10.29%  change indicates an increase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followed by short term care facilities.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Other, non-Hispanic residents reported symptoms of mental health distress most frequently, followed by Black/African American, Hispanic/Latino, then White residents.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Other, non-Hispanic residents reported diagnosed depression most frequently, followed by Hispanic/Latino, White, then Black/African American residents. </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2,461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378</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https://www.Essexresourcenet.org/community-services/family-support-services/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https://programsforparents.org/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http://www.fsoec.org/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https://njarch.org/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https://www.nj.gov/dcf/families/support/success/#7</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a:t>
            </a:r>
            <a:r>
              <a:rPr lang="en-US"/>
              <a:t>3</a:t>
            </a:r>
            <a:r>
              <a:rPr lang="en-US" baseline="30000"/>
              <a:t>rd</a:t>
            </a:r>
            <a:r>
              <a:rPr lang="en-US"/>
              <a:t> highest of </a:t>
            </a:r>
            <a:r>
              <a:rPr lang="en-US" dirty="0"/>
              <a:t>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a:solidFill>
                  <a:schemeClr val="tx1"/>
                </a:solidFill>
                <a:effectLst/>
                <a:latin typeface="+mn-lt"/>
                <a:ea typeface="+mn-ea"/>
                <a:cs typeface="+mn-cs"/>
              </a:rPr>
              <a:t>https://www.essexresourcenet.org/community-services/legal-advocacy/advocacy/</a:t>
            </a:r>
            <a:r>
              <a:rPr lang="en-US" sz="1200" u="sng"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Essex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B05DDE42-A921-6399-A690-2E5FD49F8D7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86F5EEBF-3892-CE01-61DA-1C049DB244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C82B1147-871E-7C96-F147-D023ADA73F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FE79BAA4-AF6A-DDCE-96DB-1092EF9E78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8CF437FA-30B6-3140-CF57-B5A93F0937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85187C7A-B97E-ECEA-B066-83FE37F582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87985821-E330-349E-A09B-0F5D7FA120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755D8351-1919-AC6C-EF7E-F2A7F3DFC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5E5AB4F5-6636-2DB9-B357-8EBA9F5DAD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664A48A3-C566-36DA-286C-2027F2F8DFC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3111" y="18210"/>
            <a:ext cx="522498" cy="989262"/>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D993A26B-BA8B-F661-C16E-86F73797103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2149" y="855268"/>
            <a:ext cx="880356" cy="1666807"/>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55A53ADD-6902-BCB8-7372-2ED217902B8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86951" y="4323524"/>
            <a:ext cx="880356" cy="1666807"/>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D7DFA44A-61B5-674F-F8DE-29514FB645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72477" y="412633"/>
            <a:ext cx="715422" cy="1354532"/>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60137E3F-BDEF-30F6-B08E-0A3328372A1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08852" y="499763"/>
            <a:ext cx="688139" cy="1302877"/>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2B804D4-3791-136D-2DAC-D250D700045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19458" y="2549428"/>
            <a:ext cx="880356" cy="1666807"/>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417D18A9-E3BF-7AAB-B0E1-F71FB85FCC2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55758" y="588284"/>
            <a:ext cx="728386" cy="1379077"/>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D03AE990-90D9-7A4C-88FB-11915441BE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39610" y="403741"/>
            <a:ext cx="728386" cy="1379077"/>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17B8B997-FC9B-B3A9-5B93-54FCCBFDD18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48600" y="4817667"/>
            <a:ext cx="880356" cy="1666807"/>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FCF0F04-BBB5-32EC-19B4-2FCE2C24D84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65930" y="4741468"/>
            <a:ext cx="880356" cy="1666807"/>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545DEC8-3A70-9989-2998-9CE36EDC28C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04584" y="266552"/>
            <a:ext cx="880356" cy="1666807"/>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8ADB52C6-AC57-C4FF-6811-CE04479858F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810442" y="297715"/>
            <a:ext cx="757420" cy="1434048"/>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5651CA2B-3970-0662-7A1E-8FC7F703B9C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50770" y="328703"/>
            <a:ext cx="880356" cy="1666807"/>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53DB6B7-7191-7658-2D5A-D66A8E867BB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64635" y="660442"/>
            <a:ext cx="880356" cy="1666807"/>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100767EA-8BE2-F1DD-38FF-4F875338CF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64766" y="426405"/>
            <a:ext cx="880356" cy="1666807"/>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4DB9B049-2923-05D7-4320-7D67C7F27DA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71694" y="296776"/>
            <a:ext cx="880356" cy="1666807"/>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EC82709A-6F85-739A-AED0-86EEE91C356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10419" y="390046"/>
            <a:ext cx="807205" cy="1528307"/>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62A27AD5-2437-9E96-4CB3-C5BF0F24F81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4491" y="282712"/>
            <a:ext cx="795915" cy="1506932"/>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68562EC5-100B-3AD1-CE9E-8B8D723D7A8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2149" y="855268"/>
            <a:ext cx="880356" cy="1666807"/>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DFA366D-76E7-11F4-F439-96B606E0113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2400" y="-457199"/>
            <a:ext cx="12953999" cy="73152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Essex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2" name="Picture 1">
            <a:extLst>
              <a:ext uri="{FF2B5EF4-FFF2-40B4-BE49-F238E27FC236}">
                <a16:creationId xmlns:a16="http://schemas.microsoft.com/office/drawing/2014/main" id="{93399F4B-344E-0D14-705F-1B62A79EC5C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11116" y="4789066"/>
            <a:ext cx="846276" cy="1602282"/>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A8EF9B-8FCF-8513-362F-0D6CE79838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3400" y="304800"/>
            <a:ext cx="2121853" cy="4017374"/>
          </a:xfrm>
          <a:prstGeom prst="rect">
            <a:avLst/>
          </a:prstGeom>
        </p:spPr>
      </p:pic>
      <p:pic>
        <p:nvPicPr>
          <p:cNvPr id="5" name="Picture 4">
            <a:extLst>
              <a:ext uri="{FF2B5EF4-FFF2-40B4-BE49-F238E27FC236}">
                <a16:creationId xmlns:a16="http://schemas.microsoft.com/office/drawing/2014/main" id="{AB096A98-F9E5-233A-6038-E51C9CC17E4A}"/>
              </a:ext>
            </a:extLst>
          </p:cNvPr>
          <p:cNvPicPr>
            <a:picLocks noChangeAspect="1"/>
          </p:cNvPicPr>
          <p:nvPr/>
        </p:nvPicPr>
        <p:blipFill>
          <a:blip r:embed="rId3">
            <a:duotone>
              <a:prstClr val="black"/>
              <a:schemeClr val="accent6">
                <a:lumMod val="60000"/>
                <a:lumOff val="40000"/>
                <a:tint val="45000"/>
                <a:satMod val="400000"/>
              </a:schemeClr>
            </a:duotone>
            <a:extLst>
              <a:ext uri="{28A0092B-C50C-407E-A947-70E740481C1C}">
                <a14:useLocalDpi xmlns:a14="http://schemas.microsoft.com/office/drawing/2010/main"/>
              </a:ext>
            </a:extLst>
          </a:blip>
          <a:stretch>
            <a:fillRect/>
          </a:stretch>
        </p:blipFill>
        <p:spPr>
          <a:xfrm>
            <a:off x="4191000" y="277218"/>
            <a:ext cx="5947295" cy="6275982"/>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Essex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130746168"/>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74786427"/>
              </p:ext>
            </p:extLst>
          </p:nvPr>
        </p:nvGraphicFramePr>
        <p:xfrm>
          <a:off x="7543800" y="846227"/>
          <a:ext cx="4648200" cy="627202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Essex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150335692"/>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560699150"/>
              </p:ext>
            </p:extLst>
          </p:nvPr>
        </p:nvGraphicFramePr>
        <p:xfrm>
          <a:off x="7008790" y="1275443"/>
          <a:ext cx="5183210" cy="581115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87751189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77053325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859161601"/>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625297116"/>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00302995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06326673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70653425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67256241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5501241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60409410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81500397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96192038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022756655"/>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173686523"/>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99819649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20678969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409234832"/>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77947668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47446688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06805151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119726637"/>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91105135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34765231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82900315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598375527"/>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03286732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11234733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2064334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19012014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92622501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29278643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87539879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54749065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449043" y="6031332"/>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610239" y="6056088"/>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08357050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3647026240"/>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4204487739"/>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452813441"/>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23067398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56342924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534071885"/>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04001459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16841970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39194576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81857242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698992793"/>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4242220884"/>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898541147"/>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4292780859"/>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23444266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167409436"/>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60714382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09383868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34557069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18440191"/>
              </p:ext>
            </p:extLst>
          </p:nvPr>
        </p:nvGraphicFramePr>
        <p:xfrm>
          <a:off x="3174637" y="830357"/>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551580235"/>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07185863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994737880"/>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55634387"/>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98884856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49049949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41368494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95985713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51470070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4840179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93080109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014823768"/>
              </p:ext>
            </p:extLst>
          </p:nvPr>
        </p:nvGraphicFramePr>
        <p:xfrm>
          <a:off x="3164074" y="914400"/>
          <a:ext cx="5031971"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14336658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39057540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69538297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00017180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686610982"/>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401570515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40339630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415887103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7917654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31057815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95300342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15689557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5764877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408739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275798823"/>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7184386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12473917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049898481"/>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098049506"/>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58640524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essexresourcenet.org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14242C51-049B-4298-7033-D8EEEC448802}"/>
              </a:ext>
            </a:extLst>
          </p:cNvPr>
          <p:cNvSpPr/>
          <p:nvPr/>
        </p:nvSpPr>
        <p:spPr>
          <a:xfrm>
            <a:off x="3246371" y="91019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Programs for Parents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Inspire the Youth </a:t>
            </a:r>
            <a:r>
              <a:rPr lang="en-US" sz="1200" dirty="0">
                <a:solidFill>
                  <a:srgbClr val="C00000"/>
                </a:solidFill>
                <a:latin typeface="Franklin Gothic Medium" panose="020B0603020102020204" pitchFamily="34" charset="0"/>
              </a:rPr>
              <a:t>[Mentoring/Tutoring for families involved in CMO or MRSS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Project 99 </a:t>
            </a:r>
            <a:r>
              <a:rPr lang="en-US" sz="1200" dirty="0">
                <a:solidFill>
                  <a:srgbClr val="C00000"/>
                </a:solidFill>
                <a:latin typeface="Franklin Gothic Medium" panose="020B0603020102020204" pitchFamily="34" charset="0"/>
              </a:rPr>
              <a:t>[Child centered and family focused intensive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Kinship Navigator Program/Salvation Army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Support Organization of Essex County </a:t>
            </a:r>
            <a:r>
              <a:rPr lang="en-US" sz="1200" dirty="0">
                <a:solidFill>
                  <a:srgbClr val="C00000"/>
                </a:solidFill>
                <a:latin typeface="Franklin Gothic Medium" panose="020B0603020102020204" pitchFamily="34" charset="0"/>
              </a:rPr>
              <a:t>[peer support, education, advocacy]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Essex County (9 centers)</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3273076304"/>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C70B4073-1517-6CA1-351E-929AE9116416}"/>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Essex- Newark Legal Services</a:t>
            </a:r>
          </a:p>
          <a:p>
            <a:r>
              <a:rPr lang="en-US" sz="1400" spc="-20" dirty="0">
                <a:latin typeface="Franklin Gothic Medium" panose="020B0603020102020204" pitchFamily="34" charset="0"/>
              </a:rPr>
              <a:t>  Essex County Legal Aid Association</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 / Human Rights</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Human Rights First</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spc="-20">
                <a:latin typeface="Franklin Gothic Medium" panose="020B0603020102020204" pitchFamily="34" charset="0"/>
              </a:rPr>
              <a:t> </a:t>
            </a:r>
            <a:r>
              <a:rPr lang="en-US" sz="1400">
                <a:solidFill>
                  <a:srgbClr val="C00000"/>
                </a:solidFill>
                <a:latin typeface="Franklin Gothic Medium" panose="020B0603020102020204" pitchFamily="34" charset="0"/>
              </a:rPr>
              <a:t>Intimate </a:t>
            </a:r>
            <a:r>
              <a:rPr lang="en-US" sz="1400" dirty="0">
                <a:solidFill>
                  <a:srgbClr val="C00000"/>
                </a:solidFill>
                <a:latin typeface="Franklin Gothic Medium" panose="020B0603020102020204" pitchFamily="34" charset="0"/>
              </a:rPr>
              <a:t>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400" spc="-20" dirty="0">
                <a:latin typeface="Franklin Gothic Medium" panose="020B0603020102020204" pitchFamily="34" charset="0"/>
              </a:rPr>
              <a:t> </a:t>
            </a:r>
            <a:r>
              <a:rPr lang="en-US" sz="1400" spc="-20" dirty="0">
                <a:solidFill>
                  <a:srgbClr val="C00000"/>
                </a:solidFill>
                <a:latin typeface="Franklin Gothic Medium" panose="020B0603020102020204" pitchFamily="34" charset="0"/>
              </a:rPr>
              <a:t>[Women’s Rights]</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Women &amp; Justice</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a:p>
            <a:r>
              <a:rPr lang="en-US" sz="1400" dirty="0">
                <a:solidFill>
                  <a:srgbClr val="C00000"/>
                </a:solidFill>
                <a:latin typeface="Franklin Gothic Medium" panose="020B0603020102020204" pitchFamily="34" charset="0"/>
              </a:rPr>
              <a:t>  </a:t>
            </a:r>
            <a:r>
              <a:rPr lang="en-US" sz="1400" dirty="0">
                <a:latin typeface="Franklin Gothic Medium" panose="020B0603020102020204" pitchFamily="34" charset="0"/>
              </a:rPr>
              <a:t>KIND </a:t>
            </a:r>
            <a:r>
              <a:rPr lang="en-US" sz="1400" dirty="0">
                <a:solidFill>
                  <a:srgbClr val="C00000"/>
                </a:solidFill>
                <a:latin typeface="Franklin Gothic Medium" panose="020B0603020102020204" pitchFamily="34" charset="0"/>
              </a:rPr>
              <a:t>[Refugee &amp; Immigrant Children]</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3ffd41314175e8eff9a6&quot;,&quot;SmartGridHorizontal&quot;:0,&quot;LinkedExcelSources&quot;:{&quot;6463e187363939443c0312ea&quot;:&quot;{{Desktop}}\\2023 Data Hub\\template\\County PPT_stage 1\\workbooks\\Essex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27715</TotalTime>
  <Words>9896</Words>
  <Application>Microsoft Office PowerPoint</Application>
  <PresentationFormat>Widescreen</PresentationFormat>
  <Paragraphs>804</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1640</cp:revision>
  <dcterms:created xsi:type="dcterms:W3CDTF">2006-08-16T00:00:00Z</dcterms:created>
  <dcterms:modified xsi:type="dcterms:W3CDTF">2023-06-20T05:58:22Z</dcterms:modified>
</cp:coreProperties>
</file>