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7010400" cy="92964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81090" autoAdjust="0"/>
  </p:normalViewPr>
  <p:slideViewPr>
    <p:cSldViewPr>
      <p:cViewPr varScale="1">
        <p:scale>
          <a:sx n="97" d="100"/>
          <a:sy n="97" d="100"/>
        </p:scale>
        <p:origin x="432" y="11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Essex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0.441</c:v>
                </c:pt>
                <c:pt idx="1">
                  <c:v>0.41499999999999998</c:v>
                </c:pt>
                <c:pt idx="2">
                  <c:v>6.0000000000000001E-3</c:v>
                </c:pt>
                <c:pt idx="3">
                  <c:v>5.8000000000000003E-2</c:v>
                </c:pt>
                <c:pt idx="4">
                  <c:v>2E-3</c:v>
                </c:pt>
                <c:pt idx="5">
                  <c:v>0.106</c:v>
                </c:pt>
                <c:pt idx="6">
                  <c:v>0.224</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505883664"/>
        <c:axId val="710816560"/>
      </c:barChart>
      <c:catAx>
        <c:axId val="50588366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816560"/>
        <c:crosses val="autoZero"/>
        <c:auto val="1"/>
        <c:lblAlgn val="ctr"/>
        <c:lblOffset val="100"/>
        <c:noMultiLvlLbl val="0"/>
      </c:catAx>
      <c:valAx>
        <c:axId val="710816560"/>
        <c:scaling>
          <c:orientation val="minMax"/>
          <c:max val="1"/>
        </c:scaling>
        <c:delete val="1"/>
        <c:axPos val="l"/>
        <c:numFmt formatCode="0%" sourceLinked="1"/>
        <c:majorTickMark val="none"/>
        <c:minorTickMark val="none"/>
        <c:tickLblPos val="nextTo"/>
        <c:crossAx val="505883664"/>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0.45800000000000002</c:v>
                </c:pt>
                <c:pt idx="1">
                  <c:v>0.44900000000000001</c:v>
                </c:pt>
                <c:pt idx="2">
                  <c:v>0.44</c:v>
                </c:pt>
                <c:pt idx="3">
                  <c:v>0.438</c:v>
                </c:pt>
                <c:pt idx="4">
                  <c:v>0.441</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or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0.42599999999999999</c:v>
                </c:pt>
                <c:pt idx="1">
                  <c:v>0.42</c:v>
                </c:pt>
                <c:pt idx="2">
                  <c:v>0.41399999999999998</c:v>
                </c:pt>
                <c:pt idx="3">
                  <c:v>0.41599999999999998</c:v>
                </c:pt>
                <c:pt idx="4">
                  <c:v>0.41499999999999998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8.9999999999999993E-3</c:v>
                </c:pt>
                <c:pt idx="1">
                  <c:v>8.9999999999999993E-3</c:v>
                </c:pt>
                <c:pt idx="2">
                  <c:v>7.0000000000000001E-3</c:v>
                </c:pt>
                <c:pt idx="3">
                  <c:v>7.0000000000000001E-3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0.00%</c:formatCode>
                <c:ptCount val="5"/>
                <c:pt idx="0">
                  <c:v>5.2999999999999999E-2</c:v>
                </c:pt>
                <c:pt idx="1">
                  <c:v>5.5E-2</c:v>
                </c:pt>
                <c:pt idx="2">
                  <c:v>5.6000000000000001E-2</c:v>
                </c:pt>
                <c:pt idx="3">
                  <c:v>5.7000000000000002E-2</c:v>
                </c:pt>
                <c:pt idx="4">
                  <c:v>5.8000000000000003E-2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0.00%</c:formatCode>
                <c:ptCount val="5"/>
                <c:pt idx="0">
                  <c:v>0.20799999999999999</c:v>
                </c:pt>
                <c:pt idx="1">
                  <c:v>0.21299999999999999</c:v>
                </c:pt>
                <c:pt idx="2">
                  <c:v>0.217</c:v>
                </c:pt>
                <c:pt idx="3">
                  <c:v>0.22</c:v>
                </c:pt>
                <c:pt idx="4">
                  <c:v>0.224</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84847536"/>
        <c:axId val="384847928"/>
      </c:lineChart>
      <c:catAx>
        <c:axId val="38484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847928"/>
        <c:crosses val="autoZero"/>
        <c:auto val="1"/>
        <c:lblAlgn val="ctr"/>
        <c:lblOffset val="100"/>
        <c:noMultiLvlLbl val="0"/>
      </c:catAx>
      <c:valAx>
        <c:axId val="384847928"/>
        <c:scaling>
          <c:orientation val="minMax"/>
        </c:scaling>
        <c:delete val="1"/>
        <c:axPos val="l"/>
        <c:numFmt formatCode="0%" sourceLinked="1"/>
        <c:majorTickMark val="none"/>
        <c:minorTickMark val="none"/>
        <c:tickLblPos val="nextTo"/>
        <c:crossAx val="384847536"/>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Fairfield</c:v>
                </c:pt>
                <c:pt idx="1">
                  <c:v>Livingston</c:v>
                </c:pt>
                <c:pt idx="2">
                  <c:v>East Orange</c:v>
                </c:pt>
              </c:strCache>
            </c:strRef>
          </c:cat>
          <c:val>
            <c:numRef>
              <c:f>Sheet1!$B$2:$B$4</c:f>
              <c:numCache>
                <c:formatCode>0%</c:formatCode>
                <c:ptCount val="3"/>
                <c:pt idx="0">
                  <c:v>0.96199999999999997</c:v>
                </c:pt>
                <c:pt idx="1">
                  <c:v>0.745</c:v>
                </c:pt>
                <c:pt idx="2">
                  <c:v>4.2000000000000003E-2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or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Fairfield</c:v>
                </c:pt>
                <c:pt idx="1">
                  <c:v>Livingston</c:v>
                </c:pt>
                <c:pt idx="2">
                  <c:v>East Orange</c:v>
                </c:pt>
              </c:strCache>
            </c:strRef>
          </c:cat>
          <c:val>
            <c:numRef>
              <c:f>Sheet1!$C$2:$C$4</c:f>
              <c:numCache>
                <c:formatCode>0%</c:formatCode>
                <c:ptCount val="3"/>
                <c:pt idx="0">
                  <c:v>2E-3</c:v>
                </c:pt>
                <c:pt idx="1">
                  <c:v>1.7999999999999999E-2</c:v>
                </c:pt>
                <c:pt idx="2">
                  <c:v>0.88300000000000001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Fairfield</c:v>
                </c:pt>
                <c:pt idx="1">
                  <c:v>Livingston</c:v>
                </c:pt>
                <c:pt idx="2">
                  <c:v>East Orange</c:v>
                </c:pt>
              </c:strCache>
            </c:strRef>
          </c:cat>
          <c:val>
            <c:numRef>
              <c:f>Sheet1!$D$2:$D$4</c:f>
              <c:numCache>
                <c:formatCode>0%</c:formatCode>
                <c:ptCount val="3"/>
                <c:pt idx="0">
                  <c:v>3.5000000000000003E-2</c:v>
                </c:pt>
                <c:pt idx="1">
                  <c:v>0.246</c:v>
                </c:pt>
                <c:pt idx="2">
                  <c:v>1.6E-2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Fairfield</c:v>
                </c:pt>
                <c:pt idx="1">
                  <c:v>Livingston</c:v>
                </c:pt>
                <c:pt idx="2">
                  <c:v>East Orange</c:v>
                </c:pt>
              </c:strCache>
            </c:strRef>
          </c:cat>
          <c:val>
            <c:numRef>
              <c:f>Sheet1!$E$2:$E$4</c:f>
              <c:numCache>
                <c:formatCode>0%</c:formatCode>
                <c:ptCount val="3"/>
                <c:pt idx="0">
                  <c:v>6.0999999999999999E-2</c:v>
                </c:pt>
                <c:pt idx="1">
                  <c:v>0.04</c:v>
                </c:pt>
                <c:pt idx="2">
                  <c:v>9.1999999999999998E-2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84848712"/>
        <c:axId val="382016960"/>
      </c:barChart>
      <c:catAx>
        <c:axId val="38484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16960"/>
        <c:crosses val="autoZero"/>
        <c:auto val="1"/>
        <c:lblAlgn val="ctr"/>
        <c:lblOffset val="100"/>
        <c:noMultiLvlLbl val="0"/>
      </c:catAx>
      <c:valAx>
        <c:axId val="382016960"/>
        <c:scaling>
          <c:orientation val="minMax"/>
        </c:scaling>
        <c:delete val="1"/>
        <c:axPos val="l"/>
        <c:numFmt formatCode="0%" sourceLinked="1"/>
        <c:majorTickMark val="none"/>
        <c:minorTickMark val="none"/>
        <c:tickLblPos val="nextTo"/>
        <c:crossAx val="384848712"/>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0.248</c:v>
                </c:pt>
                <c:pt idx="1">
                  <c:v>0.252</c:v>
                </c:pt>
                <c:pt idx="2">
                  <c:v>0.255</c:v>
                </c:pt>
                <c:pt idx="3">
                  <c:v>0.251</c:v>
                </c:pt>
                <c:pt idx="4">
                  <c:v>0.25800000000000001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82017744"/>
        <c:axId val="382018136"/>
      </c:lineChart>
      <c:catAx>
        <c:axId val="38201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18136"/>
        <c:crosses val="autoZero"/>
        <c:auto val="1"/>
        <c:lblAlgn val="ctr"/>
        <c:lblOffset val="100"/>
        <c:noMultiLvlLbl val="0"/>
      </c:catAx>
      <c:valAx>
        <c:axId val="382018136"/>
        <c:scaling>
          <c:orientation val="minMax"/>
          <c:max val="1"/>
        </c:scaling>
        <c:delete val="1"/>
        <c:axPos val="l"/>
        <c:numFmt formatCode="0%" sourceLinked="1"/>
        <c:majorTickMark val="none"/>
        <c:minorTickMark val="none"/>
        <c:tickLblPos val="nextTo"/>
        <c:crossAx val="3820177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15">
                  <c:v>0.25850000000000001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57582328"/>
        <c:axId val="357582720"/>
      </c:barChart>
      <c:catAx>
        <c:axId val="3575823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82720"/>
        <c:crosses val="autoZero"/>
        <c:auto val="1"/>
        <c:lblAlgn val="ctr"/>
        <c:lblOffset val="100"/>
        <c:noMultiLvlLbl val="0"/>
      </c:catAx>
      <c:valAx>
        <c:axId val="357582720"/>
        <c:scaling>
          <c:orientation val="minMax"/>
        </c:scaling>
        <c:delete val="1"/>
        <c:axPos val="b"/>
        <c:numFmt formatCode="0%" sourceLinked="1"/>
        <c:majorTickMark val="none"/>
        <c:minorTickMark val="none"/>
        <c:tickLblPos val="nextTo"/>
        <c:crossAx val="35758232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City of Orange township</c:v>
                </c:pt>
                <c:pt idx="1">
                  <c:v>Irvington township</c:v>
                </c:pt>
                <c:pt idx="2">
                  <c:v>Belleville township</c:v>
                </c:pt>
                <c:pt idx="3">
                  <c:v>Newark city</c:v>
                </c:pt>
                <c:pt idx="4">
                  <c:v>West Orange township</c:v>
                </c:pt>
                <c:pt idx="5">
                  <c:v>Bloomfield township</c:v>
                </c:pt>
                <c:pt idx="6">
                  <c:v>East Orange city</c:v>
                </c:pt>
                <c:pt idx="7">
                  <c:v>Livingston township</c:v>
                </c:pt>
                <c:pt idx="8">
                  <c:v>Millburn township</c:v>
                </c:pt>
                <c:pt idx="9">
                  <c:v>Maplewood township</c:v>
                </c:pt>
              </c:strCache>
            </c:strRef>
          </c:cat>
          <c:val>
            <c:numRef>
              <c:f>Sheet1!$B$2:$B$11</c:f>
              <c:numCache>
                <c:formatCode>0.00%</c:formatCode>
                <c:ptCount val="10"/>
                <c:pt idx="0">
                  <c:v>0.36699999999999999</c:v>
                </c:pt>
                <c:pt idx="1">
                  <c:v>0.32600000000000001</c:v>
                </c:pt>
                <c:pt idx="2">
                  <c:v>0.30299999999999999</c:v>
                </c:pt>
                <c:pt idx="3">
                  <c:v>0.29399999999999998</c:v>
                </c:pt>
                <c:pt idx="4">
                  <c:v>0.29299999999999998</c:v>
                </c:pt>
                <c:pt idx="5">
                  <c:v>0.25900000000000001</c:v>
                </c:pt>
                <c:pt idx="6">
                  <c:v>0.25900000000000001</c:v>
                </c:pt>
                <c:pt idx="7">
                  <c:v>0.23799999999999999</c:v>
                </c:pt>
                <c:pt idx="8">
                  <c:v>0.22500000000000001</c:v>
                </c:pt>
                <c:pt idx="9">
                  <c:v>0.19400000000000001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Essex County avg. 25.80%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City of Orange township</c:v>
                </c:pt>
                <c:pt idx="1">
                  <c:v>Irvington township</c:v>
                </c:pt>
                <c:pt idx="2">
                  <c:v>Belleville township</c:v>
                </c:pt>
                <c:pt idx="3">
                  <c:v>Newark city</c:v>
                </c:pt>
                <c:pt idx="4">
                  <c:v>West Orange township</c:v>
                </c:pt>
                <c:pt idx="5">
                  <c:v>Bloomfield township</c:v>
                </c:pt>
                <c:pt idx="6">
                  <c:v>East Orange city</c:v>
                </c:pt>
                <c:pt idx="7">
                  <c:v>Livingston township</c:v>
                </c:pt>
                <c:pt idx="8">
                  <c:v>Millburn township</c:v>
                </c:pt>
                <c:pt idx="9">
                  <c:v>Maplewood township</c:v>
                </c:pt>
              </c:strCache>
            </c:strRef>
          </c:cat>
          <c:val>
            <c:numRef>
              <c:f>Sheet1!$C$2:$C$11</c:f>
              <c:numCache>
                <c:formatCode>0%</c:formatCode>
                <c:ptCount val="10"/>
                <c:pt idx="0">
                  <c:v>0.25800000000000001</c:v>
                </c:pt>
                <c:pt idx="1">
                  <c:v>0.25800000000000001</c:v>
                </c:pt>
                <c:pt idx="2">
                  <c:v>0.25800000000000001</c:v>
                </c:pt>
                <c:pt idx="3">
                  <c:v>0.25800000000000001</c:v>
                </c:pt>
                <c:pt idx="4">
                  <c:v>0.25800000000000001</c:v>
                </c:pt>
                <c:pt idx="5">
                  <c:v>0.25800000000000001</c:v>
                </c:pt>
                <c:pt idx="6">
                  <c:v>0.25800000000000001</c:v>
                </c:pt>
                <c:pt idx="7">
                  <c:v>0.25800000000000001</c:v>
                </c:pt>
                <c:pt idx="8">
                  <c:v>0.25800000000000001</c:v>
                </c:pt>
                <c:pt idx="9">
                  <c:v>0.25800000000000001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57583504"/>
        <c:axId val="357583896"/>
      </c:barChart>
      <c:catAx>
        <c:axId val="357583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583896"/>
        <c:crosses val="autoZero"/>
        <c:auto val="1"/>
        <c:lblAlgn val="ctr"/>
        <c:lblOffset val="100"/>
        <c:noMultiLvlLbl val="0"/>
      </c:catAx>
      <c:valAx>
        <c:axId val="357583896"/>
        <c:scaling>
          <c:orientation val="minMax"/>
        </c:scaling>
        <c:delete val="1"/>
        <c:axPos val="b"/>
        <c:numFmt formatCode="0.00%" sourceLinked="1"/>
        <c:majorTickMark val="none"/>
        <c:minorTickMark val="none"/>
        <c:tickLblPos val="nextTo"/>
        <c:crossAx val="357583504"/>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0.66200000000000003</c:v>
                </c:pt>
                <c:pt idx="1">
                  <c:v>0.65900000000000003</c:v>
                </c:pt>
                <c:pt idx="2">
                  <c:v>0.66</c:v>
                </c:pt>
                <c:pt idx="3">
                  <c:v>0.66200000000000003</c:v>
                </c:pt>
                <c:pt idx="4">
                  <c:v>0.65400000000000003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83042168"/>
        <c:axId val="383042560"/>
      </c:lineChart>
      <c:catAx>
        <c:axId val="38304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3042560"/>
        <c:crosses val="autoZero"/>
        <c:auto val="1"/>
        <c:lblAlgn val="ctr"/>
        <c:lblOffset val="100"/>
        <c:noMultiLvlLbl val="0"/>
      </c:catAx>
      <c:valAx>
        <c:axId val="383042560"/>
        <c:scaling>
          <c:orientation val="minMax"/>
          <c:max val="1"/>
        </c:scaling>
        <c:delete val="1"/>
        <c:axPos val="l"/>
        <c:numFmt formatCode="0%" sourceLinked="1"/>
        <c:majorTickMark val="out"/>
        <c:minorTickMark val="none"/>
        <c:tickLblPos val="nextTo"/>
        <c:crossAx val="383042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5">
                  <c:v>0.65400000000000003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83043344"/>
        <c:axId val="510230296"/>
      </c:barChart>
      <c:catAx>
        <c:axId val="383043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30296"/>
        <c:crosses val="autoZero"/>
        <c:auto val="1"/>
        <c:lblAlgn val="ctr"/>
        <c:lblOffset val="100"/>
        <c:noMultiLvlLbl val="0"/>
      </c:catAx>
      <c:valAx>
        <c:axId val="510230296"/>
        <c:scaling>
          <c:orientation val="minMax"/>
        </c:scaling>
        <c:delete val="1"/>
        <c:axPos val="b"/>
        <c:numFmt formatCode="0%" sourceLinked="1"/>
        <c:majorTickMark val="none"/>
        <c:minorTickMark val="none"/>
        <c:tickLblPos val="nextTo"/>
        <c:crossAx val="38304334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Essex Fells borough</c:v>
                </c:pt>
                <c:pt idx="1">
                  <c:v>West Caldwell township</c:v>
                </c:pt>
                <c:pt idx="2">
                  <c:v>Belleville township</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Essex County Avg. 65.40%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Essex Fells borough</c:v>
                </c:pt>
                <c:pt idx="1">
                  <c:v>West Caldwell township</c:v>
                </c:pt>
                <c:pt idx="2">
                  <c:v>Belleville township</c:v>
                </c:pt>
              </c:strCache>
            </c:strRef>
          </c:cat>
          <c:val>
            <c:numRef>
              <c:f>Sheet1!$D$2:$D$4</c:f>
              <c:numCache>
                <c:formatCode>0%</c:formatCode>
                <c:ptCount val="3"/>
                <c:pt idx="0">
                  <c:v>0.65400000000000003</c:v>
                </c:pt>
                <c:pt idx="1">
                  <c:v>0.65400000000000003</c:v>
                </c:pt>
                <c:pt idx="2">
                  <c:v>0.65400000000000003</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510231472"/>
        <c:axId val="510231864"/>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Essex Fells borough</c:v>
                </c:pt>
                <c:pt idx="1">
                  <c:v>West Caldwell township</c:v>
                </c:pt>
                <c:pt idx="2">
                  <c:v>Belleville township</c:v>
                </c:pt>
              </c:strCache>
            </c:strRef>
          </c:cat>
          <c:val>
            <c:numRef>
              <c:f>Sheet1!$B$2:$B$4</c:f>
              <c:numCache>
                <c:formatCode>0%</c:formatCode>
                <c:ptCount val="3"/>
                <c:pt idx="0">
                  <c:v>0.89400000000000002</c:v>
                </c:pt>
                <c:pt idx="1">
                  <c:v>0.81799999999999995</c:v>
                </c:pt>
                <c:pt idx="2">
                  <c:v>0.47799999999999998</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510129296"/>
        <c:axId val="510128904"/>
      </c:barChart>
      <c:catAx>
        <c:axId val="510231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31864"/>
        <c:crosses val="autoZero"/>
        <c:auto val="1"/>
        <c:lblAlgn val="ctr"/>
        <c:lblOffset val="100"/>
        <c:noMultiLvlLbl val="0"/>
      </c:catAx>
      <c:valAx>
        <c:axId val="510231864"/>
        <c:scaling>
          <c:orientation val="minMax"/>
        </c:scaling>
        <c:delete val="1"/>
        <c:axPos val="b"/>
        <c:numFmt formatCode="0%" sourceLinked="1"/>
        <c:majorTickMark val="none"/>
        <c:minorTickMark val="none"/>
        <c:tickLblPos val="nextTo"/>
        <c:crossAx val="510231472"/>
        <c:crosses val="autoZero"/>
        <c:crossBetween val="between"/>
      </c:valAx>
      <c:valAx>
        <c:axId val="510128904"/>
        <c:scaling>
          <c:orientation val="minMax"/>
        </c:scaling>
        <c:delete val="1"/>
        <c:axPos val="t"/>
        <c:numFmt formatCode="0%" sourceLinked="1"/>
        <c:majorTickMark val="out"/>
        <c:minorTickMark val="none"/>
        <c:tickLblPos val="nextTo"/>
        <c:crossAx val="510129296"/>
        <c:crosses val="max"/>
        <c:crossBetween val="between"/>
      </c:valAx>
      <c:catAx>
        <c:axId val="510129296"/>
        <c:scaling>
          <c:orientation val="minMax"/>
        </c:scaling>
        <c:delete val="1"/>
        <c:axPos val="l"/>
        <c:numFmt formatCode="General" sourceLinked="1"/>
        <c:majorTickMark val="out"/>
        <c:minorTickMark val="none"/>
        <c:tickLblPos val="nextTo"/>
        <c:crossAx val="510128904"/>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462598425196854"/>
          <c:y val="0.8090689093830643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9">
                  <c:v>190780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510130080"/>
        <c:axId val="510130472"/>
      </c:barChart>
      <c:catAx>
        <c:axId val="5101300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130472"/>
        <c:crosses val="autoZero"/>
        <c:auto val="1"/>
        <c:lblAlgn val="ctr"/>
        <c:lblOffset val="100"/>
        <c:noMultiLvlLbl val="0"/>
      </c:catAx>
      <c:valAx>
        <c:axId val="51013047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01300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4064648"/>
        <c:axId val="34406425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6">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6" formatCode="#,##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4065432"/>
        <c:axId val="344065040"/>
      </c:barChart>
      <c:valAx>
        <c:axId val="34406425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4064648"/>
        <c:crosses val="max"/>
        <c:crossBetween val="between"/>
      </c:valAx>
      <c:catAx>
        <c:axId val="34406464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4064256"/>
        <c:crosses val="autoZero"/>
        <c:auto val="1"/>
        <c:lblAlgn val="ctr"/>
        <c:lblOffset val="100"/>
        <c:noMultiLvlLbl val="0"/>
      </c:catAx>
      <c:valAx>
        <c:axId val="344065040"/>
        <c:scaling>
          <c:orientation val="minMax"/>
          <c:max val="1"/>
        </c:scaling>
        <c:delete val="1"/>
        <c:axPos val="b"/>
        <c:numFmt formatCode="General" sourceLinked="1"/>
        <c:majorTickMark val="out"/>
        <c:minorTickMark val="none"/>
        <c:tickLblPos val="nextTo"/>
        <c:crossAx val="344065432"/>
        <c:crosses val="autoZero"/>
        <c:crossBetween val="between"/>
      </c:valAx>
      <c:catAx>
        <c:axId val="344065432"/>
        <c:scaling>
          <c:orientation val="minMax"/>
        </c:scaling>
        <c:delete val="1"/>
        <c:axPos val="r"/>
        <c:numFmt formatCode="General" sourceLinked="1"/>
        <c:majorTickMark val="out"/>
        <c:minorTickMark val="none"/>
        <c:tickLblPos val="nextTo"/>
        <c:crossAx val="34406504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New Jersey</c:v>
                </c:pt>
                <c:pt idx="1">
                  <c:v>Newark</c:v>
                </c:pt>
                <c:pt idx="2">
                  <c:v>East Orange</c:v>
                </c:pt>
                <c:pt idx="3">
                  <c:v>Irvington</c:v>
                </c:pt>
                <c:pt idx="4">
                  <c:v>West Orange</c:v>
                </c:pt>
                <c:pt idx="5">
                  <c:v>Bloomfield Township</c:v>
                </c:pt>
                <c:pt idx="6">
                  <c:v>Montclair</c:v>
                </c:pt>
                <c:pt idx="7">
                  <c:v>Livingston</c:v>
                </c:pt>
                <c:pt idx="8">
                  <c:v>City of Orange Township</c:v>
                </c:pt>
                <c:pt idx="9">
                  <c:v>Maplewood</c:v>
                </c:pt>
                <c:pt idx="10">
                  <c:v>Belleville Township</c:v>
                </c:pt>
              </c:strCache>
            </c:strRef>
          </c:cat>
          <c:val>
            <c:numRef>
              <c:f>Sheet1!$B$2:$B$12</c:f>
              <c:numCache>
                <c:formatCode>0%</c:formatCode>
                <c:ptCount val="11"/>
                <c:pt idx="0">
                  <c:v>0.318</c:v>
                </c:pt>
                <c:pt idx="1">
                  <c:v>0.36399999999999999</c:v>
                </c:pt>
                <c:pt idx="2">
                  <c:v>0.33800000000000002</c:v>
                </c:pt>
                <c:pt idx="3">
                  <c:v>0.36099999999999999</c:v>
                </c:pt>
                <c:pt idx="4">
                  <c:v>0.27800000000000002</c:v>
                </c:pt>
                <c:pt idx="5">
                  <c:v>0.34100000000000003</c:v>
                </c:pt>
                <c:pt idx="6">
                  <c:v>0.28699999999999998</c:v>
                </c:pt>
                <c:pt idx="7">
                  <c:v>0.23599999999999999</c:v>
                </c:pt>
                <c:pt idx="8">
                  <c:v>0.379</c:v>
                </c:pt>
                <c:pt idx="9">
                  <c:v>0.32900000000000001</c:v>
                </c:pt>
                <c:pt idx="10">
                  <c:v>0.36199999999999999</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New Jersey</c:v>
                </c:pt>
                <c:pt idx="1">
                  <c:v>Newark</c:v>
                </c:pt>
                <c:pt idx="2">
                  <c:v>East Orange</c:v>
                </c:pt>
                <c:pt idx="3">
                  <c:v>Irvington</c:v>
                </c:pt>
                <c:pt idx="4">
                  <c:v>West Orange</c:v>
                </c:pt>
                <c:pt idx="5">
                  <c:v>Bloomfield Township</c:v>
                </c:pt>
                <c:pt idx="6">
                  <c:v>Montclair</c:v>
                </c:pt>
                <c:pt idx="7">
                  <c:v>Livingston</c:v>
                </c:pt>
                <c:pt idx="8">
                  <c:v>City of Orange Township</c:v>
                </c:pt>
                <c:pt idx="9">
                  <c:v>Maplewood</c:v>
                </c:pt>
                <c:pt idx="10">
                  <c:v>Belleville Township</c:v>
                </c:pt>
              </c:strCache>
            </c:strRef>
          </c:cat>
          <c:val>
            <c:numRef>
              <c:f>Sheet1!$C$2:$C$12</c:f>
              <c:numCache>
                <c:formatCode>0%</c:formatCode>
                <c:ptCount val="11"/>
                <c:pt idx="0">
                  <c:v>0.33400000000000002</c:v>
                </c:pt>
                <c:pt idx="1">
                  <c:v>0.32100000000000001</c:v>
                </c:pt>
                <c:pt idx="2">
                  <c:v>0.33600000000000002</c:v>
                </c:pt>
                <c:pt idx="3">
                  <c:v>0.33800000000000002</c:v>
                </c:pt>
                <c:pt idx="4">
                  <c:v>0.36099999999999999</c:v>
                </c:pt>
                <c:pt idx="5">
                  <c:v>0.32800000000000001</c:v>
                </c:pt>
                <c:pt idx="6">
                  <c:v>0.35399999999999998</c:v>
                </c:pt>
                <c:pt idx="7">
                  <c:v>0.35299999999999998</c:v>
                </c:pt>
                <c:pt idx="8">
                  <c:v>0.311</c:v>
                </c:pt>
                <c:pt idx="9">
                  <c:v>0.34499999999999997</c:v>
                </c:pt>
                <c:pt idx="10">
                  <c:v>0.30399999999999999</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New Jersey</c:v>
                </c:pt>
                <c:pt idx="1">
                  <c:v>Newark</c:v>
                </c:pt>
                <c:pt idx="2">
                  <c:v>East Orange</c:v>
                </c:pt>
                <c:pt idx="3">
                  <c:v>Irvington</c:v>
                </c:pt>
                <c:pt idx="4">
                  <c:v>West Orange</c:v>
                </c:pt>
                <c:pt idx="5">
                  <c:v>Bloomfield Township</c:v>
                </c:pt>
                <c:pt idx="6">
                  <c:v>Montclair</c:v>
                </c:pt>
                <c:pt idx="7">
                  <c:v>Livingston</c:v>
                </c:pt>
                <c:pt idx="8">
                  <c:v>City of Orange Township</c:v>
                </c:pt>
                <c:pt idx="9">
                  <c:v>Maplewood</c:v>
                </c:pt>
                <c:pt idx="10">
                  <c:v>Belleville Township</c:v>
                </c:pt>
              </c:strCache>
            </c:strRef>
          </c:cat>
          <c:val>
            <c:numRef>
              <c:f>Sheet1!$D$2:$D$12</c:f>
              <c:numCache>
                <c:formatCode>0%</c:formatCode>
                <c:ptCount val="11"/>
                <c:pt idx="0">
                  <c:v>0.34799999999999998</c:v>
                </c:pt>
                <c:pt idx="1">
                  <c:v>0.315</c:v>
                </c:pt>
                <c:pt idx="2">
                  <c:v>0.32600000000000001</c:v>
                </c:pt>
                <c:pt idx="3">
                  <c:v>0.30199999999999999</c:v>
                </c:pt>
                <c:pt idx="4">
                  <c:v>0.36099999999999999</c:v>
                </c:pt>
                <c:pt idx="5">
                  <c:v>0.33100000000000002</c:v>
                </c:pt>
                <c:pt idx="6">
                  <c:v>0.35799999999999998</c:v>
                </c:pt>
                <c:pt idx="7">
                  <c:v>0.41099999999999998</c:v>
                </c:pt>
                <c:pt idx="8">
                  <c:v>0.311</c:v>
                </c:pt>
                <c:pt idx="9">
                  <c:v>0.32700000000000001</c:v>
                </c:pt>
                <c:pt idx="10">
                  <c:v>0.33400000000000002</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44225440"/>
        <c:axId val="344225832"/>
      </c:barChart>
      <c:catAx>
        <c:axId val="344225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225832"/>
        <c:crosses val="autoZero"/>
        <c:auto val="1"/>
        <c:lblAlgn val="ctr"/>
        <c:lblOffset val="100"/>
        <c:noMultiLvlLbl val="0"/>
      </c:catAx>
      <c:valAx>
        <c:axId val="34422583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22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4226616"/>
        <c:axId val="705844888"/>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20">
                  <c:v>5984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20">
                  <c:v>5984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705845672"/>
        <c:axId val="705845280"/>
      </c:barChart>
      <c:catAx>
        <c:axId val="3442266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5844888"/>
        <c:crosses val="autoZero"/>
        <c:auto val="1"/>
        <c:lblAlgn val="ctr"/>
        <c:lblOffset val="100"/>
        <c:noMultiLvlLbl val="0"/>
      </c:catAx>
      <c:valAx>
        <c:axId val="705844888"/>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226616"/>
        <c:crosses val="autoZero"/>
        <c:crossBetween val="between"/>
      </c:valAx>
      <c:valAx>
        <c:axId val="705845280"/>
        <c:scaling>
          <c:orientation val="minMax"/>
          <c:max val="7000"/>
        </c:scaling>
        <c:delete val="1"/>
        <c:axPos val="t"/>
        <c:numFmt formatCode="General" sourceLinked="1"/>
        <c:majorTickMark val="out"/>
        <c:minorTickMark val="none"/>
        <c:tickLblPos val="nextTo"/>
        <c:crossAx val="705845672"/>
        <c:crosses val="max"/>
        <c:crossBetween val="between"/>
      </c:valAx>
      <c:catAx>
        <c:axId val="705845672"/>
        <c:scaling>
          <c:orientation val="minMax"/>
        </c:scaling>
        <c:delete val="1"/>
        <c:axPos val="l"/>
        <c:numFmt formatCode="General" sourceLinked="1"/>
        <c:majorTickMark val="out"/>
        <c:minorTickMark val="none"/>
        <c:tickLblPos val="nextTo"/>
        <c:crossAx val="705845280"/>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282</c:v>
                </c:pt>
                <c:pt idx="1">
                  <c:v>371</c:v>
                </c:pt>
                <c:pt idx="2">
                  <c:v>412</c:v>
                </c:pt>
                <c:pt idx="3">
                  <c:v>430</c:v>
                </c:pt>
                <c:pt idx="4">
                  <c:v>392</c:v>
                </c:pt>
                <c:pt idx="5">
                  <c:v>345</c:v>
                </c:pt>
                <c:pt idx="6">
                  <c:v>342</c:v>
                </c:pt>
                <c:pt idx="7">
                  <c:v>344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 </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929</c:v>
                </c:pt>
                <c:pt idx="1">
                  <c:v>896</c:v>
                </c:pt>
                <c:pt idx="2">
                  <c:v>862</c:v>
                </c:pt>
                <c:pt idx="3">
                  <c:v>748</c:v>
                </c:pt>
                <c:pt idx="4">
                  <c:v>739</c:v>
                </c:pt>
                <c:pt idx="5">
                  <c:v>720</c:v>
                </c:pt>
                <c:pt idx="6">
                  <c:v>713</c:v>
                </c:pt>
                <c:pt idx="7">
                  <c:v>660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705846456"/>
        <c:axId val="381760632"/>
      </c:barChart>
      <c:catAx>
        <c:axId val="70584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760632"/>
        <c:crosses val="autoZero"/>
        <c:auto val="1"/>
        <c:lblAlgn val="ctr"/>
        <c:lblOffset val="100"/>
        <c:noMultiLvlLbl val="0"/>
      </c:catAx>
      <c:valAx>
        <c:axId val="38176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584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5" formatCode="0%">
                  <c:v>0.19600000000000001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81761416"/>
        <c:axId val="381761808"/>
      </c:barChart>
      <c:catAx>
        <c:axId val="381761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761808"/>
        <c:crosses val="autoZero"/>
        <c:auto val="1"/>
        <c:lblAlgn val="ctr"/>
        <c:lblOffset val="100"/>
        <c:noMultiLvlLbl val="0"/>
      </c:catAx>
      <c:valAx>
        <c:axId val="381761808"/>
        <c:scaling>
          <c:orientation val="minMax"/>
          <c:max val="0.25"/>
          <c:min val="0"/>
        </c:scaling>
        <c:delete val="1"/>
        <c:axPos val="b"/>
        <c:numFmt formatCode="0%" sourceLinked="1"/>
        <c:majorTickMark val="out"/>
        <c:minorTickMark val="none"/>
        <c:tickLblPos val="nextTo"/>
        <c:crossAx val="38176141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c:v>
                </c:pt>
                <c:pt idx="1">
                  <c:v>0.20699999999999999</c:v>
                </c:pt>
                <c:pt idx="2">
                  <c:v>0.20899999999999999</c:v>
                </c:pt>
                <c:pt idx="3">
                  <c:v>0.20599999999999999</c:v>
                </c:pt>
                <c:pt idx="4">
                  <c:v>0.19600000000000001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505117120"/>
        <c:axId val="505117512"/>
      </c:lineChart>
      <c:catAx>
        <c:axId val="50511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5117512"/>
        <c:crosses val="autoZero"/>
        <c:auto val="1"/>
        <c:lblAlgn val="ctr"/>
        <c:lblOffset val="100"/>
        <c:noMultiLvlLbl val="0"/>
      </c:catAx>
      <c:valAx>
        <c:axId val="505117512"/>
        <c:scaling>
          <c:orientation val="minMax"/>
          <c:max val="1"/>
          <c:min val="0"/>
        </c:scaling>
        <c:delete val="1"/>
        <c:axPos val="l"/>
        <c:numFmt formatCode="0%" sourceLinked="1"/>
        <c:majorTickMark val="out"/>
        <c:minorTickMark val="none"/>
        <c:tickLblPos val="nextTo"/>
        <c:crossAx val="5051171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City of Orange</c:v>
                </c:pt>
                <c:pt idx="2">
                  <c:v>Irvington</c:v>
                </c:pt>
                <c:pt idx="3">
                  <c:v>East Orange</c:v>
                </c:pt>
                <c:pt idx="4">
                  <c:v>Belleville</c:v>
                </c:pt>
                <c:pt idx="5">
                  <c:v>Bloomfield</c:v>
                </c:pt>
                <c:pt idx="6">
                  <c:v>West Orange</c:v>
                </c:pt>
                <c:pt idx="7">
                  <c:v>Maplewood</c:v>
                </c:pt>
                <c:pt idx="8">
                  <c:v>Montclair</c:v>
                </c:pt>
                <c:pt idx="9">
                  <c:v>Nutley</c:v>
                </c:pt>
              </c:strCache>
            </c:strRef>
          </c:cat>
          <c:val>
            <c:numRef>
              <c:f>Sheet1!$B$2:$B$11</c:f>
              <c:numCache>
                <c:formatCode>0%</c:formatCode>
                <c:ptCount val="10"/>
                <c:pt idx="0">
                  <c:v>0.34100000000000003</c:v>
                </c:pt>
                <c:pt idx="1">
                  <c:v>0.313</c:v>
                </c:pt>
                <c:pt idx="2">
                  <c:v>0.28899999999999998</c:v>
                </c:pt>
                <c:pt idx="3">
                  <c:v>0.221</c:v>
                </c:pt>
                <c:pt idx="4">
                  <c:v>0.112</c:v>
                </c:pt>
                <c:pt idx="5">
                  <c:v>9.0999999999999998E-2</c:v>
                </c:pt>
                <c:pt idx="6">
                  <c:v>8.8999999999999996E-2</c:v>
                </c:pt>
                <c:pt idx="7">
                  <c:v>6.9000000000000006E-2</c:v>
                </c:pt>
                <c:pt idx="8">
                  <c:v>6.8000000000000005E-2</c:v>
                </c:pt>
                <c:pt idx="9">
                  <c:v>5.3999999999999999E-2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Newark</c:v>
                </c:pt>
                <c:pt idx="1">
                  <c:v>City of Orange</c:v>
                </c:pt>
                <c:pt idx="2">
                  <c:v>Irvington</c:v>
                </c:pt>
                <c:pt idx="3">
                  <c:v>East Orange</c:v>
                </c:pt>
                <c:pt idx="4">
                  <c:v>Belleville</c:v>
                </c:pt>
                <c:pt idx="5">
                  <c:v>Bloomfield</c:v>
                </c:pt>
                <c:pt idx="6">
                  <c:v>West Orange</c:v>
                </c:pt>
                <c:pt idx="7">
                  <c:v>Maplewood</c:v>
                </c:pt>
                <c:pt idx="8">
                  <c:v>Montclair</c:v>
                </c:pt>
                <c:pt idx="9">
                  <c:v>Nutley</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Newark</c:v>
                </c:pt>
                <c:pt idx="1">
                  <c:v>City of Orange</c:v>
                </c:pt>
                <c:pt idx="2">
                  <c:v>Irvington</c:v>
                </c:pt>
                <c:pt idx="3">
                  <c:v>East Orange</c:v>
                </c:pt>
                <c:pt idx="4">
                  <c:v>Belleville</c:v>
                </c:pt>
                <c:pt idx="5">
                  <c:v>Bloomfield</c:v>
                </c:pt>
                <c:pt idx="6">
                  <c:v>West Orange</c:v>
                </c:pt>
                <c:pt idx="7">
                  <c:v>Maplewood</c:v>
                </c:pt>
                <c:pt idx="8">
                  <c:v>Montclair</c:v>
                </c:pt>
                <c:pt idx="9">
                  <c:v>Nutley</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Essex County avg. 19.60%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c:v>
                </c:pt>
                <c:pt idx="1">
                  <c:v>City of Orange</c:v>
                </c:pt>
                <c:pt idx="2">
                  <c:v>Irvington</c:v>
                </c:pt>
                <c:pt idx="3">
                  <c:v>East Orange</c:v>
                </c:pt>
                <c:pt idx="4">
                  <c:v>Belleville</c:v>
                </c:pt>
                <c:pt idx="5">
                  <c:v>Bloomfield</c:v>
                </c:pt>
                <c:pt idx="6">
                  <c:v>West Orange</c:v>
                </c:pt>
                <c:pt idx="7">
                  <c:v>Maplewood</c:v>
                </c:pt>
                <c:pt idx="8">
                  <c:v>Montclair</c:v>
                </c:pt>
                <c:pt idx="9">
                  <c:v>Nutley</c:v>
                </c:pt>
              </c:strCache>
            </c:strRef>
          </c:cat>
          <c:val>
            <c:numRef>
              <c:f>Sheet1!$E$2:$E$11</c:f>
              <c:numCache>
                <c:formatCode>0%</c:formatCode>
                <c:ptCount val="10"/>
                <c:pt idx="0">
                  <c:v>0.19600000000000001</c:v>
                </c:pt>
                <c:pt idx="1">
                  <c:v>0.19600000000000001</c:v>
                </c:pt>
                <c:pt idx="2">
                  <c:v>0.19600000000000001</c:v>
                </c:pt>
                <c:pt idx="3">
                  <c:v>0.19600000000000001</c:v>
                </c:pt>
                <c:pt idx="4">
                  <c:v>0.19600000000000001</c:v>
                </c:pt>
                <c:pt idx="5">
                  <c:v>0.19600000000000001</c:v>
                </c:pt>
                <c:pt idx="6">
                  <c:v>0.19600000000000001</c:v>
                </c:pt>
                <c:pt idx="7">
                  <c:v>0.19600000000000001</c:v>
                </c:pt>
                <c:pt idx="8">
                  <c:v>0.19600000000000001</c:v>
                </c:pt>
                <c:pt idx="9">
                  <c:v>0.19600000000000001</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506730920"/>
        <c:axId val="517014656"/>
      </c:barChart>
      <c:catAx>
        <c:axId val="5067309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014656"/>
        <c:crosses val="autoZero"/>
        <c:auto val="1"/>
        <c:lblAlgn val="ctr"/>
        <c:lblOffset val="100"/>
        <c:noMultiLvlLbl val="0"/>
      </c:catAx>
      <c:valAx>
        <c:axId val="517014656"/>
        <c:scaling>
          <c:orientation val="minMax"/>
          <c:max val="0.8"/>
        </c:scaling>
        <c:delete val="1"/>
        <c:axPos val="b"/>
        <c:numFmt formatCode="0%" sourceLinked="1"/>
        <c:majorTickMark val="out"/>
        <c:minorTickMark val="none"/>
        <c:tickLblPos val="nextTo"/>
        <c:crossAx val="506730920"/>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21251615710704988"/>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1228</c:v>
                </c:pt>
                <c:pt idx="1">
                  <c:v>982</c:v>
                </c:pt>
                <c:pt idx="2">
                  <c:v>1453</c:v>
                </c:pt>
                <c:pt idx="3">
                  <c:v>936</c:v>
                </c:pt>
                <c:pt idx="4">
                  <c:v>1125</c:v>
                </c:pt>
                <c:pt idx="5">
                  <c:v>891</c:v>
                </c:pt>
                <c:pt idx="6">
                  <c:v>1019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3">
                  <c:v>91592</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509986720"/>
        <c:axId val="631699400"/>
      </c:barChart>
      <c:catAx>
        <c:axId val="5099867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1699400"/>
        <c:crosses val="autoZero"/>
        <c:auto val="1"/>
        <c:lblAlgn val="ctr"/>
        <c:lblOffset val="100"/>
        <c:noMultiLvlLbl val="0"/>
      </c:catAx>
      <c:valAx>
        <c:axId val="631699400"/>
        <c:scaling>
          <c:orientation val="minMax"/>
        </c:scaling>
        <c:delete val="1"/>
        <c:axPos val="b"/>
        <c:numFmt formatCode="&quot;$&quot;#,##0_);[Red]\(&quot;$&quot;#,##0\)" sourceLinked="1"/>
        <c:majorTickMark val="none"/>
        <c:minorTickMark val="none"/>
        <c:tickLblPos val="nextTo"/>
        <c:crossAx val="5099867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0"/>
                  <c:y val="8.659939467026081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914-4375-9D2D-157A0F398A01}"/>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55095</c:v>
                </c:pt>
                <c:pt idx="1">
                  <c:v>54499</c:v>
                </c:pt>
                <c:pt idx="2">
                  <c:v>53976</c:v>
                </c:pt>
                <c:pt idx="3">
                  <c:v>54860</c:v>
                </c:pt>
                <c:pt idx="4">
                  <c:v>57365</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517444656"/>
        <c:axId val="517445048"/>
      </c:lineChart>
      <c:catAx>
        <c:axId val="51744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445048"/>
        <c:crosses val="autoZero"/>
        <c:auto val="1"/>
        <c:lblAlgn val="ctr"/>
        <c:lblOffset val="100"/>
        <c:noMultiLvlLbl val="0"/>
      </c:catAx>
      <c:valAx>
        <c:axId val="517445048"/>
        <c:scaling>
          <c:orientation val="minMax"/>
        </c:scaling>
        <c:delete val="1"/>
        <c:axPos val="l"/>
        <c:numFmt formatCode="_(&quot;$&quot;* #,##0_);_(&quot;$&quot;* \(#,##0\);_(&quot;$&quot;* &quot;-&quot;??_);_(@_)" sourceLinked="1"/>
        <c:majorTickMark val="out"/>
        <c:minorTickMark val="none"/>
        <c:tickLblPos val="nextTo"/>
        <c:crossAx val="517444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General</c:formatCode>
                <c:ptCount val="21"/>
                <c:pt idx="0" formatCode="_(&quot;$&quot;* #,##0_);_(&quot;$&quot;* \(#,##0\);_(&quot;$&quot;* &quot;-&quot;??_);_(@_)">
                  <c:v>50000</c:v>
                </c:pt>
                <c:pt idx="2" formatCode="_(&quot;$&quot;* #,##0_);_(&quot;$&quot;* \(#,##0\);_(&quot;$&quot;* &quot;-&quot;??_);_(@_)">
                  <c:v>57514</c:v>
                </c:pt>
                <c:pt idx="3" formatCode="_(&quot;$&quot;* #,##0_);_(&quot;$&quot;* \(#,##0\);_(&quot;$&quot;* &quot;-&quot;??_);_(@_)">
                  <c:v>62332</c:v>
                </c:pt>
                <c:pt idx="4" formatCode="_(&quot;$&quot;* #,##0_);_(&quot;$&quot;* \(#,##0\);_(&quot;$&quot;* &quot;-&quot;??_);_(@_)">
                  <c:v>62681</c:v>
                </c:pt>
                <c:pt idx="5" formatCode="_(&quot;$&quot;* #,##0_);_(&quot;$&quot;* \(#,##0\);_(&quot;$&quot;* &quot;-&quot;??_);_(@_)">
                  <c:v>63339</c:v>
                </c:pt>
                <c:pt idx="6" formatCode="_(&quot;$&quot;* #,##0_);_(&quot;$&quot;* \(#,##0\);_(&quot;$&quot;* &quot;-&quot;??_);_(@_)">
                  <c:v>63934</c:v>
                </c:pt>
                <c:pt idx="7" formatCode="_(&quot;$&quot;* #,##0_);_(&quot;$&quot;* \(#,##0\);_(&quot;$&quot;* &quot;-&quot;??_);_(@_)">
                  <c:v>65037</c:v>
                </c:pt>
                <c:pt idx="8" formatCode="_(&quot;$&quot;* #,##0_);_(&quot;$&quot;* \(#,##0\);_(&quot;$&quot;* &quot;-&quot;??_);_(@_)">
                  <c:v>65771</c:v>
                </c:pt>
                <c:pt idx="9" formatCode="_(&quot;$&quot;* #,##0_);_(&quot;$&quot;* \(#,##0\);_(&quot;$&quot;* &quot;-&quot;??_);_(@_)">
                  <c:v>73376</c:v>
                </c:pt>
                <c:pt idx="10" formatCode="_(&quot;$&quot;* #,##0_);_(&quot;$&quot;* \(#,##0\);_(&quot;$&quot;* &quot;-&quot;??_);_(@_)">
                  <c:v>75500</c:v>
                </c:pt>
                <c:pt idx="11" formatCode="_(&quot;$&quot;* #,##0_);_(&quot;$&quot;* \(#,##0\);_(&quot;$&quot;* &quot;-&quot;??_);_(@_)">
                  <c:v>77027</c:v>
                </c:pt>
                <c:pt idx="12" formatCode="_(&quot;$&quot;* #,##0_);_(&quot;$&quot;* \(#,##0\);_(&quot;$&quot;* &quot;-&quot;??_);_(@_)">
                  <c:v>81489</c:v>
                </c:pt>
                <c:pt idx="13" formatCode="_(&quot;$&quot;* #,##0_);_(&quot;$&quot;* \(#,##0\);_(&quot;$&quot;* &quot;-&quot;??_);_(@_)">
                  <c:v>82839</c:v>
                </c:pt>
                <c:pt idx="14" formatCode="_(&quot;$&quot;* #,##0_);_(&quot;$&quot;* \(#,##0\);_(&quot;$&quot;* &quot;-&quot;??_);_(@_)">
                  <c:v>83133</c:v>
                </c:pt>
                <c:pt idx="15" formatCode="_(&quot;$&quot;* #,##0_);_(&quot;$&quot;* \(#,##0\);_(&quot;$&quot;* &quot;-&quot;??_);_(@_)">
                  <c:v>89238</c:v>
                </c:pt>
                <c:pt idx="16" formatCode="_(&quot;$&quot;* #,##0_);_(&quot;$&quot;* \(#,##0\);_(&quot;$&quot;* &quot;-&quot;??_);_(@_)">
                  <c:v>91572</c:v>
                </c:pt>
                <c:pt idx="17" formatCode="_(&quot;$&quot;* #,##0_);_(&quot;$&quot;* \(#,##0\);_(&quot;$&quot;* &quot;-&quot;??_);_(@_)">
                  <c:v>91807</c:v>
                </c:pt>
                <c:pt idx="18" formatCode="_(&quot;$&quot;* #,##0_);_(&quot;$&quot;* \(#,##0\);_(&quot;$&quot;* &quot;-&quot;??_);_(@_)">
                  <c:v>106046</c:v>
                </c:pt>
                <c:pt idx="19" formatCode="_(&quot;$&quot;* #,##0_);_(&quot;$&quot;* \(#,##0\);_(&quot;$&quot;* &quot;-&quot;??_);_(@_)">
                  <c:v>107034</c:v>
                </c:pt>
                <c:pt idx="20" formatCode="_(&quot;$&quot;* #,##0_);_(&quot;$&quot;* \(#,##0\);_(&quot;$&quot;* &quot;-&quot;??_);_(@_)">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_("$"* #,##0_);_("$"* \(#,##0\);_("$"* "-"??_);_(@_)</c:formatCode>
                <c:ptCount val="21"/>
                <c:pt idx="1">
                  <c:v>57365</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517077512"/>
        <c:axId val="509987744"/>
      </c:barChart>
      <c:catAx>
        <c:axId val="517077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987744"/>
        <c:crosses val="autoZero"/>
        <c:auto val="1"/>
        <c:lblAlgn val="ctr"/>
        <c:lblOffset val="100"/>
        <c:noMultiLvlLbl val="0"/>
      </c:catAx>
      <c:valAx>
        <c:axId val="509987744"/>
        <c:scaling>
          <c:orientation val="minMax"/>
        </c:scaling>
        <c:delete val="1"/>
        <c:axPos val="b"/>
        <c:numFmt formatCode="_(&quot;$&quot;* #,##0_);_(&quot;$&quot;* \(#,##0\);_(&quot;$&quot;* &quot;-&quot;??_);_(@_)" sourceLinked="1"/>
        <c:majorTickMark val="none"/>
        <c:minorTickMark val="none"/>
        <c:tickLblPos val="nextTo"/>
        <c:crossAx val="517077512"/>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City of Orange</c:v>
                </c:pt>
                <c:pt idx="2">
                  <c:v>Irvington</c:v>
                </c:pt>
                <c:pt idx="3">
                  <c:v>East Orange</c:v>
                </c:pt>
                <c:pt idx="4">
                  <c:v>Belleville</c:v>
                </c:pt>
                <c:pt idx="5">
                  <c:v>Bloomfield</c:v>
                </c:pt>
                <c:pt idx="6">
                  <c:v>Caldwell</c:v>
                </c:pt>
                <c:pt idx="7">
                  <c:v>Nutley</c:v>
                </c:pt>
                <c:pt idx="8">
                  <c:v>West Orange</c:v>
                </c:pt>
                <c:pt idx="9">
                  <c:v>West Caldwell</c:v>
                </c:pt>
              </c:strCache>
            </c:strRef>
          </c:cat>
          <c:val>
            <c:numRef>
              <c:f>Sheet1!$B$2:$B$11</c:f>
              <c:numCache>
                <c:formatCode>_("$"* #,##0_);_("$"* \(#,##0\);_("$"* "-"??_);_(@_)</c:formatCode>
                <c:ptCount val="10"/>
                <c:pt idx="0">
                  <c:v>34826</c:v>
                </c:pt>
                <c:pt idx="1">
                  <c:v>38645</c:v>
                </c:pt>
                <c:pt idx="2">
                  <c:v>39734</c:v>
                </c:pt>
                <c:pt idx="3">
                  <c:v>41819</c:v>
                </c:pt>
                <c:pt idx="4">
                  <c:v>67292</c:v>
                </c:pt>
                <c:pt idx="5">
                  <c:v>74961</c:v>
                </c:pt>
                <c:pt idx="6">
                  <c:v>85162</c:v>
                </c:pt>
                <c:pt idx="7">
                  <c:v>93691</c:v>
                </c:pt>
                <c:pt idx="8">
                  <c:v>93954</c:v>
                </c:pt>
                <c:pt idx="9">
                  <c:v>105931</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Essex County median $57,365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Newark</c:v>
                </c:pt>
                <c:pt idx="1">
                  <c:v>City of Orange</c:v>
                </c:pt>
                <c:pt idx="2">
                  <c:v>Irvington</c:v>
                </c:pt>
                <c:pt idx="3">
                  <c:v>East Orange</c:v>
                </c:pt>
                <c:pt idx="4">
                  <c:v>Belleville</c:v>
                </c:pt>
                <c:pt idx="5">
                  <c:v>Bloomfield</c:v>
                </c:pt>
                <c:pt idx="6">
                  <c:v>Caldwell</c:v>
                </c:pt>
                <c:pt idx="7">
                  <c:v>Nutley</c:v>
                </c:pt>
                <c:pt idx="8">
                  <c:v>West Orange</c:v>
                </c:pt>
                <c:pt idx="9">
                  <c:v>West Caldwell</c:v>
                </c:pt>
              </c:strCache>
            </c:strRef>
          </c:cat>
          <c:val>
            <c:numRef>
              <c:f>Sheet1!$C$2:$C$11</c:f>
              <c:numCache>
                <c:formatCode>"$"#,##0</c:formatCode>
                <c:ptCount val="10"/>
                <c:pt idx="0">
                  <c:v>57365</c:v>
                </c:pt>
                <c:pt idx="1">
                  <c:v>57365</c:v>
                </c:pt>
                <c:pt idx="2">
                  <c:v>57365</c:v>
                </c:pt>
                <c:pt idx="3">
                  <c:v>57365</c:v>
                </c:pt>
                <c:pt idx="4">
                  <c:v>57365</c:v>
                </c:pt>
                <c:pt idx="5">
                  <c:v>57365</c:v>
                </c:pt>
                <c:pt idx="6">
                  <c:v>57365</c:v>
                </c:pt>
                <c:pt idx="7">
                  <c:v>57365</c:v>
                </c:pt>
                <c:pt idx="8">
                  <c:v>57365</c:v>
                </c:pt>
                <c:pt idx="9">
                  <c:v>57365</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517207312"/>
        <c:axId val="517207704"/>
      </c:barChart>
      <c:catAx>
        <c:axId val="517207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207704"/>
        <c:crosses val="autoZero"/>
        <c:auto val="1"/>
        <c:lblAlgn val="ctr"/>
        <c:lblOffset val="100"/>
        <c:noMultiLvlLbl val="0"/>
      </c:catAx>
      <c:valAx>
        <c:axId val="517207704"/>
        <c:scaling>
          <c:orientation val="minMax"/>
        </c:scaling>
        <c:delete val="1"/>
        <c:axPos val="b"/>
        <c:numFmt formatCode="_(&quot;$&quot;* #,##0_);_(&quot;$&quot;* \(#,##0\);_(&quot;$&quot;* &quot;-&quot;??_);_(@_)" sourceLinked="1"/>
        <c:majorTickMark val="none"/>
        <c:minorTickMark val="none"/>
        <c:tickLblPos val="nextTo"/>
        <c:crossAx val="517207312"/>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31192406601560729"/>
          <c:y val="0.9608046931091585"/>
          <c:w val="0.26836697995309194"/>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2">
                  <c:v>0.19</c:v>
                </c:pt>
                <c:pt idx="13">
                  <c:v>0.2</c:v>
                </c:pt>
                <c:pt idx="14">
                  <c:v>0.2</c:v>
                </c:pt>
                <c:pt idx="15">
                  <c:v>0.21</c:v>
                </c:pt>
                <c:pt idx="16">
                  <c:v>0.22</c:v>
                </c:pt>
                <c:pt idx="17">
                  <c:v>0.23</c:v>
                </c:pt>
                <c:pt idx="18">
                  <c:v>0.23</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9">
                  <c:v>0.25</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81322976"/>
        <c:axId val="510404392"/>
      </c:barChart>
      <c:catAx>
        <c:axId val="381322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04392"/>
        <c:crosses val="autoZero"/>
        <c:auto val="1"/>
        <c:lblAlgn val="ctr"/>
        <c:lblOffset val="100"/>
        <c:noMultiLvlLbl val="0"/>
      </c:catAx>
      <c:valAx>
        <c:axId val="510404392"/>
        <c:scaling>
          <c:orientation val="minMax"/>
        </c:scaling>
        <c:delete val="1"/>
        <c:axPos val="b"/>
        <c:numFmt formatCode="0%" sourceLinked="1"/>
        <c:majorTickMark val="none"/>
        <c:minorTickMark val="none"/>
        <c:tickLblPos val="nextTo"/>
        <c:crossAx val="3813229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0.28000000000000003</c:v>
                </c:pt>
                <c:pt idx="1">
                  <c:v>0.28999999999999998</c:v>
                </c:pt>
                <c:pt idx="2">
                  <c:v>0.3</c:v>
                </c:pt>
                <c:pt idx="3">
                  <c:v>0.28999999999999998</c:v>
                </c:pt>
                <c:pt idx="4">
                  <c:v>0.3</c:v>
                </c:pt>
                <c:pt idx="5">
                  <c:v>0.3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510405176"/>
        <c:axId val="510405568"/>
      </c:lineChart>
      <c:catAx>
        <c:axId val="51040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05568"/>
        <c:crosses val="autoZero"/>
        <c:auto val="1"/>
        <c:lblAlgn val="ctr"/>
        <c:lblOffset val="100"/>
        <c:noMultiLvlLbl val="0"/>
      </c:catAx>
      <c:valAx>
        <c:axId val="510405568"/>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405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Essex</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0.17399999999999999</c:v>
                </c:pt>
                <c:pt idx="1">
                  <c:v>0.17100000000000001</c:v>
                </c:pt>
                <c:pt idx="2">
                  <c:v>0.16300000000000001</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510405960"/>
        <c:axId val="344817520"/>
      </c:lineChart>
      <c:catAx>
        <c:axId val="51040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817520"/>
        <c:crosses val="autoZero"/>
        <c:auto val="1"/>
        <c:lblAlgn val="ctr"/>
        <c:lblOffset val="100"/>
        <c:noMultiLvlLbl val="0"/>
      </c:catAx>
      <c:valAx>
        <c:axId val="344817520"/>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405960"/>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20">
                  <c:v>0.16300000000000001</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818304"/>
        <c:axId val="344818696"/>
      </c:barChart>
      <c:catAx>
        <c:axId val="344818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818696"/>
        <c:crosses val="autoZero"/>
        <c:auto val="1"/>
        <c:lblAlgn val="ctr"/>
        <c:lblOffset val="100"/>
        <c:noMultiLvlLbl val="0"/>
      </c:catAx>
      <c:valAx>
        <c:axId val="344818696"/>
        <c:scaling>
          <c:orientation val="minMax"/>
        </c:scaling>
        <c:delete val="1"/>
        <c:axPos val="b"/>
        <c:numFmt formatCode="0.0%" sourceLinked="1"/>
        <c:majorTickMark val="none"/>
        <c:minorTickMark val="none"/>
        <c:tickLblPos val="nextTo"/>
        <c:crossAx val="34481830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3.4569524365267175E-2"/>
                  <c:y val="-4.22385587712937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5C5-4B3C-8BB9-18529C59F47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23849</c:v>
                </c:pt>
                <c:pt idx="1">
                  <c:v>22564</c:v>
                </c:pt>
                <c:pt idx="2">
                  <c:v>22248</c:v>
                </c:pt>
                <c:pt idx="3">
                  <c:v>21825</c:v>
                </c:pt>
                <c:pt idx="4" formatCode="General">
                  <c:v>20792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819480"/>
        <c:axId val="344819872"/>
      </c:lineChart>
      <c:catAx>
        <c:axId val="34481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819872"/>
        <c:crosses val="autoZero"/>
        <c:auto val="1"/>
        <c:lblAlgn val="ctr"/>
        <c:lblOffset val="100"/>
        <c:noMultiLvlLbl val="0"/>
      </c:catAx>
      <c:valAx>
        <c:axId val="344819872"/>
        <c:scaling>
          <c:orientation val="minMax"/>
          <c:max val="25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819480"/>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53327</c:v>
                </c:pt>
                <c:pt idx="1">
                  <c:v>52818</c:v>
                </c:pt>
                <c:pt idx="2">
                  <c:v>52039</c:v>
                </c:pt>
                <c:pt idx="3">
                  <c:v>54502</c:v>
                </c:pt>
                <c:pt idx="4">
                  <c:v>55440</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820656"/>
        <c:axId val="344821048"/>
      </c:lineChart>
      <c:catAx>
        <c:axId val="34482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821048"/>
        <c:crosses val="autoZero"/>
        <c:auto val="1"/>
        <c:lblAlgn val="ctr"/>
        <c:lblOffset val="100"/>
        <c:noMultiLvlLbl val="0"/>
      </c:catAx>
      <c:valAx>
        <c:axId val="34482104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820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64362</c:v>
                </c:pt>
                <c:pt idx="1">
                  <c:v>64464</c:v>
                </c:pt>
                <c:pt idx="2">
                  <c:v>62064</c:v>
                </c:pt>
                <c:pt idx="3">
                  <c:v>62327</c:v>
                </c:pt>
                <c:pt idx="4">
                  <c:v>55898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507715176"/>
        <c:axId val="507715568"/>
      </c:lineChart>
      <c:catAx>
        <c:axId val="50771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715568"/>
        <c:crosses val="autoZero"/>
        <c:auto val="1"/>
        <c:lblAlgn val="ctr"/>
        <c:lblOffset val="100"/>
        <c:noMultiLvlLbl val="0"/>
      </c:catAx>
      <c:valAx>
        <c:axId val="507715568"/>
        <c:scaling>
          <c:orientation val="minMax"/>
          <c:max val="15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715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Essex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840</c:v>
                </c:pt>
                <c:pt idx="1">
                  <c:v>757.75</c:v>
                </c:pt>
                <c:pt idx="2">
                  <c:v>900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507717528"/>
        <c:axId val="507718312"/>
      </c:barChart>
      <c:catAx>
        <c:axId val="50771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718312"/>
        <c:crosses val="autoZero"/>
        <c:auto val="1"/>
        <c:lblAlgn val="ctr"/>
        <c:lblOffset val="100"/>
        <c:noMultiLvlLbl val="0"/>
      </c:catAx>
      <c:valAx>
        <c:axId val="50771831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71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
                  <c:v>840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"$"#,##0_);[Red]\("$"#,##0\)</c:formatCode>
                <c:ptCount val="22"/>
                <c:pt idx="1">
                  <c:v>900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79048608"/>
        <c:axId val="379049000"/>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79049784"/>
        <c:axId val="379049392"/>
      </c:lineChart>
      <c:catAx>
        <c:axId val="37904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49000"/>
        <c:crosses val="autoZero"/>
        <c:auto val="1"/>
        <c:lblAlgn val="ctr"/>
        <c:lblOffset val="100"/>
        <c:noMultiLvlLbl val="0"/>
      </c:catAx>
      <c:valAx>
        <c:axId val="37904900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48608"/>
        <c:crosses val="autoZero"/>
        <c:crossBetween val="between"/>
      </c:valAx>
      <c:valAx>
        <c:axId val="379049392"/>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79049784"/>
        <c:crosses val="max"/>
        <c:crossBetween val="between"/>
      </c:valAx>
      <c:catAx>
        <c:axId val="379049784"/>
        <c:scaling>
          <c:orientation val="minMax"/>
        </c:scaling>
        <c:delete val="1"/>
        <c:axPos val="b"/>
        <c:numFmt formatCode="General" sourceLinked="1"/>
        <c:majorTickMark val="out"/>
        <c:minorTickMark val="none"/>
        <c:tickLblPos val="nextTo"/>
        <c:crossAx val="379049392"/>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4">
                  <c:v>33.9</c:v>
                </c:pt>
                <c:pt idx="5">
                  <c:v>33.6</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3">
                  <c:v>34.4</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79050568"/>
        <c:axId val="379050960"/>
      </c:barChart>
      <c:catAx>
        <c:axId val="3790505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50960"/>
        <c:crosses val="autoZero"/>
        <c:auto val="1"/>
        <c:lblAlgn val="ctr"/>
        <c:lblOffset val="100"/>
        <c:noMultiLvlLbl val="0"/>
      </c:catAx>
      <c:valAx>
        <c:axId val="379050960"/>
        <c:scaling>
          <c:orientation val="minMax"/>
        </c:scaling>
        <c:delete val="1"/>
        <c:axPos val="t"/>
        <c:numFmt formatCode="General" sourceLinked="1"/>
        <c:majorTickMark val="none"/>
        <c:minorTickMark val="none"/>
        <c:tickLblPos val="nextTo"/>
        <c:crossAx val="379050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32.4</c:v>
                </c:pt>
                <c:pt idx="1">
                  <c:v>33.200000000000003</c:v>
                </c:pt>
                <c:pt idx="2">
                  <c:v>33.6</c:v>
                </c:pt>
                <c:pt idx="3" formatCode="0.0">
                  <c:v>33.9</c:v>
                </c:pt>
                <c:pt idx="4" formatCode="0.0">
                  <c:v>34.4</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79051744"/>
        <c:axId val="637622440"/>
      </c:lineChart>
      <c:catAx>
        <c:axId val="37905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622440"/>
        <c:crosses val="autoZero"/>
        <c:auto val="1"/>
        <c:lblAlgn val="ctr"/>
        <c:lblOffset val="100"/>
        <c:noMultiLvlLbl val="0"/>
      </c:catAx>
      <c:valAx>
        <c:axId val="637622440"/>
        <c:scaling>
          <c:orientation val="minMax"/>
          <c:max val="40"/>
          <c:min val="0"/>
        </c:scaling>
        <c:delete val="1"/>
        <c:axPos val="l"/>
        <c:numFmt formatCode="General" sourceLinked="1"/>
        <c:majorTickMark val="none"/>
        <c:minorTickMark val="none"/>
        <c:tickLblPos val="nextTo"/>
        <c:crossAx val="3790517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Millburn</c:v>
                </c:pt>
                <c:pt idx="1">
                  <c:v>Maplewood</c:v>
                </c:pt>
                <c:pt idx="2">
                  <c:v>Glen Ridge</c:v>
                </c:pt>
                <c:pt idx="3">
                  <c:v>Montclair</c:v>
                </c:pt>
                <c:pt idx="4">
                  <c:v>South Orange</c:v>
                </c:pt>
                <c:pt idx="5">
                  <c:v>Essex Fells</c:v>
                </c:pt>
                <c:pt idx="6">
                  <c:v>Newark</c:v>
                </c:pt>
                <c:pt idx="7">
                  <c:v>City of Orange</c:v>
                </c:pt>
                <c:pt idx="8">
                  <c:v>East Orange</c:v>
                </c:pt>
                <c:pt idx="9">
                  <c:v>Irvington</c:v>
                </c:pt>
              </c:strCache>
            </c:strRef>
          </c:cat>
          <c:val>
            <c:numRef>
              <c:f>Sheet1!$B$2:$B$11</c:f>
              <c:numCache>
                <c:formatCode>General</c:formatCode>
                <c:ptCount val="10"/>
                <c:pt idx="0">
                  <c:v>41.4</c:v>
                </c:pt>
                <c:pt idx="1">
                  <c:v>41.1</c:v>
                </c:pt>
                <c:pt idx="2">
                  <c:v>40</c:v>
                </c:pt>
                <c:pt idx="3" formatCode="0.0">
                  <c:v>38.5</c:v>
                </c:pt>
                <c:pt idx="4">
                  <c:v>37.4</c:v>
                </c:pt>
                <c:pt idx="5">
                  <c:v>36</c:v>
                </c:pt>
                <c:pt idx="6">
                  <c:v>35.5</c:v>
                </c:pt>
                <c:pt idx="7" formatCode="0.0">
                  <c:v>34.6</c:v>
                </c:pt>
                <c:pt idx="8">
                  <c:v>34.4</c:v>
                </c:pt>
                <c:pt idx="9">
                  <c:v>34.1</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Essex Avg. 34.4</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Millburn</c:v>
                </c:pt>
                <c:pt idx="1">
                  <c:v>Maplewood</c:v>
                </c:pt>
                <c:pt idx="2">
                  <c:v>Glen Ridge</c:v>
                </c:pt>
                <c:pt idx="3">
                  <c:v>Montclair</c:v>
                </c:pt>
                <c:pt idx="4">
                  <c:v>South Orange</c:v>
                </c:pt>
                <c:pt idx="5">
                  <c:v>Essex Fells</c:v>
                </c:pt>
                <c:pt idx="6">
                  <c:v>Newark</c:v>
                </c:pt>
                <c:pt idx="7">
                  <c:v>City of Orange</c:v>
                </c:pt>
                <c:pt idx="8">
                  <c:v>East Orange</c:v>
                </c:pt>
                <c:pt idx="9">
                  <c:v>Irvington</c:v>
                </c:pt>
              </c:strCache>
            </c:strRef>
          </c:cat>
          <c:val>
            <c:numRef>
              <c:f>Sheet1!$C$2:$C$11</c:f>
              <c:numCache>
                <c:formatCode>General</c:formatCode>
                <c:ptCount val="10"/>
                <c:pt idx="0">
                  <c:v>34.4</c:v>
                </c:pt>
                <c:pt idx="1">
                  <c:v>34.4</c:v>
                </c:pt>
                <c:pt idx="2">
                  <c:v>34.4</c:v>
                </c:pt>
                <c:pt idx="3">
                  <c:v>34.4</c:v>
                </c:pt>
                <c:pt idx="4">
                  <c:v>34.4</c:v>
                </c:pt>
                <c:pt idx="5">
                  <c:v>34.4</c:v>
                </c:pt>
                <c:pt idx="6">
                  <c:v>34.4</c:v>
                </c:pt>
                <c:pt idx="7">
                  <c:v>34.4</c:v>
                </c:pt>
                <c:pt idx="8">
                  <c:v>34.4</c:v>
                </c:pt>
                <c:pt idx="9">
                  <c:v>34.4</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637623224"/>
        <c:axId val="637623616"/>
      </c:barChart>
      <c:catAx>
        <c:axId val="6376232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623616"/>
        <c:crosses val="autoZero"/>
        <c:auto val="1"/>
        <c:lblAlgn val="ctr"/>
        <c:lblOffset val="100"/>
        <c:noMultiLvlLbl val="0"/>
      </c:catAx>
      <c:valAx>
        <c:axId val="637623616"/>
        <c:scaling>
          <c:orientation val="minMax"/>
        </c:scaling>
        <c:delete val="1"/>
        <c:axPos val="t"/>
        <c:numFmt formatCode="General" sourceLinked="1"/>
        <c:majorTickMark val="none"/>
        <c:minorTickMark val="none"/>
        <c:tickLblPos val="nextTo"/>
        <c:crossAx val="637623224"/>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3759399606299216"/>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General</c:formatCode>
                <c:ptCount val="21"/>
                <c:pt idx="0" formatCode="0%">
                  <c:v>0.11</c:v>
                </c:pt>
                <c:pt idx="2" formatCode="0%">
                  <c:v>0.17</c:v>
                </c:pt>
                <c:pt idx="3" formatCode="0%">
                  <c:v>0.18</c:v>
                </c:pt>
                <c:pt idx="4">
                  <c:v>0.18</c:v>
                </c:pt>
                <c:pt idx="5" formatCode="0%">
                  <c:v>0.18</c:v>
                </c:pt>
                <c:pt idx="6" formatCode="0%">
                  <c:v>0.19</c:v>
                </c:pt>
                <c:pt idx="7" formatCode="0%">
                  <c:v>0.21</c:v>
                </c:pt>
                <c:pt idx="8" formatCode="0%">
                  <c:v>0.21</c:v>
                </c:pt>
                <c:pt idx="9" formatCode="0%">
                  <c:v>0.21</c:v>
                </c:pt>
                <c:pt idx="10" formatCode="0%">
                  <c:v>0.21</c:v>
                </c:pt>
                <c:pt idx="11" formatCode="0%">
                  <c:v>0.21</c:v>
                </c:pt>
                <c:pt idx="12" formatCode="0%">
                  <c:v>0.22</c:v>
                </c:pt>
                <c:pt idx="13" formatCode="0%">
                  <c:v>0.22</c:v>
                </c:pt>
                <c:pt idx="14">
                  <c:v>0.23</c:v>
                </c:pt>
                <c:pt idx="15" formatCode="0%">
                  <c:v>0.23</c:v>
                </c:pt>
                <c:pt idx="16" formatCode="0%">
                  <c:v>0.23</c:v>
                </c:pt>
                <c:pt idx="17" formatCode="0%">
                  <c:v>0.23</c:v>
                </c:pt>
                <c:pt idx="18" formatCode="0%">
                  <c:v>0.24</c:v>
                </c:pt>
                <c:pt idx="19" formatCode="0%">
                  <c:v>0.24</c:v>
                </c:pt>
                <c:pt idx="20" formatCode="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
                  <c:v>0.15</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637624008"/>
        <c:axId val="635181112"/>
      </c:barChart>
      <c:catAx>
        <c:axId val="637624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5181112"/>
        <c:crosses val="autoZero"/>
        <c:auto val="1"/>
        <c:lblAlgn val="ctr"/>
        <c:lblOffset val="100"/>
        <c:noMultiLvlLbl val="0"/>
      </c:catAx>
      <c:valAx>
        <c:axId val="635181112"/>
        <c:scaling>
          <c:orientation val="minMax"/>
        </c:scaling>
        <c:delete val="1"/>
        <c:axPos val="b"/>
        <c:numFmt formatCode="0%" sourceLinked="1"/>
        <c:majorTickMark val="none"/>
        <c:minorTickMark val="none"/>
        <c:tickLblPos val="nextTo"/>
        <c:crossAx val="637624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General</c:formatCode>
                <c:ptCount val="21"/>
                <c:pt idx="0" formatCode="&quot;$&quot;#,##0">
                  <c:v>7101</c:v>
                </c:pt>
                <c:pt idx="2" formatCode="&quot;$&quot;#,##0">
                  <c:v>11964</c:v>
                </c:pt>
                <c:pt idx="3" formatCode="&quot;$&quot;#,##0">
                  <c:v>12054</c:v>
                </c:pt>
                <c:pt idx="4" formatCode="&quot;$&quot;#,##0_);[Red]\(&quot;$&quot;#,##0\)">
                  <c:v>12067</c:v>
                </c:pt>
                <c:pt idx="5" formatCode="&quot;$&quot;#,##0">
                  <c:v>13115</c:v>
                </c:pt>
                <c:pt idx="6" formatCode="&quot;$&quot;#,##0">
                  <c:v>13138</c:v>
                </c:pt>
                <c:pt idx="7" formatCode="&quot;$&quot;#,##0">
                  <c:v>13142</c:v>
                </c:pt>
                <c:pt idx="8" formatCode="&quot;$&quot;#,##0">
                  <c:v>13251</c:v>
                </c:pt>
                <c:pt idx="9" formatCode="&quot;$&quot;#,##0">
                  <c:v>13307</c:v>
                </c:pt>
                <c:pt idx="10" formatCode="&quot;$&quot;#,##0">
                  <c:v>14055</c:v>
                </c:pt>
                <c:pt idx="11" formatCode="&quot;$&quot;#,##0">
                  <c:v>14103</c:v>
                </c:pt>
                <c:pt idx="12" formatCode="&quot;$&quot;#,##0">
                  <c:v>14119</c:v>
                </c:pt>
                <c:pt idx="13" formatCode="&quot;$&quot;#,##0">
                  <c:v>14191</c:v>
                </c:pt>
                <c:pt idx="14" formatCode="&quot;$&quot;#,##0">
                  <c:v>14246</c:v>
                </c:pt>
                <c:pt idx="15" formatCode="&quot;$&quot;#,##0">
                  <c:v>14303</c:v>
                </c:pt>
                <c:pt idx="16" formatCode="&quot;$&quot;#,##0">
                  <c:v>14705</c:v>
                </c:pt>
                <c:pt idx="17" formatCode="&quot;$&quot;#,##0">
                  <c:v>14858</c:v>
                </c:pt>
                <c:pt idx="18" formatCode="&quot;$&quot;#,##0">
                  <c:v>15106</c:v>
                </c:pt>
                <c:pt idx="19" formatCode="&quot;$&quot;#,##0">
                  <c:v>15640</c:v>
                </c:pt>
                <c:pt idx="20" formatCode="&quot;$&quot;#,##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"$"#,##0</c:formatCode>
                <c:ptCount val="21"/>
                <c:pt idx="1">
                  <c:v>10465</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635181896"/>
        <c:axId val="635182288"/>
      </c:barChart>
      <c:catAx>
        <c:axId val="635181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5182288"/>
        <c:crosses val="autoZero"/>
        <c:auto val="1"/>
        <c:lblAlgn val="ctr"/>
        <c:lblOffset val="100"/>
        <c:noMultiLvlLbl val="0"/>
      </c:catAx>
      <c:valAx>
        <c:axId val="635182288"/>
        <c:scaling>
          <c:orientation val="minMax"/>
        </c:scaling>
        <c:delete val="1"/>
        <c:axPos val="b"/>
        <c:numFmt formatCode="&quot;$&quot;#,##0" sourceLinked="1"/>
        <c:majorTickMark val="none"/>
        <c:minorTickMark val="none"/>
        <c:tickLblPos val="nextTo"/>
        <c:crossAx val="635181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7" formatCode="0.0%">
                  <c:v>5.7000000000000002E-2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635183072"/>
        <c:axId val="635183464"/>
      </c:barChart>
      <c:catAx>
        <c:axId val="635183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5183464"/>
        <c:crosses val="autoZero"/>
        <c:auto val="1"/>
        <c:lblAlgn val="ctr"/>
        <c:lblOffset val="100"/>
        <c:noMultiLvlLbl val="0"/>
      </c:catAx>
      <c:valAx>
        <c:axId val="635183464"/>
        <c:scaling>
          <c:orientation val="minMax"/>
        </c:scaling>
        <c:delete val="1"/>
        <c:axPos val="b"/>
        <c:numFmt formatCode="0.0%" sourceLinked="1"/>
        <c:majorTickMark val="none"/>
        <c:minorTickMark val="none"/>
        <c:tickLblPos val="nextTo"/>
        <c:crossAx val="635183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7.0999999999999994E-2</c:v>
                </c:pt>
                <c:pt idx="1">
                  <c:v>6.3E-2</c:v>
                </c:pt>
                <c:pt idx="2">
                  <c:v>0.06</c:v>
                </c:pt>
                <c:pt idx="3">
                  <c:v>5.7000000000000002E-2</c:v>
                </c:pt>
                <c:pt idx="4">
                  <c:v>5.7000000000000002E-2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635184248"/>
        <c:axId val="635184640"/>
      </c:lineChart>
      <c:catAx>
        <c:axId val="63518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5184640"/>
        <c:crosses val="autoZero"/>
        <c:auto val="1"/>
        <c:lblAlgn val="ctr"/>
        <c:lblOffset val="100"/>
        <c:noMultiLvlLbl val="0"/>
      </c:catAx>
      <c:valAx>
        <c:axId val="635184640"/>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5184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Irvington</c:v>
                </c:pt>
                <c:pt idx="1">
                  <c:v>Newark</c:v>
                </c:pt>
                <c:pt idx="2">
                  <c:v>Maplewood</c:v>
                </c:pt>
                <c:pt idx="3">
                  <c:v>East Orange</c:v>
                </c:pt>
                <c:pt idx="4">
                  <c:v>West Orange</c:v>
                </c:pt>
                <c:pt idx="5">
                  <c:v>Cedar Grove</c:v>
                </c:pt>
                <c:pt idx="6">
                  <c:v>City of Orange</c:v>
                </c:pt>
                <c:pt idx="7">
                  <c:v>West Caldwell</c:v>
                </c:pt>
                <c:pt idx="8">
                  <c:v>Nutley</c:v>
                </c:pt>
                <c:pt idx="9">
                  <c:v>Belleville</c:v>
                </c:pt>
              </c:strCache>
            </c:strRef>
          </c:cat>
          <c:val>
            <c:numRef>
              <c:f>Sheet1!$B$2:$B$11</c:f>
              <c:numCache>
                <c:formatCode>0.0%</c:formatCode>
                <c:ptCount val="10"/>
                <c:pt idx="0">
                  <c:v>0.10199999999999999</c:v>
                </c:pt>
                <c:pt idx="1">
                  <c:v>0.08</c:v>
                </c:pt>
                <c:pt idx="2">
                  <c:v>6.3E-2</c:v>
                </c:pt>
                <c:pt idx="3">
                  <c:v>5.8000000000000003E-2</c:v>
                </c:pt>
                <c:pt idx="4">
                  <c:v>5.8000000000000003E-2</c:v>
                </c:pt>
                <c:pt idx="5">
                  <c:v>5.7000000000000002E-2</c:v>
                </c:pt>
                <c:pt idx="6">
                  <c:v>5.5E-2</c:v>
                </c:pt>
                <c:pt idx="7">
                  <c:v>4.3999999999999997E-2</c:v>
                </c:pt>
                <c:pt idx="8">
                  <c:v>4.1000000000000002E-2</c:v>
                </c:pt>
                <c:pt idx="9">
                  <c:v>0.04</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Essex County avg. 5.70%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Irvington</c:v>
                </c:pt>
                <c:pt idx="1">
                  <c:v>Newark</c:v>
                </c:pt>
                <c:pt idx="2">
                  <c:v>Maplewood</c:v>
                </c:pt>
                <c:pt idx="3">
                  <c:v>East Orange</c:v>
                </c:pt>
                <c:pt idx="4">
                  <c:v>West Orange</c:v>
                </c:pt>
                <c:pt idx="5">
                  <c:v>Cedar Grove</c:v>
                </c:pt>
                <c:pt idx="6">
                  <c:v>City of Orange</c:v>
                </c:pt>
                <c:pt idx="7">
                  <c:v>West Caldwell</c:v>
                </c:pt>
                <c:pt idx="8">
                  <c:v>Nutley</c:v>
                </c:pt>
                <c:pt idx="9">
                  <c:v>Belleville</c:v>
                </c:pt>
              </c:strCache>
            </c:strRef>
          </c:cat>
          <c:val>
            <c:numRef>
              <c:f>Sheet1!$C$2:$C$11</c:f>
              <c:numCache>
                <c:formatCode>0.00%</c:formatCode>
                <c:ptCount val="10"/>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62386776"/>
        <c:axId val="362387168"/>
      </c:barChart>
      <c:catAx>
        <c:axId val="362386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387168"/>
        <c:crosses val="autoZero"/>
        <c:auto val="1"/>
        <c:lblAlgn val="ctr"/>
        <c:lblOffset val="100"/>
        <c:noMultiLvlLbl val="0"/>
      </c:catAx>
      <c:valAx>
        <c:axId val="362387168"/>
        <c:scaling>
          <c:orientation val="minMax"/>
          <c:max val="0.5"/>
        </c:scaling>
        <c:delete val="1"/>
        <c:axPos val="b"/>
        <c:numFmt formatCode="0.0%" sourceLinked="1"/>
        <c:majorTickMark val="none"/>
        <c:minorTickMark val="none"/>
        <c:tickLblPos val="nextTo"/>
        <c:crossAx val="362386776"/>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898781988188976E-2"/>
          <c:y val="0.89718582974293437"/>
          <c:w val="0.20514936023622046"/>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0">
                  <c:v>75674</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0">
                  <c:v>15104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62387952"/>
        <c:axId val="362388344"/>
      </c:barChart>
      <c:catAx>
        <c:axId val="36238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388344"/>
        <c:crosses val="autoZero"/>
        <c:auto val="1"/>
        <c:lblAlgn val="ctr"/>
        <c:lblOffset val="100"/>
        <c:noMultiLvlLbl val="0"/>
      </c:catAx>
      <c:valAx>
        <c:axId val="36238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238795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9" formatCode="0%">
                  <c:v>0.94199999999999995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62389128"/>
        <c:axId val="362389520"/>
      </c:barChart>
      <c:catAx>
        <c:axId val="36238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2389520"/>
        <c:crosses val="autoZero"/>
        <c:auto val="1"/>
        <c:lblAlgn val="ctr"/>
        <c:lblOffset val="100"/>
        <c:noMultiLvlLbl val="0"/>
      </c:catAx>
      <c:valAx>
        <c:axId val="362389520"/>
        <c:scaling>
          <c:orientation val="minMax"/>
          <c:max val="1"/>
          <c:min val="0.8"/>
        </c:scaling>
        <c:delete val="1"/>
        <c:axPos val="l"/>
        <c:numFmt formatCode="General" sourceLinked="1"/>
        <c:majorTickMark val="out"/>
        <c:minorTickMark val="none"/>
        <c:tickLblPos val="nextTo"/>
        <c:crossAx val="36238912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0.95</c:v>
                </c:pt>
                <c:pt idx="1">
                  <c:v>0.85199999999999998</c:v>
                </c:pt>
                <c:pt idx="2">
                  <c:v>0.94799999999999995</c:v>
                </c:pt>
                <c:pt idx="3">
                  <c:v>0.94099999999999995</c:v>
                </c:pt>
                <c:pt idx="4">
                  <c:v>0.94099999999999995</c:v>
                </c:pt>
                <c:pt idx="5">
                  <c:v>0.94199999999999995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713548432"/>
        <c:axId val="713548824"/>
      </c:lineChart>
      <c:catAx>
        <c:axId val="7135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548824"/>
        <c:crosses val="autoZero"/>
        <c:auto val="1"/>
        <c:lblAlgn val="ctr"/>
        <c:lblOffset val="100"/>
        <c:noMultiLvlLbl val="0"/>
      </c:catAx>
      <c:valAx>
        <c:axId val="713548824"/>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3548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9">
                  <c:v>1069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6">
                  <c:v>486</c:v>
                </c:pt>
                <c:pt idx="17">
                  <c:v>524</c:v>
                </c:pt>
                <c:pt idx="18">
                  <c:v>534</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713549608"/>
        <c:axId val="713550000"/>
      </c:barChart>
      <c:catAx>
        <c:axId val="71354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550000"/>
        <c:crosses val="autoZero"/>
        <c:auto val="1"/>
        <c:lblAlgn val="ctr"/>
        <c:lblOffset val="100"/>
        <c:noMultiLvlLbl val="0"/>
      </c:catAx>
      <c:valAx>
        <c:axId val="71355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5496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898</c:v>
                </c:pt>
                <c:pt idx="1">
                  <c:v>1061</c:v>
                </c:pt>
                <c:pt idx="2">
                  <c:v>1069</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57406872"/>
        <c:axId val="357407264"/>
      </c:lineChart>
      <c:catAx>
        <c:axId val="35740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407264"/>
        <c:crosses val="autoZero"/>
        <c:auto val="1"/>
        <c:lblAlgn val="ctr"/>
        <c:lblOffset val="100"/>
        <c:noMultiLvlLbl val="0"/>
      </c:catAx>
      <c:valAx>
        <c:axId val="35740726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406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Essex</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1506</c:v>
                </c:pt>
                <c:pt idx="1">
                  <c:v>1264</c:v>
                </c:pt>
                <c:pt idx="2">
                  <c:v>1272</c:v>
                </c:pt>
                <c:pt idx="3">
                  <c:v>1373</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90019336"/>
        <c:axId val="390019728"/>
      </c:lineChart>
      <c:catAx>
        <c:axId val="39001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019728"/>
        <c:crosses val="autoZero"/>
        <c:auto val="1"/>
        <c:lblAlgn val="ctr"/>
        <c:lblOffset val="100"/>
        <c:noMultiLvlLbl val="0"/>
      </c:catAx>
      <c:valAx>
        <c:axId val="39001972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01933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1274</c:v>
                </c:pt>
                <c:pt idx="1">
                  <c:v>1311</c:v>
                </c:pt>
                <c:pt idx="2">
                  <c:v>1354</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90020512"/>
        <c:axId val="390020904"/>
      </c:lineChart>
      <c:catAx>
        <c:axId val="3900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020904"/>
        <c:crosses val="autoZero"/>
        <c:auto val="1"/>
        <c:lblAlgn val="ctr"/>
        <c:lblOffset val="100"/>
        <c:noMultiLvlLbl val="0"/>
      </c:catAx>
      <c:valAx>
        <c:axId val="39002090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0205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Essex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5.6000000000000001E-2</c:v>
                </c:pt>
                <c:pt idx="1">
                  <c:v>5.8000000000000003E-2</c:v>
                </c:pt>
                <c:pt idx="2">
                  <c:v>5.3999999999999999E-2</c:v>
                </c:pt>
                <c:pt idx="3">
                  <c:v>4.9000000000000002E-2</c:v>
                </c:pt>
                <c:pt idx="4">
                  <c:v>4.4999999999999998E-2</c:v>
                </c:pt>
                <c:pt idx="5">
                  <c:v>4.2000000000000003E-2</c:v>
                </c:pt>
                <c:pt idx="6">
                  <c:v>4.3999999999999997E-2</c:v>
                </c:pt>
                <c:pt idx="7">
                  <c:v>5.3999999999999999E-2</c:v>
                </c:pt>
                <c:pt idx="8">
                  <c:v>5.3999999999999999E-2</c:v>
                </c:pt>
                <c:pt idx="9">
                  <c:v>4.9000000000000002E-2</c:v>
                </c:pt>
                <c:pt idx="10">
                  <c:v>3.6999999999999998E-2</c:v>
                </c:pt>
                <c:pt idx="11" formatCode="0.00%">
                  <c:v>3.7999999999999999E-2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90021688"/>
        <c:axId val="390022080"/>
      </c:lineChart>
      <c:catAx>
        <c:axId val="39002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022080"/>
        <c:crosses val="autoZero"/>
        <c:auto val="1"/>
        <c:lblAlgn val="ctr"/>
        <c:lblOffset val="100"/>
        <c:noMultiLvlLbl val="1"/>
      </c:catAx>
      <c:valAx>
        <c:axId val="39002208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021688"/>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6" formatCode="0.0">
                  <c:v>4.9000000000000002E-2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84838960"/>
        <c:axId val="384839352"/>
      </c:barChart>
      <c:catAx>
        <c:axId val="384838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839352"/>
        <c:crosses val="autoZero"/>
        <c:auto val="1"/>
        <c:lblAlgn val="ctr"/>
        <c:lblOffset val="100"/>
        <c:noMultiLvlLbl val="0"/>
      </c:catAx>
      <c:valAx>
        <c:axId val="384839352"/>
        <c:scaling>
          <c:orientation val="minMax"/>
        </c:scaling>
        <c:delete val="1"/>
        <c:axPos val="b"/>
        <c:numFmt formatCode="0.0%" sourceLinked="1"/>
        <c:majorTickMark val="none"/>
        <c:minorTickMark val="none"/>
        <c:tickLblPos val="nextTo"/>
        <c:crossAx val="3848389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98083585222614"/>
          <c:y val="3.2812427773055111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4">
                  <c:v>54160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4">
                  <c:v>46013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84841312"/>
        <c:axId val="384842488"/>
      </c:barChart>
      <c:catAx>
        <c:axId val="384841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842488"/>
        <c:crosses val="autoZero"/>
        <c:auto val="1"/>
        <c:lblAlgn val="ctr"/>
        <c:lblOffset val="100"/>
        <c:noMultiLvlLbl val="0"/>
      </c:catAx>
      <c:valAx>
        <c:axId val="384842488"/>
        <c:scaling>
          <c:orientation val="minMax"/>
        </c:scaling>
        <c:delete val="1"/>
        <c:axPos val="b"/>
        <c:numFmt formatCode="General" sourceLinked="1"/>
        <c:majorTickMark val="none"/>
        <c:minorTickMark val="none"/>
        <c:tickLblPos val="nextTo"/>
        <c:crossAx val="384841312"/>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Essex</c:v>
                </c:pt>
                <c:pt idx="1">
                  <c:v>New Jersey</c:v>
                </c:pt>
                <c:pt idx="2">
                  <c:v>United States</c:v>
                </c:pt>
              </c:strCache>
            </c:strRef>
          </c:cat>
          <c:val>
            <c:numRef>
              <c:f>Sheet1!$B$2:$B$4</c:f>
              <c:numCache>
                <c:formatCode>_("$"* #,##0_);_("$"* \(#,##0\);_("$"* "-"??_);_(@_)</c:formatCode>
                <c:ptCount val="3"/>
                <c:pt idx="0">
                  <c:v>54160</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Essex</c:v>
                </c:pt>
                <c:pt idx="1">
                  <c:v>New Jersey</c:v>
                </c:pt>
                <c:pt idx="2">
                  <c:v>United States</c:v>
                </c:pt>
              </c:strCache>
            </c:strRef>
          </c:cat>
          <c:val>
            <c:numRef>
              <c:f>Sheet1!$C$2:$C$4</c:f>
              <c:numCache>
                <c:formatCode>_("$"* #,##0_);_("$"* \(#,##0\);_("$"* "-"??_);_(@_)</c:formatCode>
                <c:ptCount val="3"/>
                <c:pt idx="0">
                  <c:v>46013</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91195112"/>
        <c:axId val="391195504"/>
      </c:barChart>
      <c:catAx>
        <c:axId val="391195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1195504"/>
        <c:crosses val="autoZero"/>
        <c:auto val="1"/>
        <c:lblAlgn val="ctr"/>
        <c:lblOffset val="100"/>
        <c:noMultiLvlLbl val="0"/>
      </c:catAx>
      <c:valAx>
        <c:axId val="391195504"/>
        <c:scaling>
          <c:orientation val="minMax"/>
        </c:scaling>
        <c:delete val="1"/>
        <c:axPos val="b"/>
        <c:numFmt formatCode="_(&quot;$&quot;* #,##0_);_(&quot;$&quot;* \(#,##0\);_(&quot;$&quot;* &quot;-&quot;??_);_(@_)" sourceLinked="1"/>
        <c:majorTickMark val="none"/>
        <c:minorTickMark val="none"/>
        <c:tickLblPos val="nextTo"/>
        <c:crossAx val="391195112"/>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52708</c:v>
                </c:pt>
                <c:pt idx="1">
                  <c:v>52538</c:v>
                </c:pt>
                <c:pt idx="2">
                  <c:v>52731</c:v>
                </c:pt>
                <c:pt idx="3">
                  <c:v>52747</c:v>
                </c:pt>
                <c:pt idx="4">
                  <c:v>54160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45087</c:v>
                </c:pt>
                <c:pt idx="1">
                  <c:v>44823</c:v>
                </c:pt>
                <c:pt idx="2">
                  <c:v>44930</c:v>
                </c:pt>
                <c:pt idx="3">
                  <c:v>45606</c:v>
                </c:pt>
                <c:pt idx="4">
                  <c:v>46013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91196288"/>
        <c:axId val="391196680"/>
      </c:lineChart>
      <c:catAx>
        <c:axId val="39119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1196680"/>
        <c:crosses val="autoZero"/>
        <c:auto val="1"/>
        <c:lblAlgn val="ctr"/>
        <c:lblOffset val="100"/>
        <c:noMultiLvlLbl val="0"/>
      </c:catAx>
      <c:valAx>
        <c:axId val="39119668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1196288"/>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North Caldwell</c:v>
                </c:pt>
                <c:pt idx="1">
                  <c:v>Verona</c:v>
                </c:pt>
                <c:pt idx="2">
                  <c:v>Newark</c:v>
                </c:pt>
              </c:strCache>
            </c:strRef>
          </c:cat>
          <c:val>
            <c:numRef>
              <c:f>Sheet1!$B$2:$B$4</c:f>
              <c:numCache>
                <c:formatCode>_("$"* #,##0_);_("$"* \(#,##0\);_("$"* "-"??_);_(@_)</c:formatCode>
                <c:ptCount val="3"/>
                <c:pt idx="0">
                  <c:v>182586</c:v>
                </c:pt>
                <c:pt idx="1">
                  <c:v>90401</c:v>
                </c:pt>
                <c:pt idx="2">
                  <c:v>36771</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North Caldwell</c:v>
                </c:pt>
                <c:pt idx="1">
                  <c:v>Verona</c:v>
                </c:pt>
                <c:pt idx="2">
                  <c:v>Newark</c:v>
                </c:pt>
              </c:strCache>
            </c:strRef>
          </c:cat>
          <c:val>
            <c:numRef>
              <c:f>Sheet1!$C$2:$C$4</c:f>
              <c:numCache>
                <c:formatCode>_("$"* #,##0_);_("$"* \(#,##0\);_("$"* "-"??_);_(@_)</c:formatCode>
                <c:ptCount val="3"/>
                <c:pt idx="0">
                  <c:v>78500</c:v>
                </c:pt>
                <c:pt idx="1">
                  <c:v>70826</c:v>
                </c:pt>
                <c:pt idx="2">
                  <c:v>32401</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91197464"/>
        <c:axId val="391197856"/>
      </c:barChart>
      <c:catAx>
        <c:axId val="39119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1197856"/>
        <c:crosses val="autoZero"/>
        <c:auto val="1"/>
        <c:lblAlgn val="ctr"/>
        <c:lblOffset val="100"/>
        <c:noMultiLvlLbl val="0"/>
      </c:catAx>
      <c:valAx>
        <c:axId val="39119785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1197464"/>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20"/>
              <c:layout>
                <c:manualLayout>
                  <c:x val="3.0985221358022143E-2"/>
                  <c:y val="-6.944445710200828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FE-479E-93C6-FC196F43D32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20">
                  <c:v>4527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19">
                  <c:v>820</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91198248"/>
        <c:axId val="39119864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91199424"/>
        <c:axId val="391199032"/>
      </c:lineChart>
      <c:catAx>
        <c:axId val="39119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1198640"/>
        <c:crosses val="autoZero"/>
        <c:auto val="1"/>
        <c:lblAlgn val="ctr"/>
        <c:lblOffset val="100"/>
        <c:noMultiLvlLbl val="0"/>
      </c:catAx>
      <c:valAx>
        <c:axId val="39119864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98248"/>
        <c:crosses val="autoZero"/>
        <c:crossBetween val="between"/>
      </c:valAx>
      <c:valAx>
        <c:axId val="39119903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99424"/>
        <c:crosses val="max"/>
        <c:crossBetween val="between"/>
      </c:valAx>
      <c:catAx>
        <c:axId val="391199424"/>
        <c:scaling>
          <c:orientation val="minMax"/>
        </c:scaling>
        <c:delete val="1"/>
        <c:axPos val="b"/>
        <c:numFmt formatCode="General" sourceLinked="1"/>
        <c:majorTickMark val="out"/>
        <c:minorTickMark val="none"/>
        <c:tickLblPos val="nextTo"/>
        <c:crossAx val="39119903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62487354724891386"/>
          <c:y val="1.9348939076432464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124</c:v>
                </c:pt>
                <c:pt idx="1">
                  <c:v>195</c:v>
                </c:pt>
                <c:pt idx="2">
                  <c:v>2297</c:v>
                </c:pt>
                <c:pt idx="3">
                  <c:v>1911</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9.5467357262394192E-2"/>
                  <c:y val="1.1111114351447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2628</c:v>
                </c:pt>
                <c:pt idx="1">
                  <c:v>9351</c:v>
                </c:pt>
                <c:pt idx="2">
                  <c:v>3418</c:v>
                </c:pt>
                <c:pt idx="3">
                  <c:v>77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1">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2">
                  <c:v>10</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91200992"/>
        <c:axId val="391201384"/>
      </c:barChart>
      <c:catAx>
        <c:axId val="391200992"/>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1201384"/>
        <c:crosses val="autoZero"/>
        <c:auto val="1"/>
        <c:lblAlgn val="ctr"/>
        <c:lblOffset val="100"/>
        <c:noMultiLvlLbl val="0"/>
      </c:catAx>
      <c:valAx>
        <c:axId val="391201384"/>
        <c:scaling>
          <c:orientation val="minMax"/>
        </c:scaling>
        <c:delete val="1"/>
        <c:axPos val="b"/>
        <c:numFmt formatCode="General" sourceLinked="1"/>
        <c:majorTickMark val="none"/>
        <c:minorTickMark val="none"/>
        <c:tickLblPos val="nextTo"/>
        <c:crossAx val="39120099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Essex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14</c:v>
                </c:pt>
                <c:pt idx="1">
                  <c:v>14</c:v>
                </c:pt>
                <c:pt idx="2">
                  <c:v>13</c:v>
                </c:pt>
                <c:pt idx="3">
                  <c:v>10</c:v>
                </c:pt>
                <c:pt idx="4">
                  <c:v>10</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91202168"/>
        <c:axId val="509172024"/>
      </c:lineChart>
      <c:catAx>
        <c:axId val="39120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172024"/>
        <c:crosses val="autoZero"/>
        <c:auto val="1"/>
        <c:lblAlgn val="ctr"/>
        <c:lblOffset val="100"/>
        <c:noMultiLvlLbl val="0"/>
      </c:catAx>
      <c:valAx>
        <c:axId val="509172024"/>
        <c:scaling>
          <c:orientation val="minMax"/>
          <c:max val="32"/>
          <c:min val="0"/>
        </c:scaling>
        <c:delete val="1"/>
        <c:axPos val="l"/>
        <c:numFmt formatCode="General" sourceLinked="1"/>
        <c:majorTickMark val="none"/>
        <c:minorTickMark val="none"/>
        <c:tickLblPos val="nextTo"/>
        <c:crossAx val="391202168"/>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pt idx="5">
                  <c:v>13.7</c:v>
                </c:pt>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509172808"/>
        <c:axId val="509173200"/>
      </c:barChart>
      <c:catAx>
        <c:axId val="509172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73200"/>
        <c:crosses val="autoZero"/>
        <c:auto val="1"/>
        <c:lblAlgn val="ctr"/>
        <c:lblOffset val="100"/>
        <c:noMultiLvlLbl val="0"/>
      </c:catAx>
      <c:valAx>
        <c:axId val="509173200"/>
        <c:scaling>
          <c:orientation val="minMax"/>
        </c:scaling>
        <c:delete val="1"/>
        <c:axPos val="b"/>
        <c:numFmt formatCode="General" sourceLinked="1"/>
        <c:majorTickMark val="none"/>
        <c:minorTickMark val="none"/>
        <c:tickLblPos val="nextTo"/>
        <c:crossAx val="50917280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Essex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17.600000000000001</c:v>
                </c:pt>
                <c:pt idx="1">
                  <c:v>14.6</c:v>
                </c:pt>
                <c:pt idx="2">
                  <c:v>16.2</c:v>
                </c:pt>
                <c:pt idx="3">
                  <c:v>14.7</c:v>
                </c:pt>
                <c:pt idx="4">
                  <c:v>13.7</c:v>
                </c:pt>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509173984"/>
        <c:axId val="509174376"/>
      </c:lineChart>
      <c:catAx>
        <c:axId val="50917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174376"/>
        <c:crosses val="autoZero"/>
        <c:auto val="1"/>
        <c:lblAlgn val="ctr"/>
        <c:lblOffset val="100"/>
        <c:noMultiLvlLbl val="0"/>
      </c:catAx>
      <c:valAx>
        <c:axId val="509174376"/>
        <c:scaling>
          <c:orientation val="minMax"/>
        </c:scaling>
        <c:delete val="1"/>
        <c:axPos val="l"/>
        <c:numFmt formatCode="General" sourceLinked="1"/>
        <c:majorTickMark val="none"/>
        <c:minorTickMark val="none"/>
        <c:tickLblPos val="nextTo"/>
        <c:crossAx val="5091739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 non-Hispanic</c:v>
                </c:pt>
                <c:pt idx="2">
                  <c:v>Hispanic (any race)</c:v>
                </c:pt>
                <c:pt idx="3">
                  <c:v>Asian, non-Hispanic</c:v>
                </c:pt>
                <c:pt idx="4">
                  <c:v>Two or more races, non-Hispanic</c:v>
                </c:pt>
              </c:strCache>
            </c:strRef>
          </c:cat>
          <c:val>
            <c:numRef>
              <c:f>Sheet1!$B$2:$B$6</c:f>
              <c:numCache>
                <c:formatCode>General</c:formatCode>
                <c:ptCount val="5"/>
                <c:pt idx="1">
                  <c:v>31.8</c:v>
                </c:pt>
                <c:pt idx="2">
                  <c:v>6.4</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509175160"/>
        <c:axId val="509175552"/>
      </c:barChart>
      <c:catAx>
        <c:axId val="50917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75552"/>
        <c:crosses val="autoZero"/>
        <c:auto val="1"/>
        <c:lblAlgn val="ctr"/>
        <c:lblOffset val="100"/>
        <c:noMultiLvlLbl val="0"/>
      </c:catAx>
      <c:valAx>
        <c:axId val="50917555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75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0">
                  <c:v>3.4</c:v>
                </c:pt>
                <c:pt idx="1">
                  <c:v>27.8</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509176336"/>
        <c:axId val="509176728"/>
      </c:barChart>
      <c:catAx>
        <c:axId val="50917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76728"/>
        <c:crosses val="autoZero"/>
        <c:auto val="1"/>
        <c:lblAlgn val="ctr"/>
        <c:lblOffset val="100"/>
        <c:noMultiLvlLbl val="0"/>
      </c:catAx>
      <c:valAx>
        <c:axId val="509176728"/>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763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20">
                  <c:v>6437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509177512"/>
        <c:axId val="509177904"/>
      </c:barChart>
      <c:catAx>
        <c:axId val="509177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77904"/>
        <c:crosses val="autoZero"/>
        <c:auto val="1"/>
        <c:lblAlgn val="ctr"/>
        <c:lblOffset val="100"/>
        <c:noMultiLvlLbl val="0"/>
      </c:catAx>
      <c:valAx>
        <c:axId val="509177904"/>
        <c:scaling>
          <c:orientation val="minMax"/>
        </c:scaling>
        <c:delete val="1"/>
        <c:axPos val="b"/>
        <c:numFmt formatCode="General" sourceLinked="1"/>
        <c:majorTickMark val="none"/>
        <c:minorTickMark val="none"/>
        <c:tickLblPos val="nextTo"/>
        <c:crossAx val="5091775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3503</c:v>
                </c:pt>
                <c:pt idx="1">
                  <c:v>5241</c:v>
                </c:pt>
                <c:pt idx="2">
                  <c:v>5940</c:v>
                </c:pt>
                <c:pt idx="3">
                  <c:v>6075</c:v>
                </c:pt>
                <c:pt idx="4">
                  <c:v>6437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509178688"/>
        <c:axId val="509179080"/>
      </c:lineChart>
      <c:catAx>
        <c:axId val="50917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79080"/>
        <c:crosses val="autoZero"/>
        <c:auto val="1"/>
        <c:lblAlgn val="ctr"/>
        <c:lblOffset val="100"/>
        <c:noMultiLvlLbl val="0"/>
      </c:catAx>
      <c:valAx>
        <c:axId val="50917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178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Newark</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1890</c:v>
                </c:pt>
                <c:pt idx="1">
                  <c:v>1257</c:v>
                </c:pt>
                <c:pt idx="2">
                  <c:v>700</c:v>
                </c:pt>
                <c:pt idx="3">
                  <c:v>2236</c:v>
                </c:pt>
                <c:pt idx="4">
                  <c:v>2728</c:v>
                </c:pt>
                <c:pt idx="5">
                  <c:v>2517</c:v>
                </c:pt>
                <c:pt idx="6">
                  <c:v>2709</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East Orange</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809</c:v>
                </c:pt>
                <c:pt idx="1">
                  <c:v>699</c:v>
                </c:pt>
                <c:pt idx="2">
                  <c:v>483</c:v>
                </c:pt>
                <c:pt idx="3">
                  <c:v>854</c:v>
                </c:pt>
                <c:pt idx="4">
                  <c:v>1081</c:v>
                </c:pt>
                <c:pt idx="5">
                  <c:v>1132</c:v>
                </c:pt>
                <c:pt idx="6">
                  <c:v>1266</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Irvington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912</c:v>
                </c:pt>
                <c:pt idx="1">
                  <c:v>300</c:v>
                </c:pt>
                <c:pt idx="2">
                  <c:v>839</c:v>
                </c:pt>
                <c:pt idx="3">
                  <c:v>639</c:v>
                </c:pt>
                <c:pt idx="4">
                  <c:v>671</c:v>
                </c:pt>
                <c:pt idx="5">
                  <c:v>838</c:v>
                </c:pt>
                <c:pt idx="6">
                  <c:v>756</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Bloomfield</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206</c:v>
                </c:pt>
                <c:pt idx="1">
                  <c:v>237</c:v>
                </c:pt>
                <c:pt idx="2">
                  <c:v>176</c:v>
                </c:pt>
                <c:pt idx="3">
                  <c:v>211</c:v>
                </c:pt>
                <c:pt idx="4">
                  <c:v>217</c:v>
                </c:pt>
                <c:pt idx="5">
                  <c:v>250</c:v>
                </c:pt>
                <c:pt idx="6">
                  <c:v>289</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Nutley</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175</c:v>
                </c:pt>
                <c:pt idx="1">
                  <c:v>164</c:v>
                </c:pt>
                <c:pt idx="2">
                  <c:v>166</c:v>
                </c:pt>
                <c:pt idx="3">
                  <c:v>200</c:v>
                </c:pt>
                <c:pt idx="4">
                  <c:v>243</c:v>
                </c:pt>
                <c:pt idx="5">
                  <c:v>192</c:v>
                </c:pt>
                <c:pt idx="6">
                  <c:v>264</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City of Orange</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294</c:v>
                </c:pt>
                <c:pt idx="1">
                  <c:v>287</c:v>
                </c:pt>
                <c:pt idx="2">
                  <c:v>287</c:v>
                </c:pt>
                <c:pt idx="3">
                  <c:v>166</c:v>
                </c:pt>
                <c:pt idx="4">
                  <c:v>176</c:v>
                </c:pt>
                <c:pt idx="5">
                  <c:v>235</c:v>
                </c:pt>
                <c:pt idx="6">
                  <c:v>217</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Belleville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190</c:v>
                </c:pt>
                <c:pt idx="1">
                  <c:v>226</c:v>
                </c:pt>
                <c:pt idx="2">
                  <c:v>164</c:v>
                </c:pt>
                <c:pt idx="3">
                  <c:v>246</c:v>
                </c:pt>
                <c:pt idx="4">
                  <c:v>211</c:v>
                </c:pt>
                <c:pt idx="5">
                  <c:v>231</c:v>
                </c:pt>
                <c:pt idx="6">
                  <c:v>211</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West Orange</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156</c:v>
                </c:pt>
                <c:pt idx="1">
                  <c:v>101</c:v>
                </c:pt>
                <c:pt idx="2">
                  <c:v>72</c:v>
                </c:pt>
                <c:pt idx="3">
                  <c:v>66</c:v>
                </c:pt>
                <c:pt idx="4">
                  <c:v>59</c:v>
                </c:pt>
                <c:pt idx="5">
                  <c:v>127</c:v>
                </c:pt>
                <c:pt idx="6">
                  <c:v>172</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Montclair</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102</c:v>
                </c:pt>
                <c:pt idx="1">
                  <c:v>3</c:v>
                </c:pt>
                <c:pt idx="2">
                  <c:v>141</c:v>
                </c:pt>
                <c:pt idx="3">
                  <c:v>137</c:v>
                </c:pt>
                <c:pt idx="4">
                  <c:v>119</c:v>
                </c:pt>
                <c:pt idx="5">
                  <c:v>135</c:v>
                </c:pt>
                <c:pt idx="6">
                  <c:v>138</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Maplewood</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71</c:v>
                </c:pt>
                <c:pt idx="1">
                  <c:v>93</c:v>
                </c:pt>
                <c:pt idx="2">
                  <c:v>103</c:v>
                </c:pt>
                <c:pt idx="3">
                  <c:v>75</c:v>
                </c:pt>
                <c:pt idx="4">
                  <c:v>73</c:v>
                </c:pt>
                <c:pt idx="5">
                  <c:v>55</c:v>
                </c:pt>
                <c:pt idx="6">
                  <c:v>54</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57827840"/>
        <c:axId val="357828232"/>
      </c:lineChart>
      <c:catAx>
        <c:axId val="35782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28232"/>
        <c:crosses val="autoZero"/>
        <c:auto val="1"/>
        <c:lblAlgn val="ctr"/>
        <c:lblOffset val="100"/>
        <c:noMultiLvlLbl val="0"/>
      </c:catAx>
      <c:valAx>
        <c:axId val="35782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82784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114</c:v>
                </c:pt>
                <c:pt idx="1">
                  <c:v>146</c:v>
                </c:pt>
                <c:pt idx="2">
                  <c:v>271</c:v>
                </c:pt>
                <c:pt idx="3">
                  <c:v>370</c:v>
                </c:pt>
                <c:pt idx="4">
                  <c:v>390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57830192"/>
        <c:axId val="357830584"/>
      </c:lineChart>
      <c:catAx>
        <c:axId val="35783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830584"/>
        <c:crosses val="autoZero"/>
        <c:auto val="1"/>
        <c:lblAlgn val="ctr"/>
        <c:lblOffset val="100"/>
        <c:noMultiLvlLbl val="0"/>
      </c:catAx>
      <c:valAx>
        <c:axId val="3578305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830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5">
                  <c:v>5.4054054054054099E-2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57831368"/>
        <c:axId val="357831760"/>
      </c:barChart>
      <c:catAx>
        <c:axId val="3578313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831760"/>
        <c:crosses val="autoZero"/>
        <c:auto val="1"/>
        <c:lblAlgn val="ctr"/>
        <c:lblOffset val="100"/>
        <c:noMultiLvlLbl val="0"/>
      </c:catAx>
      <c:valAx>
        <c:axId val="357831760"/>
        <c:scaling>
          <c:orientation val="minMax"/>
        </c:scaling>
        <c:delete val="1"/>
        <c:axPos val="t"/>
        <c:numFmt formatCode="0%" sourceLinked="1"/>
        <c:majorTickMark val="none"/>
        <c:minorTickMark val="none"/>
        <c:tickLblPos val="nextTo"/>
        <c:crossAx val="357831368"/>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5">
                  <c:v>-4.6490004649000501E-2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57832544"/>
        <c:axId val="357832936"/>
      </c:barChart>
      <c:catAx>
        <c:axId val="35783254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7832936"/>
        <c:crosses val="autoZero"/>
        <c:auto val="1"/>
        <c:lblAlgn val="ctr"/>
        <c:lblOffset val="100"/>
        <c:noMultiLvlLbl val="0"/>
      </c:catAx>
      <c:valAx>
        <c:axId val="357832936"/>
        <c:scaling>
          <c:orientation val="minMax"/>
        </c:scaling>
        <c:delete val="1"/>
        <c:axPos val="t"/>
        <c:numFmt formatCode="0%" sourceLinked="1"/>
        <c:majorTickMark val="none"/>
        <c:minorTickMark val="none"/>
        <c:tickLblPos val="nextTo"/>
        <c:crossAx val="35783254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9.7214312396278028E-3"/>
                  <c:y val="-4.28571465654708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CD-456F-B1C4-A0F05692B0E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6921</c:v>
                </c:pt>
                <c:pt idx="1">
                  <c:v>5414</c:v>
                </c:pt>
                <c:pt idx="2">
                  <c:v>2925</c:v>
                </c:pt>
                <c:pt idx="3" formatCode="#,##0">
                  <c:v>2151</c:v>
                </c:pt>
                <c:pt idx="4" formatCode="#,##0">
                  <c:v>2051</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57833720"/>
        <c:axId val="357834112"/>
      </c:lineChart>
      <c:catAx>
        <c:axId val="35783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834112"/>
        <c:crosses val="autoZero"/>
        <c:auto val="1"/>
        <c:lblAlgn val="ctr"/>
        <c:lblOffset val="100"/>
        <c:noMultiLvlLbl val="0"/>
      </c:catAx>
      <c:valAx>
        <c:axId val="35783411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7833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0.23</c:v>
                </c:pt>
                <c:pt idx="1">
                  <c:v>0.44</c:v>
                </c:pt>
                <c:pt idx="2">
                  <c:v>0.05</c:v>
                </c:pt>
                <c:pt idx="3">
                  <c:v>0.06</c:v>
                </c:pt>
                <c:pt idx="4">
                  <c:v>0.18</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0</c:v>
                </c:pt>
                <c:pt idx="3">
                  <c:v>2</c:v>
                </c:pt>
                <c:pt idx="4">
                  <c:v>3</c:v>
                </c:pt>
                <c:pt idx="5">
                  <c:v>1</c:v>
                </c:pt>
                <c:pt idx="6">
                  <c:v>1</c:v>
                </c:pt>
                <c:pt idx="7">
                  <c:v>1</c:v>
                </c:pt>
                <c:pt idx="8">
                  <c:v>1</c:v>
                </c:pt>
                <c:pt idx="9">
                  <c:v>8</c:v>
                </c:pt>
                <c:pt idx="10">
                  <c:v>4</c:v>
                </c:pt>
                <c:pt idx="11">
                  <c:v>1</c:v>
                </c:pt>
                <c:pt idx="12">
                  <c:v>0</c:v>
                </c:pt>
                <c:pt idx="13">
                  <c:v>2</c:v>
                </c:pt>
                <c:pt idx="14">
                  <c:v>1</c:v>
                </c:pt>
                <c:pt idx="15">
                  <c:v>5</c:v>
                </c:pt>
                <c:pt idx="16">
                  <c:v>1</c:v>
                </c:pt>
                <c:pt idx="17">
                  <c:v>1</c:v>
                </c:pt>
                <c:pt idx="18">
                  <c:v>6</c:v>
                </c:pt>
                <c:pt idx="19">
                  <c:v>2</c:v>
                </c:pt>
                <c:pt idx="20">
                  <c:v>3</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160170240"/>
        <c:axId val="160170632"/>
      </c:barChart>
      <c:catAx>
        <c:axId val="160170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0170632"/>
        <c:crosses val="autoZero"/>
        <c:auto val="1"/>
        <c:lblAlgn val="ctr"/>
        <c:lblOffset val="100"/>
        <c:noMultiLvlLbl val="0"/>
      </c:catAx>
      <c:valAx>
        <c:axId val="160170632"/>
        <c:scaling>
          <c:orientation val="minMax"/>
        </c:scaling>
        <c:delete val="1"/>
        <c:axPos val="b"/>
        <c:numFmt formatCode="General" sourceLinked="1"/>
        <c:majorTickMark val="none"/>
        <c:minorTickMark val="none"/>
        <c:tickLblPos val="nextTo"/>
        <c:crossAx val="160170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2">
                  <c:v>0.08</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160171416"/>
        <c:axId val="160171808"/>
      </c:barChart>
      <c:catAx>
        <c:axId val="160171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171808"/>
        <c:crosses val="autoZero"/>
        <c:auto val="1"/>
        <c:lblAlgn val="ctr"/>
        <c:lblOffset val="100"/>
        <c:noMultiLvlLbl val="0"/>
      </c:catAx>
      <c:valAx>
        <c:axId val="160171808"/>
        <c:scaling>
          <c:orientation val="minMax"/>
        </c:scaling>
        <c:delete val="1"/>
        <c:axPos val="b"/>
        <c:numFmt formatCode="0.0%" sourceLinked="1"/>
        <c:majorTickMark val="none"/>
        <c:minorTickMark val="none"/>
        <c:tickLblPos val="nextTo"/>
        <c:crossAx val="1601714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0.125</c:v>
                </c:pt>
                <c:pt idx="1">
                  <c:v>9.4E-2</c:v>
                </c:pt>
                <c:pt idx="2">
                  <c:v>0.104</c:v>
                </c:pt>
                <c:pt idx="3">
                  <c:v>0.11700000000000001</c:v>
                </c:pt>
                <c:pt idx="4">
                  <c:v>0.08</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160172592"/>
        <c:axId val="160172984"/>
      </c:lineChart>
      <c:catAx>
        <c:axId val="16017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172984"/>
        <c:crosses val="autoZero"/>
        <c:auto val="1"/>
        <c:lblAlgn val="ctr"/>
        <c:lblOffset val="100"/>
        <c:noMultiLvlLbl val="0"/>
      </c:catAx>
      <c:valAx>
        <c:axId val="1601729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1725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0.11</c:v>
                </c:pt>
                <c:pt idx="1">
                  <c:v>0.08</c:v>
                </c:pt>
                <c:pt idx="2" formatCode="0.0%">
                  <c:v>7.6999999999999999E-2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160173768"/>
        <c:axId val="160174160"/>
      </c:barChart>
      <c:catAx>
        <c:axId val="1601737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174160"/>
        <c:crosses val="autoZero"/>
        <c:auto val="1"/>
        <c:lblAlgn val="ctr"/>
        <c:lblOffset val="100"/>
        <c:noMultiLvlLbl val="0"/>
      </c:catAx>
      <c:valAx>
        <c:axId val="160174160"/>
        <c:scaling>
          <c:orientation val="minMax"/>
          <c:max val="0.30000000000000004"/>
        </c:scaling>
        <c:delete val="1"/>
        <c:axPos val="t"/>
        <c:numFmt formatCode="0.00%" sourceLinked="1"/>
        <c:majorTickMark val="none"/>
        <c:minorTickMark val="none"/>
        <c:tickLblPos val="nextTo"/>
        <c:crossAx val="160173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0.08</c:v>
                </c:pt>
                <c:pt idx="1">
                  <c:v>0.08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160174944"/>
        <c:axId val="160175336"/>
      </c:barChart>
      <c:catAx>
        <c:axId val="160174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175336"/>
        <c:crosses val="autoZero"/>
        <c:auto val="1"/>
        <c:lblAlgn val="ctr"/>
        <c:lblOffset val="100"/>
        <c:noMultiLvlLbl val="0"/>
      </c:catAx>
      <c:valAx>
        <c:axId val="160175336"/>
        <c:scaling>
          <c:orientation val="minMax"/>
          <c:max val="0.30000000000000004"/>
          <c:min val="0"/>
        </c:scaling>
        <c:delete val="1"/>
        <c:axPos val="b"/>
        <c:numFmt formatCode="0.0%" sourceLinked="1"/>
        <c:majorTickMark val="none"/>
        <c:minorTickMark val="none"/>
        <c:tickLblPos val="nextTo"/>
        <c:crossAx val="160174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General</c:formatCode>
                <c:ptCount val="21"/>
                <c:pt idx="0" formatCode="0.0%">
                  <c:v>8.2000000000000003E-2</c:v>
                </c:pt>
                <c:pt idx="2" formatCode="0.0%">
                  <c:v>0.13200000000000001</c:v>
                </c:pt>
                <c:pt idx="3" formatCode="0.0%">
                  <c:v>0.13600000000000001</c:v>
                </c:pt>
                <c:pt idx="4" formatCode="0.0%">
                  <c:v>0.13600000000000001</c:v>
                </c:pt>
                <c:pt idx="5" formatCode="0.0%">
                  <c:v>0.14299999999999999</c:v>
                </c:pt>
                <c:pt idx="6" formatCode="0.0%">
                  <c:v>0.14399999999999999</c:v>
                </c:pt>
                <c:pt idx="7" formatCode="0.0%">
                  <c:v>0.14699999999999999</c:v>
                </c:pt>
                <c:pt idx="8" formatCode="0.0%">
                  <c:v>0.14899999999999999</c:v>
                </c:pt>
                <c:pt idx="9" formatCode="0.0%">
                  <c:v>0.14899999999999999</c:v>
                </c:pt>
                <c:pt idx="10" formatCode="0.0%">
                  <c:v>0.151</c:v>
                </c:pt>
                <c:pt idx="11" formatCode="0.0%">
                  <c:v>0.16400000000000001</c:v>
                </c:pt>
                <c:pt idx="12" formatCode="0.0%">
                  <c:v>0.16600000000000001</c:v>
                </c:pt>
                <c:pt idx="13" formatCode="0.0%">
                  <c:v>0.18</c:v>
                </c:pt>
                <c:pt idx="14" formatCode="0.0%">
                  <c:v>0.185</c:v>
                </c:pt>
                <c:pt idx="15" formatCode="0.0%">
                  <c:v>0.187</c:v>
                </c:pt>
                <c:pt idx="16" formatCode="0.0%">
                  <c:v>0.19</c:v>
                </c:pt>
                <c:pt idx="17" formatCode="0.0%">
                  <c:v>0.192</c:v>
                </c:pt>
                <c:pt idx="18" formatCode="0.0%">
                  <c:v>0.19400000000000001</c:v>
                </c:pt>
                <c:pt idx="19" formatCode="0.0%">
                  <c:v>0.19500000000000001</c:v>
                </c:pt>
                <c:pt idx="20" formatCode="0.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
                  <c:v>0.112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160176120"/>
        <c:axId val="511717344"/>
      </c:barChart>
      <c:catAx>
        <c:axId val="1601761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717344"/>
        <c:crosses val="autoZero"/>
        <c:auto val="1"/>
        <c:lblAlgn val="ctr"/>
        <c:lblOffset val="100"/>
        <c:noMultiLvlLbl val="0"/>
      </c:catAx>
      <c:valAx>
        <c:axId val="511717344"/>
        <c:scaling>
          <c:orientation val="minMax"/>
        </c:scaling>
        <c:delete val="1"/>
        <c:axPos val="b"/>
        <c:numFmt formatCode="0.0%" sourceLinked="1"/>
        <c:majorTickMark val="none"/>
        <c:minorTickMark val="none"/>
        <c:tickLblPos val="nextTo"/>
        <c:crossAx val="1601761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0.115</c:v>
                </c:pt>
                <c:pt idx="1">
                  <c:v>0.11</c:v>
                </c:pt>
                <c:pt idx="2">
                  <c:v>0.129</c:v>
                </c:pt>
                <c:pt idx="3">
                  <c:v>0.13100000000000001</c:v>
                </c:pt>
                <c:pt idx="4">
                  <c:v>0.112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511718128"/>
        <c:axId val="511718520"/>
      </c:lineChart>
      <c:catAx>
        <c:axId val="51171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1718520"/>
        <c:crosses val="autoZero"/>
        <c:auto val="1"/>
        <c:lblAlgn val="ctr"/>
        <c:lblOffset val="100"/>
        <c:noMultiLvlLbl val="0"/>
      </c:catAx>
      <c:valAx>
        <c:axId val="511718520"/>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17181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0.125</c:v>
                </c:pt>
                <c:pt idx="1">
                  <c:v>7.3999999999999996E-2</c:v>
                </c:pt>
                <c:pt idx="2" formatCode="0.0%">
                  <c:v>0.17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11719304"/>
        <c:axId val="511719696"/>
      </c:barChart>
      <c:catAx>
        <c:axId val="5117193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719696"/>
        <c:crosses val="autoZero"/>
        <c:auto val="1"/>
        <c:lblAlgn val="ctr"/>
        <c:lblOffset val="100"/>
        <c:noMultiLvlLbl val="0"/>
      </c:catAx>
      <c:valAx>
        <c:axId val="511719696"/>
        <c:scaling>
          <c:orientation val="minMax"/>
          <c:max val="0.30000000000000004"/>
        </c:scaling>
        <c:delete val="1"/>
        <c:axPos val="t"/>
        <c:numFmt formatCode="0.00%" sourceLinked="1"/>
        <c:majorTickMark val="none"/>
        <c:minorTickMark val="none"/>
        <c:tickLblPos val="nextTo"/>
        <c:crossAx val="511719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9.5000000000000001E-2</c:v>
                </c:pt>
                <c:pt idx="1">
                  <c:v>0.13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11720480"/>
        <c:axId val="511720872"/>
      </c:barChart>
      <c:catAx>
        <c:axId val="511720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720872"/>
        <c:crosses val="autoZero"/>
        <c:auto val="1"/>
        <c:lblAlgn val="ctr"/>
        <c:lblOffset val="100"/>
        <c:noMultiLvlLbl val="0"/>
      </c:catAx>
      <c:valAx>
        <c:axId val="511720872"/>
        <c:scaling>
          <c:orientation val="minMax"/>
          <c:max val="0.30000000000000004"/>
          <c:min val="0"/>
        </c:scaling>
        <c:delete val="1"/>
        <c:axPos val="b"/>
        <c:numFmt formatCode="0.0%" sourceLinked="1"/>
        <c:majorTickMark val="none"/>
        <c:minorTickMark val="none"/>
        <c:tickLblPos val="nextTo"/>
        <c:crossAx val="5117204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9" formatCode="0">
                  <c:v>21553</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9">
                  <c:v>22189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511722048"/>
        <c:axId val="511722440"/>
      </c:barChart>
      <c:catAx>
        <c:axId val="511722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722440"/>
        <c:crosses val="autoZero"/>
        <c:auto val="1"/>
        <c:lblAlgn val="ctr"/>
        <c:lblOffset val="100"/>
        <c:noMultiLvlLbl val="0"/>
      </c:catAx>
      <c:valAx>
        <c:axId val="511722440"/>
        <c:scaling>
          <c:orientation val="minMax"/>
        </c:scaling>
        <c:delete val="1"/>
        <c:axPos val="b"/>
        <c:numFmt formatCode="General" sourceLinked="1"/>
        <c:majorTickMark val="none"/>
        <c:minorTickMark val="none"/>
        <c:tickLblPos val="nextTo"/>
        <c:crossAx val="511722048"/>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3" formatCode="0.0%">
                  <c:v>0.1512</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3" formatCode="0.0%">
                  <c:v>0.15359999999999999</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511723224"/>
        <c:axId val="511723616"/>
      </c:barChart>
      <c:catAx>
        <c:axId val="51172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723616"/>
        <c:crosses val="autoZero"/>
        <c:auto val="1"/>
        <c:lblAlgn val="ctr"/>
        <c:lblOffset val="100"/>
        <c:noMultiLvlLbl val="0"/>
      </c:catAx>
      <c:valAx>
        <c:axId val="511723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723224"/>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2">
                  <c:v>650</c:v>
                </c:pt>
                <c:pt idx="13">
                  <c:v>856</c:v>
                </c:pt>
                <c:pt idx="14">
                  <c:v>907</c:v>
                </c:pt>
                <c:pt idx="15">
                  <c:v>1053</c:v>
                </c:pt>
                <c:pt idx="16">
                  <c:v>1103</c:v>
                </c:pt>
                <c:pt idx="17">
                  <c:v>1269</c:v>
                </c:pt>
                <c:pt idx="18">
                  <c:v>1338</c:v>
                </c:pt>
                <c:pt idx="19">
                  <c:v>1493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20">
                  <c:v>1494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511724400"/>
        <c:axId val="511724792"/>
      </c:barChart>
      <c:catAx>
        <c:axId val="51172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724792"/>
        <c:crosses val="autoZero"/>
        <c:auto val="1"/>
        <c:lblAlgn val="ctr"/>
        <c:lblOffset val="100"/>
        <c:noMultiLvlLbl val="0"/>
      </c:catAx>
      <c:valAx>
        <c:axId val="51172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1724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essex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6" Type="http://schemas.openxmlformats.org/officeDocument/2006/relationships/hyperlink" Target="https://www.probononj.org/ProviderDirectory.aspx" TargetMode="External"/><Relationship Id="rId5" Type="http://schemas.openxmlformats.org/officeDocument/2006/relationships/hyperlink" Target="http://www.fsoec.org/" TargetMode="External"/><Relationship Id="rId4" Type="http://schemas.openxmlformats.org/officeDocument/2006/relationships/hyperlink" Target="https://www.embrella.org/suppor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dirty="0"/>
              <a:t> </a:t>
            </a:r>
          </a:p>
          <a:p>
            <a:r>
              <a:rPr lang="en-US" b="1" dirty="0"/>
              <a:t>Note</a:t>
            </a:r>
            <a:r>
              <a:rPr lang="en-US" dirty="0"/>
              <a:t>: When considering areas of need and reviewing charts, keep in mind:</a:t>
            </a:r>
          </a:p>
          <a:p>
            <a:pPr marL="174708" indent="-174708">
              <a:buFont typeface="Arial" panose="020B0604020202020204" pitchFamily="34" charset="0"/>
              <a:buChar char="•"/>
            </a:pPr>
            <a:r>
              <a:rPr lang="en-US" dirty="0"/>
              <a:t>Percentages are comparable across counties, whether counties have large or small total population sizes. </a:t>
            </a:r>
          </a:p>
          <a:p>
            <a:pPr marL="174708" indent="-174708">
              <a:buFont typeface="Arial" panose="020B0604020202020204" pitchFamily="34" charset="0"/>
              <a:buChar char="•"/>
            </a:pPr>
            <a:r>
              <a:rPr lang="en-US" dirty="0"/>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Differences between the county and the state’s demographic make-up include higher proportions of </a:t>
            </a:r>
            <a:r>
              <a:rPr lang="en-US" dirty="0" smtClean="0"/>
              <a:t>Black/African American, </a:t>
            </a:r>
            <a:r>
              <a:rPr lang="en-US" dirty="0" smtClean="0"/>
              <a:t>Hispanic/Latino</a:t>
            </a:r>
            <a:r>
              <a:rPr lang="en-US" dirty="0"/>
              <a:t>, </a:t>
            </a:r>
            <a:r>
              <a:rPr lang="en-US" dirty="0" smtClean="0"/>
              <a:t>and “Other” residents</a:t>
            </a:r>
            <a:r>
              <a:rPr lang="en-US" dirty="0"/>
              <a:t>, and lower proportions of White and Asian residents in this county.  </a:t>
            </a:r>
          </a:p>
          <a:p>
            <a:r>
              <a:rPr lang="en-US" dirty="0"/>
              <a:t> </a:t>
            </a:r>
          </a:p>
          <a:p>
            <a:r>
              <a:rPr lang="en-US" b="1" dirty="0"/>
              <a:t>Municipality data available? </a:t>
            </a:r>
            <a:r>
              <a:rPr lang="en-US" dirty="0"/>
              <a:t> Chart 1.3.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fairly steady by race,</a:t>
            </a:r>
            <a:r>
              <a:rPr lang="en-US" sz="1200" kern="1200" baseline="0" dirty="0" smtClean="0">
                <a:solidFill>
                  <a:schemeClr val="tx1"/>
                </a:solidFill>
                <a:effectLst/>
                <a:latin typeface="+mn-lt"/>
                <a:ea typeface="+mn-ea"/>
                <a:cs typeface="+mn-cs"/>
              </a:rPr>
              <a:t> with</a:t>
            </a:r>
            <a:r>
              <a:rPr lang="en-US" sz="1200" kern="1200" dirty="0" smtClean="0">
                <a:solidFill>
                  <a:schemeClr val="tx1"/>
                </a:solidFill>
                <a:effectLst/>
                <a:latin typeface="+mn-lt"/>
                <a:ea typeface="+mn-ea"/>
                <a:cs typeface="+mn-cs"/>
              </a:rPr>
              <a:t> White residents decreasing and Hispanic/Latino residents increasing very slightly.</a:t>
            </a:r>
          </a:p>
          <a:p>
            <a:r>
              <a:rPr lang="en-US" dirty="0"/>
              <a:t> </a:t>
            </a:r>
          </a:p>
          <a:p>
            <a:r>
              <a:rPr lang="en-US" b="1" dirty="0"/>
              <a:t>Municipality data available? </a:t>
            </a:r>
            <a:r>
              <a:rPr lang="en-US" dirty="0"/>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Fairfield is composed of mostly White residents, while a majority of East Orange residents are Black/African </a:t>
            </a:r>
            <a:r>
              <a:rPr lang="en-US" dirty="0" smtClean="0"/>
              <a:t>American. </a:t>
            </a:r>
            <a:endParaRPr lang="en-US" dirty="0"/>
          </a:p>
          <a:p>
            <a:pPr marL="174708" indent="-174708">
              <a:buFont typeface="Arial" panose="020B0604020202020204" pitchFamily="34" charset="0"/>
              <a:buChar char="•"/>
            </a:pPr>
            <a:r>
              <a:rPr lang="en-US" dirty="0"/>
              <a:t>To illustrate range of county diversity, municipalities are organized by highest, midrange, and lowest percentages of White residents, as this is the largest racial demographic in the state (70%). </a:t>
            </a:r>
          </a:p>
          <a:p>
            <a:pPr marL="174708" indent="-174708">
              <a:buFont typeface="Arial" panose="020B0604020202020204" pitchFamily="34" charset="0"/>
              <a:buChar char="•"/>
            </a:pPr>
            <a:r>
              <a:rPr lang="en-US" dirty="0"/>
              <a:t>Note: Percentages within municipality do not add up to 100% as individuals can identify as more than 1 race. </a:t>
            </a:r>
          </a:p>
          <a:p>
            <a:endParaRPr lang="en-US" dirty="0"/>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percentage of foreign-born residents is above the state average. </a:t>
            </a:r>
          </a:p>
          <a:p>
            <a:pPr marL="174708" indent="-174708">
              <a:buFont typeface="Arial" panose="020B0604020202020204" pitchFamily="34" charset="0"/>
              <a:buChar char="•"/>
            </a:pPr>
            <a:r>
              <a:rPr lang="en-US" dirty="0"/>
              <a:t>This counties percentage of foreign-born residents has increased slightly over the past 5 years. </a:t>
            </a:r>
          </a:p>
          <a:p>
            <a:r>
              <a:rPr lang="en-US" dirty="0"/>
              <a:t> </a:t>
            </a:r>
          </a:p>
          <a:p>
            <a:r>
              <a:rPr lang="en-US" dirty="0"/>
              <a:t> </a:t>
            </a:r>
          </a:p>
          <a:p>
            <a:r>
              <a:rPr lang="en-US" b="1" dirty="0"/>
              <a:t>Municipality data available</a:t>
            </a:r>
            <a:r>
              <a:rPr lang="en-US" dirty="0"/>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City of Orange township and Irvington township have the highest proportions of foreign-born residents.</a:t>
            </a:r>
          </a:p>
          <a:p>
            <a:r>
              <a:rPr lang="en-US" b="1" dirty="0"/>
              <a:t> </a:t>
            </a:r>
            <a:endParaRPr lang="en-US" dirty="0"/>
          </a:p>
          <a:p>
            <a:r>
              <a:rPr lang="en-US" b="1" dirty="0"/>
              <a:t>County workbook</a:t>
            </a:r>
            <a:r>
              <a:rPr lang="en-US" dirty="0"/>
              <a:t> may include data for additional municipalities.</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proportion of residents who speak English ONLY is below the state average.</a:t>
            </a:r>
          </a:p>
          <a:p>
            <a:pPr marL="174708" indent="-174708">
              <a:buFont typeface="Arial" panose="020B0604020202020204" pitchFamily="34" charset="0"/>
              <a:buChar char="•"/>
            </a:pPr>
            <a:r>
              <a:rPr lang="en-US" dirty="0"/>
              <a:t>In this county, the percentage of the population who speaks English ONLY has remained steady over the 5 years for which we have data. </a:t>
            </a:r>
          </a:p>
          <a:p>
            <a:r>
              <a:rPr lang="en-US" dirty="0"/>
              <a:t> </a:t>
            </a:r>
          </a:p>
          <a:p>
            <a:r>
              <a:rPr lang="en-US" b="1" dirty="0"/>
              <a:t>Municipality data available</a:t>
            </a:r>
            <a:r>
              <a:rPr lang="en-US" dirty="0"/>
              <a:t>? Chart 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Belleville township has the lowest proportion of residents who speak English-only, while Essex Fells borough has the highest proportion of residents who speak English-only.</a:t>
            </a:r>
          </a:p>
          <a:p>
            <a:pPr marL="174708" indent="-174708">
              <a:buFont typeface="Arial" panose="020B0604020202020204" pitchFamily="34" charset="0"/>
              <a:buChar char="•"/>
            </a:pPr>
            <a:r>
              <a:rPr lang="en-US" dirty="0"/>
              <a:t>To illustrate variation of language in this county, municipalities are organized by highest, midrange, and lowest percentages of English-only language speakers.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total number of children in this county is the 2</a:t>
            </a:r>
            <a:r>
              <a:rPr lang="en-US" baseline="30000" dirty="0"/>
              <a:t>nd</a:t>
            </a:r>
            <a:r>
              <a:rPr lang="en-US" dirty="0"/>
              <a:t> highest in NJ. (Note that total county population size has not been accounted for in this indicator).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similar numbers of children are in each age grouping. </a:t>
            </a:r>
          </a:p>
          <a:p>
            <a:r>
              <a:rPr lang="en-US" dirty="0"/>
              <a:t> </a:t>
            </a:r>
          </a:p>
          <a:p>
            <a:r>
              <a:rPr lang="en-US" b="1" dirty="0"/>
              <a:t>Municipality data available</a:t>
            </a:r>
            <a:r>
              <a:rPr lang="en-US" dirty="0"/>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the percentages of children per age category vary slightly compared to each other, and compared to the overall percentages in NJ.</a:t>
            </a:r>
          </a:p>
          <a:p>
            <a:r>
              <a:rPr lang="en-US" dirty="0"/>
              <a:t> </a:t>
            </a:r>
          </a:p>
          <a:p>
            <a:r>
              <a:rPr lang="en-US" b="1" dirty="0"/>
              <a:t>County workbook</a:t>
            </a:r>
            <a:r>
              <a:rPr lang="en-US" dirty="0"/>
              <a:t> includes numbers of children in each municipality, and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2018, this county had the highest number of children served by CP&amp;P of NJ counties. (Note that county population size has not been accounted for in this indicator).</a:t>
            </a:r>
          </a:p>
          <a:p>
            <a:pPr marL="174708" indent="-174708">
              <a:buFont typeface="Arial" panose="020B0604020202020204" pitchFamily="34" charset="0"/>
              <a:buChar char="•"/>
            </a:pPr>
            <a:r>
              <a:rPr lang="en-US" dirty="0"/>
              <a:t>The number of children served (from workbook and the table behind graph 1.13):</a:t>
            </a:r>
          </a:p>
          <a:p>
            <a:pPr marL="640594" lvl="1" indent="-174708">
              <a:buFont typeface="Arial" panose="020B0604020202020204" pitchFamily="34" charset="0"/>
              <a:buChar char="•"/>
            </a:pPr>
            <a:r>
              <a:rPr lang="en-US" dirty="0"/>
              <a:t>In-home:  4980</a:t>
            </a:r>
          </a:p>
          <a:p>
            <a:pPr marL="640594" lvl="1" indent="-174708">
              <a:buFont typeface="Arial" panose="020B0604020202020204" pitchFamily="34" charset="0"/>
              <a:buChar char="•"/>
            </a:pPr>
            <a:r>
              <a:rPr lang="en-US" dirty="0"/>
              <a:t>Out-of-home placement: 1004</a:t>
            </a:r>
          </a:p>
          <a:p>
            <a:r>
              <a:rPr lang="en-US" dirty="0"/>
              <a:t> </a:t>
            </a:r>
          </a:p>
          <a:p>
            <a:r>
              <a:rPr lang="en-US" dirty="0"/>
              <a:t>In NJ, the numbers of children served: </a:t>
            </a:r>
          </a:p>
          <a:p>
            <a:r>
              <a:rPr lang="en-US" dirty="0"/>
              <a:t>42,918 (in-home); 5,543 (out-of-home placement); 48,461 (total)</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At the point in time of December 31 each year, the number of children in CP&amp;P out-of-home placements was lower in 2018 than in previous years.</a:t>
            </a:r>
          </a:p>
          <a:p>
            <a:r>
              <a:rPr lang="en-US" dirty="0"/>
              <a:t> </a:t>
            </a:r>
          </a:p>
          <a:p>
            <a:r>
              <a:rPr lang="en-US" b="1" dirty="0"/>
              <a:t>Note</a:t>
            </a:r>
            <a:r>
              <a:rPr lang="en-US" dirty="0"/>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families living in poverty than the NJ average. </a:t>
            </a:r>
          </a:p>
          <a:p>
            <a:pPr marL="640594" lvl="1" indent="-174708">
              <a:buFont typeface="Arial" panose="020B0604020202020204" pitchFamily="34" charset="0"/>
              <a:buChar char="•"/>
            </a:pPr>
            <a:r>
              <a:rPr lang="en-US" dirty="0"/>
              <a:t>6 counties in NJ have higher percentages of families living in poverty than the national average. </a:t>
            </a:r>
          </a:p>
          <a:p>
            <a:pPr marL="174708" indent="-174708">
              <a:buFont typeface="Arial" panose="020B0604020202020204" pitchFamily="34" charset="0"/>
              <a:buChar char="•"/>
            </a:pPr>
            <a:r>
              <a:rPr lang="en-US" dirty="0"/>
              <a:t>The percentage of families living in poverty has remained steady between 2013 and 2017. </a:t>
            </a:r>
          </a:p>
          <a:p>
            <a:r>
              <a:rPr lang="en-US" dirty="0"/>
              <a:t> </a:t>
            </a:r>
          </a:p>
          <a:p>
            <a:r>
              <a:rPr lang="en-US" b="1" dirty="0"/>
              <a:t>Municipality data available? </a:t>
            </a:r>
            <a:r>
              <a:rPr lang="en-US" dirty="0"/>
              <a:t>Chart 2.3. </a:t>
            </a:r>
          </a:p>
          <a:p>
            <a:r>
              <a:rPr lang="en-US" dirty="0"/>
              <a:t> </a:t>
            </a:r>
          </a:p>
          <a:p>
            <a:r>
              <a:rPr lang="en-US" b="1" dirty="0"/>
              <a:t>Poverty definition</a:t>
            </a:r>
            <a:r>
              <a:rPr lang="en-US" dirty="0"/>
              <a:t>: The Census Bureau uses a set of dollar value thresholds that vary by family size and composition to determine who is in poverty. </a:t>
            </a:r>
          </a:p>
          <a:p>
            <a:r>
              <a:rPr lang="en-US" dirty="0"/>
              <a:t> </a:t>
            </a:r>
          </a:p>
          <a:p>
            <a:r>
              <a:rPr lang="en-US" b="1" dirty="0"/>
              <a:t>To determine a person's poverty status, </a:t>
            </a:r>
            <a:r>
              <a:rPr lang="en-US" dirty="0"/>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Newark and City of Orange have the highest poverty rates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cost of living budget estimates how much income a family is likely to need (across 7 components) to attain a modest yet adequate standard of living here. The most costly component in this county tends to be child care.</a:t>
            </a:r>
          </a:p>
          <a:p>
            <a:r>
              <a:rPr lang="en-US" dirty="0"/>
              <a:t> </a:t>
            </a:r>
          </a:p>
          <a:p>
            <a:r>
              <a:rPr lang="en-US" dirty="0"/>
              <a:t>The Economic Policy Institute’s Family Budget Calculator estimates community-specific costs for a two parent-two child family to provide a measure of economic security in America.</a:t>
            </a:r>
          </a:p>
          <a:p>
            <a:r>
              <a:rPr lang="en-US" dirty="0"/>
              <a:t> </a:t>
            </a:r>
          </a:p>
          <a:p>
            <a:r>
              <a:rPr lang="en-US" b="1" dirty="0"/>
              <a:t>Municipality data available? </a:t>
            </a:r>
            <a:r>
              <a:rPr lang="en-US" dirty="0"/>
              <a:t>No. An overall value for NJ is also not available.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is the 4</a:t>
            </a:r>
            <a:r>
              <a:rPr lang="en-US" baseline="30000" dirty="0"/>
              <a:t>th</a:t>
            </a:r>
            <a:r>
              <a:rPr lang="en-US" dirty="0"/>
              <a:t> least expensive NJ county to live in, based on EPI’s Family Budget Calculator total annual cost of living estimates.</a:t>
            </a:r>
          </a:p>
          <a:p>
            <a:r>
              <a:rPr lang="en-US" b="1" dirty="0"/>
              <a:t> </a:t>
            </a:r>
            <a:endParaRPr lang="en-US" dirty="0"/>
          </a:p>
          <a:p>
            <a:r>
              <a:rPr lang="en-US" dirty="0"/>
              <a:t>The Economic Policy Institute’s Family Budget Calculator estimates community-specific costs for a two parent-two child family to provide a measure of economic security in America.</a:t>
            </a:r>
          </a:p>
          <a:p>
            <a:r>
              <a:rPr lang="en-US" b="1" dirty="0"/>
              <a:t> </a:t>
            </a:r>
            <a:endParaRPr lang="en-US" dirty="0"/>
          </a:p>
          <a:p>
            <a:r>
              <a:rPr lang="en-US" b="1" dirty="0"/>
              <a:t>Municipality data available? </a:t>
            </a:r>
            <a:r>
              <a:rPr lang="en-US" dirty="0"/>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household income is lower than the state median and similar to than the national median.  </a:t>
            </a:r>
          </a:p>
          <a:p>
            <a:pPr marL="174708" indent="-174708">
              <a:buFont typeface="Arial" panose="020B0604020202020204" pitchFamily="34" charset="0"/>
              <a:buChar char="•"/>
            </a:pPr>
            <a:r>
              <a:rPr lang="en-US" dirty="0"/>
              <a:t>This county’s median household income tended to increase between 2013 and 2017.</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 </a:t>
            </a:r>
          </a:p>
          <a:p>
            <a:r>
              <a:rPr lang="en-US" dirty="0"/>
              <a:t> </a:t>
            </a:r>
          </a:p>
          <a:p>
            <a:r>
              <a:rPr lang="en-US" b="1" dirty="0"/>
              <a:t>Municipality data available</a:t>
            </a:r>
            <a:r>
              <a:rPr lang="en-US" dirty="0"/>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Newark and City of Orange have the lowest median household income.</a:t>
            </a:r>
          </a:p>
          <a:p>
            <a:r>
              <a:rPr lang="en-US" dirty="0"/>
              <a:t> </a:t>
            </a:r>
          </a:p>
          <a:p>
            <a:r>
              <a:rPr lang="en-US" b="1" dirty="0"/>
              <a:t>Median Household Income.</a:t>
            </a:r>
            <a:r>
              <a:rPr lang="en-US" dirty="0"/>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dirty="0"/>
              <a:t> </a:t>
            </a:r>
          </a:p>
          <a:p>
            <a:r>
              <a:rPr lang="en-US" dirty="0"/>
              <a:t>Median income tends to be a more accurate measurement than average income, as average income can be skewed by only a few incredibly high earners.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households experiencing severe cost burden than the NJ average. </a:t>
            </a:r>
          </a:p>
          <a:p>
            <a:r>
              <a:rPr lang="en-US" dirty="0"/>
              <a:t> </a:t>
            </a:r>
          </a:p>
          <a:p>
            <a:r>
              <a:rPr lang="en-US" dirty="0"/>
              <a:t>50% of income or more spent on housing is considered severe cost burden. Household income is based on a 12-month estimate (in 2017 inflation adjusted dollars).</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This county’s percentage of households experiencing severe housing burden has increased slightly between 2014 and 2019. </a:t>
            </a:r>
          </a:p>
          <a:p>
            <a:endParaRPr lang="en-US" dirty="0" smtClean="0"/>
          </a:p>
          <a:p>
            <a:r>
              <a:rPr lang="en-US" dirty="0" smtClean="0"/>
              <a:t>Severe housing burden is defined as households with at least 1 of 4 housing problems including: overcrowding, high housing costs, lack of kitchen facilities, or lack of plumbing facilities. </a:t>
            </a:r>
          </a:p>
          <a:p>
            <a:endParaRPr lang="en-US" dirty="0" smtClean="0"/>
          </a:p>
          <a:p>
            <a:r>
              <a:rPr lang="en-US" dirty="0" smtClean="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endParaRPr lang="en-US" dirty="0" smtClean="0"/>
          </a:p>
          <a:p>
            <a:r>
              <a:rPr lang="en-US" dirty="0" smtClean="0"/>
              <a:t>Municipality data available? 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996773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rates have been slightly decreasing over time.  </a:t>
            </a:r>
          </a:p>
          <a:p>
            <a:pPr marL="174708" indent="-174708">
              <a:buFont typeface="Arial" panose="020B0604020202020204" pitchFamily="34" charset="0"/>
              <a:buChar char="•"/>
            </a:pPr>
            <a:r>
              <a:rPr lang="en-US" dirty="0"/>
              <a:t>Nationally and in NJ, food insecurity rates have been decreasing slightly over time. </a:t>
            </a:r>
          </a:p>
          <a:p>
            <a:endParaRPr lang="en-US" dirty="0"/>
          </a:p>
          <a:p>
            <a:r>
              <a:rPr lang="en-US" dirty="0"/>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food insecurity rate is higher than the state average and higher than the national average.</a:t>
            </a:r>
          </a:p>
          <a:p>
            <a:r>
              <a:rPr lang="en-US" dirty="0"/>
              <a:t> </a:t>
            </a:r>
          </a:p>
          <a:p>
            <a:r>
              <a:rPr lang="en-US" b="1" dirty="0"/>
              <a:t>Municipality Data available?</a:t>
            </a:r>
            <a:r>
              <a:rPr lang="en-US" dirty="0"/>
              <a:t> No. County and state levels only.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county:</a:t>
            </a:r>
          </a:p>
          <a:p>
            <a:pPr marL="174708" indent="-174708">
              <a:buFont typeface="Arial" panose="020B0604020202020204" pitchFamily="34" charset="0"/>
              <a:buChar char="•"/>
            </a:pPr>
            <a:r>
              <a:rPr lang="en-US" dirty="0"/>
              <a:t>The number of women, infants and children enrolled in the WIC Nutrition Program has slightly decreased between 2013 and 2017.</a:t>
            </a:r>
          </a:p>
          <a:p>
            <a:pPr marL="174708" indent="-174708">
              <a:buFont typeface="Arial" panose="020B0604020202020204" pitchFamily="34" charset="0"/>
              <a:buChar char="•"/>
            </a:pPr>
            <a:r>
              <a:rPr lang="en-US" dirty="0"/>
              <a:t>The number of children receiving FRL has increased between the school years shown. </a:t>
            </a:r>
          </a:p>
          <a:p>
            <a:pPr marL="174708" indent="-174708">
              <a:buFont typeface="Arial" panose="020B0604020202020204" pitchFamily="34" charset="0"/>
              <a:buChar char="•"/>
            </a:pPr>
            <a:r>
              <a:rPr lang="en-US" dirty="0"/>
              <a:t>The number of children receiving NJ SNAP benefits (formerly food stamps) has decreased between 2013 and 2017.</a:t>
            </a:r>
          </a:p>
          <a:p>
            <a:r>
              <a:rPr lang="en-US" dirty="0"/>
              <a:t> </a:t>
            </a:r>
          </a:p>
          <a:p>
            <a:r>
              <a:rPr lang="en-US" b="1" dirty="0"/>
              <a:t>NJ SNAP</a:t>
            </a:r>
            <a:r>
              <a:rPr lang="en-US" dirty="0"/>
              <a:t>, formerly </a:t>
            </a:r>
            <a:r>
              <a:rPr lang="en-US" b="1" dirty="0"/>
              <a:t>Food Stamps</a:t>
            </a:r>
            <a:r>
              <a:rPr lang="en-US" dirty="0"/>
              <a:t>, is </a:t>
            </a:r>
            <a:r>
              <a:rPr lang="en-US" b="1" dirty="0"/>
              <a:t>New Jersey's Supplemental Nutrition Assistance Program</a:t>
            </a:r>
            <a:r>
              <a:rPr lang="en-US" dirty="0"/>
              <a:t> that can help low-income families buy the groceries they need to eat healthy. </a:t>
            </a:r>
          </a:p>
          <a:p>
            <a:r>
              <a:rPr lang="en-US" dirty="0"/>
              <a:t>Eligibility depends on several factors like income, household size, resources, etc.  Visit </a:t>
            </a:r>
            <a:r>
              <a:rPr lang="en-US" u="sng" dirty="0"/>
              <a:t>https://www.nj.gov/humanservices/dfd/programs/njsnap/</a:t>
            </a:r>
            <a:r>
              <a:rPr lang="en-US" dirty="0"/>
              <a:t>   for  information on eligibility standards and program participation</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infant, toddler, and pre-K median monthly childcare costs in this county tend to be on the middling side for the state.</a:t>
            </a:r>
          </a:p>
          <a:p>
            <a:r>
              <a:rPr lang="en-US" dirty="0"/>
              <a:t> </a:t>
            </a:r>
          </a:p>
          <a:p>
            <a:r>
              <a:rPr lang="en-US" dirty="0"/>
              <a:t>Data includes responses from more than 1,000 daycare centers. Free daycare programs, such as Head Start, are not included in the analysis.</a:t>
            </a:r>
          </a:p>
          <a:p>
            <a:r>
              <a:rPr lang="en-US" b="1" dirty="0"/>
              <a:t> </a:t>
            </a:r>
            <a:endParaRPr lang="en-US" dirty="0"/>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infant, toddler and pre-K childcare costs appear slightly higher than expected when compared to the county’s median household income.</a:t>
            </a:r>
          </a:p>
          <a:p>
            <a:r>
              <a:rPr lang="en-US" dirty="0"/>
              <a:t> </a:t>
            </a:r>
          </a:p>
          <a:p>
            <a:r>
              <a:rPr lang="en-US" dirty="0"/>
              <a:t>Data includes responses from more than 1,000 daycare centers. Free daycare programs, such as Head Start, are not included in the analysis. </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commuters tend to have a slightly longer commute to work than the state average of 31.5 minutes.</a:t>
            </a:r>
          </a:p>
          <a:p>
            <a:pPr marL="640594" lvl="1" indent="-174708">
              <a:buFont typeface="Arial" panose="020B0604020202020204" pitchFamily="34" charset="0"/>
              <a:buChar char="•"/>
            </a:pPr>
            <a:r>
              <a:rPr lang="en-US" dirty="0"/>
              <a:t>Only 4 counties in NJ have estimated average commute times shorter than the national average. </a:t>
            </a:r>
          </a:p>
          <a:p>
            <a:pPr marL="174708" indent="-174708">
              <a:buFont typeface="Arial" panose="020B0604020202020204" pitchFamily="34" charset="0"/>
              <a:buChar char="•"/>
            </a:pPr>
            <a:r>
              <a:rPr lang="en-US" dirty="0"/>
              <a:t>This county’s average travel time to work has tended to increase slightly over time. </a:t>
            </a:r>
          </a:p>
          <a:p>
            <a:r>
              <a:rPr lang="en-US" dirty="0"/>
              <a:t> </a:t>
            </a:r>
          </a:p>
          <a:p>
            <a:r>
              <a:rPr lang="en-US" b="1" dirty="0"/>
              <a:t>Municipality data available? </a:t>
            </a:r>
            <a:r>
              <a:rPr lang="en-US" dirty="0"/>
              <a:t>Chart 8.3.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Milburn and Maplewood have the longest average commute times.</a:t>
            </a:r>
          </a:p>
          <a:p>
            <a:r>
              <a:rPr lang="en-US" dirty="0"/>
              <a:t> </a:t>
            </a:r>
          </a:p>
          <a:p>
            <a:r>
              <a:rPr lang="en-US" b="1" dirty="0"/>
              <a:t>County workbook</a:t>
            </a:r>
            <a:r>
              <a:rPr lang="en-US" dirty="0"/>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Residents in this county spend the 2</a:t>
            </a:r>
            <a:r>
              <a:rPr lang="en-US" baseline="30000" dirty="0"/>
              <a:t>nd</a:t>
            </a:r>
            <a:r>
              <a:rPr lang="en-US" dirty="0"/>
              <a:t> lowest proportion of their income on transportation as compared to other NJ counties.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annual cost of car ownership in this county is estimated to be the 2</a:t>
            </a:r>
            <a:r>
              <a:rPr lang="en-US" baseline="30000" dirty="0"/>
              <a:t>nd</a:t>
            </a:r>
            <a:r>
              <a:rPr lang="en-US" dirty="0"/>
              <a:t> lowest in the state. </a:t>
            </a:r>
          </a:p>
          <a:p>
            <a:r>
              <a:rPr lang="en-US" dirty="0"/>
              <a:t> </a:t>
            </a:r>
          </a:p>
          <a:p>
            <a:r>
              <a:rPr lang="en-US" dirty="0"/>
              <a:t>Calculated based on "typical regional" family profile.</a:t>
            </a:r>
          </a:p>
          <a:p>
            <a:r>
              <a:rPr lang="en-US" dirty="0"/>
              <a:t>[The income, number of commuters and household size for the “typical regional” family profile for this county are provided in the county workbook, table 8.4].</a:t>
            </a:r>
          </a:p>
          <a:p>
            <a:r>
              <a:rPr lang="en-US" dirty="0"/>
              <a:t> </a:t>
            </a:r>
          </a:p>
          <a:p>
            <a:r>
              <a:rPr lang="en-US" b="1" dirty="0"/>
              <a:t>Municipality data available</a:t>
            </a:r>
            <a:r>
              <a:rPr lang="en-US" dirty="0"/>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 has a higher percentage of minors without insurance than the state average. </a:t>
            </a:r>
          </a:p>
          <a:p>
            <a:pPr marL="640594" lvl="1" indent="-174708">
              <a:buFont typeface="Arial" panose="020B0604020202020204" pitchFamily="34" charset="0"/>
              <a:buChar char="•"/>
            </a:pPr>
            <a:r>
              <a:rPr lang="en-US" dirty="0"/>
              <a:t>Only 4 counties in NJ have higher estimated percentages of children without insurance than the national average. </a:t>
            </a:r>
          </a:p>
          <a:p>
            <a:pPr marL="174708" indent="-174708">
              <a:buFont typeface="Arial" panose="020B0604020202020204" pitchFamily="34" charset="0"/>
              <a:buChar char="•"/>
            </a:pPr>
            <a:r>
              <a:rPr lang="en-US" dirty="0"/>
              <a:t>In this county, the percentage of minors without insurance has decreased slightly over time.</a:t>
            </a:r>
          </a:p>
          <a:p>
            <a:r>
              <a:rPr lang="en-US" b="1" dirty="0"/>
              <a:t> </a:t>
            </a:r>
            <a:endParaRPr lang="en-US" dirty="0"/>
          </a:p>
          <a:p>
            <a:r>
              <a:rPr lang="en-US" b="1" dirty="0"/>
              <a:t>Municipality data available</a:t>
            </a:r>
            <a:r>
              <a:rPr lang="en-US" dirty="0"/>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Irvington and Newark have the largest percentages of minors without insurance in this county.</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Without accounting for population size, this county has the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child immunization rates have remained mostly steady between 2013 and 2019.</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highest report of late or lack of prenatal care of the NJ counties. </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reports of late or lack of prenatal care has increased </a:t>
            </a:r>
            <a:r>
              <a:rPr lang="en-US"/>
              <a:t>between 2016 </a:t>
            </a:r>
            <a:r>
              <a:rPr lang="en-US" dirty="0"/>
              <a:t>and 2018.</a:t>
            </a:r>
          </a:p>
          <a:p>
            <a:r>
              <a:rPr lang="en-US" dirty="0"/>
              <a:t> </a:t>
            </a:r>
          </a:p>
          <a:p>
            <a:r>
              <a:rPr lang="en-US" b="1" dirty="0"/>
              <a:t>Note: </a:t>
            </a:r>
            <a:r>
              <a:rPr lang="en-US" dirty="0"/>
              <a:t>Cape May and Salem Counties do not have individual data available. All counties with fewer than 100,000 persons are combined together under the label "Unidentified Counties."</a:t>
            </a:r>
          </a:p>
          <a:p>
            <a:r>
              <a:rPr lang="en-US" dirty="0"/>
              <a:t> </a:t>
            </a:r>
          </a:p>
          <a:p>
            <a:r>
              <a:rPr lang="en-US" dirty="0"/>
              <a:t>Calculated as the percentage of births that occur to mothers who, on their child's birth certificate, reported receiving prenatal care only in the third trimester of their pregnancy, or who reported receiving no prenatal care.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Employees in this county are estimated to earn a higher weekly wage than the state average.</a:t>
            </a:r>
          </a:p>
          <a:p>
            <a:pPr marL="174708" indent="-174708">
              <a:buFont typeface="Arial" panose="020B0604020202020204" pitchFamily="34" charset="0"/>
              <a:buChar char="•"/>
            </a:pPr>
            <a:r>
              <a:rPr lang="en-US" dirty="0"/>
              <a:t>In this county, the average annual wage has increased slightly between 2016 and 2018. </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county’s unemployment rate is generally higher than the state's rate and tended to follow similar patterns across the year. </a:t>
            </a:r>
          </a:p>
          <a:p>
            <a:r>
              <a:rPr lang="en-US" dirty="0"/>
              <a:t> </a:t>
            </a:r>
          </a:p>
          <a:p>
            <a:r>
              <a:rPr lang="en-US" b="1" dirty="0"/>
              <a:t>Note:</a:t>
            </a:r>
            <a:r>
              <a:rPr lang="en-US" dirty="0"/>
              <a:t> 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median unemployment rate is higher than the state median.</a:t>
            </a:r>
          </a:p>
          <a:p>
            <a:r>
              <a:rPr lang="en-US" dirty="0"/>
              <a:t> </a:t>
            </a:r>
          </a:p>
          <a:p>
            <a:r>
              <a:rPr lang="en-US" b="1" dirty="0"/>
              <a:t>Note: </a:t>
            </a:r>
            <a:r>
              <a:rPr lang="en-US" dirty="0"/>
              <a:t>Not seasonally adjusted.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as with each NJ county, men tend to have higher annual incomes than women. </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both males and females tend to have a lower median income than the state average, and a slightly higher median income to the national average.</a:t>
            </a:r>
          </a:p>
          <a:p>
            <a:r>
              <a:rPr lang="en-US" b="1" dirty="0"/>
              <a:t> </a:t>
            </a:r>
            <a:endParaRPr lang="en-US" dirty="0"/>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median income for males and females has slightly increased between 2013 and 2017. Men consistently earn about $8K more than women.</a:t>
            </a:r>
          </a:p>
          <a:p>
            <a:r>
              <a:rPr lang="en-US" dirty="0"/>
              <a:t> </a:t>
            </a:r>
          </a:p>
          <a:p>
            <a:r>
              <a:rPr lang="en-US" b="1" dirty="0"/>
              <a:t>Municipality data available?</a:t>
            </a:r>
            <a:r>
              <a:rPr lang="en-US" dirty="0"/>
              <a:t> Chart 10.8.</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Three municipalities with the highest, lowest, and a middling median income were selected to illustrate the variation of income by sex across municipalities. </a:t>
            </a:r>
          </a:p>
          <a:p>
            <a:r>
              <a:rPr lang="en-US" dirty="0"/>
              <a:t> </a:t>
            </a:r>
          </a:p>
          <a:p>
            <a:r>
              <a:rPr lang="en-US" b="1" dirty="0"/>
              <a:t>County workbook</a:t>
            </a:r>
            <a:r>
              <a:rPr lang="en-US" dirty="0"/>
              <a:t> may include data for additional municipalities.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 county’s crime rate is the highest one in the state. </a:t>
            </a:r>
          </a:p>
          <a:p>
            <a:pPr marL="174708" indent="-174708">
              <a:buFont typeface="Arial" panose="020B0604020202020204" pitchFamily="34" charset="0"/>
              <a:buChar char="•"/>
            </a:pPr>
            <a:r>
              <a:rPr lang="en-US" dirty="0"/>
              <a:t>Comparisons of crime rates between counties should not be made without considering seasonal population volume, transience, tourism, and labor forces.</a:t>
            </a:r>
          </a:p>
          <a:p>
            <a:r>
              <a:rPr lang="en-US" dirty="0"/>
              <a:t> </a:t>
            </a:r>
          </a:p>
          <a:p>
            <a:r>
              <a:rPr lang="en-US" b="1" dirty="0"/>
              <a:t>Info</a:t>
            </a:r>
            <a:r>
              <a:rPr lang="en-US" dirty="0"/>
              <a:t>: All crime rates are based on permanent, year-round populations and refer to instances of murder, rape, robbery and aggravated assault.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violent crimes were attributed to aggravated assault and robbery and most nonviolent crimes were attributed to larceny.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9</a:t>
            </a:r>
            <a:r>
              <a:rPr lang="en-US" baseline="30000" dirty="0"/>
              <a:t>th</a:t>
            </a:r>
            <a:r>
              <a:rPr lang="en-US" dirty="0"/>
              <a:t> highest juvenile arrest rate in the state.</a:t>
            </a:r>
          </a:p>
          <a:p>
            <a:pPr marL="174708" indent="-174708">
              <a:buFont typeface="Arial" panose="020B0604020202020204" pitchFamily="34" charset="0"/>
              <a:buChar char="•"/>
            </a:pPr>
            <a:r>
              <a:rPr lang="en-US" dirty="0"/>
              <a:t>This rate has decreased slightly between 2012 and 2016, and is similar to the NJ average.</a:t>
            </a:r>
          </a:p>
          <a:p>
            <a:endParaRPr lang="en-US" dirty="0"/>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deaths was too small to calculate reliable rates for most counties, and for some years.</a:t>
            </a:r>
          </a:p>
          <a:p>
            <a:pPr marL="174708" indent="-174708">
              <a:buFont typeface="Arial" panose="020B0604020202020204" pitchFamily="34" charset="0"/>
              <a:buChar char="•"/>
            </a:pPr>
            <a:r>
              <a:rPr lang="en-US" dirty="0"/>
              <a:t> Of the counties with data available, this county’s homicide rate was at the top.</a:t>
            </a:r>
          </a:p>
          <a:p>
            <a:pPr marL="174708" indent="-174708">
              <a:buFont typeface="Arial" panose="020B0604020202020204" pitchFamily="34" charset="0"/>
              <a:buChar char="•"/>
            </a:pPr>
            <a:r>
              <a:rPr lang="en-US" dirty="0"/>
              <a:t>For years with calculated rates for this county, the homicide rate tended to decrease slightly.</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Blanks indicate the number of deaths was too small to calculate reliable rates. Most counties will have blanks in this section.</a:t>
            </a:r>
          </a:p>
          <a:p>
            <a:pPr marL="174708" indent="-174708">
              <a:buFont typeface="Arial" panose="020B0604020202020204" pitchFamily="34" charset="0"/>
              <a:buChar char="•"/>
            </a:pPr>
            <a:r>
              <a:rPr lang="en-US" dirty="0"/>
              <a:t>This county’s homicide rates for Black, non-Hispanic residents was higher than for Hispanic residents.  </a:t>
            </a:r>
          </a:p>
          <a:p>
            <a:pPr marL="174708" indent="-174708">
              <a:buFont typeface="Arial" panose="020B0604020202020204" pitchFamily="34" charset="0"/>
              <a:buChar char="•"/>
            </a:pPr>
            <a:r>
              <a:rPr lang="en-US" dirty="0"/>
              <a:t>Males had higher homicide rates than Females.</a:t>
            </a:r>
          </a:p>
          <a:p>
            <a:r>
              <a:rPr lang="en-US" dirty="0"/>
              <a:t> </a:t>
            </a:r>
          </a:p>
          <a:p>
            <a:r>
              <a:rPr lang="en-US" dirty="0"/>
              <a:t>County is the decedent's county of residence, not the county where the assault occurred.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highest number of domestic violence incidents in NJ.</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the number of domestic violence incidents in this county has increased between 2012 and 2016.  </a:t>
            </a:r>
          </a:p>
          <a:p>
            <a:r>
              <a:rPr lang="en-US" dirty="0"/>
              <a:t> </a:t>
            </a:r>
          </a:p>
          <a:p>
            <a:r>
              <a:rPr lang="en-US" dirty="0"/>
              <a:t>The New Jersey State Police UCR Unit relies on the individual reporting agencies for accuracy of the reported data. </a:t>
            </a:r>
          </a:p>
          <a:p>
            <a:r>
              <a:rPr lang="en-US" b="1" dirty="0"/>
              <a:t> </a:t>
            </a:r>
            <a:endParaRPr lang="en-US" dirty="0"/>
          </a:p>
          <a:p>
            <a:r>
              <a:rPr lang="en-US" b="1" dirty="0"/>
              <a:t>Municipality data available? </a:t>
            </a:r>
            <a:r>
              <a:rPr lang="en-US" dirty="0"/>
              <a:t>Chart 12.3.</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Of the municipalities with data available for this county, and without accounting for population size, Newark had the highest number of domestic violence incidents reported in the county. </a:t>
            </a:r>
          </a:p>
          <a:p>
            <a:r>
              <a:rPr lang="en-US" dirty="0"/>
              <a:t> </a:t>
            </a:r>
          </a:p>
          <a:p>
            <a:r>
              <a:rPr lang="en-US" b="1" dirty="0"/>
              <a:t>County workbook</a:t>
            </a:r>
            <a:r>
              <a:rPr lang="en-US" dirty="0"/>
              <a:t> may include data for additional municipalities.</a:t>
            </a:r>
          </a:p>
          <a:p>
            <a:r>
              <a:rPr lang="en-US" dirty="0"/>
              <a:t> </a:t>
            </a:r>
          </a:p>
          <a:p>
            <a:r>
              <a:rPr lang="en-US" dirty="0"/>
              <a:t>The New Jersey State Police UCR Unit relies on the individual reporting agencies for accuracy of the reported data.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Most domestic violence offenses in NJ were categorized as assault and harassment.</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NJ, most domestic violence arrests were related to assault. </a:t>
            </a:r>
          </a:p>
          <a:p>
            <a:r>
              <a:rPr lang="en-US" dirty="0"/>
              <a:t> </a:t>
            </a:r>
          </a:p>
          <a:p>
            <a:r>
              <a:rPr lang="en-US" dirty="0"/>
              <a:t>The New Jersey State Police UCR Unit relies on the individual reporting agencies for accuracy of the reported data. </a:t>
            </a:r>
          </a:p>
          <a:p>
            <a:r>
              <a:rPr lang="en-US" dirty="0"/>
              <a:t> </a:t>
            </a:r>
          </a:p>
          <a:p>
            <a:r>
              <a:rPr lang="en-US" b="1" dirty="0"/>
              <a:t>Municipality/County data available? </a:t>
            </a:r>
            <a:r>
              <a:rPr lang="en-US" dirty="0"/>
              <a:t>No, neither county nor municipality estimates available.</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Across a two-year period (2016 to 2018), 16 counties experienced an increase in the percentage of opioid deaths, while the remaining 5 NJ counties experienced a decrease. </a:t>
            </a:r>
          </a:p>
          <a:p>
            <a:pPr marL="174708" indent="-174708">
              <a:buFont typeface="Arial" panose="020B0604020202020204" pitchFamily="34" charset="0"/>
              <a:buChar char="•"/>
            </a:pPr>
            <a:r>
              <a:rPr lang="en-US" dirty="0"/>
              <a:t>In this county, the number of suspected overdose deaths increased over that period. </a:t>
            </a:r>
          </a:p>
          <a:p>
            <a:pPr marL="174708" indent="-174708">
              <a:buFont typeface="Arial" panose="020B0604020202020204" pitchFamily="34" charset="0"/>
              <a:buChar char="•"/>
            </a:pPr>
            <a:r>
              <a:rPr lang="en-US" dirty="0"/>
              <a:t>Between 2014 and 2018, the number of suspected opioid deaths in this county had increased steadily, roughly tripling in 5 years.</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there is an increasing trend of overdose deaths as a proportion of the population from 2017 to 2018.</a:t>
            </a:r>
          </a:p>
          <a:p>
            <a:pPr marL="174708" indent="-174708">
              <a:buFont typeface="Arial" panose="020B0604020202020204" pitchFamily="34" charset="0"/>
              <a:buChar char="•"/>
            </a:pPr>
            <a:r>
              <a:rPr lang="en-US" dirty="0"/>
              <a:t>The decreasing line indicates that more people have been dying of overdoses over time.</a:t>
            </a:r>
          </a:p>
          <a:p>
            <a:r>
              <a:rPr lang="en-US" dirty="0"/>
              <a:t> </a:t>
            </a:r>
          </a:p>
          <a:p>
            <a:r>
              <a:rPr lang="en-US" b="1" dirty="0"/>
              <a:t>Municipality data available? </a:t>
            </a:r>
            <a:r>
              <a:rPr lang="en-US" dirty="0"/>
              <a:t>No.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most treatment center admissions were due to Heroin usage.</a:t>
            </a:r>
          </a:p>
          <a:p>
            <a:r>
              <a:rPr lang="en-US" dirty="0"/>
              <a:t> </a:t>
            </a:r>
          </a:p>
          <a:p>
            <a:r>
              <a:rPr lang="en-US" dirty="0"/>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majority of mental health programs available are outpatient, followed supportive housing.</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mental health distress found is below the state average.</a:t>
            </a:r>
          </a:p>
          <a:p>
            <a:pPr marL="174708" indent="-174708">
              <a:buFont typeface="Arial" panose="020B0604020202020204" pitchFamily="34" charset="0"/>
              <a:buChar char="•"/>
            </a:pPr>
            <a:r>
              <a:rPr lang="en-US" dirty="0"/>
              <a:t>Over time, the percentage of the population reporting mental health distress in this phone survey has slightly decreased.</a:t>
            </a:r>
          </a:p>
          <a:p>
            <a:r>
              <a:rPr lang="en-US" dirty="0"/>
              <a:t> </a:t>
            </a:r>
          </a:p>
          <a:p>
            <a:r>
              <a:rPr lang="en-US" b="1" dirty="0"/>
              <a:t>Note</a:t>
            </a:r>
            <a:r>
              <a:rPr lang="en-US" dirty="0"/>
              <a:t>: Frequent Mental distress: Based on responses indicating 14 or more of the past 30 days "not good".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White, non-Hispanic residents reported symptoms of mental health distress most frequently, followed by Black/African/American, non-Hispanic, then Hispanic/Latino residents. </a:t>
            </a:r>
          </a:p>
          <a:p>
            <a:pPr marL="174708" indent="-174708">
              <a:buFont typeface="Arial" panose="020B0604020202020204" pitchFamily="34" charset="0"/>
              <a:buChar char="•"/>
            </a:pPr>
            <a:r>
              <a:rPr lang="en-US" dirty="0"/>
              <a:t>Symptoms of mental health distress were reported by Women at a similar rate to Men. </a:t>
            </a:r>
          </a:p>
          <a:p>
            <a:r>
              <a:rPr lang="en-US" dirty="0"/>
              <a:t> </a:t>
            </a:r>
          </a:p>
          <a:p>
            <a:r>
              <a:rPr lang="en-US" b="1" dirty="0"/>
              <a:t>Note</a:t>
            </a:r>
            <a:r>
              <a:rPr lang="en-US" dirty="0"/>
              <a:t>: Frequent Mental distress: Based on responses indicating 14 or more of the past 30 days "not good".</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the estimated frequency of depression is below the state average.</a:t>
            </a:r>
          </a:p>
          <a:p>
            <a:pPr marL="174708" indent="-174708">
              <a:buFont typeface="Arial" panose="020B0604020202020204" pitchFamily="34" charset="0"/>
              <a:buChar char="•"/>
            </a:pPr>
            <a:r>
              <a:rPr lang="en-US" dirty="0"/>
              <a:t>Over time, the percentage of the population reporting depression in this phone survey has varied slightly. </a:t>
            </a:r>
          </a:p>
          <a:p>
            <a:r>
              <a:rPr lang="en-US" dirty="0"/>
              <a:t> </a:t>
            </a:r>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this county Hispanic/Latino resident reported diagnosed depression, most frequently, followed by White, non-Hispanic, then Black, non-Hispanic residents.</a:t>
            </a:r>
          </a:p>
          <a:p>
            <a:pPr marL="174708" indent="-174708">
              <a:buFont typeface="Arial" panose="020B0604020202020204" pitchFamily="34" charset="0"/>
              <a:buChar char="•"/>
            </a:pPr>
            <a:r>
              <a:rPr lang="en-US" dirty="0"/>
              <a:t>Diagnosed depression was reported more frequently by Women than by Men. </a:t>
            </a:r>
          </a:p>
          <a:p>
            <a:r>
              <a:rPr lang="en-US" b="1" dirty="0"/>
              <a:t> </a:t>
            </a:r>
            <a:endParaRPr lang="en-US" dirty="0"/>
          </a:p>
          <a:p>
            <a:r>
              <a:rPr lang="en-US" b="1" dirty="0"/>
              <a:t>Note</a:t>
            </a:r>
            <a:r>
              <a:rPr lang="en-US" dirty="0"/>
              <a:t>: Depression: Based on responses indicating depression diagnosis from a professional at any time during one’s lifetime. </a:t>
            </a:r>
          </a:p>
          <a:p>
            <a:r>
              <a:rPr lang="en-US" dirty="0"/>
              <a:t> </a:t>
            </a:r>
          </a:p>
          <a:p>
            <a:r>
              <a:rPr lang="en-US" dirty="0"/>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b="1" dirty="0"/>
              <a:t> </a:t>
            </a:r>
            <a:endParaRPr lang="en-US" dirty="0"/>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2</a:t>
            </a:r>
            <a:r>
              <a:rPr lang="en-US" baseline="30000" dirty="0"/>
              <a:t>nd</a:t>
            </a:r>
            <a:r>
              <a:rPr lang="en-US" dirty="0"/>
              <a:t> highest number of children receiving Special Ed services of the NJ counties in 2018. </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In 2017 and 2018, the county’s percentage of children receiving Special Education services are below the state average.</a:t>
            </a:r>
          </a:p>
          <a:p>
            <a:r>
              <a:rPr lang="en-US" dirty="0"/>
              <a:t> </a:t>
            </a:r>
          </a:p>
          <a:p>
            <a:r>
              <a:rPr lang="en-US" dirty="0"/>
              <a:t>2017 NJ Average=17.6%</a:t>
            </a:r>
          </a:p>
          <a:p>
            <a:r>
              <a:rPr lang="en-US" dirty="0"/>
              <a:t>2018 NJ Average=17.9%</a:t>
            </a:r>
          </a:p>
          <a:p>
            <a:r>
              <a:rPr lang="en-US" b="1" dirty="0"/>
              <a:t> </a:t>
            </a:r>
            <a:endParaRPr lang="en-US" dirty="0"/>
          </a:p>
          <a:p>
            <a:r>
              <a:rPr lang="en-US" b="1" dirty="0"/>
              <a:t>Municipality Data Available?: </a:t>
            </a:r>
            <a:r>
              <a:rPr lang="en-US" dirty="0"/>
              <a:t>Yes</a:t>
            </a:r>
          </a:p>
          <a:p>
            <a:r>
              <a:rPr lang="en-US" b="1" dirty="0"/>
              <a:t>Note:</a:t>
            </a:r>
            <a:r>
              <a:rPr lang="en-US" dirty="0"/>
              <a:t> Charter schools were included in the county of registered address.</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Without accounting for population size, this county has the highest number of children receiving Special Ed services of the NJ counties. </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These lists of supports were identified by searching for providers who work with residents of this county. Many supports are available state-wide. </a:t>
            </a:r>
          </a:p>
          <a:p>
            <a:pPr marL="174708" indent="-174708">
              <a:buFont typeface="Arial" panose="020B0604020202020204" pitchFamily="34" charset="0"/>
              <a:buChar char="•"/>
            </a:pPr>
            <a:r>
              <a:rPr lang="en-US" dirty="0"/>
              <a:t>Did not include individual counselors. Is not an exhaustive list.</a:t>
            </a:r>
          </a:p>
          <a:p>
            <a:r>
              <a:rPr lang="en-US" dirty="0"/>
              <a:t> </a:t>
            </a:r>
          </a:p>
          <a:p>
            <a:r>
              <a:rPr lang="en-US" b="1" dirty="0"/>
              <a:t>Sources include:</a:t>
            </a:r>
            <a:endParaRPr lang="en-US" dirty="0"/>
          </a:p>
          <a:p>
            <a:pPr defTabSz="921223">
              <a:defRPr/>
            </a:pPr>
            <a:r>
              <a:rPr lang="en-US" dirty="0" smtClean="0"/>
              <a:t>16.1. </a:t>
            </a:r>
            <a:r>
              <a:rPr lang="en-US" dirty="0" smtClean="0">
                <a:hlinkClick r:id="rId3"/>
              </a:rPr>
              <a:t>https://www.Essexresourcenet.org/community-services/family-support-services/</a:t>
            </a:r>
            <a:r>
              <a:rPr lang="en-US" dirty="0" smtClean="0"/>
              <a:t> </a:t>
            </a:r>
          </a:p>
          <a:p>
            <a:pPr defTabSz="921223">
              <a:defRPr/>
            </a:pPr>
            <a:r>
              <a:rPr lang="en-US" dirty="0" smtClean="0">
                <a:hlinkClick r:id="rId4"/>
              </a:rPr>
              <a:t>https://www.embrella.org/support/</a:t>
            </a:r>
            <a:endParaRPr lang="en-US" dirty="0" smtClean="0"/>
          </a:p>
          <a:p>
            <a:pPr defTabSz="921223">
              <a:defRPr/>
            </a:pPr>
            <a:r>
              <a:rPr lang="en-US" dirty="0" smtClean="0">
                <a:hlinkClick r:id="rId5"/>
              </a:rPr>
              <a:t>http://www.fsoec.org/</a:t>
            </a:r>
            <a:endParaRPr lang="en-US" dirty="0" smtClean="0"/>
          </a:p>
          <a:p>
            <a:pPr defTabSz="921223">
              <a:defRPr/>
            </a:pPr>
            <a:endParaRPr lang="en-US" smtClean="0"/>
          </a:p>
          <a:p>
            <a:pPr defTabSz="921223">
              <a:defRPr/>
            </a:pPr>
            <a:r>
              <a:rPr lang="en-US" smtClean="0"/>
              <a:t>16.2</a:t>
            </a:r>
            <a:r>
              <a:rPr lang="en-US" dirty="0" smtClean="0"/>
              <a:t>. </a:t>
            </a:r>
            <a:r>
              <a:rPr lang="en-US" dirty="0" smtClean="0">
                <a:hlinkClick r:id="rId6"/>
              </a:rPr>
              <a:t>https://www.probononj.org/ProviderDirectory.aspx</a:t>
            </a:r>
            <a:endParaRPr lang="en-US" dirty="0" smtClean="0"/>
          </a:p>
          <a:p>
            <a:r>
              <a:rPr lang="en-US" dirty="0"/>
              <a:t> </a:t>
            </a:r>
          </a:p>
          <a:p>
            <a:r>
              <a:rPr lang="en-US" b="1" dirty="0"/>
              <a:t>Municipality data available? </a:t>
            </a:r>
            <a:r>
              <a:rPr lang="en-US" dirty="0"/>
              <a:t>No.</a:t>
            </a:r>
          </a:p>
          <a:p>
            <a:r>
              <a:rPr lang="en-US" dirty="0"/>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15.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B174D015-0C4B-4048-9105-5C80F75BB3C9}"/>
              </a:ext>
            </a:extLst>
          </p:cNvPr>
          <p:cNvSpPr txBox="1">
            <a:spLocks/>
          </p:cNvSpPr>
          <p:nvPr userDrawn="1"/>
        </p:nvSpPr>
        <p:spPr>
          <a:xfrm>
            <a:off x="-69866" y="39983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Essex</a:t>
            </a:r>
          </a:p>
          <a:p>
            <a:pPr>
              <a:lnSpc>
                <a:spcPct val="90000"/>
              </a:lnSpc>
            </a:pPr>
            <a:r>
              <a:rPr lang="en-US" spc="-200" dirty="0">
                <a:solidFill>
                  <a:schemeClr val="bg1"/>
                </a:solidFill>
                <a:latin typeface="Franklin Gothic Demi" panose="020B0703020102020204" pitchFamily="34" charset="0"/>
              </a:rPr>
              <a:t>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9118" y="319160"/>
            <a:ext cx="2121853" cy="4017374"/>
          </a:xfrm>
          <a:prstGeom prst="rect">
            <a:avLst/>
          </a:prstGeom>
        </p:spPr>
      </p:pic>
      <p:pic>
        <p:nvPicPr>
          <p:cNvPr id="6" name="Picture 5"/>
          <p:cNvPicPr>
            <a:picLocks noChangeAspect="1"/>
          </p:cNvPicPr>
          <p:nvPr userDrawn="1"/>
        </p:nvPicPr>
        <p:blipFill>
          <a:blip r:embed="rId3">
            <a:duotone>
              <a:prstClr val="black"/>
              <a:schemeClr val="accent6">
                <a:lumMod val="60000"/>
                <a:lumOff val="40000"/>
                <a:tint val="45000"/>
                <a:satMod val="400000"/>
              </a:schemeClr>
            </a:duotone>
            <a:extLst>
              <a:ext uri="{28A0092B-C50C-407E-A947-70E740481C1C}">
                <a14:useLocalDpi xmlns:a14="http://schemas.microsoft.com/office/drawing/2010/main" val="0"/>
              </a:ext>
            </a:extLst>
          </a:blip>
          <a:stretch>
            <a:fillRect/>
          </a:stretch>
        </p:blipFill>
        <p:spPr>
          <a:xfrm>
            <a:off x="4307048" y="124682"/>
            <a:ext cx="6262525" cy="6608634"/>
          </a:xfrm>
          <a:prstGeom prst="rect">
            <a:avLst/>
          </a:prstGeom>
        </p:spPr>
      </p:pic>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7" name="TextBox 6"/>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sp>
        <p:nvSpPr>
          <p:cNvPr id="6" name="TextBox 5"/>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8"/>
          <p:cNvSpPr txBox="1"/>
          <p:nvPr userDrawn="1"/>
        </p:nvSpPr>
        <p:spPr>
          <a:xfrm>
            <a:off x="509533" y="189969"/>
            <a:ext cx="1014467" cy="584775"/>
          </a:xfrm>
          <a:prstGeom prst="rect">
            <a:avLst/>
          </a:prstGeom>
          <a:noFill/>
        </p:spPr>
        <p:txBody>
          <a:bodyPr wrap="square" rtlCol="0">
            <a:spAutoFit/>
          </a:bodyPr>
          <a:lstStyle/>
          <a:p>
            <a:r>
              <a:rPr lang="en-US" sz="1600" b="1" dirty="0" smtClean="0">
                <a:latin typeface="+mj-lt"/>
              </a:rPr>
              <a:t>Essex</a:t>
            </a:r>
            <a:r>
              <a:rPr lang="en-US" sz="1600" b="1" baseline="0" dirty="0" smtClean="0">
                <a:latin typeface="+mj-lt"/>
              </a:rPr>
              <a:t> County</a:t>
            </a:r>
            <a:endParaRPr lang="en-US" sz="1600" b="1" dirty="0" smtClean="0">
              <a:latin typeface="+mj-lt"/>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90" y="0"/>
            <a:ext cx="503660" cy="953596"/>
          </a:xfrm>
          <a:prstGeom prst="rect">
            <a:avLst/>
          </a:prstGeom>
        </p:spPr>
      </p:pic>
      <p:sp>
        <p:nvSpPr>
          <p:cNvPr id="12" name="Rectangle 11">
            <a:extLst>
              <a:ext uri="{FF2B5EF4-FFF2-40B4-BE49-F238E27FC236}">
                <a16:creationId xmlns:a16="http://schemas.microsoft.com/office/drawing/2014/main" id="{375B0E80-599F-43BA-88E2-C71088FC466C}"/>
              </a:ext>
            </a:extLst>
          </p:cNvPr>
          <p:cNvSpPr/>
          <p:nvPr userDrawn="1"/>
        </p:nvSpPr>
        <p:spPr>
          <a:xfrm>
            <a:off x="3553634" y="821724"/>
            <a:ext cx="4046701" cy="6400800"/>
          </a:xfrm>
          <a:prstGeom prst="rect">
            <a:avLst/>
          </a:prstGeom>
        </p:spPr>
        <p:txBody>
          <a:bodyPr wrap="square">
            <a:noAutofit/>
          </a:bodyPr>
          <a:lstStyle/>
          <a:p>
            <a:pPr>
              <a:spcBef>
                <a:spcPts val="600"/>
              </a:spcBef>
            </a:pPr>
            <a:r>
              <a:rPr lang="en-US" sz="1400" spc="-20" dirty="0">
                <a:latin typeface="Franklin Gothic Medium" panose="020B0603020102020204" pitchFamily="34" charset="0"/>
              </a:rPr>
              <a:t>Programs for Parents </a:t>
            </a:r>
            <a:r>
              <a:rPr lang="en-US" sz="1200" spc="-20" dirty="0">
                <a:solidFill>
                  <a:srgbClr val="C00000"/>
                </a:solidFill>
                <a:latin typeface="Franklin Gothic Medium" panose="020B0603020102020204" pitchFamily="34" charset="0"/>
              </a:rPr>
              <a:t>{childcare]</a:t>
            </a:r>
          </a:p>
          <a:p>
            <a:pPr>
              <a:spcBef>
                <a:spcPts val="600"/>
              </a:spcBef>
            </a:pPr>
            <a:r>
              <a:rPr lang="en-US" sz="1400" spc="-20" dirty="0">
                <a:latin typeface="Franklin Gothic Medium" panose="020B0603020102020204" pitchFamily="34" charset="0"/>
              </a:rPr>
              <a:t>Inspire the Youth </a:t>
            </a:r>
            <a:r>
              <a:rPr lang="en-US" sz="1200" spc="-20" dirty="0">
                <a:solidFill>
                  <a:srgbClr val="C00000"/>
                </a:solidFill>
                <a:latin typeface="Franklin Gothic Medium" panose="020B0603020102020204" pitchFamily="34" charset="0"/>
              </a:rPr>
              <a:t>[Mentoring/Tutoring for families involved in CMO or MRSS services]</a:t>
            </a:r>
          </a:p>
          <a:p>
            <a:pPr>
              <a:spcBef>
                <a:spcPts val="600"/>
              </a:spcBef>
            </a:pPr>
            <a:r>
              <a:rPr lang="en-US" sz="1400" spc="-20" dirty="0">
                <a:latin typeface="Franklin Gothic Medium" panose="020B0603020102020204" pitchFamily="34" charset="0"/>
              </a:rPr>
              <a:t>Project 99 </a:t>
            </a:r>
            <a:r>
              <a:rPr lang="en-US" sz="1200" spc="-20" dirty="0">
                <a:solidFill>
                  <a:srgbClr val="C00000"/>
                </a:solidFill>
                <a:latin typeface="Franklin Gothic Medium" panose="020B0603020102020204" pitchFamily="34" charset="0"/>
              </a:rPr>
              <a:t>[Child centered and family focused intensive services]</a:t>
            </a:r>
          </a:p>
          <a:p>
            <a:pPr>
              <a:spcBef>
                <a:spcPts val="600"/>
              </a:spcBef>
            </a:pPr>
            <a:r>
              <a:rPr lang="en-US" sz="1400" spc="-20" dirty="0">
                <a:latin typeface="Franklin Gothic Medium" panose="020B0603020102020204" pitchFamily="34" charset="0"/>
              </a:rPr>
              <a:t>Kinship Navigator Program/Salvation Army </a:t>
            </a:r>
          </a:p>
          <a:p>
            <a:pPr>
              <a:spcBef>
                <a:spcPts val="600"/>
              </a:spcBef>
            </a:pPr>
            <a:r>
              <a:rPr lang="en-US" sz="1400" spc="-20" dirty="0" err="1">
                <a:latin typeface="Franklin Gothic Medium" panose="020B0603020102020204" pitchFamily="34" charset="0"/>
              </a:rPr>
              <a:t>Embrella</a:t>
            </a:r>
            <a:r>
              <a:rPr lang="en-US" sz="1400" spc="-20" dirty="0">
                <a:latin typeface="Franklin Gothic Medium" panose="020B0603020102020204" pitchFamily="34" charset="0"/>
              </a:rPr>
              <a:t> </a:t>
            </a:r>
            <a:r>
              <a:rPr lang="en-US" sz="1200" spc="-20" dirty="0">
                <a:solidFill>
                  <a:srgbClr val="C00000"/>
                </a:solidFill>
                <a:latin typeface="Franklin Gothic Medium" panose="020B0603020102020204" pitchFamily="34" charset="0"/>
              </a:rPr>
              <a:t>[Embracing and empowering foster, adoptive &amp; kinship families]</a:t>
            </a:r>
          </a:p>
          <a:p>
            <a:pPr>
              <a:spcBef>
                <a:spcPts val="600"/>
              </a:spcBef>
            </a:pPr>
            <a:r>
              <a:rPr lang="en-US" sz="1400" spc="-20" dirty="0">
                <a:latin typeface="Franklin Gothic Medium" panose="020B0603020102020204" pitchFamily="34" charset="0"/>
              </a:rPr>
              <a:t>Family Support Organization of Essex County </a:t>
            </a:r>
            <a:r>
              <a:rPr lang="en-US" sz="1200" spc="-20" dirty="0">
                <a:solidFill>
                  <a:srgbClr val="C00000"/>
                </a:solidFill>
                <a:latin typeface="Franklin Gothic Medium" panose="020B0603020102020204" pitchFamily="34" charset="0"/>
              </a:rPr>
              <a:t>[peer support, education, advocacy]</a:t>
            </a:r>
          </a:p>
          <a:p>
            <a:pPr>
              <a:spcBef>
                <a:spcPts val="600"/>
              </a:spcBef>
            </a:pPr>
            <a:r>
              <a:rPr lang="en-US" sz="1400" spc="-20" dirty="0">
                <a:latin typeface="Franklin Gothic Medium" panose="020B0603020102020204" pitchFamily="34" charset="0"/>
              </a:rPr>
              <a:t>New Jersey Kinship Legal Guardian Resource Center</a:t>
            </a:r>
          </a:p>
          <a:p>
            <a:pPr>
              <a:spcBef>
                <a:spcPts val="600"/>
              </a:spcBef>
            </a:pPr>
            <a:r>
              <a:rPr lang="en-US" sz="1400" spc="-20" dirty="0">
                <a:latin typeface="Franklin Gothic Medium" panose="020B0603020102020204" pitchFamily="34" charset="0"/>
              </a:rPr>
              <a:t>New Jersey Adoption Resource Clearing House </a:t>
            </a:r>
          </a:p>
          <a:p>
            <a:pPr>
              <a:spcBef>
                <a:spcPts val="600"/>
              </a:spcBef>
            </a:pPr>
            <a:r>
              <a:rPr lang="en-US" sz="1400" spc="-20" dirty="0">
                <a:latin typeface="Franklin Gothic Medium" panose="020B0603020102020204" pitchFamily="34" charset="0"/>
              </a:rPr>
              <a:t>Family Success Centers located throughout Essex County (9 centers)</a:t>
            </a:r>
          </a:p>
          <a:p>
            <a:endParaRPr lang="en-US" sz="1200" spc="-20" dirty="0">
              <a:solidFill>
                <a:srgbClr val="C00000"/>
              </a:solidFill>
              <a:latin typeface="Franklin Gothic Medium" panose="020B0603020102020204" pitchFamily="34" charset="0"/>
            </a:endParaRPr>
          </a:p>
          <a:p>
            <a:endParaRPr lang="en-US" sz="900" dirty="0">
              <a:solidFill>
                <a:srgbClr val="C00000"/>
              </a:solidFill>
              <a:latin typeface="Franklin Gothic Medium" panose="020B0603020102020204" pitchFamily="34" charset="0"/>
            </a:endParaRPr>
          </a:p>
          <a:p>
            <a:endParaRPr lang="en-US" sz="900" dirty="0">
              <a:solidFill>
                <a:srgbClr val="C00000"/>
              </a:solidFill>
              <a:latin typeface="Franklin Gothic Medium" panose="020B0603020102020204" pitchFamily="34" charset="0"/>
            </a:endParaRPr>
          </a:p>
          <a:p>
            <a:endParaRPr lang="en-US" sz="1050" dirty="0">
              <a:latin typeface="Franklin Gothic Medium" panose="020B0603020102020204" pitchFamily="34" charset="0"/>
            </a:endParaRPr>
          </a:p>
          <a:p>
            <a:pPr defTabSz="904046">
              <a:defRPr/>
            </a:pPr>
            <a:r>
              <a:rPr lang="en-US" sz="1050" dirty="0">
                <a:latin typeface="Franklin Gothic Medium" panose="020B0603020102020204" pitchFamily="34" charset="0"/>
              </a:rPr>
              <a:t>Sources: Essexresourcenet.org, www.embrella.org/support/, </a:t>
            </a:r>
          </a:p>
          <a:p>
            <a:r>
              <a:rPr lang="en-US" sz="1050" dirty="0">
                <a:latin typeface="Franklin Gothic Medium" panose="020B0603020102020204" pitchFamily="34" charset="0"/>
              </a:rPr>
              <a:t>*35+ agencies described, not all are included here.</a:t>
            </a:r>
          </a:p>
          <a:p>
            <a:endParaRPr lang="en-US" sz="1050" dirty="0">
              <a:latin typeface="Franklin Gothic Medium" panose="020B0603020102020204" pitchFamily="34" charset="0"/>
            </a:endParaRPr>
          </a:p>
        </p:txBody>
      </p:sp>
      <p:sp>
        <p:nvSpPr>
          <p:cNvPr id="13" name="Rectangle 12">
            <a:extLst>
              <a:ext uri="{FF2B5EF4-FFF2-40B4-BE49-F238E27FC236}">
                <a16:creationId xmlns:a16="http://schemas.microsoft.com/office/drawing/2014/main" id="{C4C8D5A1-FD7A-47F2-82EE-68F312D0283E}"/>
              </a:ext>
            </a:extLst>
          </p:cNvPr>
          <p:cNvSpPr/>
          <p:nvPr userDrawn="1"/>
        </p:nvSpPr>
        <p:spPr>
          <a:xfrm>
            <a:off x="8001000" y="659851"/>
            <a:ext cx="3886200" cy="5577840"/>
          </a:xfrm>
          <a:prstGeom prst="rect">
            <a:avLst/>
          </a:prstGeom>
        </p:spPr>
        <p:txBody>
          <a:bodyPr wrap="square">
            <a:noAutofit/>
          </a:bodyPr>
          <a:lstStyle/>
          <a:p>
            <a:r>
              <a:rPr lang="en-US" sz="1050" dirty="0">
                <a:solidFill>
                  <a:srgbClr val="C00000"/>
                </a:solidFill>
                <a:latin typeface="Franklin Gothic Medium" panose="020B0603020102020204" pitchFamily="34" charset="0"/>
              </a:rPr>
              <a:t>General</a:t>
            </a:r>
          </a:p>
          <a:p>
            <a:r>
              <a:rPr lang="en-US" sz="1200" spc="-20" dirty="0">
                <a:latin typeface="Franklin Gothic Medium" panose="020B0603020102020204" pitchFamily="34" charset="0"/>
              </a:rPr>
              <a:t>  Essex Legal Aid Association</a:t>
            </a:r>
          </a:p>
          <a:p>
            <a:r>
              <a:rPr lang="en-US" sz="1200" spc="-20" dirty="0">
                <a:latin typeface="Franklin Gothic Medium" panose="020B0603020102020204" pitchFamily="34" charset="0"/>
              </a:rPr>
              <a:t>  Legal Services of NJ</a:t>
            </a:r>
          </a:p>
          <a:p>
            <a:r>
              <a:rPr lang="en-US" sz="1200" spc="-20" dirty="0">
                <a:latin typeface="Franklin Gothic Medium" panose="020B0603020102020204" pitchFamily="34" charset="0"/>
              </a:rPr>
              <a:t>  ACLU of NJ</a:t>
            </a:r>
          </a:p>
          <a:p>
            <a:r>
              <a:rPr lang="en-US" sz="1200" spc="-20" dirty="0">
                <a:latin typeface="Franklin Gothic Medium" panose="020B0603020102020204" pitchFamily="34" charset="0"/>
              </a:rPr>
              <a:t>  Volunteer Lawyers for Justice</a:t>
            </a:r>
          </a:p>
          <a:p>
            <a:r>
              <a:rPr lang="en-US" sz="1050" dirty="0">
                <a:solidFill>
                  <a:srgbClr val="C00000"/>
                </a:solidFill>
                <a:latin typeface="Franklin Gothic Medium" panose="020B0603020102020204" pitchFamily="34" charset="0"/>
              </a:rPr>
              <a:t>Immigration / Human Rights</a:t>
            </a:r>
          </a:p>
          <a:p>
            <a:r>
              <a:rPr lang="en-US" sz="1200" spc="-20" dirty="0">
                <a:latin typeface="Franklin Gothic Medium" panose="020B0603020102020204" pitchFamily="34" charset="0"/>
              </a:rPr>
              <a:t>  AFSC Immigrant Rights Program</a:t>
            </a:r>
          </a:p>
          <a:p>
            <a:r>
              <a:rPr lang="en-US" sz="1200" spc="-20" dirty="0">
                <a:latin typeface="Franklin Gothic Medium" panose="020B0603020102020204" pitchFamily="34" charset="0"/>
              </a:rPr>
              <a:t>  Human Rights First</a:t>
            </a:r>
          </a:p>
          <a:p>
            <a:r>
              <a:rPr lang="en-US" sz="1050" dirty="0">
                <a:solidFill>
                  <a:srgbClr val="C00000"/>
                </a:solidFill>
                <a:latin typeface="Franklin Gothic Medium" panose="020B0603020102020204" pitchFamily="34" charset="0"/>
              </a:rPr>
              <a:t>Disability</a:t>
            </a:r>
          </a:p>
          <a:p>
            <a:r>
              <a:rPr lang="en-US" sz="1200" spc="-20" dirty="0">
                <a:latin typeface="Franklin Gothic Medium" panose="020B0603020102020204" pitchFamily="34" charset="0"/>
              </a:rPr>
              <a:t>  Community Health Law Project</a:t>
            </a:r>
          </a:p>
          <a:p>
            <a:r>
              <a:rPr lang="en-US" sz="1200" spc="-20" dirty="0">
                <a:latin typeface="Franklin Gothic Medium" panose="020B0603020102020204" pitchFamily="34" charset="0"/>
              </a:rPr>
              <a:t>  Disability Rights NJ</a:t>
            </a:r>
          </a:p>
          <a:p>
            <a:pPr lvl="0"/>
            <a:r>
              <a:rPr lang="en-US" sz="1050" dirty="0">
                <a:solidFill>
                  <a:srgbClr val="C00000"/>
                </a:solidFill>
                <a:latin typeface="Franklin Gothic Medium" panose="020B0603020102020204" pitchFamily="34" charset="0"/>
              </a:rPr>
              <a:t>Human Rights</a:t>
            </a:r>
          </a:p>
          <a:p>
            <a:r>
              <a:rPr lang="en-US" sz="1050" dirty="0">
                <a:solidFill>
                  <a:srgbClr val="C00000"/>
                </a:solidFill>
                <a:latin typeface="Franklin Gothic Medium" panose="020B0603020102020204" pitchFamily="34" charset="0"/>
              </a:rPr>
              <a:t>Education</a:t>
            </a:r>
          </a:p>
          <a:p>
            <a:r>
              <a:rPr lang="en-US" sz="1200" spc="-20" dirty="0">
                <a:latin typeface="Franklin Gothic Medium" panose="020B0603020102020204" pitchFamily="34" charset="0"/>
              </a:rPr>
              <a:t>  Education Law Center</a:t>
            </a:r>
          </a:p>
          <a:p>
            <a:pPr fontAlgn="base"/>
            <a:r>
              <a:rPr lang="en-US" sz="1200" spc="-20" dirty="0">
                <a:latin typeface="Franklin Gothic Medium" panose="020B0603020102020204" pitchFamily="34" charset="0"/>
              </a:rPr>
              <a:t>  Rutgers School of Law Special Education Clinic</a:t>
            </a:r>
          </a:p>
          <a:p>
            <a:pPr fontAlgn="base"/>
            <a:r>
              <a:rPr lang="en-US" sz="1200" spc="-20" dirty="0">
                <a:latin typeface="Franklin Gothic Medium" panose="020B0603020102020204" pitchFamily="34" charset="0"/>
              </a:rPr>
              <a:t>  SPAN Parent Advocacy Network</a:t>
            </a:r>
          </a:p>
          <a:p>
            <a:r>
              <a:rPr lang="en-US" sz="1050" dirty="0">
                <a:solidFill>
                  <a:srgbClr val="C00000"/>
                </a:solidFill>
                <a:latin typeface="Franklin Gothic Medium" panose="020B0603020102020204" pitchFamily="34" charset="0"/>
              </a:rPr>
              <a:t>Intimate Partner Violence</a:t>
            </a:r>
          </a:p>
          <a:p>
            <a:r>
              <a:rPr lang="en-US" sz="1200" spc="-20" dirty="0">
                <a:latin typeface="Franklin Gothic Medium" panose="020B0603020102020204" pitchFamily="34" charset="0"/>
              </a:rPr>
              <a:t>  </a:t>
            </a:r>
            <a:r>
              <a:rPr lang="en-US" sz="1200" spc="-20" dirty="0" err="1">
                <a:latin typeface="Franklin Gothic Medium" panose="020B0603020102020204" pitchFamily="34" charset="0"/>
              </a:rPr>
              <a:t>Manavi</a:t>
            </a:r>
            <a:r>
              <a:rPr lang="en-US" sz="1050" dirty="0">
                <a:latin typeface="Franklin Gothic Medium" panose="020B0603020102020204" pitchFamily="34" charset="0"/>
              </a:rPr>
              <a:t> </a:t>
            </a:r>
            <a:r>
              <a:rPr lang="en-US" sz="1050" dirty="0">
                <a:solidFill>
                  <a:srgbClr val="C00000"/>
                </a:solidFill>
                <a:latin typeface="Franklin Gothic Medium" panose="020B0603020102020204" pitchFamily="34" charset="0"/>
              </a:rPr>
              <a:t>[Women's Rights]</a:t>
            </a:r>
          </a:p>
          <a:p>
            <a:r>
              <a:rPr lang="en-US" sz="1200" spc="-20" dirty="0">
                <a:latin typeface="Franklin Gothic Medium" panose="020B0603020102020204" pitchFamily="34" charset="0"/>
              </a:rPr>
              <a:t>  Partners for Women &amp; Justice</a:t>
            </a:r>
          </a:p>
          <a:p>
            <a:r>
              <a:rPr lang="en-US" sz="1200" spc="-20" dirty="0">
                <a:latin typeface="Franklin Gothic Medium" panose="020B0603020102020204" pitchFamily="34" charset="0"/>
              </a:rPr>
              <a:t>  Family Connections</a:t>
            </a:r>
          </a:p>
          <a:p>
            <a:r>
              <a:rPr lang="en-US" sz="1200" spc="-20" dirty="0">
                <a:latin typeface="Franklin Gothic Medium" panose="020B0603020102020204" pitchFamily="34" charset="0"/>
              </a:rPr>
              <a:t>  Essex County </a:t>
            </a:r>
            <a:r>
              <a:rPr lang="en-US" sz="1200" spc="-20" dirty="0" err="1">
                <a:latin typeface="Franklin Gothic Medium" panose="020B0603020102020204" pitchFamily="34" charset="0"/>
              </a:rPr>
              <a:t>Fanuky</a:t>
            </a:r>
            <a:r>
              <a:rPr lang="en-US" sz="1200" spc="-20" dirty="0">
                <a:latin typeface="Franklin Gothic Medium" panose="020B0603020102020204" pitchFamily="34" charset="0"/>
              </a:rPr>
              <a:t> Justice Center</a:t>
            </a:r>
          </a:p>
          <a:p>
            <a:r>
              <a:rPr lang="en-US" sz="1200" spc="-20" dirty="0">
                <a:latin typeface="Franklin Gothic Medium" panose="020B0603020102020204" pitchFamily="34" charset="0"/>
              </a:rPr>
              <a:t>  The Rachel Coalition</a:t>
            </a:r>
          </a:p>
          <a:p>
            <a:r>
              <a:rPr lang="en-US" sz="1050" dirty="0">
                <a:solidFill>
                  <a:srgbClr val="C00000"/>
                </a:solidFill>
                <a:latin typeface="Franklin Gothic Medium" panose="020B0603020102020204" pitchFamily="34" charset="0"/>
              </a:rPr>
              <a:t>Military</a:t>
            </a:r>
          </a:p>
          <a:p>
            <a:r>
              <a:rPr lang="en-US" sz="1200" spc="-20" dirty="0">
                <a:latin typeface="Franklin Gothic Medium" panose="020B0603020102020204" pitchFamily="34" charset="0"/>
              </a:rPr>
              <a:t>  Military Legal Assistance Program</a:t>
            </a:r>
          </a:p>
          <a:p>
            <a:r>
              <a:rPr lang="en-US" sz="1050" dirty="0">
                <a:solidFill>
                  <a:srgbClr val="C00000"/>
                </a:solidFill>
                <a:latin typeface="Franklin Gothic Medium" panose="020B0603020102020204" pitchFamily="34" charset="0"/>
              </a:rPr>
              <a:t>LGBTQ</a:t>
            </a:r>
          </a:p>
          <a:p>
            <a:r>
              <a:rPr lang="en-US" sz="1200" spc="-20" dirty="0">
                <a:latin typeface="Franklin Gothic Medium" panose="020B0603020102020204" pitchFamily="34" charset="0"/>
              </a:rPr>
              <a:t>  LGBT Bar Association of Greater NY</a:t>
            </a:r>
          </a:p>
          <a:p>
            <a:r>
              <a:rPr lang="en-US" sz="1050" dirty="0">
                <a:solidFill>
                  <a:srgbClr val="C00000"/>
                </a:solidFill>
                <a:latin typeface="Franklin Gothic Medium" panose="020B0603020102020204" pitchFamily="34" charset="0"/>
              </a:rPr>
              <a:t>Children</a:t>
            </a:r>
          </a:p>
          <a:p>
            <a:r>
              <a:rPr lang="en-US" sz="1200" spc="-20" dirty="0">
                <a:latin typeface="Franklin Gothic Medium" panose="020B0603020102020204" pitchFamily="34" charset="0"/>
              </a:rPr>
              <a:t>  Unchained at Last</a:t>
            </a:r>
            <a:r>
              <a:rPr lang="en-US" sz="1050" dirty="0">
                <a:latin typeface="Franklin Gothic Medium" panose="020B0603020102020204" pitchFamily="34" charset="0"/>
              </a:rPr>
              <a:t> </a:t>
            </a:r>
            <a:r>
              <a:rPr lang="en-US" sz="1050" dirty="0">
                <a:solidFill>
                  <a:srgbClr val="C00000"/>
                </a:solidFill>
                <a:latin typeface="Franklin Gothic Medium" panose="020B0603020102020204" pitchFamily="34" charset="0"/>
              </a:rPr>
              <a:t>[Child Marriage]</a:t>
            </a:r>
          </a:p>
          <a:p>
            <a:r>
              <a:rPr lang="en-US" sz="1100" spc="-20" dirty="0">
                <a:latin typeface="Franklin Gothic Medium" panose="020B0603020102020204" pitchFamily="34" charset="0"/>
              </a:rPr>
              <a:t>  KIND </a:t>
            </a:r>
            <a:r>
              <a:rPr lang="en-US" sz="1100" dirty="0">
                <a:solidFill>
                  <a:srgbClr val="C00000"/>
                </a:solidFill>
                <a:latin typeface="Franklin Gothic Medium" panose="020B0603020102020204" pitchFamily="34" charset="0"/>
              </a:rPr>
              <a:t>[Refugee &amp; Immigrant Children]</a:t>
            </a:r>
          </a:p>
          <a:p>
            <a:pPr fontAlgn="base"/>
            <a:r>
              <a:rPr lang="en-US" sz="1200" spc="-20" dirty="0">
                <a:latin typeface="Franklin Gothic Medium" panose="020B0603020102020204" pitchFamily="34" charset="0"/>
              </a:rPr>
              <a:t>  ACNJ – Children’s Legal Resource Center</a:t>
            </a:r>
          </a:p>
          <a:p>
            <a:pPr fontAlgn="base"/>
            <a:r>
              <a:rPr lang="en-US" sz="1200" spc="-20" dirty="0">
                <a:latin typeface="Franklin Gothic Medium" panose="020B0603020102020204" pitchFamily="34" charset="0"/>
              </a:rPr>
              <a:t>  Rutgers School of Law Child Advocacy Clinic</a:t>
            </a:r>
          </a:p>
          <a:p>
            <a:endParaRPr lang="en-US" sz="1050" dirty="0">
              <a:solidFill>
                <a:srgbClr val="C00000"/>
              </a:solidFill>
              <a:latin typeface="Franklin Gothic Medium" panose="020B0603020102020204" pitchFamily="34" charset="0"/>
            </a:endParaRPr>
          </a:p>
          <a:p>
            <a:endParaRPr lang="en-US" sz="105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0127" y="895176"/>
            <a:ext cx="838200" cy="1586992"/>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64963" y="4379386"/>
            <a:ext cx="838200" cy="1586992"/>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2050" y="437976"/>
            <a:ext cx="838200" cy="1586992"/>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2050" y="418831"/>
            <a:ext cx="838200" cy="1586992"/>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57370" y="2606608"/>
            <a:ext cx="838200" cy="1586992"/>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1368" y="484327"/>
            <a:ext cx="838200" cy="1586992"/>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18742" y="395508"/>
            <a:ext cx="752857" cy="1425410"/>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5344" y="4857575"/>
            <a:ext cx="838200" cy="1586992"/>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0577" y="4719820"/>
            <a:ext cx="838200" cy="1586992"/>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90352" y="361776"/>
            <a:ext cx="838200" cy="1586992"/>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62999" y="290404"/>
            <a:ext cx="725055" cy="1372771"/>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44217" y="345494"/>
            <a:ext cx="838200" cy="1586992"/>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0" y="714983"/>
            <a:ext cx="838200" cy="1586992"/>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4160" y="435911"/>
            <a:ext cx="838200" cy="1586992"/>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86357" y="304800"/>
            <a:ext cx="838200" cy="1586992"/>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5289" y="935539"/>
            <a:ext cx="838200" cy="1586992"/>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17.xml"/><Relationship Id="rId7" Type="http://schemas.openxmlformats.org/officeDocument/2006/relationships/image" Target="../media/image25.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4.jpeg"/><Relationship Id="rId5" Type="http://schemas.openxmlformats.org/officeDocument/2006/relationships/image" Target="../media/image5.png"/><Relationship Id="rId4" Type="http://schemas.openxmlformats.org/officeDocument/2006/relationships/image" Target="../media/image23.jpe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5.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7.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9.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5.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1.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0.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2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3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7.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6.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5.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2.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5.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4.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7.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6.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59.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58.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1.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68.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7.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0.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69.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1.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4.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3.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5.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78.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7.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79.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2.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457199"/>
            <a:ext cx="12953999" cy="73152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Essex County</a:t>
              </a:r>
              <a:endParaRPr lang="en-US" sz="3600" b="1" dirty="0">
                <a:latin typeface="Franklin Gothic Medium Cond" panose="020B0606030402020204" pitchFamily="34" charset="0"/>
              </a:endParaRPr>
            </a:p>
          </p:txBody>
        </p:sp>
        <p:pic>
          <p:nvPicPr>
            <p:cNvPr id="8" name="Picture 7">
              <a:extLst>
                <a:ext uri="{FF2B5EF4-FFF2-40B4-BE49-F238E27FC236}">
                  <a16:creationId xmlns:a16="http://schemas.microsoft.com/office/drawing/2014/main" id="{8A456035-9BDC-465B-9177-FE95E2FE52D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55670" y="2073763"/>
              <a:ext cx="796287" cy="1507637"/>
            </a:xfrm>
            <a:prstGeom prst="rect">
              <a:avLst/>
            </a:prstGeom>
          </p:spPr>
        </p:pic>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41629" y="4697205"/>
            <a:ext cx="907867" cy="1718896"/>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t="7046"/>
          <a:stretch/>
        </p:blipFill>
        <p:spPr>
          <a:xfrm>
            <a:off x="7467600" y="1029442"/>
            <a:ext cx="4876800" cy="5603907"/>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Essex County Basic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00400" y="609600"/>
            <a:ext cx="4457187" cy="5998464"/>
          </a:xfrm>
          <a:prstGeom prst="rect">
            <a:avLst/>
          </a:prstGeom>
        </p:spPr>
      </p:pic>
      <p:sp>
        <p:nvSpPr>
          <p:cNvPr id="4" name="TextBox 1"/>
          <p:cNvSpPr txBox="1"/>
          <p:nvPr/>
        </p:nvSpPr>
        <p:spPr>
          <a:xfrm>
            <a:off x="76182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12">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6"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srcRect t="8294"/>
          <a:stretch/>
        </p:blipFill>
        <p:spPr>
          <a:xfrm>
            <a:off x="7020935" y="1051045"/>
            <a:ext cx="5171065" cy="5285783"/>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a:t>
            </a:r>
            <a:r>
              <a:rPr lang="en-US" sz="3200" b="1" smtClean="0">
                <a:latin typeface="Franklin Gothic Medium"/>
              </a:rPr>
              <a:t>– Essex </a:t>
            </a:r>
            <a:r>
              <a:rPr lang="en-US" sz="3200" b="1" dirty="0" smtClean="0">
                <a:latin typeface="Franklin Gothic Medium"/>
              </a:rPr>
              <a:t>County Service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00400" y="609600"/>
            <a:ext cx="3958830" cy="5720807"/>
          </a:xfrm>
          <a:prstGeom prst="rect">
            <a:avLst/>
          </a:prstGeom>
        </p:spPr>
      </p:pic>
      <p:sp>
        <p:nvSpPr>
          <p:cNvPr id="4" name="TextBox 6"/>
          <p:cNvSpPr txBox="1"/>
          <p:nvPr/>
        </p:nvSpPr>
        <p:spPr>
          <a:xfrm>
            <a:off x="7091074" y="898219"/>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7"/>
          <p:cNvSpPr txBox="1"/>
          <p:nvPr/>
        </p:nvSpPr>
        <p:spPr>
          <a:xfrm>
            <a:off x="10895860" y="90851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
        <p:nvSpPr>
          <p:cNvPr id="6" name="TextBox 3">
            <a:extLst>
              <a:ext uri="{FF2B5EF4-FFF2-40B4-BE49-F238E27FC236}">
                <a16:creationId xmlns:a16="http://schemas.microsoft.com/office/drawing/2014/main" id="{CDDCFF91-1C58-4D34-B8C7-9B82799E3EEF}"/>
              </a:ext>
            </a:extLst>
          </p:cNvPr>
          <p:cNvSpPr txBox="1"/>
          <p:nvPr/>
        </p:nvSpPr>
        <p:spPr>
          <a:xfrm>
            <a:off x="7149036" y="603179"/>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82201420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33127794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578205297"/>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691957226"/>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472827499"/>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0052997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496691655"/>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66162680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025148934"/>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70072007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602983176"/>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4138527" y="4800600"/>
            <a:ext cx="7811298" cy="4572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3573755693"/>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006065654"/>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808083379"/>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222108319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64945088"/>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87235166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556953342"/>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56913405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32662545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891701150"/>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80934655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23621020"/>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0922793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1885035200"/>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454071977"/>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0403951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6001619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07166972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69949582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3765442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60433822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38194364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381927709"/>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70852089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869551076"/>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268456203"/>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86520912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58701653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70902282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87140265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13666570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47212620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530328551"/>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609915401"/>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999113162"/>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00839050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163310793"/>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010914174"/>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327202691"/>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61447591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2455815567"/>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837985125"/>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72272789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268126944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19189517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265731629"/>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438918415"/>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928195374"/>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2816682015"/>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2748165699"/>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64749315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252234494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30233232"/>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35578857"/>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3760132747"/>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904289"/>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4198151286"/>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31395780"/>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835963284"/>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585804267"/>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14931416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708765026"/>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59197220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499704850"/>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39985186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48887847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53609046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756313357"/>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417338925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39702439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3907846848"/>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23993214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2fc323437218499099b&quot;,&quot;SmartGridHorizontal&quot;:0,&quot;LinkedExcelSources&quot;:{&quot;5e271508383938077ce0e0d8&quot;:&quot;{{PptFile}}\\Linked Files\\workbooks\\Essex_QA_01-15-2020-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8306</TotalTime>
  <Words>9325</Words>
  <Application>Microsoft Office PowerPoint</Application>
  <PresentationFormat>Widescreen</PresentationFormat>
  <Paragraphs>808</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1324</cp:revision>
  <dcterms:created xsi:type="dcterms:W3CDTF">2006-08-16T00:00:00Z</dcterms:created>
  <dcterms:modified xsi:type="dcterms:W3CDTF">2020-01-31T19:48:43Z</dcterms:modified>
</cp:coreProperties>
</file>