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47" autoAdjust="0"/>
    <p:restoredTop sz="76309" autoAdjust="0"/>
  </p:normalViewPr>
  <p:slideViewPr>
    <p:cSldViewPr>
      <p:cViewPr varScale="1">
        <p:scale>
          <a:sx n="55" d="100"/>
          <a:sy n="55" d="100"/>
        </p:scale>
        <p:origin x="738" y="108"/>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Cumberland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Cumberland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'[Cumberland_Slider.xlsx]0. Overview'!$A$19,'[Cumberland_Slider.xlsx]0. Overview'!$A$45,'[Cumberland_Slider.xlsx]0. Overview'!$A$63,'[Cumberland_Slider.xlsx]0. Overview'!$A$78,'[Cumberland_Slider.xlsx]0. Overview'!$A$92,'[Cumberland_Slider.xlsx]0. Overview'!$A$133,'[Cumberland_Slider.xlsx]0. Overview'!$A$141,'[Cumberland_Slider.xlsx]0. Overview'!$A$165,'[Cumberland_Slider.xlsx]0. Overview'!$A$183,'[Cumberland_Slider.xlsx]0. Overview'!$A$204,'[Cumberland_Slider.xlsx]0. Overview'!$A$239</c:f>
              <c:strCache>
                <c:ptCount val="11"/>
                <c:pt idx="0">
                  <c:v>Cumberland</c:v>
                </c:pt>
                <c:pt idx="1">
                  <c:v>Cumberland</c:v>
                </c:pt>
                <c:pt idx="2">
                  <c:v>Cumberland</c:v>
                </c:pt>
                <c:pt idx="3">
                  <c:v>Cumberland</c:v>
                </c:pt>
                <c:pt idx="4">
                  <c:v>Cumberland</c:v>
                </c:pt>
                <c:pt idx="5">
                  <c:v>Cumberland</c:v>
                </c:pt>
                <c:pt idx="6">
                  <c:v>Cumberland</c:v>
                </c:pt>
                <c:pt idx="7">
                  <c:v>Cumberland</c:v>
                </c:pt>
                <c:pt idx="8">
                  <c:v>Cumberland</c:v>
                </c:pt>
                <c:pt idx="9">
                  <c:v>Cumberland</c:v>
                </c:pt>
                <c:pt idx="10">
                  <c:v>Cumberland </c:v>
                </c:pt>
              </c:strCache>
            </c:strRef>
          </c:cat>
          <c:val>
            <c:numRef>
              <c:f>'[Cumberland_Slider.xlsx]0. Overview'!$C$19,'[Cumberland_Slider.xlsx]0. Overview'!$C$45,'[Cumberland_Slider.xlsx]0. Overview'!$C$63,'[Cumberland_Slider.xlsx]0. Overview'!$C$78,'[Cumberland_Slider.xlsx]0. Overview'!$C$92,'[Cumberland_Slider.xlsx]0. Overview'!$C$133,'[Cumberland_Slider.xlsx]0. Overview'!$C$141,'[Cumberland_Slider.xlsx]0. Overview'!$C$165,'[Cumberland_Slider.xlsx]0. Overview'!$C$183,'[Cumberland_Slider.xlsx]0. Overview'!$C$204,'[Cumberland_Slider.xlsx]0. Overview'!$C$239</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68F3-431A-9DCA-66091B374F63}"/>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'[Cumberland_Slider.xlsx]0. Overview'!$A$19,'[Cumberland_Slider.xlsx]0. Overview'!$A$45,'[Cumberland_Slider.xlsx]0. Overview'!$A$63,'[Cumberland_Slider.xlsx]0. Overview'!$A$78,'[Cumberland_Slider.xlsx]0. Overview'!$A$92,'[Cumberland_Slider.xlsx]0. Overview'!$A$133,'[Cumberland_Slider.xlsx]0. Overview'!$A$141,'[Cumberland_Slider.xlsx]0. Overview'!$A$165,'[Cumberland_Slider.xlsx]0. Overview'!$A$183,'[Cumberland_Slider.xlsx]0. Overview'!$A$204,'[Cumberland_Slider.xlsx]0. Overview'!$A$239</c:f>
              <c:strCache>
                <c:ptCount val="11"/>
                <c:pt idx="0">
                  <c:v>Cumberland</c:v>
                </c:pt>
                <c:pt idx="1">
                  <c:v>Cumberland</c:v>
                </c:pt>
                <c:pt idx="2">
                  <c:v>Cumberland</c:v>
                </c:pt>
                <c:pt idx="3">
                  <c:v>Cumberland</c:v>
                </c:pt>
                <c:pt idx="4">
                  <c:v>Cumberland</c:v>
                </c:pt>
                <c:pt idx="5">
                  <c:v>Cumberland</c:v>
                </c:pt>
                <c:pt idx="6">
                  <c:v>Cumberland</c:v>
                </c:pt>
                <c:pt idx="7">
                  <c:v>Cumberland</c:v>
                </c:pt>
                <c:pt idx="8">
                  <c:v>Cumberland</c:v>
                </c:pt>
                <c:pt idx="9">
                  <c:v>Cumberland</c:v>
                </c:pt>
                <c:pt idx="10">
                  <c:v>Cumberland </c:v>
                </c:pt>
              </c:strCache>
            </c:strRef>
          </c:cat>
          <c:val>
            <c:numRef>
              <c:f>'[Cumberland_Slider.xlsx]0. Overview'!$D$19,'[Cumberland_Slider.xlsx]0. Overview'!$D$45,'[Cumberland_Slider.xlsx]0. Overview'!$D$63,'[Cumberland_Slider.xlsx]0. Overview'!$D$78,'[Cumberland_Slider.xlsx]0. Overview'!$D$92,'[Cumberland_Slider.xlsx]0. Overview'!$D$133,'[Cumberland_Slider.xlsx]0. Overview'!$D$141,'[Cumberland_Slider.xlsx]0. Overview'!$D$165,'[Cumberland_Slider.xlsx]0. Overview'!$D$183,'[Cumberland_Slider.xlsx]0. Overview'!$D$204,'[Cumberland_Slider.xlsx]0. Overview'!$D$239</c:f>
              <c:numCache>
                <c:formatCode>General</c:formatCode>
                <c:ptCount val="11"/>
                <c:pt idx="0">
                  <c:v>4.875</c:v>
                </c:pt>
                <c:pt idx="1">
                  <c:v>0.875</c:v>
                </c:pt>
                <c:pt idx="2">
                  <c:v>4.875</c:v>
                </c:pt>
                <c:pt idx="3">
                  <c:v>11.875</c:v>
                </c:pt>
                <c:pt idx="4">
                  <c:v>19.875</c:v>
                </c:pt>
                <c:pt idx="5">
                  <c:v>0.875</c:v>
                </c:pt>
                <c:pt idx="6">
                  <c:v>14.875</c:v>
                </c:pt>
                <c:pt idx="7">
                  <c:v>12.875</c:v>
                </c:pt>
                <c:pt idx="8">
                  <c:v>16.875</c:v>
                </c:pt>
                <c:pt idx="9">
                  <c:v>15.875</c:v>
                </c:pt>
                <c:pt idx="10">
                  <c:v>2.875</c:v>
                </c:pt>
              </c:numCache>
            </c:numRef>
          </c:val>
          <c:extLst>
            <c:ext xmlns:c16="http://schemas.microsoft.com/office/drawing/2014/chart" uri="{C3380CC4-5D6E-409C-BE32-E72D297353CC}">
              <c16:uniqueId val="{00000001-68F3-431A-9DCA-66091B374F63}"/>
            </c:ext>
          </c:extLst>
        </c:ser>
        <c:ser>
          <c:idx val="3"/>
          <c:order val="2"/>
          <c:spPr>
            <a:solidFill>
              <a:schemeClr val="bg2">
                <a:lumMod val="75000"/>
              </a:schemeClr>
            </a:solidFill>
            <a:ln>
              <a:solidFill>
                <a:schemeClr val="tx1"/>
              </a:solidFill>
            </a:ln>
            <a:effectLst/>
          </c:spPr>
          <c:invertIfNegative val="0"/>
          <c:cat>
            <c:strRef>
              <c:f>'[Cumberland_Slider.xlsx]0. Overview'!$A$19,'[Cumberland_Slider.xlsx]0. Overview'!$A$45,'[Cumberland_Slider.xlsx]0. Overview'!$A$63,'[Cumberland_Slider.xlsx]0. Overview'!$A$78,'[Cumberland_Slider.xlsx]0. Overview'!$A$92,'[Cumberland_Slider.xlsx]0. Overview'!$A$133,'[Cumberland_Slider.xlsx]0. Overview'!$A$141,'[Cumberland_Slider.xlsx]0. Overview'!$A$165,'[Cumberland_Slider.xlsx]0. Overview'!$A$183,'[Cumberland_Slider.xlsx]0. Overview'!$A$204,'[Cumberland_Slider.xlsx]0. Overview'!$A$239</c:f>
              <c:strCache>
                <c:ptCount val="11"/>
                <c:pt idx="0">
                  <c:v>Cumberland</c:v>
                </c:pt>
                <c:pt idx="1">
                  <c:v>Cumberland</c:v>
                </c:pt>
                <c:pt idx="2">
                  <c:v>Cumberland</c:v>
                </c:pt>
                <c:pt idx="3">
                  <c:v>Cumberland</c:v>
                </c:pt>
                <c:pt idx="4">
                  <c:v>Cumberland</c:v>
                </c:pt>
                <c:pt idx="5">
                  <c:v>Cumberland</c:v>
                </c:pt>
                <c:pt idx="6">
                  <c:v>Cumberland</c:v>
                </c:pt>
                <c:pt idx="7">
                  <c:v>Cumberland</c:v>
                </c:pt>
                <c:pt idx="8">
                  <c:v>Cumberland</c:v>
                </c:pt>
                <c:pt idx="9">
                  <c:v>Cumberland</c:v>
                </c:pt>
                <c:pt idx="10">
                  <c:v>Cumberland </c:v>
                </c:pt>
              </c:strCache>
            </c:strRef>
          </c:cat>
          <c:val>
            <c:numRef>
              <c:f>'[Cumberland_Slider.xlsx]0. Overview'!$E$19,'[Cumberland_Slider.xlsx]0. Overview'!$E$45,'[Cumberland_Slider.xlsx]0. Overview'!$E$63,'[Cumberland_Slider.xlsx]0. Overview'!$E$78,'[Cumberland_Slider.xlsx]0. Overview'!$E$92,'[Cumberland_Slider.xlsx]0. Overview'!$E$133,'[Cumberland_Slider.xlsx]0. Overview'!$E$141,'[Cumberland_Slider.xlsx]0. Overview'!$E$165,'[Cumberland_Slider.xlsx]0. Overview'!$E$183,'[Cumberland_Slider.xlsx]0. Overview'!$E$204,'[Cumberland_Slider.xlsx]0. Overview'!$E$239</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68F3-431A-9DCA-66091B374F63}"/>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'[Cumberland_Slider.xlsx]0. Overview'!$A$259,'[Cumberland_Slider.xlsx]0. Overview'!$A$289,'[Cumberland_Slider.xlsx]0. Overview'!$A$308,'[Cumberland_Slider.xlsx]0. Overview'!$A$323,'[Cumberland_Slider.xlsx]0. Overview'!$A$339,'[Cumberland_Slider.xlsx]0. Overview'!$A$361,'[Cumberland_Slider.xlsx]0. Overview'!$A$398,'[Cumberland_Slider.xlsx]0. Overview'!$A$423,'[Cumberland_Slider.xlsx]0. Overview'!$A$431</c:f>
              <c:strCache>
                <c:ptCount val="9"/>
                <c:pt idx="0">
                  <c:v>Cumberland</c:v>
                </c:pt>
                <c:pt idx="1">
                  <c:v>Cumberland</c:v>
                </c:pt>
                <c:pt idx="2">
                  <c:v>Cumberland</c:v>
                </c:pt>
                <c:pt idx="3">
                  <c:v>Cumberland</c:v>
                </c:pt>
                <c:pt idx="4">
                  <c:v>Cumberland</c:v>
                </c:pt>
                <c:pt idx="5">
                  <c:v>Cumberland</c:v>
                </c:pt>
                <c:pt idx="6">
                  <c:v>Cumberland</c:v>
                </c:pt>
                <c:pt idx="7">
                  <c:v>Cumberland</c:v>
                </c:pt>
                <c:pt idx="8">
                  <c:v>Cumberland</c:v>
                </c:pt>
              </c:strCache>
            </c:strRef>
          </c:cat>
          <c:val>
            <c:numRef>
              <c:f>'[Cumberland_Slider.xlsx]0. Overview'!$C$259,'[Cumberland_Slider.xlsx]0. Overview'!$C$289,'[Cumberland_Slider.xlsx]0. Overview'!$C$308,'[Cumberland_Slider.xlsx]0. Overview'!$C$323,'[Cumberland_Slider.xlsx]0. Overview'!$C$339,'[Cumberland_Slider.xlsx]0. Overview'!$C$361,'[Cumberland_Slider.xlsx]0. Overview'!$C$398,'[Cumberland_Slider.xlsx]0. Overview'!$C$423,'[Cumberland_Slider.xlsx]0. Overview'!$C$431</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28FF-44A4-8432-AA96D16D8D2C}"/>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'[Cumberland_Slider.xlsx]0. Overview'!$A$259,'[Cumberland_Slider.xlsx]0. Overview'!$A$289,'[Cumberland_Slider.xlsx]0. Overview'!$A$308,'[Cumberland_Slider.xlsx]0. Overview'!$A$323,'[Cumberland_Slider.xlsx]0. Overview'!$A$339,'[Cumberland_Slider.xlsx]0. Overview'!$A$361,'[Cumberland_Slider.xlsx]0. Overview'!$A$398,'[Cumberland_Slider.xlsx]0. Overview'!$A$423,'[Cumberland_Slider.xlsx]0. Overview'!$A$431</c:f>
              <c:strCache>
                <c:ptCount val="9"/>
                <c:pt idx="0">
                  <c:v>Cumberland</c:v>
                </c:pt>
                <c:pt idx="1">
                  <c:v>Cumberland</c:v>
                </c:pt>
                <c:pt idx="2">
                  <c:v>Cumberland</c:v>
                </c:pt>
                <c:pt idx="3">
                  <c:v>Cumberland</c:v>
                </c:pt>
                <c:pt idx="4">
                  <c:v>Cumberland</c:v>
                </c:pt>
                <c:pt idx="5">
                  <c:v>Cumberland</c:v>
                </c:pt>
                <c:pt idx="6">
                  <c:v>Cumberland</c:v>
                </c:pt>
                <c:pt idx="7">
                  <c:v>Cumberland</c:v>
                </c:pt>
                <c:pt idx="8">
                  <c:v>Cumberland</c:v>
                </c:pt>
              </c:strCache>
            </c:strRef>
          </c:cat>
          <c:val>
            <c:numRef>
              <c:f>'[Cumberland_Slider.xlsx]0. Overview'!$D$259,'[Cumberland_Slider.xlsx]0. Overview'!$D$289,'[Cumberland_Slider.xlsx]0. Overview'!$D$308,'[Cumberland_Slider.xlsx]0. Overview'!$D$323,'[Cumberland_Slider.xlsx]0. Overview'!$D$339,'[Cumberland_Slider.xlsx]0. Overview'!$D$361,'[Cumberland_Slider.xlsx]0. Overview'!$D$398,'[Cumberland_Slider.xlsx]0. Overview'!$D$423,'[Cumberland_Slider.xlsx]0. Overview'!$D$431</c:f>
              <c:numCache>
                <c:formatCode>General</c:formatCode>
                <c:ptCount val="9"/>
                <c:pt idx="0">
                  <c:v>8.875</c:v>
                </c:pt>
                <c:pt idx="1">
                  <c:v>0.875</c:v>
                </c:pt>
                <c:pt idx="2">
                  <c:v>3.875</c:v>
                </c:pt>
                <c:pt idx="3">
                  <c:v>10.875</c:v>
                </c:pt>
                <c:pt idx="4">
                  <c:v>17.875</c:v>
                </c:pt>
                <c:pt idx="5">
                  <c:v>17.875</c:v>
                </c:pt>
                <c:pt idx="6">
                  <c:v>2.875</c:v>
                </c:pt>
                <c:pt idx="7">
                  <c:v>1.875</c:v>
                </c:pt>
                <c:pt idx="8">
                  <c:v>15.875</c:v>
                </c:pt>
              </c:numCache>
            </c:numRef>
          </c:val>
          <c:extLst>
            <c:ext xmlns:c16="http://schemas.microsoft.com/office/drawing/2014/chart" uri="{C3380CC4-5D6E-409C-BE32-E72D297353CC}">
              <c16:uniqueId val="{00000001-28FF-44A4-8432-AA96D16D8D2C}"/>
            </c:ext>
          </c:extLst>
        </c:ser>
        <c:ser>
          <c:idx val="3"/>
          <c:order val="2"/>
          <c:spPr>
            <a:solidFill>
              <a:schemeClr val="bg2">
                <a:lumMod val="75000"/>
              </a:schemeClr>
            </a:solidFill>
            <a:ln>
              <a:solidFill>
                <a:schemeClr val="tx1"/>
              </a:solidFill>
            </a:ln>
            <a:effectLst/>
          </c:spPr>
          <c:invertIfNegative val="0"/>
          <c:cat>
            <c:strRef>
              <c:f>'[Cumberland_Slider.xlsx]0. Overview'!$A$259,'[Cumberland_Slider.xlsx]0. Overview'!$A$289,'[Cumberland_Slider.xlsx]0. Overview'!$A$308,'[Cumberland_Slider.xlsx]0. Overview'!$A$323,'[Cumberland_Slider.xlsx]0. Overview'!$A$339,'[Cumberland_Slider.xlsx]0. Overview'!$A$361,'[Cumberland_Slider.xlsx]0. Overview'!$A$398,'[Cumberland_Slider.xlsx]0. Overview'!$A$423,'[Cumberland_Slider.xlsx]0. Overview'!$A$431</c:f>
              <c:strCache>
                <c:ptCount val="9"/>
                <c:pt idx="0">
                  <c:v>Cumberland</c:v>
                </c:pt>
                <c:pt idx="1">
                  <c:v>Cumberland</c:v>
                </c:pt>
                <c:pt idx="2">
                  <c:v>Cumberland</c:v>
                </c:pt>
                <c:pt idx="3">
                  <c:v>Cumberland</c:v>
                </c:pt>
                <c:pt idx="4">
                  <c:v>Cumberland</c:v>
                </c:pt>
                <c:pt idx="5">
                  <c:v>Cumberland</c:v>
                </c:pt>
                <c:pt idx="6">
                  <c:v>Cumberland</c:v>
                </c:pt>
                <c:pt idx="7">
                  <c:v>Cumberland</c:v>
                </c:pt>
                <c:pt idx="8">
                  <c:v>Cumberland</c:v>
                </c:pt>
              </c:strCache>
            </c:strRef>
          </c:cat>
          <c:val>
            <c:numRef>
              <c:f>'[Cumberland_Slider.xlsx]0. Overview'!$E$259,'[Cumberland_Slider.xlsx]0. Overview'!$E$289,'[Cumberland_Slider.xlsx]0. Overview'!$E$308,'[Cumberland_Slider.xlsx]0. Overview'!$E$323,'[Cumberland_Slider.xlsx]0. Overview'!$E$339,'[Cumberland_Slider.xlsx]0. Overview'!$E$361,'[Cumberland_Slider.xlsx]0. Overview'!$E$398,'[Cumberland_Slider.xlsx]0. Overview'!$E$423,'[Cumberland_Slider.xlsx]0. Overview'!$E$431</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28FF-44A4-8432-AA96D16D8D2C}"/>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Cumberland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0.68799999999999994</c:v>
                </c:pt>
                <c:pt idx="1">
                  <c:v>0.23699999999999999</c:v>
                </c:pt>
                <c:pt idx="2">
                  <c:v>2.1999999999999999E-2</c:v>
                </c:pt>
                <c:pt idx="3">
                  <c:v>2.5999999999999999E-2</c:v>
                </c:pt>
                <c:pt idx="4">
                  <c:v>1E-3</c:v>
                </c:pt>
                <c:pt idx="5">
                  <c:v>8.2000000000000003E-2</c:v>
                </c:pt>
                <c:pt idx="6">
                  <c:v>0.318</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1.0149927971486099E-2"/>
          <c:w val="0.96562499999999996"/>
          <c:h val="0.93428727816263901"/>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0.74099999999999999</c:v>
                </c:pt>
                <c:pt idx="1">
                  <c:v>0.70599999999999996</c:v>
                </c:pt>
                <c:pt idx="2">
                  <c:v>0.72499999999999998</c:v>
                </c:pt>
                <c:pt idx="3">
                  <c:v>0.67900000000000005</c:v>
                </c:pt>
                <c:pt idx="4">
                  <c:v>0.68799999999999994</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0.221</c:v>
                </c:pt>
                <c:pt idx="1">
                  <c:v>0.22</c:v>
                </c:pt>
                <c:pt idx="2">
                  <c:v>0.222</c:v>
                </c:pt>
                <c:pt idx="3">
                  <c:v>0.221</c:v>
                </c:pt>
                <c:pt idx="4">
                  <c:v>0.23699999999999999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2.5000000000000001E-2</c:v>
                </c:pt>
                <c:pt idx="1">
                  <c:v>2.1999999999999999E-2</c:v>
                </c:pt>
                <c:pt idx="2">
                  <c:v>1.4999999999999999E-2</c:v>
                </c:pt>
                <c:pt idx="3">
                  <c:v>0.02</c:v>
                </c:pt>
                <c:pt idx="4">
                  <c:v>2.1999999999999999E-2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layout>
                <c:manualLayout>
                  <c:x val="4.6874999999999998E-3"/>
                  <c:y val="1.563123370171351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B313-4416-BDF8-92187E174AB9}"/>
                </c:ext>
              </c:extLst>
            </c:dLbl>
            <c:dLbl>
              <c:idx val="1"/>
              <c:layout>
                <c:manualLayout>
                  <c:x val="-5.729100483608997E-17"/>
                  <c:y val="2.0097300473631657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313-4416-BDF8-92187E174AB9}"/>
                </c:ext>
              </c:extLst>
            </c:dLbl>
            <c:dLbl>
              <c:idx val="2"/>
              <c:layout>
                <c:manualLayout>
                  <c:x val="3.1250000000000002E-3"/>
                  <c:y val="1.3398200315754437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313-4416-BDF8-92187E174AB9}"/>
                </c:ext>
              </c:extLst>
            </c:dLbl>
            <c:dLbl>
              <c:idx val="3"/>
              <c:layout>
                <c:manualLayout>
                  <c:x val="-1.5625000000001146E-3"/>
                  <c:y val="1.563123370171351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313-4416-BDF8-92187E174AB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1.9E-2</c:v>
                </c:pt>
                <c:pt idx="1">
                  <c:v>2.1999999999999999E-2</c:v>
                </c:pt>
                <c:pt idx="2">
                  <c:v>1.7000000000000001E-2</c:v>
                </c:pt>
                <c:pt idx="3">
                  <c:v>1.7999999999999999E-2</c:v>
                </c:pt>
                <c:pt idx="4">
                  <c:v>2.5999999999999999E-2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0.29699999999999999</c:v>
                </c:pt>
                <c:pt idx="1">
                  <c:v>0.30199999999999999</c:v>
                </c:pt>
                <c:pt idx="2">
                  <c:v>0.308</c:v>
                </c:pt>
                <c:pt idx="3">
                  <c:v>0.314</c:v>
                </c:pt>
                <c:pt idx="4">
                  <c:v>0.318</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Greenwich township</c:v>
                </c:pt>
                <c:pt idx="1">
                  <c:v>Millville city </c:v>
                </c:pt>
                <c:pt idx="2">
                  <c:v>Fairfield township</c:v>
                </c:pt>
              </c:strCache>
            </c:strRef>
          </c:cat>
          <c:val>
            <c:numRef>
              <c:f>Sheet1!$B$2:$B$4</c:f>
              <c:numCache>
                <c:formatCode>0%</c:formatCode>
                <c:ptCount val="3"/>
                <c:pt idx="0">
                  <c:v>0.94</c:v>
                </c:pt>
                <c:pt idx="1">
                  <c:v>0.78900000000000003</c:v>
                </c:pt>
                <c:pt idx="2">
                  <c:v>0.4</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Greenwich township</c:v>
                </c:pt>
                <c:pt idx="1">
                  <c:v>Millville city </c:v>
                </c:pt>
                <c:pt idx="2">
                  <c:v>Fairfield township</c:v>
                </c:pt>
              </c:strCache>
            </c:strRef>
          </c:cat>
          <c:val>
            <c:numRef>
              <c:f>Sheet1!$C$2:$C$4</c:f>
              <c:numCache>
                <c:formatCode>0%</c:formatCode>
                <c:ptCount val="3"/>
                <c:pt idx="0">
                  <c:v>4.7E-2</c:v>
                </c:pt>
                <c:pt idx="1">
                  <c:v>0.182</c:v>
                </c:pt>
                <c:pt idx="2">
                  <c:v>0.52300000000000002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Greenwich township</c:v>
                </c:pt>
                <c:pt idx="1">
                  <c:v>Millville city </c:v>
                </c:pt>
                <c:pt idx="2">
                  <c:v>Fairfield township</c:v>
                </c:pt>
              </c:strCache>
            </c:strRef>
          </c:cat>
          <c:val>
            <c:numRef>
              <c:f>Sheet1!$D$2:$D$4</c:f>
              <c:numCache>
                <c:formatCode>0%</c:formatCode>
                <c:ptCount val="3"/>
                <c:pt idx="0">
                  <c:v>0.08</c:v>
                </c:pt>
                <c:pt idx="1">
                  <c:v>3.2000000000000001E-2</c:v>
                </c:pt>
                <c:pt idx="2">
                  <c:v>1.0999999999999999E-2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Greenwich township</c:v>
                </c:pt>
                <c:pt idx="1">
                  <c:v>Millville city </c:v>
                </c:pt>
                <c:pt idx="2">
                  <c:v>Fairfield township</c:v>
                </c:pt>
              </c:strCache>
            </c:strRef>
          </c:cat>
          <c:val>
            <c:numRef>
              <c:f>Sheet1!$E$2:$E$4</c:f>
              <c:numCache>
                <c:formatCode>0%</c:formatCode>
                <c:ptCount val="3"/>
                <c:pt idx="0">
                  <c:v>0</c:v>
                </c:pt>
                <c:pt idx="1">
                  <c:v>0.183</c:v>
                </c:pt>
                <c:pt idx="2">
                  <c:v>0.13900000000000001</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0.113</c:v>
                </c:pt>
                <c:pt idx="1">
                  <c:v>9.6000000000000002E-2</c:v>
                </c:pt>
                <c:pt idx="2">
                  <c:v>0.106</c:v>
                </c:pt>
                <c:pt idx="3">
                  <c:v>9.2999999999999999E-2</c:v>
                </c:pt>
                <c:pt idx="4">
                  <c:v>0.11700000000000001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Sussex</c:v>
                </c:pt>
                <c:pt idx="4">
                  <c:v>Ocean</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7.9000000000000001E-2</c:v>
                </c:pt>
                <c:pt idx="4">
                  <c:v>7.4999999999999997E-2</c:v>
                </c:pt>
                <c:pt idx="5">
                  <c:v>9.2999999999999999E-2</c:v>
                </c:pt>
                <c:pt idx="6">
                  <c:v>0.10199999999999999</c:v>
                </c:pt>
                <c:pt idx="7">
                  <c:v>0.106</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formatCode="General">
                  <c:v>0.33600000000000002</c:v>
                </c:pt>
                <c:pt idx="19">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Sussex</c:v>
                </c:pt>
                <c:pt idx="4">
                  <c:v>Ocean</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8">
                  <c:v>0.11700000000000001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Sussex</c:v>
                </c:pt>
                <c:pt idx="4">
                  <c:v>Ocean</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formatCode="General">
                  <c:v>0.23</c:v>
                </c:pt>
                <c:pt idx="19">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Bridgeton City</c:v>
                </c:pt>
                <c:pt idx="1">
                  <c:v>Vineland city</c:v>
                </c:pt>
                <c:pt idx="2">
                  <c:v>Shiloh borough</c:v>
                </c:pt>
                <c:pt idx="3">
                  <c:v>Lawrence township</c:v>
                </c:pt>
                <c:pt idx="4">
                  <c:v>Upper Deerfield township</c:v>
                </c:pt>
                <c:pt idx="5">
                  <c:v>Fairfield township</c:v>
                </c:pt>
                <c:pt idx="6">
                  <c:v>Maurice River township</c:v>
                </c:pt>
                <c:pt idx="7">
                  <c:v>Millville city </c:v>
                </c:pt>
                <c:pt idx="8">
                  <c:v>Deerfield township</c:v>
                </c:pt>
                <c:pt idx="9">
                  <c:v>Greenwich township</c:v>
                </c:pt>
              </c:strCache>
            </c:strRef>
          </c:cat>
          <c:val>
            <c:numRef>
              <c:f>Sheet1!$B$2:$B$11</c:f>
              <c:numCache>
                <c:formatCode>0.00%</c:formatCode>
                <c:ptCount val="10"/>
                <c:pt idx="0">
                  <c:v>0.214</c:v>
                </c:pt>
                <c:pt idx="1">
                  <c:v>0.113</c:v>
                </c:pt>
                <c:pt idx="2">
                  <c:v>7.2999999999999995E-2</c:v>
                </c:pt>
                <c:pt idx="3">
                  <c:v>7.0000000000000007E-2</c:v>
                </c:pt>
                <c:pt idx="4">
                  <c:v>6.9000000000000006E-2</c:v>
                </c:pt>
                <c:pt idx="5">
                  <c:v>6.5000000000000002E-2</c:v>
                </c:pt>
                <c:pt idx="6">
                  <c:v>5.6000000000000001E-2</c:v>
                </c:pt>
                <c:pt idx="7">
                  <c:v>4.2000000000000003E-2</c:v>
                </c:pt>
                <c:pt idx="8">
                  <c:v>3.5999999999999997E-2</c:v>
                </c:pt>
                <c:pt idx="9">
                  <c:v>0.03</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Cumberland county avg 10.0%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Bridgeton City</c:v>
                </c:pt>
                <c:pt idx="1">
                  <c:v>Vineland city</c:v>
                </c:pt>
                <c:pt idx="2">
                  <c:v>Shiloh borough</c:v>
                </c:pt>
                <c:pt idx="3">
                  <c:v>Lawrence township</c:v>
                </c:pt>
                <c:pt idx="4">
                  <c:v>Upper Deerfield township</c:v>
                </c:pt>
                <c:pt idx="5">
                  <c:v>Fairfield township</c:v>
                </c:pt>
                <c:pt idx="6">
                  <c:v>Maurice River township</c:v>
                </c:pt>
                <c:pt idx="7">
                  <c:v>Millville city </c:v>
                </c:pt>
                <c:pt idx="8">
                  <c:v>Deerfield township</c:v>
                </c:pt>
                <c:pt idx="9">
                  <c:v>Greenwich township</c:v>
                </c:pt>
              </c:strCache>
            </c:strRef>
          </c:cat>
          <c:val>
            <c:numRef>
              <c:f>Sheet1!$C$2:$C$11</c:f>
              <c:numCache>
                <c:formatCode>0%</c:formatCode>
                <c:ptCount val="10"/>
                <c:pt idx="0">
                  <c:v>0.1</c:v>
                </c:pt>
                <c:pt idx="1">
                  <c:v>0.1</c:v>
                </c:pt>
                <c:pt idx="2">
                  <c:v>0.1</c:v>
                </c:pt>
                <c:pt idx="3">
                  <c:v>0.1</c:v>
                </c:pt>
                <c:pt idx="4">
                  <c:v>0.1</c:v>
                </c:pt>
                <c:pt idx="5">
                  <c:v>0.1</c:v>
                </c:pt>
                <c:pt idx="6">
                  <c:v>0.1</c:v>
                </c:pt>
                <c:pt idx="7">
                  <c:v>0.1</c:v>
                </c:pt>
                <c:pt idx="8">
                  <c:v>0.1</c:v>
                </c:pt>
                <c:pt idx="9">
                  <c:v>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5493823818897637"/>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0.73299999999999998</c:v>
                </c:pt>
                <c:pt idx="1">
                  <c:v>0.71099999999999997</c:v>
                </c:pt>
                <c:pt idx="2">
                  <c:v>0.71199999999999997</c:v>
                </c:pt>
                <c:pt idx="3">
                  <c:v>0.72199999999999998</c:v>
                </c:pt>
                <c:pt idx="4">
                  <c:v>0.71199999999999997</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8">
                  <c:v>0.71199999999999997</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0.68</c:v>
                </c:pt>
                <c:pt idx="1">
                  <c:v>0.68</c:v>
                </c:pt>
                <c:pt idx="2">
                  <c:v>0.68</c:v>
                </c:pt>
                <c:pt idx="3">
                  <c:v>0.68</c:v>
                </c:pt>
                <c:pt idx="4">
                  <c:v>0.68</c:v>
                </c:pt>
                <c:pt idx="5">
                  <c:v>0.68</c:v>
                </c:pt>
                <c:pt idx="6">
                  <c:v>0.68</c:v>
                </c:pt>
                <c:pt idx="7">
                  <c:v>0.68</c:v>
                </c:pt>
                <c:pt idx="8">
                  <c:v>0.68</c:v>
                </c:pt>
                <c:pt idx="9">
                  <c:v>0.68</c:v>
                </c:pt>
                <c:pt idx="10">
                  <c:v>0.68</c:v>
                </c:pt>
                <c:pt idx="11">
                  <c:v>0.68</c:v>
                </c:pt>
                <c:pt idx="12">
                  <c:v>0.68</c:v>
                </c:pt>
                <c:pt idx="13">
                  <c:v>0.68</c:v>
                </c:pt>
                <c:pt idx="14">
                  <c:v>0.68</c:v>
                </c:pt>
                <c:pt idx="15">
                  <c:v>0.68</c:v>
                </c:pt>
                <c:pt idx="16">
                  <c:v>0.68</c:v>
                </c:pt>
                <c:pt idx="17">
                  <c:v>0.68</c:v>
                </c:pt>
                <c:pt idx="18">
                  <c:v>0.68</c:v>
                </c:pt>
                <c:pt idx="19" formatCode="General">
                  <c:v>0.68</c:v>
                </c:pt>
                <c:pt idx="20" formatCode="General">
                  <c:v>0.68</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Downe township</c:v>
                </c:pt>
                <c:pt idx="1">
                  <c:v>Shiloh borough</c:v>
                </c:pt>
                <c:pt idx="2">
                  <c:v>Bridgeton City</c:v>
                </c:pt>
              </c:strCache>
            </c:strRef>
          </c:cat>
          <c:val>
            <c:numRef>
              <c:f>Sheet1!$C$2:$C$4</c:f>
              <c:numCache>
                <c:formatCode>0%</c:formatCode>
                <c:ptCount val="3"/>
                <c:pt idx="0">
                  <c:v>0.68</c:v>
                </c:pt>
                <c:pt idx="1">
                  <c:v>0.68</c:v>
                </c:pt>
                <c:pt idx="2">
                  <c:v>0.68</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Cumberland county avg 72.2%</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Downe township</c:v>
                </c:pt>
                <c:pt idx="1">
                  <c:v>Shiloh borough</c:v>
                </c:pt>
                <c:pt idx="2">
                  <c:v>Bridgeton City</c:v>
                </c:pt>
              </c:strCache>
            </c:strRef>
          </c:cat>
          <c:val>
            <c:numRef>
              <c:f>Sheet1!$D$2:$D$4</c:f>
              <c:numCache>
                <c:formatCode>0%</c:formatCode>
                <c:ptCount val="3"/>
                <c:pt idx="0">
                  <c:v>0.72199999999999998</c:v>
                </c:pt>
                <c:pt idx="1">
                  <c:v>0.72199999999999998</c:v>
                </c:pt>
                <c:pt idx="2">
                  <c:v>0.72199999999999998</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Downe township</c:v>
                </c:pt>
                <c:pt idx="1">
                  <c:v>Shiloh borough</c:v>
                </c:pt>
                <c:pt idx="2">
                  <c:v>Bridgeton City</c:v>
                </c:pt>
              </c:strCache>
            </c:strRef>
          </c:cat>
          <c:val>
            <c:numRef>
              <c:f>Sheet1!$B$2:$B$4</c:f>
              <c:numCache>
                <c:formatCode>0%</c:formatCode>
                <c:ptCount val="3"/>
                <c:pt idx="0">
                  <c:v>0.99099999999999999</c:v>
                </c:pt>
                <c:pt idx="1">
                  <c:v>0.92400000000000004</c:v>
                </c:pt>
                <c:pt idx="2">
                  <c:v>0.53400000000000003</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968134842519685"/>
          <c:y val="0.81141265923888661"/>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#,##0</c:formatCode>
                <c:ptCount val="21"/>
                <c:pt idx="0">
                  <c:v>12948</c:v>
                </c:pt>
                <c:pt idx="1">
                  <c:v>15941</c:v>
                </c:pt>
                <c:pt idx="2">
                  <c:v>20306</c:v>
                </c:pt>
                <c:pt idx="3">
                  <c:v>22811</c:v>
                </c:pt>
                <c:pt idx="4">
                  <c:v>27195</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5" formatCode="#,##0">
                  <c:v>35460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5">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5" formatCode="#,##0">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Vineland city</c:v>
                </c:pt>
                <c:pt idx="1">
                  <c:v>Bridgeton City</c:v>
                </c:pt>
                <c:pt idx="2">
                  <c:v>Millville city </c:v>
                </c:pt>
                <c:pt idx="3">
                  <c:v>Upper Deerfield township</c:v>
                </c:pt>
                <c:pt idx="4">
                  <c:v>Commercial township</c:v>
                </c:pt>
                <c:pt idx="5">
                  <c:v>Fairfield township</c:v>
                </c:pt>
                <c:pt idx="6">
                  <c:v>Hopewell township</c:v>
                </c:pt>
                <c:pt idx="7">
                  <c:v>Lawrence township</c:v>
                </c:pt>
                <c:pt idx="8">
                  <c:v>Deerfield township</c:v>
                </c:pt>
                <c:pt idx="9">
                  <c:v>Maurice River township</c:v>
                </c:pt>
                <c:pt idx="10">
                  <c:v>Downe township</c:v>
                </c:pt>
                <c:pt idx="11">
                  <c:v>Stow Creek township</c:v>
                </c:pt>
                <c:pt idx="12">
                  <c:v>Greenwich township</c:v>
                </c:pt>
                <c:pt idx="13">
                  <c:v>Shiloh borough</c:v>
                </c:pt>
              </c:strCache>
            </c:strRef>
          </c:cat>
          <c:val>
            <c:numRef>
              <c:f>Sheet1!$B$2:$B$15</c:f>
              <c:numCache>
                <c:formatCode>0</c:formatCode>
                <c:ptCount val="14"/>
                <c:pt idx="0">
                  <c:v>14246</c:v>
                </c:pt>
                <c:pt idx="1">
                  <c:v>7271</c:v>
                </c:pt>
                <c:pt idx="2">
                  <c:v>6727</c:v>
                </c:pt>
                <c:pt idx="3">
                  <c:v>1791</c:v>
                </c:pt>
                <c:pt idx="4">
                  <c:v>1264</c:v>
                </c:pt>
                <c:pt idx="5">
                  <c:v>1226</c:v>
                </c:pt>
                <c:pt idx="6">
                  <c:v>856</c:v>
                </c:pt>
                <c:pt idx="7">
                  <c:v>840</c:v>
                </c:pt>
                <c:pt idx="8">
                  <c:v>668</c:v>
                </c:pt>
                <c:pt idx="9">
                  <c:v>497</c:v>
                </c:pt>
                <c:pt idx="10">
                  <c:v>249</c:v>
                </c:pt>
                <c:pt idx="11">
                  <c:v>195</c:v>
                </c:pt>
                <c:pt idx="12">
                  <c:v>124</c:v>
                </c:pt>
                <c:pt idx="13">
                  <c:v>89</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12">
                  <c:v>1933</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12">
                  <c:v>1933</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75</c:v>
                </c:pt>
                <c:pt idx="1">
                  <c:v>67</c:v>
                </c:pt>
                <c:pt idx="2">
                  <c:v>85</c:v>
                </c:pt>
                <c:pt idx="3">
                  <c:v>68</c:v>
                </c:pt>
                <c:pt idx="4">
                  <c:v>115</c:v>
                </c:pt>
                <c:pt idx="5">
                  <c:v>117</c:v>
                </c:pt>
                <c:pt idx="6">
                  <c:v>96</c:v>
                </c:pt>
                <c:pt idx="7">
                  <c:v>106</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132</c:v>
                </c:pt>
                <c:pt idx="1">
                  <c:v>165</c:v>
                </c:pt>
                <c:pt idx="2">
                  <c:v>166</c:v>
                </c:pt>
                <c:pt idx="3">
                  <c:v>178</c:v>
                </c:pt>
                <c:pt idx="4">
                  <c:v>195</c:v>
                </c:pt>
                <c:pt idx="5">
                  <c:v>211</c:v>
                </c:pt>
                <c:pt idx="6">
                  <c:v>165</c:v>
                </c:pt>
                <c:pt idx="7">
                  <c:v>133</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6" formatCode="0%">
                  <c:v>0.13400000000000001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926732788110537"/>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0.20200000000000001</c:v>
                </c:pt>
                <c:pt idx="1">
                  <c:v>0.23899999999999999</c:v>
                </c:pt>
                <c:pt idx="2">
                  <c:v>0.22800000000000001</c:v>
                </c:pt>
                <c:pt idx="3">
                  <c:v>0.158</c:v>
                </c:pt>
                <c:pt idx="4">
                  <c:v>0.13400000000000001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Bridgeton City</c:v>
                </c:pt>
                <c:pt idx="1">
                  <c:v>Lawrence township</c:v>
                </c:pt>
                <c:pt idx="2">
                  <c:v>Millville city </c:v>
                </c:pt>
                <c:pt idx="3">
                  <c:v>Upper Deerfield township</c:v>
                </c:pt>
                <c:pt idx="4">
                  <c:v>Commercial township</c:v>
                </c:pt>
                <c:pt idx="5">
                  <c:v>Shiloh borough</c:v>
                </c:pt>
                <c:pt idx="6">
                  <c:v>Deerfield township</c:v>
                </c:pt>
                <c:pt idx="7">
                  <c:v>Fairfield township</c:v>
                </c:pt>
                <c:pt idx="8">
                  <c:v>Stow Creek township</c:v>
                </c:pt>
                <c:pt idx="9">
                  <c:v>Vineland city</c:v>
                </c:pt>
              </c:strCache>
            </c:strRef>
          </c:cat>
          <c:val>
            <c:numRef>
              <c:f>Sheet1!$B$2:$B$11</c:f>
              <c:numCache>
                <c:formatCode>0%</c:formatCode>
                <c:ptCount val="10"/>
                <c:pt idx="0">
                  <c:v>0.34599999999999997</c:v>
                </c:pt>
                <c:pt idx="1">
                  <c:v>0.22900000000000001</c:v>
                </c:pt>
                <c:pt idx="2">
                  <c:v>0.219</c:v>
                </c:pt>
                <c:pt idx="3">
                  <c:v>0.219</c:v>
                </c:pt>
                <c:pt idx="4">
                  <c:v>0.19600000000000001</c:v>
                </c:pt>
                <c:pt idx="5">
                  <c:v>0.191</c:v>
                </c:pt>
                <c:pt idx="6">
                  <c:v>0.17299999999999999</c:v>
                </c:pt>
                <c:pt idx="7">
                  <c:v>0.16400000000000001</c:v>
                </c:pt>
                <c:pt idx="8">
                  <c:v>0.154</c:v>
                </c:pt>
                <c:pt idx="9">
                  <c:v>0.127</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Cumberland county avg 19.1%</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Bridgeton City</c:v>
                </c:pt>
                <c:pt idx="1">
                  <c:v>Lawrence township</c:v>
                </c:pt>
                <c:pt idx="2">
                  <c:v>Millville city </c:v>
                </c:pt>
                <c:pt idx="3">
                  <c:v>Upper Deerfield township</c:v>
                </c:pt>
                <c:pt idx="4">
                  <c:v>Commercial township</c:v>
                </c:pt>
                <c:pt idx="5">
                  <c:v>Shiloh borough</c:v>
                </c:pt>
                <c:pt idx="6">
                  <c:v>Deerfield township</c:v>
                </c:pt>
                <c:pt idx="7">
                  <c:v>Fairfield township</c:v>
                </c:pt>
                <c:pt idx="8">
                  <c:v>Stow Creek township</c:v>
                </c:pt>
                <c:pt idx="9">
                  <c:v>Vineland city</c:v>
                </c:pt>
              </c:strCache>
            </c:strRef>
          </c:cat>
          <c:val>
            <c:numRef>
              <c:f>Sheet1!$C$2:$C$11</c:f>
              <c:numCache>
                <c:formatCode>0%</c:formatCode>
                <c:ptCount val="10"/>
                <c:pt idx="0">
                  <c:v>0.191</c:v>
                </c:pt>
                <c:pt idx="1">
                  <c:v>0.191</c:v>
                </c:pt>
                <c:pt idx="2">
                  <c:v>0.191</c:v>
                </c:pt>
                <c:pt idx="3">
                  <c:v>0.191</c:v>
                </c:pt>
                <c:pt idx="4">
                  <c:v>0.191</c:v>
                </c:pt>
                <c:pt idx="5">
                  <c:v>0.191</c:v>
                </c:pt>
                <c:pt idx="6">
                  <c:v>0.191</c:v>
                </c:pt>
                <c:pt idx="7">
                  <c:v>0.191</c:v>
                </c:pt>
                <c:pt idx="8">
                  <c:v>0.191</c:v>
                </c:pt>
                <c:pt idx="9">
                  <c:v>0.191</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9463097014934128"/>
          <c:y val="0.92501033961663881"/>
          <c:w val="0.20569431962237375"/>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Cumberland</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1155</c:v>
                </c:pt>
                <c:pt idx="1">
                  <c:v>701</c:v>
                </c:pt>
                <c:pt idx="2">
                  <c:v>1427</c:v>
                </c:pt>
                <c:pt idx="3">
                  <c:v>1222</c:v>
                </c:pt>
                <c:pt idx="4">
                  <c:v>1125</c:v>
                </c:pt>
                <c:pt idx="5">
                  <c:v>749</c:v>
                </c:pt>
                <c:pt idx="6">
                  <c:v>948</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General</c:formatCode>
                <c:ptCount val="21"/>
                <c:pt idx="0" formatCode="&quot;$&quot;#,##0_);[Red]\(&quot;$&quot;#,##0\)">
                  <c:v>87509</c:v>
                </c:pt>
                <c:pt idx="2" formatCode="&quot;$&quot;#,##0_);[Red]\(&quot;$&quot;#,##0\)">
                  <c:v>91520</c:v>
                </c:pt>
                <c:pt idx="3" formatCode="&quot;$&quot;#,##0_);[Red]\(&quot;$&quot;#,##0\)">
                  <c:v>91592</c:v>
                </c:pt>
                <c:pt idx="4" formatCode="&quot;$&quot;#,##0_);[Red]\(&quot;$&quot;#,##0\)">
                  <c:v>91949</c:v>
                </c:pt>
                <c:pt idx="5" formatCode="&quot;$&quot;#,##0_);[Red]\(&quot;$&quot;#,##0\)">
                  <c:v>92286</c:v>
                </c:pt>
                <c:pt idx="6" formatCode="&quot;$&quot;#,##0_);[Red]\(&quot;$&quot;#,##0\)">
                  <c:v>92937</c:v>
                </c:pt>
                <c:pt idx="7" formatCode="&quot;$&quot;#,##0_);[Red]\(&quot;$&quot;#,##0\)">
                  <c:v>93158</c:v>
                </c:pt>
                <c:pt idx="8" formatCode="&quot;$&quot;#,##0_);[Red]\(&quot;$&quot;#,##0\)">
                  <c:v>94171</c:v>
                </c:pt>
                <c:pt idx="9" formatCode="&quot;$&quot;#,##0_);[Red]\(&quot;$&quot;#,##0\)">
                  <c:v>94533</c:v>
                </c:pt>
                <c:pt idx="10" formatCode="&quot;$&quot;#,##0_);[Red]\(&quot;$&quot;#,##0\)">
                  <c:v>94960</c:v>
                </c:pt>
                <c:pt idx="11" formatCode="&quot;$&quot;#,##0_);[Red]\(&quot;$&quot;#,##0\)">
                  <c:v>95493</c:v>
                </c:pt>
                <c:pt idx="12" formatCode="&quot;$&quot;#,##0_);[Red]\(&quot;$&quot;#,##0\)">
                  <c:v>97494</c:v>
                </c:pt>
                <c:pt idx="13" formatCode="&quot;$&quot;#,##0_);[Red]\(&quot;$&quot;#,##0\)">
                  <c:v>98043</c:v>
                </c:pt>
                <c:pt idx="14" formatCode="&quot;$&quot;#,##0_);[Red]\(&quot;$&quot;#,##0\)">
                  <c:v>100814</c:v>
                </c:pt>
                <c:pt idx="15" formatCode="&quot;$&quot;#,##0_);[Red]\(&quot;$&quot;#,##0\)">
                  <c:v>101370</c:v>
                </c:pt>
                <c:pt idx="16" formatCode="&quot;$&quot;#,##0_);[Red]\(&quot;$&quot;#,##0\)">
                  <c:v>101927</c:v>
                </c:pt>
                <c:pt idx="17" formatCode="&quot;$&quot;#,##0_);[Red]\(&quot;$&quot;#,##0\)">
                  <c:v>104121</c:v>
                </c:pt>
                <c:pt idx="18" formatCode="&quot;$&quot;#,##0_);[Red]\(&quot;$&quot;#,##0\)">
                  <c:v>105042</c:v>
                </c:pt>
                <c:pt idx="19" formatCode="&quot;$&quot;#,##0_);[Red]\(&quot;$&quot;#,##0\)">
                  <c:v>110247</c:v>
                </c:pt>
                <c:pt idx="20" formatCode="&quot;$&quot;#,##0_);[Red]\(&quot;$&quot;#,##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
                  <c:v>87920</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51315</c:v>
                </c:pt>
                <c:pt idx="1">
                  <c:v>49110</c:v>
                </c:pt>
                <c:pt idx="2">
                  <c:v>52627</c:v>
                </c:pt>
                <c:pt idx="3">
                  <c:v>52795</c:v>
                </c:pt>
                <c:pt idx="4">
                  <c:v>54587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"$"#,##0_);\("$"#,##0\)</c:formatCode>
                <c:ptCount val="21"/>
                <c:pt idx="1">
                  <c:v>63389</c:v>
                </c:pt>
                <c:pt idx="2" formatCode="_(&quot;$&quot;* #,##0_);_(&quot;$&quot;* \(#,##0\);_(&quot;$&quot;* &quot;-&quot;??_);_(@_)">
                  <c:v>64626</c:v>
                </c:pt>
                <c:pt idx="3" formatCode="_(&quot;$&quot;* #,##0_);_(&quot;$&quot;* \(#,##0\);_(&quot;$&quot;* &quot;-&quot;??_);_(@_)">
                  <c:v>68531</c:v>
                </c:pt>
                <c:pt idx="4" formatCode="_(&quot;$&quot;* #,##0_);_(&quot;$&quot;* \(#,##0\);_(&quot;$&quot;* &quot;-&quot;??_);_(@_)">
                  <c:v>69980</c:v>
                </c:pt>
                <c:pt idx="5" formatCode="_(&quot;$&quot;* #,##0_);_(&quot;$&quot;* \(#,##0\);_(&quot;$&quot;* &quot;-&quot;??_);_(@_)">
                  <c:v>73672</c:v>
                </c:pt>
                <c:pt idx="6" formatCode="_(&quot;$&quot;* #,##0_);_(&quot;$&quot;* \(#,##0\);_(&quot;$&quot;* &quot;-&quot;??_);_(@_)">
                  <c:v>76093</c:v>
                </c:pt>
                <c:pt idx="7" formatCode="_(&quot;$&quot;* #,##0_);_(&quot;$&quot;* \(#,##0\);_(&quot;$&quot;* &quot;-&quot;??_);_(@_)">
                  <c:v>77040</c:v>
                </c:pt>
                <c:pt idx="8" formatCode="_(&quot;$&quot;* #,##0_);_(&quot;$&quot;* \(#,##0\);_(&quot;$&quot;* &quot;-&quot;??_);_(@_)">
                  <c:v>78808</c:v>
                </c:pt>
                <c:pt idx="9" formatCode="_(&quot;$&quot;* #,##0_);_(&quot;$&quot;* \(#,##0\);_(&quot;$&quot;* &quot;-&quot;??_);_(@_)">
                  <c:v>79492</c:v>
                </c:pt>
                <c:pt idx="10" formatCode="_(&quot;$&quot;* #,##0_);_(&quot;$&quot;* \(#,##0\);_(&quot;$&quot;* &quot;-&quot;??_);_(@_)">
                  <c:v>80339</c:v>
                </c:pt>
                <c:pt idx="11" formatCode="_(&quot;$&quot;* #,##0_);_(&quot;$&quot;* \(#,##0\);_(&quot;$&quot;* &quot;-&quot;??_);_(@_)">
                  <c:v>84479</c:v>
                </c:pt>
                <c:pt idx="12" formatCode="_(&quot;$&quot;* #,##0_);_(&quot;$&quot;* \(#,##0\);_(&quot;$&quot;* &quot;-&quot;??_);_(@_)">
                  <c:v>88797</c:v>
                </c:pt>
                <c:pt idx="13" formatCode="_(&quot;$&quot;* #,##0_);_(&quot;$&quot;* \(#,##0\);_(&quot;$&quot;* &quot;-&quot;??_);_(@_)">
                  <c:v>89447</c:v>
                </c:pt>
                <c:pt idx="14" formatCode="_(&quot;$&quot;* #,##0_);_(&quot;$&quot;* \(#,##0\);_(&quot;$&quot;* &quot;-&quot;??_);_(@_)">
                  <c:v>93418</c:v>
                </c:pt>
                <c:pt idx="15" formatCode="_(&quot;$&quot;* #,##0_);_(&quot;$&quot;* \(#,##0\);_(&quot;$&quot;* &quot;-&quot;??_);_(@_)">
                  <c:v>101130</c:v>
                </c:pt>
                <c:pt idx="16" formatCode="_(&quot;$&quot;* #,##0_);_(&quot;$&quot;* \(#,##0\);_(&quot;$&quot;* &quot;-&quot;??_);_(@_)">
                  <c:v>102870</c:v>
                </c:pt>
                <c:pt idx="17" formatCode="_(&quot;$&quot;* #,##0_);_(&quot;$&quot;* \(#,##0\);_(&quot;$&quot;* &quot;-&quot;??_);_(@_)">
                  <c:v>108827</c:v>
                </c:pt>
                <c:pt idx="18" formatCode="_(&quot;$&quot;* #,##0_);_(&quot;$&quot;* \(#,##0\);_(&quot;$&quot;* &quot;-&quot;??_);_(@_)">
                  <c:v>111587</c:v>
                </c:pt>
                <c:pt idx="19" formatCode="_(&quot;$&quot;* #,##0_);_(&quot;$&quot;* \(#,##0\);_(&quot;$&quot;* &quot;-&quot;??_);_(@_)">
                  <c:v>116155</c:v>
                </c:pt>
                <c:pt idx="20" formatCode="_(&quot;$&quot;* #,##0_);_(&quot;$&quot;* \(#,##0\);_(&quot;$&quot;* &quot;-&quot;??_);_(@_)">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0" formatCode="_(&quot;$&quot;* #,##0_);_(&quot;$&quot;* \(#,##0\);_(&quot;$&quot;* &quot;-&quot;??_);_(@_)">
                  <c:v>54587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"$"#,##0_);[Red]\("$"#,##0\)</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"$"#,##0_);[Red]\("$"#,##0\)</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quot;$&quot;#,##0_);\(&quot;$&quot;#,##0\)"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43204479542536545"/>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Bridgeton City</c:v>
                </c:pt>
                <c:pt idx="1">
                  <c:v>Commercial township</c:v>
                </c:pt>
                <c:pt idx="2">
                  <c:v>Downe township</c:v>
                </c:pt>
                <c:pt idx="3">
                  <c:v>Vineland city</c:v>
                </c:pt>
                <c:pt idx="4">
                  <c:v>Fairfield township</c:v>
                </c:pt>
                <c:pt idx="5">
                  <c:v>Upper Deerfield township</c:v>
                </c:pt>
                <c:pt idx="6">
                  <c:v>Millville city </c:v>
                </c:pt>
                <c:pt idx="7">
                  <c:v>Shiloh borough</c:v>
                </c:pt>
                <c:pt idx="8">
                  <c:v>Deerfield township</c:v>
                </c:pt>
                <c:pt idx="9">
                  <c:v>Stow Creek township</c:v>
                </c:pt>
              </c:strCache>
            </c:strRef>
          </c:cat>
          <c:val>
            <c:numRef>
              <c:f>Sheet1!$B$2:$B$11</c:f>
              <c:numCache>
                <c:formatCode>_("$"* #,##0_);_("$"* \(#,##0\);_("$"* "-"??_);_(@_)</c:formatCode>
                <c:ptCount val="10"/>
                <c:pt idx="0">
                  <c:v>37804</c:v>
                </c:pt>
                <c:pt idx="1">
                  <c:v>44856</c:v>
                </c:pt>
                <c:pt idx="2">
                  <c:v>52321</c:v>
                </c:pt>
                <c:pt idx="3">
                  <c:v>54476</c:v>
                </c:pt>
                <c:pt idx="4">
                  <c:v>55134</c:v>
                </c:pt>
                <c:pt idx="5">
                  <c:v>56534</c:v>
                </c:pt>
                <c:pt idx="6">
                  <c:v>58138</c:v>
                </c:pt>
                <c:pt idx="7">
                  <c:v>63125</c:v>
                </c:pt>
                <c:pt idx="8">
                  <c:v>64324</c:v>
                </c:pt>
                <c:pt idx="9">
                  <c:v>64659</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Cumberland median $54,149</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Bridgeton City</c:v>
                </c:pt>
                <c:pt idx="1">
                  <c:v>Commercial township</c:v>
                </c:pt>
                <c:pt idx="2">
                  <c:v>Downe township</c:v>
                </c:pt>
                <c:pt idx="3">
                  <c:v>Vineland city</c:v>
                </c:pt>
                <c:pt idx="4">
                  <c:v>Fairfield township</c:v>
                </c:pt>
                <c:pt idx="5">
                  <c:v>Upper Deerfield township</c:v>
                </c:pt>
                <c:pt idx="6">
                  <c:v>Millville city </c:v>
                </c:pt>
                <c:pt idx="7">
                  <c:v>Shiloh borough</c:v>
                </c:pt>
                <c:pt idx="8">
                  <c:v>Deerfield township</c:v>
                </c:pt>
                <c:pt idx="9">
                  <c:v>Stow Creek township</c:v>
                </c:pt>
              </c:strCache>
            </c:strRef>
          </c:cat>
          <c:val>
            <c:numRef>
              <c:f>Sheet1!$C$2:$C$11</c:f>
              <c:numCache>
                <c:formatCode>"$"#,##0</c:formatCode>
                <c:ptCount val="10"/>
                <c:pt idx="0">
                  <c:v>54149</c:v>
                </c:pt>
                <c:pt idx="1">
                  <c:v>54149</c:v>
                </c:pt>
                <c:pt idx="2">
                  <c:v>54149</c:v>
                </c:pt>
                <c:pt idx="3">
                  <c:v>54149</c:v>
                </c:pt>
                <c:pt idx="4">
                  <c:v>54149</c:v>
                </c:pt>
                <c:pt idx="5">
                  <c:v>54149</c:v>
                </c:pt>
                <c:pt idx="6">
                  <c:v>54149</c:v>
                </c:pt>
                <c:pt idx="7">
                  <c:v>54149</c:v>
                </c:pt>
                <c:pt idx="8">
                  <c:v>54149</c:v>
                </c:pt>
                <c:pt idx="9">
                  <c:v>54149</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3867957473721617"/>
          <c:y val="0.9608046931091585"/>
          <c:w val="0.2176638848352166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0.15</c:v>
                </c:pt>
                <c:pt idx="7">
                  <c:v>0.16</c:v>
                </c:pt>
                <c:pt idx="8">
                  <c:v>0.17</c:v>
                </c:pt>
                <c:pt idx="9">
                  <c:v>0.17</c:v>
                </c:pt>
                <c:pt idx="10">
                  <c:v>0.18</c:v>
                </c:pt>
                <c:pt idx="11">
                  <c:v>0.18</c:v>
                </c:pt>
                <c:pt idx="12">
                  <c:v>0.18</c:v>
                </c:pt>
                <c:pt idx="13">
                  <c:v>0.19</c:v>
                </c:pt>
                <c:pt idx="14">
                  <c:v>0.2</c:v>
                </c:pt>
                <c:pt idx="15">
                  <c:v>0.21</c:v>
                </c:pt>
                <c:pt idx="17">
                  <c:v>0.21</c:v>
                </c:pt>
                <c:pt idx="18">
                  <c:v>0.22</c:v>
                </c:pt>
                <c:pt idx="19">
                  <c:v>0.25</c:v>
                </c:pt>
                <c:pt idx="20">
                  <c:v>0.25</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16">
                  <c:v>0.21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0.22</c:v>
                </c:pt>
                <c:pt idx="1">
                  <c:v>0.23</c:v>
                </c:pt>
                <c:pt idx="2">
                  <c:v>0.24</c:v>
                </c:pt>
                <c:pt idx="3">
                  <c:v>0.23</c:v>
                </c:pt>
                <c:pt idx="4">
                  <c:v>0.22</c:v>
                </c:pt>
                <c:pt idx="5">
                  <c:v>0.23</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4">
                  <c:v>6.5000000000000002E-2</c:v>
                </c:pt>
                <c:pt idx="5">
                  <c:v>7.0999999999999994E-2</c:v>
                </c:pt>
                <c:pt idx="6">
                  <c:v>7.2999999999999995E-2</c:v>
                </c:pt>
                <c:pt idx="7">
                  <c:v>7.4999999999999997E-2</c:v>
                </c:pt>
                <c:pt idx="8">
                  <c:v>7.8E-2</c:v>
                </c:pt>
                <c:pt idx="9">
                  <c:v>8.2000000000000003E-2</c:v>
                </c:pt>
                <c:pt idx="10">
                  <c:v>8.2000000000000003E-2</c:v>
                </c:pt>
                <c:pt idx="11">
                  <c:v>8.8999999999999996E-2</c:v>
                </c:pt>
                <c:pt idx="12" formatCode="General">
                  <c:v>8.8999999999999996E-2</c:v>
                </c:pt>
                <c:pt idx="13">
                  <c:v>0.10299999999999999</c:v>
                </c:pt>
                <c:pt idx="14">
                  <c:v>0.104</c:v>
                </c:pt>
                <c:pt idx="15">
                  <c:v>0.109</c:v>
                </c:pt>
                <c:pt idx="16">
                  <c:v>0.113</c:v>
                </c:pt>
                <c:pt idx="17">
                  <c:v>0.114</c:v>
                </c:pt>
                <c:pt idx="18">
                  <c:v>0.11700000000000001</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19" formatCode="0.0%">
                  <c:v>0.126</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6825258366141729"/>
          <c:y val="0.88696869658138922"/>
          <c:w val="0.33693220964566928"/>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6270</c:v>
                </c:pt>
                <c:pt idx="1">
                  <c:v>5978</c:v>
                </c:pt>
                <c:pt idx="2">
                  <c:v>5270</c:v>
                </c:pt>
                <c:pt idx="3">
                  <c:v>5287</c:v>
                </c:pt>
                <c:pt idx="4">
                  <c:v>5062</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16263</c:v>
                </c:pt>
                <c:pt idx="1">
                  <c:v>16370</c:v>
                </c:pt>
                <c:pt idx="2">
                  <c:v>16449</c:v>
                </c:pt>
                <c:pt idx="3">
                  <c:v>16442</c:v>
                </c:pt>
                <c:pt idx="4">
                  <c:v>16346</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14767</c:v>
                </c:pt>
                <c:pt idx="1">
                  <c:v>13676</c:v>
                </c:pt>
                <c:pt idx="2">
                  <c:v>13420</c:v>
                </c:pt>
                <c:pt idx="3">
                  <c:v>12029</c:v>
                </c:pt>
                <c:pt idx="4">
                  <c:v>12694</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Cumberland</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700</c:v>
                </c:pt>
                <c:pt idx="1">
                  <c:v>700</c:v>
                </c:pt>
                <c:pt idx="2">
                  <c:v>700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0">
                  <c:v>700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0" formatCode="&quot;$&quot;#,##0_);[Red]\(&quot;$&quot;#,##0\)">
                  <c:v>700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116115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7482691680632121"/>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9">
                  <c:v>24.7</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22.9</c:v>
                </c:pt>
                <c:pt idx="1">
                  <c:v>24.5</c:v>
                </c:pt>
                <c:pt idx="2">
                  <c:v>23.7</c:v>
                </c:pt>
                <c:pt idx="3" formatCode="0.0">
                  <c:v>23.4</c:v>
                </c:pt>
                <c:pt idx="4" formatCode="0.0">
                  <c:v>24.7</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Greenwich township</c:v>
                </c:pt>
                <c:pt idx="1">
                  <c:v>Stow Creek township</c:v>
                </c:pt>
                <c:pt idx="2">
                  <c:v>Commerical township</c:v>
                </c:pt>
                <c:pt idx="3">
                  <c:v>Upper Deerfield township</c:v>
                </c:pt>
                <c:pt idx="4">
                  <c:v>Downe township</c:v>
                </c:pt>
                <c:pt idx="5">
                  <c:v>Shiloh borough</c:v>
                </c:pt>
                <c:pt idx="6">
                  <c:v>Lawrence township</c:v>
                </c:pt>
                <c:pt idx="7">
                  <c:v>Bridgeton city</c:v>
                </c:pt>
                <c:pt idx="8">
                  <c:v>Hopewell township</c:v>
                </c:pt>
                <c:pt idx="9">
                  <c:v>Maurice River township</c:v>
                </c:pt>
              </c:strCache>
            </c:strRef>
          </c:cat>
          <c:val>
            <c:numRef>
              <c:f>Sheet1!$B$2:$B$11</c:f>
              <c:numCache>
                <c:formatCode>General</c:formatCode>
                <c:ptCount val="10"/>
                <c:pt idx="0">
                  <c:v>33</c:v>
                </c:pt>
                <c:pt idx="1">
                  <c:v>27.9</c:v>
                </c:pt>
                <c:pt idx="2">
                  <c:v>27</c:v>
                </c:pt>
                <c:pt idx="3" formatCode="0.0">
                  <c:v>26.2</c:v>
                </c:pt>
                <c:pt idx="4">
                  <c:v>25.7</c:v>
                </c:pt>
                <c:pt idx="5">
                  <c:v>25.5</c:v>
                </c:pt>
                <c:pt idx="6">
                  <c:v>25.2</c:v>
                </c:pt>
                <c:pt idx="7" formatCode="0.0">
                  <c:v>24.8</c:v>
                </c:pt>
                <c:pt idx="8">
                  <c:v>24.3</c:v>
                </c:pt>
                <c:pt idx="9">
                  <c:v>24.1</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Cumberland County avg 23.6</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Greenwich township</c:v>
                </c:pt>
                <c:pt idx="1">
                  <c:v>Stow Creek township</c:v>
                </c:pt>
                <c:pt idx="2">
                  <c:v>Commerical township</c:v>
                </c:pt>
                <c:pt idx="3">
                  <c:v>Upper Deerfield township</c:v>
                </c:pt>
                <c:pt idx="4">
                  <c:v>Downe township</c:v>
                </c:pt>
                <c:pt idx="5">
                  <c:v>Shiloh borough</c:v>
                </c:pt>
                <c:pt idx="6">
                  <c:v>Lawrence township</c:v>
                </c:pt>
                <c:pt idx="7">
                  <c:v>Bridgeton city</c:v>
                </c:pt>
                <c:pt idx="8">
                  <c:v>Hopewell township</c:v>
                </c:pt>
                <c:pt idx="9">
                  <c:v>Maurice River township</c:v>
                </c:pt>
              </c:strCache>
            </c:strRef>
          </c:cat>
          <c:val>
            <c:numRef>
              <c:f>Sheet1!$C$2:$C$11</c:f>
              <c:numCache>
                <c:formatCode>General</c:formatCode>
                <c:ptCount val="10"/>
                <c:pt idx="0">
                  <c:v>23.6</c:v>
                </c:pt>
                <c:pt idx="1">
                  <c:v>23.6</c:v>
                </c:pt>
                <c:pt idx="2">
                  <c:v>23.6</c:v>
                </c:pt>
                <c:pt idx="3">
                  <c:v>23.6</c:v>
                </c:pt>
                <c:pt idx="4">
                  <c:v>23.6</c:v>
                </c:pt>
                <c:pt idx="5">
                  <c:v>23.6</c:v>
                </c:pt>
                <c:pt idx="6">
                  <c:v>23.6</c:v>
                </c:pt>
                <c:pt idx="7">
                  <c:v>23.6</c:v>
                </c:pt>
                <c:pt idx="8">
                  <c:v>23.6</c:v>
                </c:pt>
                <c:pt idx="9">
                  <c:v>23.6</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782189960629921"/>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0">
                  <c:v>0.27</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4" formatCode="&quot;$&quot;#,##0_);[Red]\(&quot;$&quot;#,##0\)">
                  <c:v>11672</c:v>
                </c:pt>
                <c:pt idx="5">
                  <c:v>12657</c:v>
                </c:pt>
                <c:pt idx="6">
                  <c:v>12658</c:v>
                </c:pt>
                <c:pt idx="7">
                  <c:v>12680</c:v>
                </c:pt>
                <c:pt idx="8">
                  <c:v>12778</c:v>
                </c:pt>
                <c:pt idx="9">
                  <c:v>12807</c:v>
                </c:pt>
                <c:pt idx="10">
                  <c:v>13524</c:v>
                </c:pt>
                <c:pt idx="12">
                  <c:v>13607</c:v>
                </c:pt>
                <c:pt idx="13">
                  <c:v>13686</c:v>
                </c:pt>
                <c:pt idx="14">
                  <c:v>13735</c:v>
                </c:pt>
                <c:pt idx="15">
                  <c:v>13789</c:v>
                </c:pt>
                <c:pt idx="16">
                  <c:v>14173</c:v>
                </c:pt>
                <c:pt idx="17">
                  <c:v>14329</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1" formatCode="&quot;$&quot;#,##0">
                  <c:v>13568</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6" formatCode="0.0%">
                  <c:v>2.5000000000000001E-2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3.1E-2</c:v>
                </c:pt>
                <c:pt idx="1">
                  <c:v>6.2E-2</c:v>
                </c:pt>
                <c:pt idx="2">
                  <c:v>6.3E-2</c:v>
                </c:pt>
                <c:pt idx="3">
                  <c:v>4.4999999999999998E-2</c:v>
                </c:pt>
                <c:pt idx="4">
                  <c:v>2.5000000000000001E-2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Upper Deerfield township</c:v>
                </c:pt>
                <c:pt idx="1">
                  <c:v>Bridgeton City</c:v>
                </c:pt>
                <c:pt idx="2">
                  <c:v>Greenwich township</c:v>
                </c:pt>
                <c:pt idx="3">
                  <c:v>Commercial township</c:v>
                </c:pt>
                <c:pt idx="4">
                  <c:v>Deerfield township</c:v>
                </c:pt>
                <c:pt idx="5">
                  <c:v>Fairfield township</c:v>
                </c:pt>
                <c:pt idx="6">
                  <c:v>Vineland city</c:v>
                </c:pt>
                <c:pt idx="7">
                  <c:v>Hopewell township</c:v>
                </c:pt>
                <c:pt idx="8">
                  <c:v>Shiloh borough</c:v>
                </c:pt>
                <c:pt idx="9">
                  <c:v>Millville city </c:v>
                </c:pt>
              </c:strCache>
            </c:strRef>
          </c:cat>
          <c:val>
            <c:numRef>
              <c:f>Sheet1!$B$2:$B$11</c:f>
              <c:numCache>
                <c:formatCode>0.0%</c:formatCode>
                <c:ptCount val="10"/>
                <c:pt idx="0">
                  <c:v>0.112</c:v>
                </c:pt>
                <c:pt idx="1">
                  <c:v>7.5999999999999998E-2</c:v>
                </c:pt>
                <c:pt idx="2">
                  <c:v>6.3E-2</c:v>
                </c:pt>
                <c:pt idx="3">
                  <c:v>4.7E-2</c:v>
                </c:pt>
                <c:pt idx="4">
                  <c:v>4.5999999999999999E-2</c:v>
                </c:pt>
                <c:pt idx="5">
                  <c:v>4.4999999999999998E-2</c:v>
                </c:pt>
                <c:pt idx="6">
                  <c:v>4.1000000000000002E-2</c:v>
                </c:pt>
                <c:pt idx="7">
                  <c:v>3.9E-2</c:v>
                </c:pt>
                <c:pt idx="8">
                  <c:v>3.4000000000000002E-2</c:v>
                </c:pt>
                <c:pt idx="9">
                  <c:v>1.4E-2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Cumberland county avg 4.5%</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Upper Deerfield township</c:v>
                </c:pt>
                <c:pt idx="1">
                  <c:v>Bridgeton City</c:v>
                </c:pt>
                <c:pt idx="2">
                  <c:v>Greenwich township</c:v>
                </c:pt>
                <c:pt idx="3">
                  <c:v>Commercial township</c:v>
                </c:pt>
                <c:pt idx="4">
                  <c:v>Deerfield township</c:v>
                </c:pt>
                <c:pt idx="5">
                  <c:v>Fairfield township</c:v>
                </c:pt>
                <c:pt idx="6">
                  <c:v>Vineland city</c:v>
                </c:pt>
                <c:pt idx="7">
                  <c:v>Hopewell township</c:v>
                </c:pt>
                <c:pt idx="8">
                  <c:v>Shiloh borough</c:v>
                </c:pt>
                <c:pt idx="9">
                  <c:v>Millville city </c:v>
                </c:pt>
              </c:strCache>
            </c:strRef>
          </c:cat>
          <c:val>
            <c:numRef>
              <c:f>Sheet1!$C$2:$C$11</c:f>
              <c:numCache>
                <c:formatCode>0.00%</c:formatCode>
                <c:ptCount val="10"/>
                <c:pt idx="0">
                  <c:v>4.4999999999999998E-2</c:v>
                </c:pt>
                <c:pt idx="1">
                  <c:v>4.4999999999999998E-2</c:v>
                </c:pt>
                <c:pt idx="2">
                  <c:v>4.4999999999999998E-2</c:v>
                </c:pt>
                <c:pt idx="3">
                  <c:v>4.4999999999999998E-2</c:v>
                </c:pt>
                <c:pt idx="4">
                  <c:v>4.4999999999999998E-2</c:v>
                </c:pt>
                <c:pt idx="5">
                  <c:v>4.4999999999999998E-2</c:v>
                </c:pt>
                <c:pt idx="6">
                  <c:v>4.4999999999999998E-2</c:v>
                </c:pt>
                <c:pt idx="7">
                  <c:v>4.4999999999999998E-2</c:v>
                </c:pt>
                <c:pt idx="8">
                  <c:v>4.4999999999999998E-2</c:v>
                </c:pt>
                <c:pt idx="9">
                  <c:v>4.4999999999999998E-2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0237819881889758E-2"/>
          <c:y val="0.89718582974293437"/>
          <c:w val="0.2332743602362205"/>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2">
                  <c:v>17950</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2">
                  <c:v>3768</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7736449901804237"/>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16">
                  <c:v>0.95599999999999996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4">
                  <c:v>0.93600000000000005</c:v>
                </c:pt>
                <c:pt idx="5">
                  <c:v>0.93600000000000005</c:v>
                </c:pt>
                <c:pt idx="6">
                  <c:v>0.93899999999999995</c:v>
                </c:pt>
                <c:pt idx="7">
                  <c:v>0.94099999999999995</c:v>
                </c:pt>
                <c:pt idx="8">
                  <c:v>0.94399999999999995</c:v>
                </c:pt>
                <c:pt idx="9">
                  <c:v>0.94499999999999995</c:v>
                </c:pt>
                <c:pt idx="10">
                  <c:v>0.94599999999999995</c:v>
                </c:pt>
                <c:pt idx="11">
                  <c:v>0.94799999999999995</c:v>
                </c:pt>
                <c:pt idx="12">
                  <c:v>0.95099999999999996</c:v>
                </c:pt>
                <c:pt idx="13">
                  <c:v>0.95299999999999996</c:v>
                </c:pt>
                <c:pt idx="14">
                  <c:v>0.95299999999999996</c:v>
                </c:pt>
                <c:pt idx="15">
                  <c:v>0.95399999999999996</c:v>
                </c:pt>
                <c:pt idx="17">
                  <c:v>0.95899999999999996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7920360479415594"/>
          <c:y val="0.26966977958373395"/>
          <c:w val="0.11351201292146174"/>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0.94699999999999995</c:v>
                </c:pt>
                <c:pt idx="1">
                  <c:v>0.97</c:v>
                </c:pt>
                <c:pt idx="2">
                  <c:v>0.96899999999999997</c:v>
                </c:pt>
                <c:pt idx="3">
                  <c:v>0.97599999999999998</c:v>
                </c:pt>
                <c:pt idx="4">
                  <c:v>0.96699999999999997</c:v>
                </c:pt>
                <c:pt idx="5">
                  <c:v>0.95599999999999996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4">
                  <c:v>152</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113</c:v>
                </c:pt>
                <c:pt idx="1">
                  <c:v>113</c:v>
                </c:pt>
                <c:pt idx="2">
                  <c:v>152</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0"/>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_("$"* #,##0_);_("$"* \(#,##0\);_("$"* "-"??_);_(@_)</c:formatCode>
                <c:ptCount val="4"/>
                <c:pt idx="0">
                  <c:v>1400</c:v>
                </c:pt>
                <c:pt idx="1">
                  <c:v>1236</c:v>
                </c:pt>
                <c:pt idx="2">
                  <c:v>1216</c:v>
                </c:pt>
                <c:pt idx="3">
                  <c:v>1332</c:v>
                </c:pt>
              </c:numCache>
            </c:numRef>
          </c:val>
          <c:smooth val="0"/>
          <c:extLst>
            <c:ext xmlns:c16="http://schemas.microsoft.com/office/drawing/2014/chart" uri="{C3380CC4-5D6E-409C-BE32-E72D297353CC}">
              <c16:uniqueId val="{00000004-CC2C-4192-A917-D06B6DBEBECC}"/>
            </c:ext>
          </c:extLst>
        </c:ser>
        <c:ser>
          <c:idx val="1"/>
          <c:order val="1"/>
          <c:tx>
            <c:strRef>
              <c:f>Sheet1!$A$3</c:f>
              <c:strCache>
                <c:ptCount val="1"/>
                <c:pt idx="0">
                  <c:v>Cumberland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_("$"* #,##0_);_("$"* \(#,##0\);_("$"* "-"??_);_(@_)</c:formatCode>
                <c:ptCount val="4"/>
                <c:pt idx="0">
                  <c:v>889</c:v>
                </c:pt>
                <c:pt idx="1">
                  <c:v>890</c:v>
                </c:pt>
                <c:pt idx="2">
                  <c:v>888</c:v>
                </c:pt>
                <c:pt idx="3">
                  <c:v>968</c:v>
                </c:pt>
              </c:numCache>
            </c:numRef>
          </c:val>
          <c:smooth val="0"/>
          <c:extLst>
            <c:ext xmlns:c16="http://schemas.microsoft.com/office/drawing/2014/chart" uri="{C3380CC4-5D6E-409C-BE32-E72D297353CC}">
              <c16:uniqueId val="{00000005-CC2C-4192-A917-D06B6DBEBECC}"/>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5396815440365172"/>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869</c:v>
                </c:pt>
                <c:pt idx="1">
                  <c:v>888</c:v>
                </c:pt>
                <c:pt idx="2">
                  <c:v>909</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Cumberland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0.05</c:v>
                </c:pt>
                <c:pt idx="1">
                  <c:v>5.2999999999999999E-2</c:v>
                </c:pt>
                <c:pt idx="2">
                  <c:v>0.06</c:v>
                </c:pt>
                <c:pt idx="3">
                  <c:v>7.2999999999999995E-2</c:v>
                </c:pt>
                <c:pt idx="4">
                  <c:v>6.8000000000000005E-2</c:v>
                </c:pt>
                <c:pt idx="5">
                  <c:v>0.06</c:v>
                </c:pt>
                <c:pt idx="6">
                  <c:v>0.16500000000000001</c:v>
                </c:pt>
                <c:pt idx="7">
                  <c:v>0.151</c:v>
                </c:pt>
                <c:pt idx="8">
                  <c:v>0.16700000000000001</c:v>
                </c:pt>
                <c:pt idx="9">
                  <c:v>0.151</c:v>
                </c:pt>
                <c:pt idx="10">
                  <c:v>0.115</c:v>
                </c:pt>
                <c:pt idx="11" formatCode="0.00%">
                  <c:v>6.7000000000000004E-2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6"/>
              <c:layout>
                <c:manualLayout>
                  <c:x val="-1.3767988053217486E-2"/>
                  <c:y val="3.281785149290864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033F-4B7A-BCE4-8C65365F1A9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4.3999999999999997E-2</c:v>
                </c:pt>
                <c:pt idx="3">
                  <c:v>4.4999999999999998E-2</c:v>
                </c:pt>
                <c:pt idx="4">
                  <c:v>4.5999999999999999E-2</c:v>
                </c:pt>
                <c:pt idx="5">
                  <c:v>4.8000000000000001E-2</c:v>
                </c:pt>
                <c:pt idx="6">
                  <c:v>4.8000000000000001E-2</c:v>
                </c:pt>
                <c:pt idx="7">
                  <c:v>4.8000000000000001E-2</c:v>
                </c:pt>
                <c:pt idx="8">
                  <c:v>0.05</c:v>
                </c:pt>
                <c:pt idx="9">
                  <c:v>5.1999999999999998E-2</c:v>
                </c:pt>
                <c:pt idx="10">
                  <c:v>5.1999999999999998E-2</c:v>
                </c:pt>
                <c:pt idx="11">
                  <c:v>5.2999999999999999E-2</c:v>
                </c:pt>
                <c:pt idx="12">
                  <c:v>5.7000000000000002E-2</c:v>
                </c:pt>
                <c:pt idx="13">
                  <c:v>5.7000000000000002E-2</c:v>
                </c:pt>
                <c:pt idx="14">
                  <c:v>5.7000000000000002E-2</c:v>
                </c:pt>
                <c:pt idx="15">
                  <c:v>6.2E-2</c:v>
                </c:pt>
                <c:pt idx="16">
                  <c:v>6.9000000000000006E-2</c:v>
                </c:pt>
                <c:pt idx="17">
                  <c:v>7.0000000000000007E-2</c:v>
                </c:pt>
                <c:pt idx="19">
                  <c:v>8.5000000000000006E-2</c:v>
                </c:pt>
                <c:pt idx="20">
                  <c:v>0.11700000000000001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8" formatCode="0.0">
                  <c:v>7.0999999999999994E-2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6910836924767459"/>
          <c:y val="0.90985015318343054"/>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0" formatCode="_(&quot;$&quot;* #,##0_);_(&quot;$&quot;* \(#,##0\);_(&quot;$&quot;* &quot;-&quot;??_);_(@_)">
                  <c:v>48475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_("$"* #,##0_);_("$"* \(#,##0\);_("$"* "-"??_);_(@_)</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_("$"* #,##0_);_("$"* \(#,##0\);_("$"* "-"??_);_(@_)</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Femals copy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0" formatCode="_(&quot;$&quot;* #,##0_);_(&quot;$&quot;* \(#,##0\);_(&quot;$&quot;* &quot;-&quot;??_);_(@_)">
                  <c:v>37240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_(&quot;$&quot;* #,##0_);_(&quot;$&quot;* \(#,##0\);_(&quot;$&quot;* &quot;-&quot;??_);_(@_)"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Cumberland</c:v>
                </c:pt>
                <c:pt idx="1">
                  <c:v>New Jersey</c:v>
                </c:pt>
                <c:pt idx="2">
                  <c:v>United States</c:v>
                </c:pt>
              </c:strCache>
            </c:strRef>
          </c:cat>
          <c:val>
            <c:numRef>
              <c:f>Sheet1!$B$2:$B$4</c:f>
              <c:numCache>
                <c:formatCode>_("$"* #,##0_);_("$"* \(#,##0\);_("$"* "-"??_);_(@_)</c:formatCode>
                <c:ptCount val="3"/>
                <c:pt idx="0">
                  <c:v>48475</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Cumberland</c:v>
                </c:pt>
                <c:pt idx="1">
                  <c:v>New Jersey</c:v>
                </c:pt>
                <c:pt idx="2">
                  <c:v>United States</c:v>
                </c:pt>
              </c:strCache>
            </c:strRef>
          </c:cat>
          <c:val>
            <c:numRef>
              <c:f>Sheet1!$C$2:$C$4</c:f>
              <c:numCache>
                <c:formatCode>_("$"* #,##0_);_("$"* \(#,##0\);_("$"* "-"??_);_(@_)</c:formatCode>
                <c:ptCount val="3"/>
                <c:pt idx="0">
                  <c:v>37240</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39399</c:v>
                </c:pt>
                <c:pt idx="1">
                  <c:v>42142</c:v>
                </c:pt>
                <c:pt idx="2">
                  <c:v>42356</c:v>
                </c:pt>
                <c:pt idx="3">
                  <c:v>43204</c:v>
                </c:pt>
                <c:pt idx="4">
                  <c:v>48475</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36551</c:v>
                </c:pt>
                <c:pt idx="1">
                  <c:v>32263</c:v>
                </c:pt>
                <c:pt idx="2">
                  <c:v>38995</c:v>
                </c:pt>
                <c:pt idx="3">
                  <c:v>36226</c:v>
                </c:pt>
                <c:pt idx="4">
                  <c:v>37240</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Greenwich township</c:v>
                </c:pt>
                <c:pt idx="1">
                  <c:v>Deerfield township</c:v>
                </c:pt>
                <c:pt idx="2">
                  <c:v>Maurice River township</c:v>
                </c:pt>
              </c:strCache>
            </c:strRef>
          </c:cat>
          <c:val>
            <c:numRef>
              <c:f>Sheet1!$B$2:$B$4</c:f>
              <c:numCache>
                <c:formatCode>_("$"* #,##0_);_("$"* \(#,##0\);_("$"* "-"??_);_(@_)</c:formatCode>
                <c:ptCount val="3"/>
                <c:pt idx="0">
                  <c:v>75865</c:v>
                </c:pt>
                <c:pt idx="1">
                  <c:v>51094</c:v>
                </c:pt>
                <c:pt idx="2">
                  <c:v>27917</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Greenwich township</c:v>
                </c:pt>
                <c:pt idx="1">
                  <c:v>Deerfield township</c:v>
                </c:pt>
                <c:pt idx="2">
                  <c:v>Maurice River township</c:v>
                </c:pt>
              </c:strCache>
            </c:strRef>
          </c:cat>
          <c:val>
            <c:numRef>
              <c:f>Sheet1!$C$2:$C$4</c:f>
              <c:numCache>
                <c:formatCode>_("$"* #,##0_);_("$"* \(#,##0\);_("$"* "-"??_);_(@_)</c:formatCode>
                <c:ptCount val="3"/>
                <c:pt idx="0">
                  <c:v>44063</c:v>
                </c:pt>
                <c:pt idx="1">
                  <c:v>36607</c:v>
                </c:pt>
                <c:pt idx="2">
                  <c:v>44000</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20">
                  <c:v>631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4">
                  <c:v>78</c:v>
                </c:pt>
                <c:pt idx="5">
                  <c:v>709</c:v>
                </c:pt>
                <c:pt idx="6">
                  <c:v>555</c:v>
                </c:pt>
                <c:pt idx="7">
                  <c:v>301</c:v>
                </c:pt>
                <c:pt idx="8">
                  <c:v>1059</c:v>
                </c:pt>
                <c:pt idx="9">
                  <c:v>830</c:v>
                </c:pt>
                <c:pt idx="10">
                  <c:v>663</c:v>
                </c:pt>
                <c:pt idx="11">
                  <c:v>161</c:v>
                </c:pt>
                <c:pt idx="12">
                  <c:v>672</c:v>
                </c:pt>
                <c:pt idx="13">
                  <c:v>1578</c:v>
                </c:pt>
                <c:pt idx="14">
                  <c:v>181</c:v>
                </c:pt>
                <c:pt idx="15">
                  <c:v>2275</c:v>
                </c:pt>
                <c:pt idx="16">
                  <c:v>1842</c:v>
                </c:pt>
                <c:pt idx="17">
                  <c:v>1364</c:v>
                </c:pt>
                <c:pt idx="18">
                  <c:v>1924</c:v>
                </c:pt>
                <c:pt idx="19">
                  <c:v>3028</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CF75-4244-A626-75A8FBFC0599}"/>
                </c:ext>
              </c:extLst>
            </c:dLbl>
            <c:dLbl>
              <c:idx val="3"/>
              <c:layout>
                <c:manualLayout>
                  <c:x val="6.0698416514904617E-2"/>
                  <c:y val="-0.3117679928545100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7</c:v>
                </c:pt>
                <c:pt idx="1">
                  <c:v>72</c:v>
                </c:pt>
                <c:pt idx="2">
                  <c:v>235</c:v>
                </c:pt>
                <c:pt idx="3">
                  <c:v>317</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E99-47CB-AD62-97A1DF6719AF}"/>
                </c:ext>
              </c:extLst>
            </c:dLbl>
            <c:dLbl>
              <c:idx val="1"/>
              <c:layout>
                <c:manualLayout>
                  <c:x val="0.44127642609614443"/>
                  <c:y val="4.529135179100372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E99-47CB-AD62-97A1DF6719AF}"/>
                </c:ext>
              </c:extLst>
            </c:dLbl>
            <c:dLbl>
              <c:idx val="2"/>
              <c:layout>
                <c:manualLayout>
                  <c:x val="-3.1184269786512956E-2"/>
                  <c:y val="3.8235648362685468E-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816</c:v>
                </c:pt>
                <c:pt idx="1">
                  <c:v>3103</c:v>
                </c:pt>
                <c:pt idx="2">
                  <c:v>128</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2">
                  <c:v>10</c:v>
                </c:pt>
                <c:pt idx="13">
                  <c:v>11</c:v>
                </c:pt>
                <c:pt idx="14">
                  <c:v>12</c:v>
                </c:pt>
                <c:pt idx="15">
                  <c:v>15</c:v>
                </c:pt>
                <c:pt idx="16">
                  <c:v>15</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7">
                  <c:v>16</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Cumberland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25</c:v>
                </c:pt>
                <c:pt idx="1">
                  <c:v>23</c:v>
                </c:pt>
                <c:pt idx="2">
                  <c:v>19</c:v>
                </c:pt>
                <c:pt idx="3">
                  <c:v>16</c:v>
                </c:pt>
                <c:pt idx="4">
                  <c:v>16</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4">
                  <c:v>5</c:v>
                </c:pt>
                <c:pt idx="5">
                  <c:v>6</c:v>
                </c:pt>
                <c:pt idx="6">
                  <c:v>8</c:v>
                </c:pt>
                <c:pt idx="7">
                  <c:v>10</c:v>
                </c:pt>
                <c:pt idx="9">
                  <c:v>12</c:v>
                </c:pt>
                <c:pt idx="10">
                  <c:v>13</c:v>
                </c:pt>
                <c:pt idx="11">
                  <c:v>15</c:v>
                </c:pt>
                <c:pt idx="12">
                  <c:v>16</c:v>
                </c:pt>
                <c:pt idx="13">
                  <c:v>16</c:v>
                </c:pt>
                <c:pt idx="14">
                  <c:v>18</c:v>
                </c:pt>
                <c:pt idx="15">
                  <c:v>19</c:v>
                </c:pt>
                <c:pt idx="16">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8">
                  <c:v>11</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Cumberland Couty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13</c:v>
                </c:pt>
                <c:pt idx="1">
                  <c:v>4</c:v>
                </c:pt>
                <c:pt idx="2">
                  <c:v>12</c:v>
                </c:pt>
                <c:pt idx="3">
                  <c:v>12</c:v>
                </c:pt>
                <c:pt idx="4">
                  <c:v>8</c:v>
                </c:pt>
                <c:pt idx="5">
                  <c:v>4</c:v>
                </c:pt>
                <c:pt idx="6">
                  <c:v>4</c:v>
                </c:pt>
                <c:pt idx="7">
                  <c:v>8</c:v>
                </c:pt>
                <c:pt idx="8">
                  <c:v>11</c:v>
                </c:pt>
                <c:pt idx="9">
                  <c:v>9</c:v>
                </c:pt>
                <c:pt idx="10">
                  <c:v>27</c:v>
                </c:pt>
                <c:pt idx="11">
                  <c:v>11</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0">
                  <c:v>2510</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2589</c:v>
                </c:pt>
                <c:pt idx="1">
                  <c:v>2676</c:v>
                </c:pt>
                <c:pt idx="2">
                  <c:v>3027</c:v>
                </c:pt>
                <c:pt idx="3">
                  <c:v>2744</c:v>
                </c:pt>
                <c:pt idx="4">
                  <c:v>2510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Millville City </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1063</c:v>
                </c:pt>
                <c:pt idx="1">
                  <c:v>1028</c:v>
                </c:pt>
                <c:pt idx="2">
                  <c:v>708</c:v>
                </c:pt>
                <c:pt idx="3">
                  <c:v>1273</c:v>
                </c:pt>
                <c:pt idx="4">
                  <c:v>1119</c:v>
                </c:pt>
                <c:pt idx="5">
                  <c:v>1112</c:v>
                </c:pt>
                <c:pt idx="6">
                  <c:v>879</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Bridgeton City </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820</c:v>
                </c:pt>
                <c:pt idx="1">
                  <c:v>751</c:v>
                </c:pt>
                <c:pt idx="2">
                  <c:v>760</c:v>
                </c:pt>
                <c:pt idx="3">
                  <c:v>367</c:v>
                </c:pt>
                <c:pt idx="4">
                  <c:v>762</c:v>
                </c:pt>
                <c:pt idx="5">
                  <c:v>788</c:v>
                </c:pt>
                <c:pt idx="6">
                  <c:v>852</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Vineland City </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1085</c:v>
                </c:pt>
                <c:pt idx="1">
                  <c:v>759</c:v>
                </c:pt>
                <c:pt idx="2">
                  <c:v>712</c:v>
                </c:pt>
                <c:pt idx="3">
                  <c:v>679</c:v>
                </c:pt>
                <c:pt idx="4">
                  <c:v>846</c:v>
                </c:pt>
                <c:pt idx="5">
                  <c:v>480</c:v>
                </c:pt>
                <c:pt idx="6">
                  <c:v>373</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Commercial Twp. </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94</c:v>
                </c:pt>
                <c:pt idx="1">
                  <c:v>86</c:v>
                </c:pt>
                <c:pt idx="2">
                  <c:v>72</c:v>
                </c:pt>
                <c:pt idx="3">
                  <c:v>67</c:v>
                </c:pt>
                <c:pt idx="4">
                  <c:v>71</c:v>
                </c:pt>
                <c:pt idx="5">
                  <c:v>116</c:v>
                </c:pt>
                <c:pt idx="6">
                  <c:v>120</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Upper Deerfield </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97</c:v>
                </c:pt>
                <c:pt idx="1">
                  <c:v>129</c:v>
                </c:pt>
                <c:pt idx="2">
                  <c:v>105</c:v>
                </c:pt>
                <c:pt idx="3">
                  <c:v>91</c:v>
                </c:pt>
                <c:pt idx="4">
                  <c:v>62</c:v>
                </c:pt>
                <c:pt idx="5">
                  <c:v>80</c:v>
                </c:pt>
                <c:pt idx="6">
                  <c:v>94</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Fairfield Twp. </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115</c:v>
                </c:pt>
                <c:pt idx="1">
                  <c:v>112</c:v>
                </c:pt>
                <c:pt idx="2">
                  <c:v>101</c:v>
                </c:pt>
                <c:pt idx="3">
                  <c:v>83</c:v>
                </c:pt>
                <c:pt idx="4">
                  <c:v>59</c:v>
                </c:pt>
                <c:pt idx="5">
                  <c:v>69</c:v>
                </c:pt>
                <c:pt idx="6">
                  <c:v>67</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Hopewell Twp. </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31</c:v>
                </c:pt>
                <c:pt idx="1">
                  <c:v>40</c:v>
                </c:pt>
                <c:pt idx="2">
                  <c:v>33</c:v>
                </c:pt>
                <c:pt idx="3">
                  <c:v>30</c:v>
                </c:pt>
                <c:pt idx="4">
                  <c:v>19</c:v>
                </c:pt>
                <c:pt idx="5">
                  <c:v>19</c:v>
                </c:pt>
                <c:pt idx="6">
                  <c:v>32</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Lawrence Twp. </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24</c:v>
                </c:pt>
                <c:pt idx="1">
                  <c:v>19</c:v>
                </c:pt>
                <c:pt idx="2">
                  <c:v>25</c:v>
                </c:pt>
                <c:pt idx="3">
                  <c:v>23</c:v>
                </c:pt>
                <c:pt idx="4">
                  <c:v>15</c:v>
                </c:pt>
                <c:pt idx="5">
                  <c:v>14</c:v>
                </c:pt>
                <c:pt idx="6">
                  <c:v>29</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Deerfield Twp. </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39</c:v>
                </c:pt>
                <c:pt idx="1">
                  <c:v>55</c:v>
                </c:pt>
                <c:pt idx="2">
                  <c:v>41</c:v>
                </c:pt>
                <c:pt idx="3">
                  <c:v>30</c:v>
                </c:pt>
                <c:pt idx="4">
                  <c:v>31</c:v>
                </c:pt>
                <c:pt idx="5">
                  <c:v>26</c:v>
                </c:pt>
                <c:pt idx="6">
                  <c:v>20</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Maurice River </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20</c:v>
                </c:pt>
                <c:pt idx="1">
                  <c:v>26</c:v>
                </c:pt>
                <c:pt idx="2">
                  <c:v>10</c:v>
                </c:pt>
                <c:pt idx="3">
                  <c:v>9</c:v>
                </c:pt>
                <c:pt idx="4">
                  <c:v>14</c:v>
                </c:pt>
                <c:pt idx="5">
                  <c:v>19</c:v>
                </c:pt>
                <c:pt idx="6">
                  <c:v>17</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1137618164825567"/>
          <c:y val="5.9568416007129858E-2"/>
          <c:w val="0.56735589636734129"/>
          <c:h val="0.80011173248091227"/>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D320-4A31-BCFD-13DA331548F2}"/>
                </c:ext>
              </c:extLst>
            </c:dLbl>
            <c:dLbl>
              <c:idx val="14"/>
              <c:layout>
                <c:manualLayout>
                  <c:x val="-2.9576062142824312E-2"/>
                  <c:y val="-5.829225183060620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5C32-4293-8D3D-2F76DA07A176}"/>
                </c:ext>
              </c:extLst>
            </c:dLbl>
            <c:dLbl>
              <c:idx val="15"/>
              <c:layout>
                <c:manualLayout>
                  <c:x val="2.9576062142824256E-2"/>
                  <c:y val="9.439527819641926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5C32-4293-8D3D-2F76DA07A176}"/>
                </c:ext>
              </c:extLst>
            </c:dLbl>
            <c:dLbl>
              <c:idx val="16"/>
              <c:layout>
                <c:manualLayout>
                  <c:x val="0.20391916530052551"/>
                  <c:y val="-3.512382444517927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5C32-4293-8D3D-2F76DA07A176}"/>
                </c:ext>
              </c:extLst>
            </c:dLbl>
            <c:dLbl>
              <c:idx val="17"/>
              <c:layout>
                <c:manualLayout>
                  <c:x val="3.5802601541313581E-2"/>
                  <c:y val="-7.463812694600593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5C32-4293-8D3D-2F76DA07A176}"/>
                </c:ext>
              </c:extLst>
            </c:dLbl>
            <c:dLbl>
              <c:idx val="18"/>
              <c:layout>
                <c:manualLayout>
                  <c:x val="-0.10118126522545165"/>
                  <c:y val="-9.220003916859559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8FDA-461A-863D-0289773ABB37}"/>
                </c:ext>
              </c:extLst>
            </c:dLbl>
            <c:dLbl>
              <c:idx val="2"/>
              <c:layout>
                <c:manualLayout>
                  <c:x val="-3.0382696891438878E-2"/>
                  <c:y val="0.100781243800366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8FDA-461A-863D-0289773ABB37}"/>
                </c:ext>
              </c:extLst>
            </c:dLbl>
            <c:dLbl>
              <c:idx val="3"/>
              <c:layout>
                <c:manualLayout>
                  <c:x val="-5.4333972371063792E-2"/>
                  <c:y val="-0.1101562432236563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8FDA-461A-863D-0289773ABB37}"/>
                </c:ext>
              </c:extLst>
            </c:dLbl>
            <c:dLbl>
              <c:idx val="4"/>
              <c:layout>
                <c:manualLayout>
                  <c:x val="9.854791227806331E-2"/>
                  <c:y val="-5.624999653973939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8FDA-461A-863D-0289773ABB37}"/>
                </c:ext>
              </c:extLst>
            </c:dLbl>
            <c:dLbl>
              <c:idx val="5"/>
              <c:layout>
                <c:manualLayout>
                  <c:x val="9.164889091792526E-2"/>
                  <c:y val="-0.110156243223656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FDA-461A-863D-0289773ABB37}"/>
                </c:ext>
              </c:extLst>
            </c:dLbl>
            <c:dLbl>
              <c:idx val="6"/>
              <c:layout>
                <c:manualLayout>
                  <c:x val="5.6591941927208412E-3"/>
                  <c:y val="0.1593749901959282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8FDA-461A-863D-0289773ABB37}"/>
                </c:ext>
              </c:extLst>
            </c:dLbl>
            <c:dLbl>
              <c:idx val="7"/>
              <c:layout>
                <c:manualLayout>
                  <c:x val="4.8910907997787939E-2"/>
                  <c:y val="-5.859374639556188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8FDA-461A-863D-0289773ABB37}"/>
                </c:ext>
              </c:extLst>
            </c:dLbl>
            <c:dLbl>
              <c:idx val="8"/>
              <c:layout>
                <c:manualLayout>
                  <c:x val="0.11703337072346705"/>
                  <c:y val="-8.906249452125403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8FDA-461A-863D-0289773ABB37}"/>
                </c:ext>
              </c:extLst>
            </c:dLbl>
            <c:dLbl>
              <c:idx val="9"/>
              <c:layout>
                <c:manualLayout>
                  <c:x val="6.568323120650689E-2"/>
                  <c:y val="-5.15624968280944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8FDA-461A-863D-0289773ABB37}"/>
                </c:ext>
              </c:extLst>
            </c:dLbl>
            <c:dLbl>
              <c:idx val="10"/>
              <c:layout>
                <c:manualLayout>
                  <c:x val="0.10965148892840047"/>
                  <c:y val="-3.749999769315959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FDA-461A-863D-0289773ABB37}"/>
                </c:ext>
              </c:extLst>
            </c:dLbl>
            <c:dLbl>
              <c:idx val="11"/>
              <c:layout>
                <c:manualLayout>
                  <c:x val="0.13571570109529521"/>
                  <c:y val="1.64062489907573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FDA-461A-863D-0289773ABB37}"/>
                </c:ext>
              </c:extLst>
            </c:dLbl>
            <c:dLbl>
              <c:idx val="12"/>
              <c:layout>
                <c:manualLayout>
                  <c:x val="0.10047341291230544"/>
                  <c:y val="-1.874999884657983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8FDA-461A-863D-0289773ABB37}"/>
                </c:ext>
              </c:extLst>
            </c:dLbl>
            <c:dLbl>
              <c:idx val="13"/>
              <c:layout>
                <c:manualLayout>
                  <c:x val="0.10881507447175698"/>
                  <c:y val="-7.968749509796413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8FDA-461A-863D-0289773ABB37}"/>
                </c:ext>
              </c:extLst>
            </c:dLbl>
            <c:dLbl>
              <c:idx val="14"/>
              <c:layout>
                <c:manualLayout>
                  <c:x val="1.1835614038296419E-2"/>
                  <c:y val="7.968749509796395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30ED-475B-86B2-3D1C58B1EF88}"/>
                </c:ext>
              </c:extLst>
            </c:dLbl>
            <c:dLbl>
              <c:idx val="15"/>
              <c:layout>
                <c:manualLayout>
                  <c:x val="-7.2493135984565235E-2"/>
                  <c:y val="4.453124726062701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30ED-475B-86B2-3D1C58B1EF88}"/>
                </c:ext>
              </c:extLst>
            </c:dLbl>
            <c:dLbl>
              <c:idx val="16"/>
              <c:layout>
                <c:manualLayout>
                  <c:x val="5.621916668190774E-2"/>
                  <c:y val="-7.031249567467431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30ED-475B-86B2-3D1C58B1EF88}"/>
                </c:ext>
              </c:extLst>
            </c:dLbl>
            <c:dLbl>
              <c:idx val="17"/>
              <c:layout>
                <c:manualLayout>
                  <c:x val="-0.12723285091168593"/>
                  <c:y val="-4.6874997116449916E-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30ED-475B-86B2-3D1C58B1EF88}"/>
                </c:ext>
              </c:extLst>
            </c:dLbl>
            <c:dLbl>
              <c:idx val="18"/>
              <c:layout>
                <c:manualLayout>
                  <c:x val="-4.5863004398398417E-2"/>
                  <c:y val="-8.203124495378660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1</c:v>
                </c:pt>
                <c:pt idx="1">
                  <c:v>4</c:v>
                </c:pt>
                <c:pt idx="2" formatCode="General">
                  <c:v>2</c:v>
                </c:pt>
                <c:pt idx="3" formatCode="General">
                  <c:v>2</c:v>
                </c:pt>
                <c:pt idx="4" formatCode="General">
                  <c:v>1</c:v>
                </c:pt>
                <c:pt idx="5" formatCode="General">
                  <c:v>9</c:v>
                </c:pt>
                <c:pt idx="6" formatCode="General">
                  <c:v>156</c:v>
                </c:pt>
                <c:pt idx="7" formatCode="General">
                  <c:v>7</c:v>
                </c:pt>
                <c:pt idx="8" formatCode="General">
                  <c:v>1</c:v>
                </c:pt>
                <c:pt idx="9">
                  <c:v>94</c:v>
                </c:pt>
                <c:pt idx="10" formatCode="General">
                  <c:v>3</c:v>
                </c:pt>
                <c:pt idx="11" formatCode="General">
                  <c:v>12</c:v>
                </c:pt>
                <c:pt idx="12">
                  <c:v>5</c:v>
                </c:pt>
                <c:pt idx="13" formatCode="General">
                  <c:v>1137</c:v>
                </c:pt>
                <c:pt idx="14" formatCode="General">
                  <c:v>26</c:v>
                </c:pt>
                <c:pt idx="15" formatCode="General">
                  <c:v>3</c:v>
                </c:pt>
                <c:pt idx="16" formatCode="General">
                  <c:v>46</c:v>
                </c:pt>
                <c:pt idx="17" formatCode="General">
                  <c:v>1059</c:v>
                </c:pt>
                <c:pt idx="18" formatCode="General">
                  <c:v>7</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38</c:v>
                </c:pt>
                <c:pt idx="1">
                  <c:v>53</c:v>
                </c:pt>
                <c:pt idx="2">
                  <c:v>75</c:v>
                </c:pt>
                <c:pt idx="3">
                  <c:v>113</c:v>
                </c:pt>
                <c:pt idx="4">
                  <c:v>91</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0.39</c:v>
                </c:pt>
                <c:pt idx="1">
                  <c:v>0.26</c:v>
                </c:pt>
                <c:pt idx="2">
                  <c:v>0.17</c:v>
                </c:pt>
                <c:pt idx="3">
                  <c:v>0.1</c:v>
                </c:pt>
                <c:pt idx="4">
                  <c:v>0.03</c:v>
                </c:pt>
                <c:pt idx="5">
                  <c:v>0.03</c:v>
                </c:pt>
                <c:pt idx="6">
                  <c:v>0.02</c:v>
                </c:pt>
                <c:pt idx="7">
                  <c:v>-0.01</c:v>
                </c:pt>
                <c:pt idx="8">
                  <c:v>-0.02</c:v>
                </c:pt>
                <c:pt idx="9">
                  <c:v>-0.03</c:v>
                </c:pt>
                <c:pt idx="10">
                  <c:v>-0.05</c:v>
                </c:pt>
                <c:pt idx="11">
                  <c:v>-0.05</c:v>
                </c:pt>
                <c:pt idx="12">
                  <c:v>-0.06</c:v>
                </c:pt>
                <c:pt idx="13">
                  <c:v>-0.09</c:v>
                </c:pt>
                <c:pt idx="14">
                  <c:v>-0.1</c:v>
                </c:pt>
                <c:pt idx="15">
                  <c:v>-0.13</c:v>
                </c:pt>
                <c:pt idx="16">
                  <c:v>-0.15</c:v>
                </c:pt>
                <c:pt idx="18">
                  <c:v>-0.22</c:v>
                </c:pt>
                <c:pt idx="19">
                  <c:v>-0.33</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17">
                  <c:v>-0.19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21320728111827608"/>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9">
                  <c:v>-0.33959466139396899</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5781</c:v>
                </c:pt>
                <c:pt idx="1">
                  <c:v>4075</c:v>
                </c:pt>
                <c:pt idx="2">
                  <c:v>2893</c:v>
                </c:pt>
                <c:pt idx="3" formatCode="#,##0">
                  <c:v>2023</c:v>
                </c:pt>
                <c:pt idx="4" formatCode="#,##0">
                  <c:v>1336</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Cumberland</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0.27</c:v>
                </c:pt>
                <c:pt idx="1">
                  <c:v>0.46</c:v>
                </c:pt>
                <c:pt idx="2">
                  <c:v>0.05</c:v>
                </c:pt>
                <c:pt idx="3">
                  <c:v>0.06</c:v>
                </c:pt>
                <c:pt idx="4">
                  <c:v>0.11</c:v>
                </c:pt>
                <c:pt idx="5">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1</c:v>
                </c:pt>
                <c:pt idx="7">
                  <c:v>1</c:v>
                </c:pt>
                <c:pt idx="8">
                  <c:v>1</c:v>
                </c:pt>
                <c:pt idx="9">
                  <c:v>2</c:v>
                </c:pt>
                <c:pt idx="10">
                  <c:v>1</c:v>
                </c:pt>
                <c:pt idx="11">
                  <c:v>1</c:v>
                </c:pt>
                <c:pt idx="12">
                  <c:v>1</c:v>
                </c:pt>
                <c:pt idx="13">
                  <c:v>1</c:v>
                </c:pt>
                <c:pt idx="14">
                  <c:v>1</c:v>
                </c:pt>
                <c:pt idx="15">
                  <c:v>1</c:v>
                </c:pt>
                <c:pt idx="16">
                  <c:v>0</c:v>
                </c:pt>
                <c:pt idx="17">
                  <c:v>1</c:v>
                </c:pt>
                <c:pt idx="18">
                  <c:v>1</c:v>
                </c:pt>
                <c:pt idx="19">
                  <c:v>0</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3">
                  <c:v>0.10299999999999999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0.115</c:v>
                </c:pt>
                <c:pt idx="1">
                  <c:v>0.104</c:v>
                </c:pt>
                <c:pt idx="2">
                  <c:v>0.16800000000000001</c:v>
                </c:pt>
                <c:pt idx="3">
                  <c:v>0.124</c:v>
                </c:pt>
                <c:pt idx="4">
                  <c:v>0.10299999999999999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0.11700000000000001</c:v>
                </c:pt>
                <c:pt idx="1">
                  <c:v>5.3999999999999999E-2</c:v>
                </c:pt>
                <c:pt idx="2" formatCode="0.0%">
                  <c:v>0.154</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9.7000000000000003E-2</c:v>
                </c:pt>
                <c:pt idx="1">
                  <c:v>0.11799999999999999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8">
                  <c:v>0.19400000000000001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0.15</c:v>
                </c:pt>
                <c:pt idx="1">
                  <c:v>0.13100000000000001</c:v>
                </c:pt>
                <c:pt idx="2">
                  <c:v>0.17299999999999999</c:v>
                </c:pt>
                <c:pt idx="3">
                  <c:v>0.13500000000000001</c:v>
                </c:pt>
                <c:pt idx="4">
                  <c:v>0.19400000000000001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0.3</c:v>
                </c:pt>
                <c:pt idx="1">
                  <c:v>0.11</c:v>
                </c:pt>
                <c:pt idx="2" formatCode="0.0%">
                  <c:v>0.17199999999999999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4"/>
        </c:scaling>
        <c:delete val="1"/>
        <c:axPos val="t"/>
        <c:numFmt formatCode="0.00%" sourceLinked="1"/>
        <c:majorTickMark val="out"/>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0.124</c:v>
                </c:pt>
                <c:pt idx="1">
                  <c:v>0.26200000000000001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5" formatCode="0">
                  <c:v>5051</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5">
                  <c:v>4995</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4">
                  <c:v>171</c:v>
                </c:pt>
                <c:pt idx="6">
                  <c:v>386</c:v>
                </c:pt>
                <c:pt idx="7">
                  <c:v>404</c:v>
                </c:pt>
                <c:pt idx="8">
                  <c:v>418</c:v>
                </c:pt>
                <c:pt idx="9">
                  <c:v>459</c:v>
                </c:pt>
                <c:pt idx="10">
                  <c:v>509</c:v>
                </c:pt>
                <c:pt idx="11">
                  <c:v>715</c:v>
                </c:pt>
                <c:pt idx="12">
                  <c:v>740</c:v>
                </c:pt>
                <c:pt idx="13">
                  <c:v>904</c:v>
                </c:pt>
                <c:pt idx="14">
                  <c:v>931</c:v>
                </c:pt>
                <c:pt idx="15">
                  <c:v>1036</c:v>
                </c:pt>
                <c:pt idx="16">
                  <c:v>1073</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5">
                  <c:v>196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0.5042</cdr:x>
      <cdr:y>0.78561</cdr:y>
    </cdr:from>
    <cdr:to>
      <cdr:x>0.6584</cdr:x>
      <cdr:y>0.82451</cdr:y>
    </cdr:to>
    <cdr:sp macro="" textlink="">
      <cdr:nvSpPr>
        <cdr:cNvPr id="2" name="TextBox 5"/>
        <cdr:cNvSpPr txBox="1"/>
      </cdr:nvSpPr>
      <cdr:spPr>
        <a:xfrm xmlns:a="http://schemas.openxmlformats.org/drawingml/2006/main">
          <a:off x="3063713" y="466234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4.3%</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www.cgsresourcenet.org/" TargetMode="External"/><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Revision 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Hispanic and Black/African</a:t>
            </a:r>
            <a:r>
              <a:rPr lang="en-US" sz="1200" kern="1200" baseline="0" dirty="0" smtClean="0">
                <a:solidFill>
                  <a:schemeClr val="tx1"/>
                </a:solidFill>
                <a:effectLst/>
                <a:latin typeface="+mn-lt"/>
                <a:ea typeface="+mn-ea"/>
                <a:cs typeface="+mn-cs"/>
              </a:rPr>
              <a:t> American </a:t>
            </a:r>
            <a:r>
              <a:rPr lang="en-US" sz="1200" kern="1200" dirty="0" smtClean="0">
                <a:solidFill>
                  <a:schemeClr val="tx1"/>
                </a:solidFill>
                <a:effectLst/>
                <a:latin typeface="+mn-lt"/>
                <a:ea typeface="+mn-ea"/>
                <a:cs typeface="+mn-cs"/>
              </a:rPr>
              <a:t>minority residents, and lower proportions of Asian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in this county.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White residents has decreased slightly while the proportion of Hispanic/Latino and Black/African</a:t>
            </a:r>
            <a:r>
              <a:rPr lang="en-US" sz="1200" kern="1200" baseline="0" dirty="0" smtClean="0">
                <a:solidFill>
                  <a:schemeClr val="tx1"/>
                </a:solidFill>
                <a:effectLst/>
                <a:latin typeface="+mn-lt"/>
                <a:ea typeface="+mn-ea"/>
                <a:cs typeface="+mn-cs"/>
              </a:rPr>
              <a:t> American</a:t>
            </a:r>
            <a:r>
              <a:rPr lang="en-US" sz="1200" kern="1200" dirty="0" smtClean="0">
                <a:solidFill>
                  <a:schemeClr val="tx1"/>
                </a:solidFill>
                <a:effectLst/>
                <a:latin typeface="+mn-lt"/>
                <a:ea typeface="+mn-ea"/>
                <a:cs typeface="+mn-cs"/>
              </a:rPr>
              <a:t> residents has increased slightly. Other ethnic/racial groups appear fairly steady.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Greenwich township and </a:t>
            </a:r>
            <a:r>
              <a:rPr lang="en-US" sz="1200" kern="1200" baseline="0" dirty="0" smtClean="0">
                <a:solidFill>
                  <a:schemeClr val="tx1"/>
                </a:solidFill>
                <a:effectLst/>
                <a:latin typeface="+mn-lt"/>
                <a:ea typeface="+mn-ea"/>
                <a:cs typeface="+mn-cs"/>
              </a:rPr>
              <a:t>Millville City are</a:t>
            </a:r>
            <a:r>
              <a:rPr lang="en-US" sz="1200" kern="1200" dirty="0" smtClean="0">
                <a:solidFill>
                  <a:schemeClr val="tx1"/>
                </a:solidFill>
                <a:effectLst/>
                <a:latin typeface="+mn-lt"/>
                <a:ea typeface="+mn-ea"/>
                <a:cs typeface="+mn-cs"/>
              </a:rPr>
              <a:t> composed of mostly White residents, while</a:t>
            </a:r>
            <a:r>
              <a:rPr lang="en-US" sz="1200" kern="1200" baseline="0" dirty="0" smtClean="0">
                <a:solidFill>
                  <a:schemeClr val="tx1"/>
                </a:solidFill>
                <a:effectLst/>
                <a:latin typeface="+mn-lt"/>
                <a:ea typeface="+mn-ea"/>
                <a:cs typeface="+mn-cs"/>
              </a:rPr>
              <a:t> the majority of residents in</a:t>
            </a:r>
            <a:r>
              <a:rPr lang="en-US" sz="1200" kern="1200" dirty="0" smtClean="0">
                <a:solidFill>
                  <a:schemeClr val="tx1"/>
                </a:solidFill>
                <a:effectLst/>
                <a:latin typeface="+mn-lt"/>
                <a:ea typeface="+mn-ea"/>
                <a:cs typeface="+mn-cs"/>
              </a:rPr>
              <a:t> Fairfield</a:t>
            </a:r>
            <a:r>
              <a:rPr lang="en-US" sz="1200" kern="1200" baseline="0" dirty="0" smtClean="0">
                <a:solidFill>
                  <a:schemeClr val="tx1"/>
                </a:solidFill>
                <a:effectLst/>
                <a:latin typeface="+mn-lt"/>
                <a:ea typeface="+mn-ea"/>
                <a:cs typeface="+mn-cs"/>
              </a:rPr>
              <a:t> township </a:t>
            </a:r>
            <a:r>
              <a:rPr lang="en-US" sz="1200" kern="1200" dirty="0" smtClean="0">
                <a:solidFill>
                  <a:schemeClr val="tx1"/>
                </a:solidFill>
                <a:effectLst/>
                <a:latin typeface="+mn-lt"/>
                <a:ea typeface="+mn-ea"/>
                <a:cs typeface="+mn-cs"/>
              </a:rPr>
              <a:t>are Black/African American. </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has tended to remain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Bridgeton City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has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tended to decrease slightly over time.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smtClean="0">
                <a:solidFill>
                  <a:schemeClr val="tx1"/>
                </a:solidFill>
                <a:effectLst/>
                <a:latin typeface="+mn-lt"/>
                <a:ea typeface="+mn-ea"/>
                <a:cs typeface="+mn-cs"/>
              </a:rPr>
              <a:t>For chart 1.7, all counties used 1-year 2019 ACS estimates except </a:t>
            </a:r>
            <a:r>
              <a:rPr lang="en-US" sz="1200" kern="1200" dirty="0" smtClean="0">
                <a:solidFill>
                  <a:schemeClr val="tx1"/>
                </a:solidFill>
                <a:effectLst/>
                <a:latin typeface="+mn-lt"/>
                <a:ea typeface="+mn-ea"/>
                <a:cs typeface="+mn-cs"/>
              </a:rPr>
              <a:t>Salem</a:t>
            </a:r>
            <a:r>
              <a:rPr lang="en-US" sz="1200" kern="1200" baseline="0" dirty="0" smtClean="0">
                <a:solidFill>
                  <a:schemeClr val="tx1"/>
                </a:solidFill>
                <a:effectLst/>
                <a:latin typeface="+mn-lt"/>
                <a:ea typeface="+mn-ea"/>
                <a:cs typeface="+mn-cs"/>
              </a:rPr>
              <a:t> County, which did not have 1-year ACS estimates available. Instead, the 5-year ACS estimate was used for Salem.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Bridgeton City has the lowest proportion of residents who speak English-only, while Downe township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6th lowest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6-11 years old is the largest group. </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Vineland city has the highest </a:t>
            </a:r>
            <a:r>
              <a:rPr lang="en-US" sz="1200" kern="1200" dirty="0" smtClean="0">
                <a:solidFill>
                  <a:schemeClr val="tx1"/>
                </a:solidFill>
                <a:effectLst/>
                <a:latin typeface="+mn-lt"/>
                <a:ea typeface="+mn-ea"/>
                <a:cs typeface="+mn-cs"/>
              </a:rPr>
              <a:t>number </a:t>
            </a:r>
            <a:r>
              <a:rPr lang="en-US" sz="1200" kern="1200" dirty="0" smtClean="0">
                <a:solidFill>
                  <a:schemeClr val="tx1"/>
                </a:solidFill>
                <a:effectLst/>
                <a:latin typeface="+mn-lt"/>
                <a:ea typeface="+mn-ea"/>
                <a:cs typeface="+mn-cs"/>
              </a:rPr>
              <a:t>of children.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2019, this county had the 9th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1694</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239</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40,147 (in-home); 4,458 (out-of-home placement); 44,632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varied slightly across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is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percentage of families living in poverty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Census Bureau’s determination of poverty status: </a:t>
            </a:r>
            <a:r>
              <a:rPr lang="en-US" sz="1200" kern="1200" dirty="0" smtClean="0">
                <a:solidFill>
                  <a:schemeClr val="tx1"/>
                </a:solidFill>
                <a:effectLst/>
                <a:latin typeface="+mn-lt"/>
                <a:ea typeface="+mn-ea"/>
                <a:cs typeface="+mn-cs"/>
              </a:rPr>
              <a:t>Poverty</a:t>
            </a:r>
            <a:r>
              <a:rPr lang="en-US" sz="1200" kern="1200" baseline="0" dirty="0" smtClean="0">
                <a:solidFill>
                  <a:schemeClr val="tx1"/>
                </a:solidFill>
                <a:effectLst/>
                <a:latin typeface="+mn-lt"/>
                <a:ea typeface="+mn-ea"/>
                <a:cs typeface="+mn-cs"/>
              </a:rPr>
              <a:t> status is based on </a:t>
            </a:r>
            <a:r>
              <a:rPr lang="en-US" sz="1200" kern="1200" dirty="0" smtClean="0">
                <a:solidFill>
                  <a:schemeClr val="tx1"/>
                </a:solidFill>
                <a:effectLst/>
                <a:latin typeface="+mn-lt"/>
                <a:ea typeface="+mn-ea"/>
                <a:cs typeface="+mn-cs"/>
              </a:rPr>
              <a:t>total family income in the last 12 months, which is compared to a poverty threshold related to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family size, number of related children,</a:t>
            </a:r>
            <a:r>
              <a:rPr lang="en-US" sz="1200" kern="1200" baseline="0" dirty="0" smtClean="0">
                <a:solidFill>
                  <a:schemeClr val="tx1"/>
                </a:solidFill>
                <a:effectLst/>
                <a:latin typeface="+mn-lt"/>
                <a:ea typeface="+mn-ea"/>
                <a:cs typeface="+mn-cs"/>
              </a:rPr>
              <a:t> and for 1- and 2- person families, age of householder</a:t>
            </a:r>
            <a:r>
              <a:rPr lang="en-US" sz="1200" kern="1200" dirty="0" smtClean="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Bridgeton City and Lawrence</a:t>
            </a:r>
            <a:r>
              <a:rPr lang="en-US" sz="1200" kern="1200" baseline="0" dirty="0" smtClean="0">
                <a:solidFill>
                  <a:schemeClr val="tx1"/>
                </a:solidFill>
                <a:effectLst/>
                <a:latin typeface="+mn-lt"/>
                <a:ea typeface="+mn-ea"/>
                <a:cs typeface="+mn-cs"/>
              </a:rPr>
              <a:t> h</a:t>
            </a:r>
            <a:r>
              <a:rPr lang="en-US" sz="1200" kern="1200" dirty="0" smtClean="0">
                <a:solidFill>
                  <a:schemeClr val="tx1"/>
                </a:solidFill>
                <a:effectLst/>
                <a:latin typeface="+mn-lt"/>
                <a:ea typeface="+mn-ea"/>
                <a:cs typeface="+mn-cs"/>
              </a:rPr>
              <a:t>ave the highest poverty rates.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most costly of</a:t>
            </a:r>
            <a:r>
              <a:rPr lang="en-US" sz="1200" kern="1200" baseline="0" dirty="0" smtClean="0">
                <a:solidFill>
                  <a:schemeClr val="tx1"/>
                </a:solidFill>
                <a:effectLst/>
                <a:latin typeface="+mn-lt"/>
                <a:ea typeface="+mn-ea"/>
                <a:cs typeface="+mn-cs"/>
              </a:rPr>
              <a:t> these </a:t>
            </a:r>
            <a:r>
              <a:rPr lang="en-US" sz="1200" kern="1200" dirty="0" smtClean="0">
                <a:solidFill>
                  <a:schemeClr val="tx1"/>
                </a:solidFill>
                <a:effectLst/>
                <a:latin typeface="+mn-lt"/>
                <a:ea typeface="+mn-ea"/>
                <a:cs typeface="+mn-cs"/>
              </a:rPr>
              <a:t>budget components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least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two-parent,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lower than the national median and lower than the state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Bridgeton City and Commercial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cost burden is higher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tended to remain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a:t>
            </a:r>
            <a:r>
              <a:rPr lang="en-US" sz="1200" kern="1200" baseline="0" dirty="0" smtClean="0">
                <a:solidFill>
                  <a:schemeClr val="tx1"/>
                </a:solidFill>
                <a:effectLst/>
                <a:latin typeface="+mn-lt"/>
                <a:ea typeface="+mn-ea"/>
                <a:cs typeface="+mn-cs"/>
              </a:rPr>
              <a:t>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higher than the state average and is higher than the U.S. national average.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b="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smtClean="0"/>
          </a:p>
          <a:p>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a:t>
            </a:r>
            <a:r>
              <a:rPr lang="en-US" sz="1200" kern="1200" smtClean="0">
                <a:solidFill>
                  <a:schemeClr val="tx1"/>
                </a:solidFill>
                <a:effectLst/>
                <a:latin typeface="+mn-lt"/>
                <a:ea typeface="+mn-ea"/>
                <a:cs typeface="+mn-cs"/>
              </a:rPr>
              <a:t>Due to this, data prior to 2018 won't be comparable to prior years.</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tended to decrease between 2014 and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2016 and 2020.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Infant, toddler, and pre-K median monthly childcare costs in this county tend to be the</a:t>
            </a:r>
            <a:r>
              <a:rPr lang="en-US" sz="1200" kern="1200" baseline="0" dirty="0" smtClean="0">
                <a:solidFill>
                  <a:schemeClr val="tx1"/>
                </a:solidFill>
                <a:effectLst/>
                <a:latin typeface="+mn-lt"/>
                <a:ea typeface="+mn-ea"/>
                <a:cs typeface="+mn-cs"/>
              </a:rPr>
              <a:t> lowest in </a:t>
            </a:r>
            <a:r>
              <a:rPr lang="en-US" sz="1200" kern="1200" dirty="0" smtClean="0">
                <a:solidFill>
                  <a:schemeClr val="tx1"/>
                </a:solidFill>
                <a:effectLst/>
                <a:latin typeface="+mn-lt"/>
                <a:ea typeface="+mn-ea"/>
                <a:cs typeface="+mn-cs"/>
              </a:rPr>
              <a:t>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When compared to the county’s median household income, costs appear</a:t>
            </a:r>
            <a:r>
              <a:rPr lang="en-US" sz="1200" kern="1200" baseline="0" dirty="0" smtClean="0">
                <a:solidFill>
                  <a:schemeClr val="tx1"/>
                </a:solidFill>
                <a:effectLst/>
                <a:latin typeface="+mn-lt"/>
                <a:ea typeface="+mn-ea"/>
                <a:cs typeface="+mn-cs"/>
              </a:rPr>
              <a:t> around as expected </a:t>
            </a:r>
            <a:r>
              <a:rPr lang="en-US" sz="1200" kern="1200" dirty="0" smtClean="0">
                <a:solidFill>
                  <a:schemeClr val="tx1"/>
                </a:solidFill>
                <a:effectLst/>
                <a:latin typeface="+mn-lt"/>
                <a:ea typeface="+mn-ea"/>
                <a:cs typeface="+mn-cs"/>
              </a:rPr>
              <a:t>for infant, toddler,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pre-K children.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shorter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commute time to work as compared to the state average of 33.1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increase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Greenwich township and Stow Creek</a:t>
            </a:r>
            <a:r>
              <a:rPr lang="en-US" sz="1200" kern="1200" baseline="0" dirty="0" smtClean="0">
                <a:solidFill>
                  <a:schemeClr val="tx1"/>
                </a:solidFill>
                <a:effectLst/>
                <a:latin typeface="+mn-lt"/>
                <a:ea typeface="+mn-ea"/>
                <a:cs typeface="+mn-cs"/>
              </a:rPr>
              <a:t> township </a:t>
            </a:r>
            <a:r>
              <a:rPr lang="en-US" sz="1200" kern="1200" dirty="0" smtClean="0">
                <a:solidFill>
                  <a:schemeClr val="tx1"/>
                </a:solidFill>
                <a:effectLst/>
                <a:latin typeface="+mn-lt"/>
                <a:ea typeface="+mn-ea"/>
                <a:cs typeface="+mn-cs"/>
              </a:rPr>
              <a:t>have the longest average commute times.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a:t>
            </a:r>
            <a:r>
              <a:rPr lang="en-US" sz="1200" kern="1200" baseline="0" dirty="0" smtClean="0">
                <a:solidFill>
                  <a:schemeClr val="tx1"/>
                </a:solidFill>
                <a:effectLst/>
                <a:latin typeface="+mn-lt"/>
                <a:ea typeface="+mn-ea"/>
                <a:cs typeface="+mn-cs"/>
              </a:rPr>
              <a:t> highest</a:t>
            </a:r>
            <a:r>
              <a:rPr lang="en-US" sz="1200" kern="1200" dirty="0" smtClean="0">
                <a:solidFill>
                  <a:schemeClr val="tx1"/>
                </a:solidFill>
                <a:effectLst/>
                <a:latin typeface="+mn-lt"/>
                <a:ea typeface="+mn-ea"/>
                <a:cs typeface="+mn-cs"/>
              </a:rPr>
              <a: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minors without insurance is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tended to vary over time.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Upper Deerfield</a:t>
            </a:r>
            <a:r>
              <a:rPr lang="en-US" sz="1200" kern="1200" baseline="0" dirty="0" smtClean="0">
                <a:solidFill>
                  <a:schemeClr val="tx1"/>
                </a:solidFill>
                <a:effectLst/>
                <a:latin typeface="+mn-lt"/>
                <a:ea typeface="+mn-ea"/>
                <a:cs typeface="+mn-cs"/>
              </a:rPr>
              <a:t> township and Bridgeton City </a:t>
            </a:r>
            <a:r>
              <a:rPr lang="en-US" sz="1200" kern="1200" dirty="0" smtClean="0">
                <a:solidFill>
                  <a:schemeClr val="tx1"/>
                </a:solidFill>
                <a:effectLst/>
                <a:latin typeface="+mn-lt"/>
                <a:ea typeface="+mn-ea"/>
                <a:cs typeface="+mn-cs"/>
              </a:rPr>
              <a:t>have the largest percentages of minors without insurance.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tended to vary over time.</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 reports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increased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tend to earn a  lower weekly wage as compared to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weekly wage has increased slightly over time.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county’s unemployment rate tends to be slightly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Starting in March 2020, unemployment rates tended to increase due to the COVID-19 pandemic</a:t>
            </a:r>
            <a:r>
              <a:rPr lang="en-US" sz="1200" kern="1200" baseline="0" dirty="0" smtClean="0">
                <a:solidFill>
                  <a:schemeClr val="tx1"/>
                </a:solidFill>
                <a:effectLst/>
                <a:latin typeface="+mn-lt"/>
                <a:ea typeface="+mn-ea"/>
                <a:cs typeface="+mn-cs"/>
              </a:rPr>
              <a:t> and associated shutdowns.</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higher than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lower median income than the state average, and a lower median income to the national average.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females has varied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Men tended to earned about $3K-$11k more than women.</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violent crime rate [black line] is the highest in the state. </a:t>
            </a:r>
          </a:p>
          <a:p>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juvenile arrest rate is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 county’s rate has tended to decrease over time, and is generally above the rate for NJ.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crime guns recovered of the NJ counties.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the year, this county's number of recovered crime guns has varied.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highest number of reported domestic violence incidents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NJ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domestic violence incidents in this county has tended to vary over 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Millville City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offenses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the county, most domestic violence offenses were categorized as assault and harassment.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-19% change indicates a</a:t>
            </a:r>
            <a:r>
              <a:rPr lang="en-US" sz="1200" kern="1200" baseline="0" dirty="0" smtClean="0">
                <a:solidFill>
                  <a:schemeClr val="tx1"/>
                </a:solidFill>
                <a:effectLst/>
                <a:latin typeface="+mn-lt"/>
                <a:ea typeface="+mn-ea"/>
                <a:cs typeface="+mn-cs"/>
              </a:rPr>
              <a:t> decrease </a:t>
            </a:r>
            <a:r>
              <a:rPr lang="en-US" sz="1200" kern="1200" dirty="0" smtClean="0">
                <a:solidFill>
                  <a:schemeClr val="tx1"/>
                </a:solidFill>
                <a:effectLst/>
                <a:latin typeface="+mn-lt"/>
                <a:ea typeface="+mn-ea"/>
                <a:cs typeface="+mn-cs"/>
              </a:rPr>
              <a:t>in suspected overdose deaths across 2018 to 2019.</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2015 and 2018, the number of suspected opioid deaths in this county has tended to increase, with a slight</a:t>
            </a:r>
            <a:r>
              <a:rPr lang="en-US" sz="1200" kern="1200" baseline="0" dirty="0" smtClean="0">
                <a:solidFill>
                  <a:schemeClr val="tx1"/>
                </a:solidFill>
                <a:effectLst/>
                <a:latin typeface="+mn-lt"/>
                <a:ea typeface="+mn-ea"/>
                <a:cs typeface="+mn-cs"/>
              </a:rPr>
              <a:t> drop in 2019</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measures indicate overdose deaths relative to the county population.</a:t>
            </a:r>
          </a:p>
          <a:p>
            <a:r>
              <a:rPr lang="en-US" sz="1200" kern="1200" dirty="0" smtClean="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2017 to 2018, the -34% change indicates an increasing trend in overdose deaths as a proportion of the population 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2014-2018, the decreasing line indicates that more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people have been dying of overdoses over time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largest numbers of mental health programs available include Outpatient.</a:t>
            </a:r>
          </a:p>
          <a:p>
            <a:pPr marL="0" lvl="0" indent="0">
              <a:buFont typeface="Arial" panose="020B0604020202020204" pitchFamily="34" charset="0"/>
              <a:buNone/>
            </a:pPr>
            <a:endParaRPr lang="en-US" sz="1200" b="1" kern="1200" dirty="0" smtClean="0">
              <a:solidFill>
                <a:schemeClr val="tx1"/>
              </a:solidFill>
              <a:effectLst/>
              <a:latin typeface="+mn-lt"/>
              <a:ea typeface="+mn-ea"/>
              <a:cs typeface="+mn-cs"/>
            </a:endParaRPr>
          </a:p>
          <a:p>
            <a:pPr marL="0" lvl="0" indent="0">
              <a:buFont typeface="Arial" panose="020B0604020202020204" pitchFamily="34" charset="0"/>
              <a:buNone/>
            </a:pPr>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mental health distress in this county is estimated to be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Hispanic residents reported symptoms of mental health distress most frequently, followed by White then Black/Africa</a:t>
            </a:r>
            <a:r>
              <a:rPr lang="en-US" sz="1200" kern="1200" baseline="0" dirty="0" smtClean="0">
                <a:solidFill>
                  <a:schemeClr val="tx1"/>
                </a:solidFill>
                <a:effectLst/>
                <a:latin typeface="+mn-lt"/>
                <a:ea typeface="+mn-ea"/>
                <a:cs typeface="+mn-cs"/>
              </a:rPr>
              <a:t>n American residents</a:t>
            </a:r>
            <a:r>
              <a:rPr lang="en-US"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rate as compared to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diagnosed depression in this county is estimated to be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depression in</a:t>
            </a:r>
            <a:r>
              <a:rPr lang="en-US" sz="1200" kern="1200" baseline="0" dirty="0" smtClean="0">
                <a:solidFill>
                  <a:schemeClr val="tx1"/>
                </a:solidFill>
                <a:effectLst/>
                <a:latin typeface="+mn-lt"/>
                <a:ea typeface="+mn-ea"/>
                <a:cs typeface="+mn-cs"/>
              </a:rPr>
              <a:t> this </a:t>
            </a:r>
            <a:r>
              <a:rPr lang="en-US" sz="1200" kern="1200" baseline="0" smtClean="0">
                <a:solidFill>
                  <a:schemeClr val="tx1"/>
                </a:solidFill>
                <a:effectLst/>
                <a:latin typeface="+mn-lt"/>
                <a:ea typeface="+mn-ea"/>
                <a:cs typeface="+mn-cs"/>
              </a:rPr>
              <a:t>phone survey</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endParaRPr lang="en-US" sz="1200" b="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county, White residents reported diagnosed depression most frequently, followed by Hispanic then Black residents.</a:t>
            </a:r>
          </a:p>
          <a:p>
            <a:pPr lvl="0"/>
            <a:r>
              <a:rPr lang="en-US" sz="1200" kern="1200" dirty="0" smtClean="0">
                <a:solidFill>
                  <a:schemeClr val="tx1"/>
                </a:solidFill>
                <a:effectLst/>
                <a:latin typeface="+mn-lt"/>
                <a:ea typeface="+mn-ea"/>
                <a:cs typeface="+mn-cs"/>
              </a:rPr>
              <a:t>Diagnosed depression was reported by Women at a higher rate as compared to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6th lowest number of children enrolled in Special Ed services of the NJ counties.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children receiving early intervention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These lists of supports were identified by searching for providers who work with residents of this county. Many supports are available state-wide. </a:t>
            </a:r>
          </a:p>
          <a:p>
            <a:pPr marL="174708" indent="-174708">
              <a:buFont typeface="Arial" panose="020B0604020202020204" pitchFamily="34" charset="0"/>
              <a:buChar char="•"/>
            </a:pPr>
            <a:r>
              <a:rPr lang="en-US" dirty="0" smtClean="0"/>
              <a:t>Did not include individual counselors. Is not an exhaustive list.</a:t>
            </a:r>
          </a:p>
          <a:p>
            <a:r>
              <a:rPr lang="en-US" dirty="0" smtClean="0"/>
              <a:t> </a:t>
            </a:r>
          </a:p>
          <a:p>
            <a:r>
              <a:rPr lang="en-US" b="1" dirty="0" smtClean="0"/>
              <a:t>Sources:</a:t>
            </a:r>
          </a:p>
          <a:p>
            <a:pPr defTabSz="931774">
              <a:defRPr/>
            </a:pPr>
            <a:r>
              <a:rPr lang="en-US" dirty="0" smtClean="0"/>
              <a:t>16.1. </a:t>
            </a:r>
            <a:r>
              <a:rPr lang="en-US" dirty="0" smtClean="0">
                <a:hlinkClick r:id="rId3"/>
              </a:rPr>
              <a:t>http://www.cgsresourcenet.org/</a:t>
            </a:r>
            <a:endParaRPr lang="en-US" dirty="0" smtClean="0"/>
          </a:p>
          <a:p>
            <a:r>
              <a:rPr lang="en-US" dirty="0" smtClean="0"/>
              <a:t>16.2. </a:t>
            </a:r>
            <a:r>
              <a:rPr lang="en-US" u="sng" dirty="0" smtClean="0"/>
              <a:t>https://www.probononj.org/ProviderDirectory.aspx</a:t>
            </a:r>
            <a:endParaRPr lang="en-US" dirty="0" smtClean="0"/>
          </a:p>
          <a:p>
            <a:r>
              <a:rPr lang="en-US" dirty="0" smtClean="0"/>
              <a:t> </a:t>
            </a:r>
          </a:p>
          <a:p>
            <a:r>
              <a:rPr lang="en-US" b="1" dirty="0" smtClean="0"/>
              <a:t>Municipality data available? </a:t>
            </a:r>
            <a:r>
              <a:rPr lang="en-US" dirty="0" smtClean="0"/>
              <a:t>No.</a:t>
            </a:r>
          </a:p>
          <a:p>
            <a:r>
              <a:rPr lang="en-US" smtClean="0"/>
              <a:t> </a:t>
            </a:r>
          </a:p>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8.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1.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itle 1">
            <a:extLst>
              <a:ext uri="{FF2B5EF4-FFF2-40B4-BE49-F238E27FC236}">
                <a16:creationId xmlns:a16="http://schemas.microsoft.com/office/drawing/2014/main" id="{9A832C4C-3ABC-41B7-8F33-F89FDFC0881E}"/>
              </a:ext>
            </a:extLst>
          </p:cNvPr>
          <p:cNvSpPr txBox="1">
            <a:spLocks/>
          </p:cNvSpPr>
          <p:nvPr userDrawn="1"/>
        </p:nvSpPr>
        <p:spPr>
          <a:xfrm>
            <a:off x="-67911" y="5029200"/>
            <a:ext cx="3246120" cy="1826676"/>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Cumberland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8" name="Picture 7" descr="Image result for cumberland county nj map">
            <a:extLst>
              <a:ext uri="{FF2B5EF4-FFF2-40B4-BE49-F238E27FC236}">
                <a16:creationId xmlns:a16="http://schemas.microsoft.com/office/drawing/2014/main" id="{EE7E0B5B-7618-4A3F-9077-0055DF9B49E9}"/>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
        <p:nvSpPr>
          <p:cNvPr id="9" name="TextBox 14">
            <a:extLst>
              <a:ext uri="{FF2B5EF4-FFF2-40B4-BE49-F238E27FC236}">
                <a16:creationId xmlns:a16="http://schemas.microsoft.com/office/drawing/2014/main" id="{D7B264FF-2B2B-4192-908B-80F7EA7742B2}"/>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smtClean="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smtClean="0"/>
              <a:t>6.2: </a:t>
            </a:r>
            <a:r>
              <a:rPr lang="en-US" sz="1200" b="1" dirty="0"/>
              <a:t>Individuals (#) enrolled in WIC nutrition program </a:t>
            </a:r>
            <a:endParaRPr lang="en-US" sz="1200" b="1" dirty="0">
              <a:cs typeface="Calibri"/>
            </a:endParaRPr>
          </a:p>
          <a:p>
            <a:pPr lvl="1"/>
            <a:r>
              <a:rPr lang="en-US" sz="1200" dirty="0" smtClean="0"/>
              <a:t>6.3: </a:t>
            </a:r>
            <a:r>
              <a:rPr lang="en-US" sz="1200" b="1" dirty="0"/>
              <a:t>Children (#) receiving free or reduced lunch</a:t>
            </a:r>
            <a:endParaRPr lang="en-US" sz="1200" dirty="0"/>
          </a:p>
          <a:p>
            <a:pPr lvl="1"/>
            <a:r>
              <a:rPr lang="en-US" sz="1200" dirty="0" smtClean="0"/>
              <a:t>6.4: </a:t>
            </a:r>
            <a:r>
              <a:rPr lang="en-US" sz="1200" b="1" dirty="0"/>
              <a:t>Children (#) receiving NJ SNAP supplemental nutrition assistance</a:t>
            </a:r>
            <a:endParaRPr lang="en-US" sz="1200" b="1" dirty="0">
              <a:cs typeface="Calibri"/>
            </a:endParaRPr>
          </a:p>
        </p:txBody>
      </p:sp>
      <p:pic>
        <p:nvPicPr>
          <p:cNvPr id="7" name="Picture 6" descr="Image result for cumberland county nj map">
            <a:extLst>
              <a:ext uri="{FF2B5EF4-FFF2-40B4-BE49-F238E27FC236}">
                <a16:creationId xmlns:a16="http://schemas.microsoft.com/office/drawing/2014/main" id="{EE7E0B5B-7618-4A3F-9077-0055DF9B49E9}"/>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
        <p:nvSpPr>
          <p:cNvPr id="8" name="TextBox 14">
            <a:extLst>
              <a:ext uri="{FF2B5EF4-FFF2-40B4-BE49-F238E27FC236}">
                <a16:creationId xmlns:a16="http://schemas.microsoft.com/office/drawing/2014/main" id="{D7B264FF-2B2B-4192-908B-80F7EA7742B2}"/>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cumberland county nj map">
            <a:extLst>
              <a:ext uri="{FF2B5EF4-FFF2-40B4-BE49-F238E27FC236}">
                <a16:creationId xmlns:a16="http://schemas.microsoft.com/office/drawing/2014/main" id="{EE7E0B5B-7618-4A3F-9077-0055DF9B49E9}"/>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
        <p:nvSpPr>
          <p:cNvPr id="8" name="TextBox 14">
            <a:extLst>
              <a:ext uri="{FF2B5EF4-FFF2-40B4-BE49-F238E27FC236}">
                <a16:creationId xmlns:a16="http://schemas.microsoft.com/office/drawing/2014/main" id="{D7B264FF-2B2B-4192-908B-80F7EA7742B2}"/>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smtClean="0"/>
              <a:t>11.5: </a:t>
            </a:r>
            <a:r>
              <a:rPr lang="en-US" sz="1200" b="1" dirty="0" smtClean="0"/>
              <a:t>Crime guns recovered (#)</a:t>
            </a:r>
            <a:r>
              <a:rPr lang="en-US" sz="1200" b="1" baseline="0" dirty="0" smtClean="0"/>
              <a:t> in NJ (by county) </a:t>
            </a:r>
            <a:endParaRPr lang="en-US" sz="1200" b="1" dirty="0" smtClean="0">
              <a:cs typeface="Calibri"/>
            </a:endParaRPr>
          </a:p>
          <a:p>
            <a:pPr lvl="1"/>
            <a:r>
              <a:rPr lang="en-US" sz="1200" dirty="0" smtClean="0"/>
              <a:t>11.6: </a:t>
            </a:r>
            <a:r>
              <a:rPr lang="en-US" sz="1200" b="1" dirty="0" smtClean="0"/>
              <a:t>Crime</a:t>
            </a:r>
            <a:r>
              <a:rPr lang="en-US" sz="1200" b="1" baseline="0" dirty="0" smtClean="0"/>
              <a:t> guns recovered (#) across 6 months, in county</a:t>
            </a:r>
            <a:r>
              <a:rPr lang="en-US" sz="1200" b="1" dirty="0" smtClean="0"/>
              <a:t> </a:t>
            </a:r>
            <a:endParaRPr lang="en-US" sz="1200" b="1" dirty="0" smtClean="0">
              <a:cs typeface="Calibri"/>
            </a:endParaRPr>
          </a:p>
          <a:p>
            <a:pPr lvl="1"/>
            <a:r>
              <a:rPr lang="en-US" sz="1200" dirty="0" smtClean="0"/>
              <a:t>11.7</a:t>
            </a:r>
            <a:r>
              <a:rPr lang="en-US" sz="1200" dirty="0"/>
              <a:t>:</a:t>
            </a:r>
            <a:r>
              <a:rPr lang="en-US" sz="1200" b="1" dirty="0"/>
              <a:t> </a:t>
            </a:r>
            <a:r>
              <a:rPr lang="en-US" sz="1200" b="1" dirty="0" smtClean="0"/>
              <a:t>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cumberland county nj map">
            <a:extLst>
              <a:ext uri="{FF2B5EF4-FFF2-40B4-BE49-F238E27FC236}">
                <a16:creationId xmlns:a16="http://schemas.microsoft.com/office/drawing/2014/main" id="{EE7E0B5B-7618-4A3F-9077-0055DF9B49E9}"/>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
        <p:nvSpPr>
          <p:cNvPr id="8" name="TextBox 14">
            <a:extLst>
              <a:ext uri="{FF2B5EF4-FFF2-40B4-BE49-F238E27FC236}">
                <a16:creationId xmlns:a16="http://schemas.microsoft.com/office/drawing/2014/main" id="{D7B264FF-2B2B-4192-908B-80F7EA7742B2}"/>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15.2:</a:t>
            </a:r>
            <a:r>
              <a:rPr lang="en-US" sz="1200" b="1" dirty="0" smtClean="0"/>
              <a:t> </a:t>
            </a:r>
            <a:r>
              <a:rPr lang="en-US" sz="1200" b="1" dirty="0"/>
              <a:t>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cumberland county nj map">
            <a:extLst>
              <a:ext uri="{FF2B5EF4-FFF2-40B4-BE49-F238E27FC236}">
                <a16:creationId xmlns:a16="http://schemas.microsoft.com/office/drawing/2014/main" id="{EE7E0B5B-7618-4A3F-9077-0055DF9B49E9}"/>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
        <p:nvSpPr>
          <p:cNvPr id="8" name="TextBox 14">
            <a:extLst>
              <a:ext uri="{FF2B5EF4-FFF2-40B4-BE49-F238E27FC236}">
                <a16:creationId xmlns:a16="http://schemas.microsoft.com/office/drawing/2014/main" id="{D7B264FF-2B2B-4192-908B-80F7EA7742B2}"/>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smtClean="0">
                <a:solidFill>
                  <a:schemeClr val="bg1"/>
                </a:solidFill>
                <a:latin typeface="Franklin Gothic Demi" panose="020B0703020102020204" pitchFamily="34" charset="0"/>
              </a:rPr>
              <a:t>Service Needs</a:t>
            </a:r>
          </a:p>
        </p:txBody>
      </p:sp>
      <p:pic>
        <p:nvPicPr>
          <p:cNvPr id="6" name="Picture 5" descr="Image result for cumberland county nj map">
            <a:extLst>
              <a:ext uri="{FF2B5EF4-FFF2-40B4-BE49-F238E27FC236}">
                <a16:creationId xmlns:a16="http://schemas.microsoft.com/office/drawing/2014/main" id="{EE7E0B5B-7618-4A3F-9077-0055DF9B49E9}"/>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
        <p:nvSpPr>
          <p:cNvPr id="7" name="TextBox 14">
            <a:extLst>
              <a:ext uri="{FF2B5EF4-FFF2-40B4-BE49-F238E27FC236}">
                <a16:creationId xmlns:a16="http://schemas.microsoft.com/office/drawing/2014/main" id="{D7B264FF-2B2B-4192-908B-80F7EA7742B2}"/>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cumberland county nj map">
            <a:extLst>
              <a:ext uri="{FF2B5EF4-FFF2-40B4-BE49-F238E27FC236}">
                <a16:creationId xmlns:a16="http://schemas.microsoft.com/office/drawing/2014/main" id="{EE7E0B5B-7618-4A3F-9077-0055DF9B49E9}"/>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
        <p:nvSpPr>
          <p:cNvPr id="6" name="TextBox 14">
            <a:extLst>
              <a:ext uri="{FF2B5EF4-FFF2-40B4-BE49-F238E27FC236}">
                <a16:creationId xmlns:a16="http://schemas.microsoft.com/office/drawing/2014/main" id="{D7B264FF-2B2B-4192-908B-80F7EA7742B2}"/>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cumberland county nj map">
            <a:extLst>
              <a:ext uri="{FF2B5EF4-FFF2-40B4-BE49-F238E27FC236}">
                <a16:creationId xmlns:a16="http://schemas.microsoft.com/office/drawing/2014/main" id="{EE7E0B5B-7618-4A3F-9077-0055DF9B49E9}"/>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
        <p:nvSpPr>
          <p:cNvPr id="6" name="TextBox 14">
            <a:extLst>
              <a:ext uri="{FF2B5EF4-FFF2-40B4-BE49-F238E27FC236}">
                <a16:creationId xmlns:a16="http://schemas.microsoft.com/office/drawing/2014/main" id="{D7B264FF-2B2B-4192-908B-80F7EA7742B2}"/>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cumberland county nj map">
            <a:extLst>
              <a:ext uri="{FF2B5EF4-FFF2-40B4-BE49-F238E27FC236}">
                <a16:creationId xmlns:a16="http://schemas.microsoft.com/office/drawing/2014/main" id="{EE7E0B5B-7618-4A3F-9077-0055DF9B49E9}"/>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48858" y="76200"/>
            <a:ext cx="498942" cy="824753"/>
          </a:xfrm>
          <a:prstGeom prst="rect">
            <a:avLst/>
          </a:prstGeom>
          <a:noFill/>
          <a:ln>
            <a:noFill/>
          </a:ln>
        </p:spPr>
      </p:pic>
      <p:sp>
        <p:nvSpPr>
          <p:cNvPr id="10" name="TextBox 14">
            <a:extLst>
              <a:ext uri="{FF2B5EF4-FFF2-40B4-BE49-F238E27FC236}">
                <a16:creationId xmlns:a16="http://schemas.microsoft.com/office/drawing/2014/main" id="{D7B264FF-2B2B-4192-908B-80F7EA7742B2}"/>
              </a:ext>
            </a:extLst>
          </p:cNvPr>
          <p:cNvSpPr txBox="1"/>
          <p:nvPr userDrawn="1"/>
        </p:nvSpPr>
        <p:spPr>
          <a:xfrm>
            <a:off x="76200" y="162580"/>
            <a:ext cx="10668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Cumberland</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1057" y="1147150"/>
            <a:ext cx="706671" cy="1142191"/>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07387" y="4593707"/>
            <a:ext cx="706671" cy="1142191"/>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39711" y="662402"/>
            <a:ext cx="656743" cy="1138139"/>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347" y="580106"/>
            <a:ext cx="706671" cy="1142191"/>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209845" y="2857903"/>
            <a:ext cx="706671" cy="1142191"/>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37132" y="706727"/>
            <a:ext cx="706671" cy="1142191"/>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31579" y="534205"/>
            <a:ext cx="706671" cy="1142191"/>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85187" y="5079975"/>
            <a:ext cx="706671" cy="1142191"/>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79587" y="5104590"/>
            <a:ext cx="706671" cy="1142191"/>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040199" y="622014"/>
            <a:ext cx="706671" cy="1142191"/>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81384" y="573623"/>
            <a:ext cx="706671" cy="1142191"/>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80919" y="676141"/>
            <a:ext cx="706671" cy="1142191"/>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76660" y="919185"/>
            <a:ext cx="706671" cy="1142191"/>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08670" y="722526"/>
            <a:ext cx="706671" cy="1142191"/>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39765" y="482236"/>
            <a:ext cx="706671" cy="1142191"/>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cumberland county nj map">
            <a:extLst>
              <a:ext uri="{FF2B5EF4-FFF2-40B4-BE49-F238E27FC236}">
                <a16:creationId xmlns:a16="http://schemas.microsoft.com/office/drawing/2014/main" id="{3AEDAE63-9068-432C-A3FE-E60DB88E58A2}"/>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1057" y="1147150"/>
            <a:ext cx="706671" cy="1142191"/>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17.xml"/><Relationship Id="rId7" Type="http://schemas.openxmlformats.org/officeDocument/2006/relationships/image" Target="../media/image19.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notesSlide" Target="../notesSlides/notesSlide1.xml"/><Relationship Id="rId9"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8B841F6-9D92-44B1-AA17-0D006701DE7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533400"/>
            <a:ext cx="13135865" cy="7393544"/>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mtClean="0">
                  <a:latin typeface="Franklin Gothic Medium Cond" panose="020B0606030402020204" pitchFamily="34" charset="0"/>
                </a:rPr>
                <a:t>Cumberland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descr="Image result for cumberland county nj map">
            <a:extLst>
              <a:ext uri="{FF2B5EF4-FFF2-40B4-BE49-F238E27FC236}">
                <a16:creationId xmlns:a16="http://schemas.microsoft.com/office/drawing/2014/main" id="{7F90AAD1-C6D4-49EB-994F-85639D054356}"/>
              </a:ext>
            </a:extLst>
          </p:cNvPr>
          <p:cNvPicPr/>
          <p:nvPr/>
        </p:nvPicPr>
        <p:blipFill>
          <a:blip r:embed="rId9">
            <a:extLst>
              <a:ext uri="{28A0092B-C50C-407E-A947-70E740481C1C}">
                <a14:useLocalDpi xmlns:a14="http://schemas.microsoft.com/office/drawing/2010/main"/>
              </a:ext>
            </a:extLst>
          </a:blip>
          <a:srcRect/>
          <a:stretch>
            <a:fillRect/>
          </a:stretch>
        </p:blipFill>
        <p:spPr bwMode="auto">
          <a:xfrm>
            <a:off x="6897919" y="4803071"/>
            <a:ext cx="900565" cy="1574271"/>
          </a:xfrm>
          <a:prstGeom prst="rect">
            <a:avLst/>
          </a:prstGeom>
          <a:noFill/>
          <a:ln>
            <a:noFill/>
          </a:ln>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525A66A4-9EA4-46B5-A005-AF662A49E59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19600" y="838200"/>
            <a:ext cx="5867400" cy="4648200"/>
          </a:xfrm>
          <a:prstGeom prst="rect">
            <a:avLst/>
          </a:prstGeom>
        </p:spPr>
      </p:pic>
      <p:pic>
        <p:nvPicPr>
          <p:cNvPr id="5" name="Picture 4" descr="Image result for cumberland county nj map">
            <a:extLst>
              <a:ext uri="{FF2B5EF4-FFF2-40B4-BE49-F238E27FC236}">
                <a16:creationId xmlns:a16="http://schemas.microsoft.com/office/drawing/2014/main" id="{7F90AAD1-C6D4-49EB-994F-85639D054356}"/>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304800" y="609601"/>
            <a:ext cx="2590800" cy="426720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Cumberland County Basic Needs</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2728398042"/>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smtClean="0">
                          <a:latin typeface="Franklin Gothic Book" panose="020B0503020102020204" pitchFamily="34" charset="0"/>
                        </a:rPr>
                        <a:t>2.1</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Families</a:t>
                      </a:r>
                      <a:r>
                        <a:rPr lang="en-US" sz="1400" baseline="0" dirty="0" smtClean="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smtClean="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Median household income</a:t>
                      </a:r>
                      <a:endParaRPr lang="en-US" sz="1400" baseline="0" dirty="0" smtClean="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smtClean="0">
                          <a:latin typeface="Franklin Gothic Book" panose="020B0503020102020204" pitchFamily="34" charset="0"/>
                        </a:rPr>
                        <a:t>5.1*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Household income</a:t>
                      </a:r>
                      <a:r>
                        <a:rPr lang="en-US" sz="1400" baseline="0" dirty="0" smtClean="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smtClean="0">
                          <a:latin typeface="Franklin Gothic Book" panose="020B0503020102020204" pitchFamily="34" charset="0"/>
                        </a:rPr>
                        <a:t>6.1*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smtClean="0">
                          <a:latin typeface="Franklin Gothic Book" panose="020B0503020102020204" pitchFamily="34" charset="0"/>
                        </a:rPr>
                        <a:t>8.1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Average minutes of travel time to work</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smtClean="0">
                          <a:latin typeface="Franklin Gothic Book" panose="020B0503020102020204" pitchFamily="34" charset="0"/>
                        </a:rPr>
                        <a:t>8.4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Cost of transportation</a:t>
                      </a:r>
                      <a:r>
                        <a:rPr lang="en-US" sz="1400" baseline="0" dirty="0" smtClean="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smtClean="0">
                          <a:latin typeface="Franklin Gothic Book" panose="020B0503020102020204" pitchFamily="34" charset="0"/>
                        </a:rPr>
                        <a:t>9.1*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Children</a:t>
                      </a:r>
                      <a:r>
                        <a:rPr lang="en-US" sz="1400" baseline="0" dirty="0" smtClean="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smtClean="0">
                          <a:latin typeface="Franklin Gothic Book" panose="020B0503020102020204" pitchFamily="34" charset="0"/>
                        </a:rPr>
                        <a:t>9.4*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smtClean="0">
                          <a:latin typeface="Franklin Gothic Book" panose="020B0503020102020204" pitchFamily="34" charset="0"/>
                        </a:rPr>
                        <a:t>NJ Family Care Medicaid Participation (Children only)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smtClean="0">
                          <a:latin typeface="Franklin Gothic Book" panose="020B0503020102020204" pitchFamily="34" charset="0"/>
                        </a:rPr>
                        <a:t>9.5*</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Percent of children meeting all immunization</a:t>
                      </a:r>
                      <a:r>
                        <a:rPr lang="en-US" sz="1400" baseline="0" dirty="0" smtClean="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smtClean="0">
                          <a:latin typeface="Franklin Gothic Book" panose="020B0503020102020204" pitchFamily="34" charset="0"/>
                        </a:rPr>
                        <a:t>9.7*</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smtClean="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smtClean="0">
                          <a:latin typeface="Franklin Gothic Book" panose="020B0503020102020204" pitchFamily="34" charset="0"/>
                        </a:rPr>
                        <a:t>10.4*</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smtClean="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40307381"/>
              </p:ext>
            </p:extLst>
          </p:nvPr>
        </p:nvGraphicFramePr>
        <p:xfrm>
          <a:off x="7543800" y="862296"/>
          <a:ext cx="4648200" cy="602610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Cumberland County Service Needs</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2855939481"/>
              </p:ext>
            </p:extLst>
          </p:nvPr>
        </p:nvGraphicFramePr>
        <p:xfrm>
          <a:off x="3214943" y="734876"/>
          <a:ext cx="3944287" cy="5993649"/>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61487">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8971">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smtClean="0">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51212">
                <a:tc>
                  <a:txBody>
                    <a:bodyPr/>
                    <a:lstStyle/>
                    <a:p>
                      <a:r>
                        <a:rPr lang="en-US" dirty="0" smtClean="0">
                          <a:latin typeface="Franklin Gothic Book" panose="020B0503020102020204" pitchFamily="34" charset="0"/>
                        </a:rPr>
                        <a:t>11.1*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Violent</a:t>
                      </a:r>
                      <a:r>
                        <a:rPr lang="en-US" baseline="0" dirty="0" smtClean="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51212">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Juvenile</a:t>
                      </a:r>
                      <a:r>
                        <a:rPr lang="en-US" baseline="0" dirty="0" smtClean="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30672">
                <a:tc>
                  <a:txBody>
                    <a:bodyPr/>
                    <a:lstStyle/>
                    <a:p>
                      <a:r>
                        <a:rPr lang="en-US" dirty="0" smtClean="0">
                          <a:latin typeface="Franklin Gothic Book" panose="020B0503020102020204" pitchFamily="34" charset="0"/>
                        </a:rPr>
                        <a:t>12.1*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Domestic</a:t>
                      </a:r>
                      <a:r>
                        <a:rPr lang="en-US" baseline="0" dirty="0" smtClean="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51212">
                <a:tc>
                  <a:txBody>
                    <a:bodyPr/>
                    <a:lstStyle/>
                    <a:p>
                      <a:r>
                        <a:rPr lang="en-US" dirty="0" smtClean="0">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Change in suspected opioid</a:t>
                      </a:r>
                      <a:r>
                        <a:rPr lang="en-US" baseline="0" dirty="0" smtClean="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87488">
                <a:tc>
                  <a:txBody>
                    <a:bodyPr/>
                    <a:lstStyle/>
                    <a:p>
                      <a:r>
                        <a:rPr lang="en-US" dirty="0" smtClean="0">
                          <a:latin typeface="Franklin Gothic Book" panose="020B0503020102020204" pitchFamily="34" charset="0"/>
                        </a:rPr>
                        <a:t>14.2*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Age adjusted frequency of mental</a:t>
                      </a:r>
                      <a:r>
                        <a:rPr lang="en-US" baseline="0" dirty="0" smtClean="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8971">
                <a:tc>
                  <a:txBody>
                    <a:bodyPr/>
                    <a:lstStyle/>
                    <a:p>
                      <a:r>
                        <a:rPr lang="en-US" dirty="0" smtClean="0">
                          <a:latin typeface="Franklin Gothic Book" panose="020B0503020102020204" pitchFamily="34" charset="0"/>
                        </a:rPr>
                        <a:t>14.6*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Frequency</a:t>
                      </a:r>
                      <a:r>
                        <a:rPr lang="en-US" baseline="0" dirty="0" smtClean="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51212">
                <a:tc>
                  <a:txBody>
                    <a:bodyPr/>
                    <a:lstStyle/>
                    <a:p>
                      <a:r>
                        <a:rPr lang="en-US" dirty="0" smtClean="0">
                          <a:latin typeface="Franklin Gothic Book" panose="020B0503020102020204" pitchFamily="34" charset="0"/>
                        </a:rPr>
                        <a:t>15.1*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Children receiving</a:t>
                      </a:r>
                      <a:r>
                        <a:rPr lang="en-US" baseline="0" dirty="0" smtClean="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51212">
                <a:tc>
                  <a:txBody>
                    <a:bodyPr/>
                    <a:lstStyle/>
                    <a:p>
                      <a:r>
                        <a:rPr lang="en-US" dirty="0" smtClean="0">
                          <a:latin typeface="Franklin Gothic Book" panose="020B0503020102020204" pitchFamily="34" charset="0"/>
                        </a:rPr>
                        <a:t>15.2*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smtClean="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856795735"/>
              </p:ext>
            </p:extLst>
          </p:nvPr>
        </p:nvGraphicFramePr>
        <p:xfrm>
          <a:off x="7104100" y="1054234"/>
          <a:ext cx="5087900" cy="580376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603999932"/>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676154579"/>
              </p:ext>
            </p:extLst>
          </p:nvPr>
        </p:nvGraphicFramePr>
        <p:xfrm>
          <a:off x="3438392" y="533400"/>
          <a:ext cx="8128000" cy="5687331"/>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429109355"/>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75035159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4294706067"/>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777112172"/>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029013684"/>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22504119"/>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2858300584"/>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02152952"/>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smtClean="0">
                <a:latin typeface="Franklin Gothic Book" panose="020B0503020102020204" pitchFamily="34" charset="0"/>
              </a:rPr>
              <a:t>Note that county population size has not been accounted for in this indicator.The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540958148"/>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124410623"/>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758597006"/>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1964802734"/>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2015352600"/>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119719401"/>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3910341030"/>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467033847"/>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3598967399"/>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388255423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3421411352"/>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4251971744"/>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521756037"/>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3912445225"/>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480264098"/>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422793132"/>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66221464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76854320"/>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8647572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17670103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102562116"/>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31409510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950326" y="5996748"/>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292676" y="5999432"/>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3018857670"/>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570170522"/>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3012238878"/>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890398633"/>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713077209"/>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2578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312830979"/>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541683839"/>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64039766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446545866"/>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983874340"/>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3312537388"/>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Wages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2017-2019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1675563491"/>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2717160483"/>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1182726827"/>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4021983645"/>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1340192997"/>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2412415958"/>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204193718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3737709076"/>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142287601"/>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42712710"/>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3240139176"/>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smtClean="0">
              <a:latin typeface="Franklin Gothic Book" panose="020B0503020102020204" pitchFamily="34" charset="0"/>
            </a:endParaRP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752368630"/>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3161390738"/>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a:t>
            </a:r>
            <a:r>
              <a:rPr lang="en-US" sz="900" dirty="0" err="1" smtClean="0"/>
              <a:t>NJGUNStat</a:t>
            </a:r>
            <a:r>
              <a:rPr lang="en-US" sz="900" dirty="0" smtClean="0"/>
              <a:t> reports, NJ State Police, Office of the Attorney General (November 2019-October 2020)</a:t>
            </a: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1146590761"/>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3401614352"/>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305301663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67553079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679692153"/>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1950092063"/>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2407326439"/>
              </p:ext>
            </p:extLst>
          </p:nvPr>
        </p:nvGraphicFramePr>
        <p:xfrm>
          <a:off x="3581400" y="615553"/>
          <a:ext cx="8158625" cy="578524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550350050"/>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492272407"/>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3149484413"/>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3930324686"/>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1365756144"/>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593352650"/>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690647375"/>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1719821818"/>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4020610055"/>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974046593"/>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73587798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2204614530"/>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2492058607"/>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757093114"/>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04025426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113957328"/>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248528043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6B4DEB-8D42-49B4-A8FC-BB76BDF86186}"/>
              </a:ext>
            </a:extLst>
          </p:cNvPr>
          <p:cNvSpPr/>
          <p:nvPr/>
        </p:nvSpPr>
        <p:spPr>
          <a:xfrm>
            <a:off x="3505200" y="762210"/>
            <a:ext cx="4041058" cy="4724610"/>
          </a:xfrm>
          <a:prstGeom prst="rect">
            <a:avLst/>
          </a:prstGeom>
        </p:spPr>
        <p:txBody>
          <a:bodyPr wrap="square">
            <a:noAutofit/>
          </a:bodyPr>
          <a:lstStyle/>
          <a:p>
            <a:r>
              <a:rPr lang="en-US" sz="1600" spc="-20" dirty="0">
                <a:latin typeface="Franklin Gothic Medium" panose="020B0603020102020204" pitchFamily="34" charset="0"/>
              </a:rPr>
              <a:t>CASA of CGS</a:t>
            </a:r>
          </a:p>
          <a:p>
            <a:endParaRPr lang="en-US" sz="1200" dirty="0">
              <a:latin typeface="Franklin Gothic Medium" panose="020B0603020102020204" pitchFamily="34" charset="0"/>
            </a:endParaRPr>
          </a:p>
          <a:p>
            <a:r>
              <a:rPr lang="en-US" sz="1600" spc="-20" dirty="0" err="1">
                <a:latin typeface="Franklin Gothic Medium" panose="020B0603020102020204" pitchFamily="34" charset="0"/>
              </a:rPr>
              <a:t>CarePlus</a:t>
            </a:r>
            <a:r>
              <a:rPr lang="en-US" sz="1600" spc="-20" dirty="0">
                <a:latin typeface="Franklin Gothic Medium" panose="020B0603020102020204" pitchFamily="34" charset="0"/>
              </a:rPr>
              <a:t> NJ</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The Arc</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[Developmental Disabilities]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Boggs Center</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[Developmental Disabilities]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ASAPP HealthCare, Inc.</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[Behavioral &amp; Emotional Health]</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Bonnie Brae</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[Substance Use and Psychological Services]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Boys and Girls Club </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AIDS Coalition of Southern NJ</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Women and Family Ascending Association </a:t>
            </a:r>
          </a:p>
          <a:p>
            <a:endParaRPr lang="en-US" sz="1600" spc="-20" dirty="0">
              <a:latin typeface="Franklin Gothic Medium" panose="020B0603020102020204" pitchFamily="34" charset="0"/>
            </a:endParaRPr>
          </a:p>
          <a:p>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86C38694-EEB6-4D54-B30B-32AB22A826C8}"/>
              </a:ext>
            </a:extLst>
          </p:cNvPr>
          <p:cNvSpPr/>
          <p:nvPr/>
        </p:nvSpPr>
        <p:spPr>
          <a:xfrm>
            <a:off x="8305800" y="771385"/>
            <a:ext cx="3886200" cy="5577840"/>
          </a:xfrm>
          <a:prstGeom prst="rect">
            <a:avLst/>
          </a:prstGeom>
        </p:spPr>
        <p:txBody>
          <a:bodyPr wrap="square">
            <a:noAutofit/>
          </a:bodyPr>
          <a:lstStyle/>
          <a:p>
            <a:r>
              <a:rPr lang="en-US" sz="1200" dirty="0">
                <a:solidFill>
                  <a:srgbClr val="C00000"/>
                </a:solidFill>
                <a:latin typeface="Franklin Gothic Medium" panose="020B0603020102020204" pitchFamily="34" charset="0"/>
              </a:rPr>
              <a:t>General</a:t>
            </a:r>
          </a:p>
          <a:p>
            <a:r>
              <a:rPr lang="en-US" sz="1600" spc="-20" dirty="0">
                <a:latin typeface="Franklin Gothic Medium" panose="020B0603020102020204" pitchFamily="34" charset="0"/>
              </a:rPr>
              <a:t>South Jersey Legal Services</a:t>
            </a:r>
          </a:p>
          <a:p>
            <a:r>
              <a:rPr lang="en-US" sz="1600" spc="-20" dirty="0">
                <a:latin typeface="Franklin Gothic Medium" panose="020B0603020102020204" pitchFamily="34" charset="0"/>
              </a:rPr>
              <a:t>Legal Services of NJ</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Immigration</a:t>
            </a:r>
          </a:p>
          <a:p>
            <a:r>
              <a:rPr lang="en-US" sz="1600" spc="-20" dirty="0">
                <a:latin typeface="Franklin Gothic Medium" panose="020B0603020102020204" pitchFamily="34" charset="0"/>
              </a:rPr>
              <a:t>AFSC Immigrant Rights Program</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Disability</a:t>
            </a:r>
          </a:p>
          <a:p>
            <a:r>
              <a:rPr lang="en-US" sz="1600" spc="-20" dirty="0">
                <a:latin typeface="Franklin Gothic Medium" panose="020B0603020102020204" pitchFamily="34" charset="0"/>
              </a:rPr>
              <a:t>Disability Rights NJ</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Education</a:t>
            </a:r>
          </a:p>
          <a:p>
            <a:r>
              <a:rPr lang="en-US" sz="1600" spc="-20" dirty="0">
                <a:latin typeface="Franklin Gothic Medium" panose="020B0603020102020204" pitchFamily="34" charset="0"/>
              </a:rPr>
              <a:t>Education Law Center</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Women</a:t>
            </a:r>
          </a:p>
          <a:p>
            <a:r>
              <a:rPr lang="en-US" sz="1600" spc="-20" dirty="0">
                <a:latin typeface="Franklin Gothic Medium" panose="020B0603020102020204" pitchFamily="34" charset="0"/>
              </a:rPr>
              <a:t>Manavi</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[Women's Rights]</a:t>
            </a:r>
          </a:p>
          <a:p>
            <a:r>
              <a:rPr lang="en-US" sz="1600" spc="-20" dirty="0">
                <a:latin typeface="Franklin Gothic Medium" panose="020B0603020102020204" pitchFamily="34" charset="0"/>
              </a:rPr>
              <a:t>Partners for Women &amp; Justice</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Military</a:t>
            </a:r>
          </a:p>
          <a:p>
            <a:r>
              <a:rPr lang="en-US" sz="1600" spc="-20" dirty="0">
                <a:latin typeface="Franklin Gothic Medium" panose="020B0603020102020204" pitchFamily="34" charset="0"/>
              </a:rPr>
              <a:t>Military </a:t>
            </a:r>
            <a:r>
              <a:rPr lang="en-US" sz="1600" spc="-20" dirty="0" smtClean="0">
                <a:latin typeface="Franklin Gothic Medium" panose="020B0603020102020204" pitchFamily="34" charset="0"/>
              </a:rPr>
              <a:t>Legal Assistance Program</a:t>
            </a:r>
            <a:endParaRPr lang="en-US" sz="1600" spc="-20" dirty="0">
              <a:latin typeface="Franklin Gothic Medium" panose="020B0603020102020204" pitchFamily="34" charset="0"/>
            </a:endParaRP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LGBTQ</a:t>
            </a:r>
          </a:p>
          <a:p>
            <a:r>
              <a:rPr lang="en-US" sz="1600" spc="-20" dirty="0">
                <a:latin typeface="Franklin Gothic Medium" panose="020B0603020102020204" pitchFamily="34" charset="0"/>
              </a:rPr>
              <a:t>LGBT Bar Association of Greater NY</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Children</a:t>
            </a:r>
          </a:p>
          <a:p>
            <a:r>
              <a:rPr lang="en-US" sz="1600" spc="-20" dirty="0">
                <a:latin typeface="Franklin Gothic Medium" panose="020B0603020102020204" pitchFamily="34" charset="0"/>
              </a:rPr>
              <a:t>Unchained at Last</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 Marriage]</a:t>
            </a:r>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ef2432343705cc5e483f&quot;,&quot;SmartGridHorizontal&quot;:0,&quot;LinkedExcelSources&quot;:{&quot;5fe23fb73839382b0c757267&quot;:&quot;{{PptFile}}\\Cumberland_County_1-29-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22209</TotalTime>
  <Words>9654</Words>
  <Application>Microsoft Office PowerPoint</Application>
  <PresentationFormat>Widescreen</PresentationFormat>
  <Paragraphs>879</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1467</cp:revision>
  <dcterms:created xsi:type="dcterms:W3CDTF">2006-08-16T00:00:00Z</dcterms:created>
  <dcterms:modified xsi:type="dcterms:W3CDTF">2021-02-15T22:01:08Z</dcterms:modified>
</cp:coreProperties>
</file>