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notesSlides/notesSlide69.xml" ContentType="application/vnd.openxmlformats-officedocument.presentationml.notesSlide+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7060" autoAdjust="0"/>
  </p:normalViewPr>
  <p:slideViewPr>
    <p:cSldViewPr>
      <p:cViewPr varScale="1">
        <p:scale>
          <a:sx n="75" d="100"/>
          <a:sy n="75" d="100"/>
        </p:scale>
        <p:origin x="854" y="43"/>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ape%20May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Cape%20May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Overview'!$A$16,'0. Overview'!$A$27,'0. Overview'!$A$60,'0. Overview'!$A$88,'0. Overview'!$A$105,'0. Overview'!$A$128,'0. Overview'!$A$138,'0. Overview'!$A$162,'0. Overview'!$A$198,'0. Overview'!$A$221)</c:f>
              <c:strCache>
                <c:ptCount val="10"/>
                <c:pt idx="0">
                  <c:v>Cape May</c:v>
                </c:pt>
                <c:pt idx="1">
                  <c:v>Cape May </c:v>
                </c:pt>
                <c:pt idx="2">
                  <c:v>Cape May</c:v>
                </c:pt>
                <c:pt idx="3">
                  <c:v>Cape May</c:v>
                </c:pt>
                <c:pt idx="4">
                  <c:v>Cape May</c:v>
                </c:pt>
                <c:pt idx="5">
                  <c:v>Cape May</c:v>
                </c:pt>
                <c:pt idx="6">
                  <c:v>Cape May</c:v>
                </c:pt>
                <c:pt idx="7">
                  <c:v>Cape May </c:v>
                </c:pt>
                <c:pt idx="9">
                  <c:v>Cape May </c:v>
                </c:pt>
              </c:strCache>
            </c:strRef>
          </c:cat>
          <c:val>
            <c:numRef>
              <c:f>('0. Overview'!$C$16,'0. Overview'!$C$27,'0. Overview'!$C$60,'0. Overview'!$C$88,'0. Overview'!$C$105,'0. Overview'!$C$128,'0. Overview'!$C$138,'0. Overview'!$C$162,'0. Overview'!$C$198,'0. Overview'!$C$221)</c:f>
              <c:numCache>
                <c:formatCode>General</c:formatCode>
                <c:ptCount val="10"/>
                <c:pt idx="0">
                  <c:v>22</c:v>
                </c:pt>
                <c:pt idx="1">
                  <c:v>22</c:v>
                </c:pt>
                <c:pt idx="2">
                  <c:v>22</c:v>
                </c:pt>
                <c:pt idx="3">
                  <c:v>22</c:v>
                </c:pt>
                <c:pt idx="4">
                  <c:v>22</c:v>
                </c:pt>
                <c:pt idx="5">
                  <c:v>22</c:v>
                </c:pt>
                <c:pt idx="6">
                  <c:v>22</c:v>
                </c:pt>
                <c:pt idx="7">
                  <c:v>22</c:v>
                </c:pt>
                <c:pt idx="9">
                  <c:v>22</c:v>
                </c:pt>
              </c:numCache>
            </c:numRef>
          </c:val>
          <c:extLst>
            <c:ext xmlns:c16="http://schemas.microsoft.com/office/drawing/2014/chart" uri="{C3380CC4-5D6E-409C-BE32-E72D297353CC}">
              <c16:uniqueId val="{00000000-2E24-4EEB-8E58-D7CED40CBDF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Overview'!$A$16,'0. Overview'!$A$27,'0. Overview'!$A$60,'0. Overview'!$A$88,'0. Overview'!$A$105,'0. Overview'!$A$128,'0. Overview'!$A$138,'0. Overview'!$A$162,'0. Overview'!$A$198,'0. Overview'!$A$221)</c:f>
              <c:strCache>
                <c:ptCount val="10"/>
                <c:pt idx="0">
                  <c:v>Cape May</c:v>
                </c:pt>
                <c:pt idx="1">
                  <c:v>Cape May </c:v>
                </c:pt>
                <c:pt idx="2">
                  <c:v>Cape May</c:v>
                </c:pt>
                <c:pt idx="3">
                  <c:v>Cape May</c:v>
                </c:pt>
                <c:pt idx="4">
                  <c:v>Cape May</c:v>
                </c:pt>
                <c:pt idx="5">
                  <c:v>Cape May</c:v>
                </c:pt>
                <c:pt idx="6">
                  <c:v>Cape May</c:v>
                </c:pt>
                <c:pt idx="7">
                  <c:v>Cape May </c:v>
                </c:pt>
                <c:pt idx="9">
                  <c:v>Cape May </c:v>
                </c:pt>
              </c:strCache>
            </c:strRef>
          </c:cat>
          <c:val>
            <c:numRef>
              <c:f>('0. Overview'!$D$16,'0. Overview'!$D$27,'0. Overview'!$D$60,'0. Overview'!$D$88,'0. Overview'!$D$105,'0. Overview'!$D$128,'0. Overview'!$D$138,'0. Overview'!$D$162,'0. Overview'!$D$198,'0. Overview'!$D$221)</c:f>
              <c:numCache>
                <c:formatCode>General</c:formatCode>
                <c:ptCount val="10"/>
                <c:pt idx="0">
                  <c:v>7.875</c:v>
                </c:pt>
                <c:pt idx="1">
                  <c:v>18.875</c:v>
                </c:pt>
                <c:pt idx="2">
                  <c:v>7.875</c:v>
                </c:pt>
                <c:pt idx="3">
                  <c:v>0.875</c:v>
                </c:pt>
                <c:pt idx="4">
                  <c:v>6.875</c:v>
                </c:pt>
                <c:pt idx="5">
                  <c:v>5.875</c:v>
                </c:pt>
                <c:pt idx="6">
                  <c:v>17.875</c:v>
                </c:pt>
                <c:pt idx="7">
                  <c:v>15.875</c:v>
                </c:pt>
                <c:pt idx="9">
                  <c:v>0.875</c:v>
                </c:pt>
              </c:numCache>
            </c:numRef>
          </c:val>
          <c:extLst>
            <c:ext xmlns:c16="http://schemas.microsoft.com/office/drawing/2014/chart" uri="{C3380CC4-5D6E-409C-BE32-E72D297353CC}">
              <c16:uniqueId val="{00000001-2E24-4EEB-8E58-D7CED40CBDF9}"/>
            </c:ext>
          </c:extLst>
        </c:ser>
        <c:ser>
          <c:idx val="3"/>
          <c:order val="2"/>
          <c:spPr>
            <a:solidFill>
              <a:schemeClr val="bg1">
                <a:lumMod val="65000"/>
              </a:schemeClr>
            </a:solidFill>
            <a:ln>
              <a:solidFill>
                <a:schemeClr val="tx1">
                  <a:lumMod val="95000"/>
                  <a:lumOff val="5000"/>
                </a:schemeClr>
              </a:solidFill>
            </a:ln>
            <a:effectLst/>
          </c:spPr>
          <c:invertIfNegative val="0"/>
          <c:cat>
            <c:strRef>
              <c:f>('0. Overview'!$A$16,'0. Overview'!$A$27,'0. Overview'!$A$60,'0. Overview'!$A$88,'0. Overview'!$A$105,'0. Overview'!$A$128,'0. Overview'!$A$138,'0. Overview'!$A$162,'0. Overview'!$A$198,'0. Overview'!$A$221)</c:f>
              <c:strCache>
                <c:ptCount val="10"/>
                <c:pt idx="0">
                  <c:v>Cape May</c:v>
                </c:pt>
                <c:pt idx="1">
                  <c:v>Cape May </c:v>
                </c:pt>
                <c:pt idx="2">
                  <c:v>Cape May</c:v>
                </c:pt>
                <c:pt idx="3">
                  <c:v>Cape May</c:v>
                </c:pt>
                <c:pt idx="4">
                  <c:v>Cape May</c:v>
                </c:pt>
                <c:pt idx="5">
                  <c:v>Cape May</c:v>
                </c:pt>
                <c:pt idx="6">
                  <c:v>Cape May</c:v>
                </c:pt>
                <c:pt idx="7">
                  <c:v>Cape May </c:v>
                </c:pt>
                <c:pt idx="9">
                  <c:v>Cape May </c:v>
                </c:pt>
              </c:strCache>
            </c:strRef>
          </c:cat>
          <c:val>
            <c:numRef>
              <c:f>('0. Overview'!$E$16,'0. Overview'!$E$27,'0. Overview'!$E$60,'0. Overview'!$E$88,'0. Overview'!$E$105,'0. Overview'!$E$128,'0. Overview'!$E$138,'0. Overview'!$E$162,'0. Overview'!$E$198,'0. Overview'!$E$221)</c:f>
              <c:numCache>
                <c:formatCode>General</c:formatCode>
                <c:ptCount val="10"/>
                <c:pt idx="0">
                  <c:v>0.25</c:v>
                </c:pt>
                <c:pt idx="1">
                  <c:v>0.25</c:v>
                </c:pt>
                <c:pt idx="2">
                  <c:v>0.25</c:v>
                </c:pt>
                <c:pt idx="3">
                  <c:v>0.25</c:v>
                </c:pt>
                <c:pt idx="4">
                  <c:v>0.25</c:v>
                </c:pt>
                <c:pt idx="5">
                  <c:v>0.25</c:v>
                </c:pt>
                <c:pt idx="6">
                  <c:v>0.25</c:v>
                </c:pt>
                <c:pt idx="7">
                  <c:v>0.25</c:v>
                </c:pt>
                <c:pt idx="9">
                  <c:v>0.25</c:v>
                </c:pt>
              </c:numCache>
            </c:numRef>
          </c:val>
          <c:extLst>
            <c:ext xmlns:c16="http://schemas.microsoft.com/office/drawing/2014/chart" uri="{C3380CC4-5D6E-409C-BE32-E72D297353CC}">
              <c16:uniqueId val="{00000002-2E24-4EEB-8E58-D7CED40CBDF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Overview'!$A$239,'0. Overview'!$A$270,'0. Overview'!$A$276,'0. Overview'!$A$295,'0. Overview'!$A$335,'0. Overview'!$A$352,'0. Overview'!$A$362,'0. Overview'!$A$385,'0. Overview'!$A$410)</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Overview'!$C$239,'0. Overview'!$C$270,'0. Overview'!$C$276,'0. Overview'!$C$295,'0. Overview'!$C$335,'0. Overview'!$C$352,'0. Overview'!$C$362,'0. Overview'!$C$385,'0. Overview'!$C$410)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DC95-4863-B042-702BE72395AE}"/>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Overview'!$A$239,'0. Overview'!$A$270,'0. Overview'!$A$276,'0. Overview'!$A$295,'0. Overview'!$A$335,'0. Overview'!$A$352,'0. Overview'!$A$362,'0. Overview'!$A$385,'0. Overview'!$A$410)</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Overview'!$D$239,'0. Overview'!$D$270,'0. Overview'!$D$276,'0. Overview'!$D$295,'0. Overview'!$D$335,'0. Overview'!$D$352,'0. Overview'!$D$362,'0. Overview'!$D$385,'0. Overview'!$D$410)</c:f>
              <c:numCache>
                <c:formatCode>General</c:formatCode>
                <c:ptCount val="9"/>
                <c:pt idx="0">
                  <c:v>9.875</c:v>
                </c:pt>
                <c:pt idx="1">
                  <c:v>0.875</c:v>
                </c:pt>
                <c:pt idx="2">
                  <c:v>16.875</c:v>
                </c:pt>
                <c:pt idx="3">
                  <c:v>19.875</c:v>
                </c:pt>
                <c:pt idx="4">
                  <c:v>2.875</c:v>
                </c:pt>
                <c:pt idx="5">
                  <c:v>7.875</c:v>
                </c:pt>
                <c:pt idx="6">
                  <c:v>19.875</c:v>
                </c:pt>
                <c:pt idx="7">
                  <c:v>20.875</c:v>
                </c:pt>
                <c:pt idx="8">
                  <c:v>17.875</c:v>
                </c:pt>
              </c:numCache>
            </c:numRef>
          </c:val>
          <c:extLst>
            <c:ext xmlns:c16="http://schemas.microsoft.com/office/drawing/2014/chart" uri="{C3380CC4-5D6E-409C-BE32-E72D297353CC}">
              <c16:uniqueId val="{00000001-DC95-4863-B042-702BE72395AE}"/>
            </c:ext>
          </c:extLst>
        </c:ser>
        <c:ser>
          <c:idx val="3"/>
          <c:order val="2"/>
          <c:spPr>
            <a:solidFill>
              <a:schemeClr val="bg2">
                <a:lumMod val="75000"/>
              </a:schemeClr>
            </a:solidFill>
            <a:ln>
              <a:solidFill>
                <a:schemeClr val="tx1"/>
              </a:solidFill>
            </a:ln>
            <a:effectLst/>
          </c:spPr>
          <c:invertIfNegative val="0"/>
          <c:cat>
            <c:strRef>
              <c:f>('0. Overview'!$A$239,'0. Overview'!$A$270,'0. Overview'!$A$276,'0. Overview'!$A$295,'0. Overview'!$A$335,'0. Overview'!$A$352,'0. Overview'!$A$362,'0. Overview'!$A$385,'0. Overview'!$A$410)</c:f>
              <c:strCache>
                <c:ptCount val="9"/>
                <c:pt idx="0">
                  <c:v>Cape May</c:v>
                </c:pt>
                <c:pt idx="1">
                  <c:v>Cape May</c:v>
                </c:pt>
                <c:pt idx="2">
                  <c:v>Cape May</c:v>
                </c:pt>
                <c:pt idx="3">
                  <c:v>Cape May</c:v>
                </c:pt>
                <c:pt idx="4">
                  <c:v>Cape May</c:v>
                </c:pt>
                <c:pt idx="5">
                  <c:v>Cape May</c:v>
                </c:pt>
                <c:pt idx="6">
                  <c:v>Cape May</c:v>
                </c:pt>
                <c:pt idx="7">
                  <c:v>Cape May</c:v>
                </c:pt>
                <c:pt idx="8">
                  <c:v>Cape May</c:v>
                </c:pt>
              </c:strCache>
            </c:strRef>
          </c:cat>
          <c:val>
            <c:numRef>
              <c:f>('0. Overview'!$E$239,'0. Overview'!$E$270,'0. Overview'!$E$276,'0. Overview'!$E$295,'0. Overview'!$E$335,'0. Overview'!$E$352,'0. Overview'!$E$362,'0. Overview'!$E$385,'0. Overview'!$E$410)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DC95-4863-B042-702BE72395AE}"/>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Cape May</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0.90900000000000003</c:v>
                </c:pt>
                <c:pt idx="1">
                  <c:v>6.0999999999999999E-2</c:v>
                </c:pt>
                <c:pt idx="2">
                  <c:v>0.01</c:v>
                </c:pt>
                <c:pt idx="3">
                  <c:v>1.4E-2</c:v>
                </c:pt>
                <c:pt idx="5">
                  <c:v>7.3999999999999996E-2</c:v>
                </c:pt>
                <c:pt idx="6">
                  <c:v>8.4000000000000005E-2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0.93600000000000005</c:v>
                </c:pt>
                <c:pt idx="1">
                  <c:v>0.92</c:v>
                </c:pt>
                <c:pt idx="2">
                  <c:v>0.93500000000000005</c:v>
                </c:pt>
                <c:pt idx="3">
                  <c:v>0.93200000000000005</c:v>
                </c:pt>
                <c:pt idx="4">
                  <c:v>0.90900000000000003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5.6000000000000001E-2</c:v>
                </c:pt>
                <c:pt idx="1">
                  <c:v>5.0999999999999997E-2</c:v>
                </c:pt>
                <c:pt idx="2">
                  <c:v>5.3999999999999999E-2</c:v>
                </c:pt>
                <c:pt idx="3">
                  <c:v>5.2999999999999999E-2</c:v>
                </c:pt>
                <c:pt idx="4">
                  <c:v>6.0999999999999999E-2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0</c:v>
                </c:pt>
                <c:pt idx="1">
                  <c:v>0</c:v>
                </c:pt>
                <c:pt idx="2">
                  <c:v>0</c:v>
                </c:pt>
                <c:pt idx="3">
                  <c:v>6.0000000000000001E-3</c:v>
                </c:pt>
                <c:pt idx="4">
                  <c:v>0.01</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1.4E-2</c:v>
                </c:pt>
                <c:pt idx="1">
                  <c:v>2.1000000000000001E-2</c:v>
                </c:pt>
                <c:pt idx="2">
                  <c:v>1.0999999999999999E-2</c:v>
                </c:pt>
                <c:pt idx="3">
                  <c:v>1.4999999999999999E-2</c:v>
                </c:pt>
                <c:pt idx="4">
                  <c:v>1.4E-2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7.8E-2</c:v>
                </c:pt>
                <c:pt idx="1">
                  <c:v>7.9000000000000001E-2</c:v>
                </c:pt>
                <c:pt idx="2">
                  <c:v>8.1000000000000003E-2</c:v>
                </c:pt>
                <c:pt idx="3">
                  <c:v>0.08</c:v>
                </c:pt>
                <c:pt idx="4">
                  <c:v>8.4000000000000005E-2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58</c:v>
                </c:pt>
                <c:pt idx="1">
                  <c:v>60</c:v>
                </c:pt>
                <c:pt idx="2">
                  <c:v>62</c:v>
                </c:pt>
                <c:pt idx="3">
                  <c:v>64</c:v>
                </c:pt>
                <c:pt idx="4">
                  <c:v>64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0.00</c:formatCode>
                <c:ptCount val="21"/>
                <c:pt idx="1">
                  <c:v>64.155286419000007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3.7999999999999999E-2</c:v>
                </c:pt>
                <c:pt idx="1">
                  <c:v>4.4999999999999998E-2</c:v>
                </c:pt>
                <c:pt idx="2">
                  <c:v>4.8000000000000001E-2</c:v>
                </c:pt>
                <c:pt idx="3">
                  <c:v>4.3999999999999997E-2</c:v>
                </c:pt>
                <c:pt idx="4">
                  <c:v>0.05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General</c:formatCode>
                <c:ptCount val="21"/>
                <c:pt idx="0" formatCode="0%">
                  <c:v>3.5000000000000003E-2</c:v>
                </c:pt>
                <c:pt idx="2" formatCode="0%">
                  <c:v>6.0999999999999999E-2</c:v>
                </c:pt>
                <c:pt idx="3" formatCode="0%">
                  <c:v>8.2000000000000003E-2</c:v>
                </c:pt>
                <c:pt idx="4" formatCode="0%">
                  <c:v>8.5999999999999993E-2</c:v>
                </c:pt>
                <c:pt idx="5" formatCode="0%">
                  <c:v>9.8000000000000004E-2</c:v>
                </c:pt>
                <c:pt idx="6" formatCode="0%">
                  <c:v>0.107</c:v>
                </c:pt>
                <c:pt idx="7" formatCode="0%">
                  <c:v>0.109</c:v>
                </c:pt>
                <c:pt idx="8" formatCode="0%">
                  <c:v>0.11</c:v>
                </c:pt>
                <c:pt idx="9" formatCode="0%">
                  <c:v>0.11600000000000001</c:v>
                </c:pt>
                <c:pt idx="10" formatCode="0%">
                  <c:v>0.129</c:v>
                </c:pt>
                <c:pt idx="11" formatCode="0%">
                  <c:v>0.16</c:v>
                </c:pt>
                <c:pt idx="12" formatCode="0%">
                  <c:v>0.191</c:v>
                </c:pt>
                <c:pt idx="13" formatCode="0%">
                  <c:v>0.22500000000000001</c:v>
                </c:pt>
                <c:pt idx="14">
                  <c:v>0.27800000000000002</c:v>
                </c:pt>
                <c:pt idx="15" formatCode="0%">
                  <c:v>0.29499999999999998</c:v>
                </c:pt>
                <c:pt idx="16" formatCode="0%">
                  <c:v>0.30499999999999999</c:v>
                </c:pt>
                <c:pt idx="17" formatCode="0%">
                  <c:v>0.308</c:v>
                </c:pt>
                <c:pt idx="18" formatCode="0%">
                  <c:v>0.32800000000000001</c:v>
                </c:pt>
                <c:pt idx="19">
                  <c:v>0.34899999999999998</c:v>
                </c:pt>
                <c:pt idx="20">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
                  <c:v>0.05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Wildwood city</c:v>
                </c:pt>
                <c:pt idx="1">
                  <c:v>Cape May city</c:v>
                </c:pt>
                <c:pt idx="2">
                  <c:v>Cape May Point borough</c:v>
                </c:pt>
                <c:pt idx="3">
                  <c:v>Ocean City</c:v>
                </c:pt>
                <c:pt idx="4">
                  <c:v>Lower township</c:v>
                </c:pt>
                <c:pt idx="5">
                  <c:v>Middle township</c:v>
                </c:pt>
                <c:pt idx="6">
                  <c:v>West Wildwood borough</c:v>
                </c:pt>
                <c:pt idx="7">
                  <c:v>Stone Harbor borough</c:v>
                </c:pt>
                <c:pt idx="8">
                  <c:v>West Cape May borough</c:v>
                </c:pt>
                <c:pt idx="9">
                  <c:v>Sea Isle City</c:v>
                </c:pt>
              </c:strCache>
            </c:strRef>
          </c:cat>
          <c:val>
            <c:numRef>
              <c:f>Sheet1!$B$2:$B$11</c:f>
              <c:numCache>
                <c:formatCode>0.00%</c:formatCode>
                <c:ptCount val="10"/>
                <c:pt idx="0">
                  <c:v>0.154</c:v>
                </c:pt>
                <c:pt idx="1">
                  <c:v>0.1</c:v>
                </c:pt>
                <c:pt idx="2">
                  <c:v>0.08</c:v>
                </c:pt>
                <c:pt idx="3">
                  <c:v>6.2E-2</c:v>
                </c:pt>
                <c:pt idx="4">
                  <c:v>5.0999999999999997E-2</c:v>
                </c:pt>
                <c:pt idx="5">
                  <c:v>0.05</c:v>
                </c:pt>
                <c:pt idx="6">
                  <c:v>3.9E-2</c:v>
                </c:pt>
                <c:pt idx="7">
                  <c:v>3.3000000000000002E-2</c:v>
                </c:pt>
                <c:pt idx="8">
                  <c:v>3.2000000000000001E-2</c:v>
                </c:pt>
                <c:pt idx="9">
                  <c:v>2.5000000000000001E-2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Cape May County avg 4.8%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Wildwood city</c:v>
                </c:pt>
                <c:pt idx="1">
                  <c:v>Cape May city</c:v>
                </c:pt>
                <c:pt idx="2">
                  <c:v>Cape May Point borough</c:v>
                </c:pt>
                <c:pt idx="3">
                  <c:v>Ocean City</c:v>
                </c:pt>
                <c:pt idx="4">
                  <c:v>Lower township</c:v>
                </c:pt>
                <c:pt idx="5">
                  <c:v>Middle township</c:v>
                </c:pt>
                <c:pt idx="6">
                  <c:v>West Wildwood borough</c:v>
                </c:pt>
                <c:pt idx="7">
                  <c:v>Stone Harbor borough</c:v>
                </c:pt>
                <c:pt idx="8">
                  <c:v>West Cape May borough</c:v>
                </c:pt>
                <c:pt idx="9">
                  <c:v>Sea Isle City</c:v>
                </c:pt>
              </c:strCache>
            </c:strRef>
          </c:cat>
          <c:val>
            <c:numRef>
              <c:f>Sheet1!$C$2:$C$11</c:f>
              <c:numCache>
                <c:formatCode>0%</c:formatCode>
                <c:ptCount val="10"/>
                <c:pt idx="0">
                  <c:v>4.8000000000000001E-2</c:v>
                </c:pt>
                <c:pt idx="1">
                  <c:v>4.8000000000000001E-2</c:v>
                </c:pt>
                <c:pt idx="2">
                  <c:v>4.8000000000000001E-2</c:v>
                </c:pt>
                <c:pt idx="3">
                  <c:v>4.8000000000000001E-2</c:v>
                </c:pt>
                <c:pt idx="4">
                  <c:v>4.8000000000000001E-2</c:v>
                </c:pt>
                <c:pt idx="5">
                  <c:v>4.8000000000000001E-2</c:v>
                </c:pt>
                <c:pt idx="6">
                  <c:v>4.8000000000000001E-2</c:v>
                </c:pt>
                <c:pt idx="7">
                  <c:v>4.8000000000000001E-2</c:v>
                </c:pt>
                <c:pt idx="8">
                  <c:v>4.8000000000000001E-2</c:v>
                </c:pt>
                <c:pt idx="9">
                  <c:v>4.8000000000000001E-2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8150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0.91800000000000004</c:v>
                </c:pt>
                <c:pt idx="1">
                  <c:v>0.92200000000000004</c:v>
                </c:pt>
                <c:pt idx="2">
                  <c:v>0.91500000000000004</c:v>
                </c:pt>
                <c:pt idx="3">
                  <c:v>0.91800000000000004</c:v>
                </c:pt>
                <c:pt idx="4">
                  <c:v>0.90600000000000003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9">
                  <c:v>0.90600000000000003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635051673228347"/>
          <c:y val="0.87927410960552455"/>
          <c:w val="0.12608993602362203"/>
          <c:h val="7.196423196187214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
                  <c:v>16160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4152</c:v>
                </c:pt>
                <c:pt idx="1">
                  <c:v>5367</c:v>
                </c:pt>
                <c:pt idx="2">
                  <c:v>6641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5061208390268643"/>
          <c:y val="0.88694641230867255"/>
          <c:w val="0.8493879160973135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Lower township</c:v>
                </c:pt>
                <c:pt idx="1">
                  <c:v>Middle township</c:v>
                </c:pt>
                <c:pt idx="2">
                  <c:v>Upper township</c:v>
                </c:pt>
                <c:pt idx="3">
                  <c:v>Ocean City</c:v>
                </c:pt>
                <c:pt idx="4">
                  <c:v>Dennis township</c:v>
                </c:pt>
                <c:pt idx="5">
                  <c:v>Wildwood city</c:v>
                </c:pt>
                <c:pt idx="6">
                  <c:v>Woodbine borough</c:v>
                </c:pt>
                <c:pt idx="7">
                  <c:v>Cape May city</c:v>
                </c:pt>
                <c:pt idx="8">
                  <c:v>North Wildwood city</c:v>
                </c:pt>
                <c:pt idx="9">
                  <c:v>Wildwood Crest borough</c:v>
                </c:pt>
                <c:pt idx="10">
                  <c:v>West Cape May borough</c:v>
                </c:pt>
                <c:pt idx="11">
                  <c:v>Sea Isle City</c:v>
                </c:pt>
                <c:pt idx="12">
                  <c:v>Avalon borough</c:v>
                </c:pt>
                <c:pt idx="13">
                  <c:v>Stone Harbor borough</c:v>
                </c:pt>
                <c:pt idx="14">
                  <c:v>West Wildwood borough</c:v>
                </c:pt>
                <c:pt idx="15">
                  <c:v>Cape May Point borough</c:v>
                </c:pt>
              </c:strCache>
            </c:strRef>
          </c:cat>
          <c:val>
            <c:numRef>
              <c:f>Sheet1!$B$2:$B$17</c:f>
              <c:numCache>
                <c:formatCode>0</c:formatCode>
                <c:ptCount val="16"/>
                <c:pt idx="0">
                  <c:v>4177</c:v>
                </c:pt>
                <c:pt idx="1">
                  <c:v>3770</c:v>
                </c:pt>
                <c:pt idx="2">
                  <c:v>2649</c:v>
                </c:pt>
                <c:pt idx="3">
                  <c:v>1741</c:v>
                </c:pt>
                <c:pt idx="4">
                  <c:v>1402</c:v>
                </c:pt>
                <c:pt idx="5">
                  <c:v>997</c:v>
                </c:pt>
                <c:pt idx="6">
                  <c:v>500</c:v>
                </c:pt>
                <c:pt idx="7">
                  <c:v>435</c:v>
                </c:pt>
                <c:pt idx="8">
                  <c:v>337</c:v>
                </c:pt>
                <c:pt idx="9">
                  <c:v>214</c:v>
                </c:pt>
                <c:pt idx="10">
                  <c:v>183</c:v>
                </c:pt>
                <c:pt idx="11">
                  <c:v>170</c:v>
                </c:pt>
                <c:pt idx="12">
                  <c:v>111</c:v>
                </c:pt>
                <c:pt idx="13">
                  <c:v>68</c:v>
                </c:pt>
                <c:pt idx="14">
                  <c:v>50</c:v>
                </c:pt>
                <c:pt idx="15">
                  <c:v>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0.28000000000000003</c:v>
                </c:pt>
                <c:pt idx="1">
                  <c:v>0.27</c:v>
                </c:pt>
                <c:pt idx="2">
                  <c:v>0.21</c:v>
                </c:pt>
                <c:pt idx="3">
                  <c:v>0.22</c:v>
                </c:pt>
                <c:pt idx="4">
                  <c:v>0.20543212818000001</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1">
                  <c:v>0.20543212818000001</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1361</c:v>
                </c:pt>
                <c:pt idx="1">
                  <c:v>942</c:v>
                </c:pt>
                <c:pt idx="2">
                  <c:v>1219</c:v>
                </c:pt>
                <c:pt idx="3">
                  <c:v>1197</c:v>
                </c:pt>
                <c:pt idx="4">
                  <c:v>834</c:v>
                </c:pt>
                <c:pt idx="5">
                  <c:v>1516</c:v>
                </c:pt>
                <c:pt idx="6">
                  <c:v>924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6">
                  <c:v>95925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66953</c:v>
                </c:pt>
                <c:pt idx="1">
                  <c:v>67007</c:v>
                </c:pt>
                <c:pt idx="2">
                  <c:v>69980</c:v>
                </c:pt>
                <c:pt idx="3">
                  <c:v>72385</c:v>
                </c:pt>
                <c:pt idx="4">
                  <c:v>78657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7" formatCode="_(&quot;$&quot;* #,##0_);_(&quot;$&quot;* \(#,##0\);_(&quot;$&quot;* &quot;-&quot;??_);_(@_)">
                  <c:v>78657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 borough</c:v>
                </c:pt>
                <c:pt idx="1">
                  <c:v>Wildwood city</c:v>
                </c:pt>
                <c:pt idx="2">
                  <c:v>West Wildwood borough</c:v>
                </c:pt>
                <c:pt idx="3">
                  <c:v>Wildwood Crest borough</c:v>
                </c:pt>
                <c:pt idx="4">
                  <c:v>Lower township</c:v>
                </c:pt>
                <c:pt idx="5">
                  <c:v>Cape May city</c:v>
                </c:pt>
                <c:pt idx="6">
                  <c:v>North Wildwood city</c:v>
                </c:pt>
                <c:pt idx="7">
                  <c:v>Cape May Point borough</c:v>
                </c:pt>
                <c:pt idx="8">
                  <c:v>Middle township</c:v>
                </c:pt>
                <c:pt idx="9">
                  <c:v>West Cape May borough</c:v>
                </c:pt>
              </c:strCache>
            </c:strRef>
          </c:cat>
          <c:val>
            <c:numRef>
              <c:f>Sheet1!$B$2:$B$11</c:f>
              <c:numCache>
                <c:formatCode>_("$"* #,##0_);_("$"* \(#,##0\);_("$"* "-"??_);_(@_)</c:formatCode>
                <c:ptCount val="10"/>
                <c:pt idx="0">
                  <c:v>32000</c:v>
                </c:pt>
                <c:pt idx="1">
                  <c:v>44476</c:v>
                </c:pt>
                <c:pt idx="2">
                  <c:v>56818</c:v>
                </c:pt>
                <c:pt idx="3">
                  <c:v>58944</c:v>
                </c:pt>
                <c:pt idx="4">
                  <c:v>68054</c:v>
                </c:pt>
                <c:pt idx="5">
                  <c:v>71875</c:v>
                </c:pt>
                <c:pt idx="6">
                  <c:v>72500</c:v>
                </c:pt>
                <c:pt idx="7">
                  <c:v>77102</c:v>
                </c:pt>
                <c:pt idx="8">
                  <c:v>78395</c:v>
                </c:pt>
                <c:pt idx="9">
                  <c:v>81023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Cape May median $76,237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Woodbine borough</c:v>
                </c:pt>
                <c:pt idx="1">
                  <c:v>Wildwood city</c:v>
                </c:pt>
                <c:pt idx="2">
                  <c:v>West Wildwood borough</c:v>
                </c:pt>
                <c:pt idx="3">
                  <c:v>Wildwood Crest borough</c:v>
                </c:pt>
                <c:pt idx="4">
                  <c:v>Lower township</c:v>
                </c:pt>
                <c:pt idx="5">
                  <c:v>Cape May city</c:v>
                </c:pt>
                <c:pt idx="6">
                  <c:v>North Wildwood city</c:v>
                </c:pt>
                <c:pt idx="7">
                  <c:v>Cape May Point borough</c:v>
                </c:pt>
                <c:pt idx="8">
                  <c:v>Middle township</c:v>
                </c:pt>
                <c:pt idx="9">
                  <c:v>West Cape May borough</c:v>
                </c:pt>
              </c:strCache>
            </c:strRef>
          </c:cat>
          <c:val>
            <c:numRef>
              <c:f>Sheet1!$C$2:$C$11</c:f>
              <c:numCache>
                <c:formatCode>"$"#,##0</c:formatCode>
                <c:ptCount val="10"/>
                <c:pt idx="0">
                  <c:v>76237</c:v>
                </c:pt>
                <c:pt idx="1">
                  <c:v>76237</c:v>
                </c:pt>
                <c:pt idx="2">
                  <c:v>76237</c:v>
                </c:pt>
                <c:pt idx="3">
                  <c:v>76237</c:v>
                </c:pt>
                <c:pt idx="4">
                  <c:v>76237</c:v>
                </c:pt>
                <c:pt idx="5">
                  <c:v>76237</c:v>
                </c:pt>
                <c:pt idx="6">
                  <c:v>76237</c:v>
                </c:pt>
                <c:pt idx="7">
                  <c:v>76237</c:v>
                </c:pt>
                <c:pt idx="8">
                  <c:v>76237</c:v>
                </c:pt>
                <c:pt idx="9">
                  <c:v>76237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079108916392131"/>
          <c:y val="0.95125178787886766"/>
          <c:w val="0.2697753992619217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3">
                  <c:v>5.6000000000000001E-2</c:v>
                </c:pt>
                <c:pt idx="4">
                  <c:v>6.5000000000000002E-2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2" formatCode="0%">
                  <c:v>4.3999999999999997E-2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3318985131653839"/>
          <c:y val="0.80010682823564527"/>
          <c:w val="0.33063391161995498"/>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0.123</c:v>
                </c:pt>
                <c:pt idx="1">
                  <c:v>0.123</c:v>
                </c:pt>
                <c:pt idx="2">
                  <c:v>0.11600000000000001</c:v>
                </c:pt>
                <c:pt idx="3">
                  <c:v>0.14099999999999999</c:v>
                </c:pt>
                <c:pt idx="4">
                  <c:v>4.3999999999999997E-2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Woodbine</c:v>
                </c:pt>
                <c:pt idx="1">
                  <c:v>Lower township</c:v>
                </c:pt>
                <c:pt idx="2">
                  <c:v>Wildwood </c:v>
                </c:pt>
                <c:pt idx="3">
                  <c:v>Avalon </c:v>
                </c:pt>
                <c:pt idx="4">
                  <c:v>Middle township</c:v>
                </c:pt>
                <c:pt idx="5">
                  <c:v>Ocean City </c:v>
                </c:pt>
                <c:pt idx="6">
                  <c:v>Stone Harbor</c:v>
                </c:pt>
                <c:pt idx="7">
                  <c:v>Upper township</c:v>
                </c:pt>
                <c:pt idx="8">
                  <c:v>Dennis </c:v>
                </c:pt>
                <c:pt idx="9">
                  <c:v>Sea Isle City </c:v>
                </c:pt>
              </c:strCache>
            </c:strRef>
          </c:cat>
          <c:val>
            <c:numRef>
              <c:f>Sheet1!$B$2:$B$11</c:f>
              <c:numCache>
                <c:formatCode>0%</c:formatCode>
                <c:ptCount val="10"/>
                <c:pt idx="0">
                  <c:v>0.42399999999999999</c:v>
                </c:pt>
                <c:pt idx="1">
                  <c:v>0.217</c:v>
                </c:pt>
                <c:pt idx="2">
                  <c:v>0.21299999999999999</c:v>
                </c:pt>
                <c:pt idx="3">
                  <c:v>0.11700000000000001</c:v>
                </c:pt>
                <c:pt idx="4">
                  <c:v>0.113</c:v>
                </c:pt>
                <c:pt idx="5">
                  <c:v>0.111</c:v>
                </c:pt>
                <c:pt idx="6">
                  <c:v>7.4999999999999997E-2</c:v>
                </c:pt>
                <c:pt idx="7">
                  <c:v>5.5E-2</c:v>
                </c:pt>
                <c:pt idx="8">
                  <c:v>5.3999999999999999E-2</c:v>
                </c:pt>
                <c:pt idx="9">
                  <c:v>5.3999999999999999E-2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Cape May county avg 13.0%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Woodbine</c:v>
                </c:pt>
                <c:pt idx="1">
                  <c:v>Lower township</c:v>
                </c:pt>
                <c:pt idx="2">
                  <c:v>Wildwood </c:v>
                </c:pt>
                <c:pt idx="3">
                  <c:v>Avalon </c:v>
                </c:pt>
                <c:pt idx="4">
                  <c:v>Middle township</c:v>
                </c:pt>
                <c:pt idx="5">
                  <c:v>Ocean City </c:v>
                </c:pt>
                <c:pt idx="6">
                  <c:v>Stone Harbor</c:v>
                </c:pt>
                <c:pt idx="7">
                  <c:v>Upper township</c:v>
                </c:pt>
                <c:pt idx="8">
                  <c:v>Dennis </c:v>
                </c:pt>
                <c:pt idx="9">
                  <c:v>Sea Isle City </c:v>
                </c:pt>
              </c:strCache>
            </c:strRef>
          </c:cat>
          <c:val>
            <c:numRef>
              <c:f>Sheet1!$C$2:$C$11</c:f>
              <c:numCache>
                <c:formatCode>0%</c:formatCode>
                <c:ptCount val="10"/>
                <c:pt idx="0">
                  <c:v>0.13</c:v>
                </c:pt>
                <c:pt idx="1">
                  <c:v>0.13</c:v>
                </c:pt>
                <c:pt idx="2">
                  <c:v>0.13</c:v>
                </c:pt>
                <c:pt idx="3">
                  <c:v>0.13</c:v>
                </c:pt>
                <c:pt idx="4">
                  <c:v>0.13</c:v>
                </c:pt>
                <c:pt idx="5">
                  <c:v>0.13</c:v>
                </c:pt>
                <c:pt idx="6">
                  <c:v>0.13</c:v>
                </c:pt>
                <c:pt idx="7">
                  <c:v>0.13</c:v>
                </c:pt>
                <c:pt idx="8">
                  <c:v>0.13</c:v>
                </c:pt>
                <c:pt idx="9">
                  <c:v>0.13</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7674578319163273"/>
          <c:y val="0.92248508709138632"/>
          <c:w val="0.1878091326646651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3">
                  <c:v>0.17351942663</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0.21</c:v>
                </c:pt>
                <c:pt idx="1">
                  <c:v>0.21</c:v>
                </c:pt>
                <c:pt idx="2">
                  <c:v>0.2</c:v>
                </c:pt>
                <c:pt idx="3">
                  <c:v>0.2</c:v>
                </c:pt>
                <c:pt idx="4">
                  <c:v>0.19847136949999999</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19" formatCode="0.0%">
                  <c:v>0.125</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230746744386699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0.11700000000000001</c:v>
                </c:pt>
                <c:pt idx="1">
                  <c:v>0.113</c:v>
                </c:pt>
                <c:pt idx="2">
                  <c:v>0.125</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1445</c:v>
                </c:pt>
                <c:pt idx="1">
                  <c:v>1344</c:v>
                </c:pt>
                <c:pt idx="2">
                  <c:v>1349</c:v>
                </c:pt>
                <c:pt idx="3">
                  <c:v>1296</c:v>
                </c:pt>
                <c:pt idx="4">
                  <c:v>1286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3579</c:v>
                </c:pt>
                <c:pt idx="1">
                  <c:v>3627</c:v>
                </c:pt>
                <c:pt idx="2">
                  <c:v>3555</c:v>
                </c:pt>
                <c:pt idx="3">
                  <c:v>3500</c:v>
                </c:pt>
                <c:pt idx="4">
                  <c:v>3461</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9295938262946439E-2"/>
                  <c:y val="9.215988112759927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F15-4229-BE2B-0EF87A85EB3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3281</c:v>
                </c:pt>
                <c:pt idx="1">
                  <c:v>2977</c:v>
                </c:pt>
                <c:pt idx="2">
                  <c:v>3112</c:v>
                </c:pt>
                <c:pt idx="3">
                  <c:v>3550</c:v>
                </c:pt>
                <c:pt idx="4">
                  <c:v>3118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Cape May</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1100</c:v>
                </c:pt>
                <c:pt idx="1">
                  <c:v>1000</c:v>
                </c:pt>
                <c:pt idx="2">
                  <c:v>555</c:v>
                </c:pt>
                <c:pt idx="3">
                  <c:v>555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7">
                  <c:v>1100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7" formatCode="&quot;$&quot;#,##0_);[Red]\(&quot;$&quot;#,##0\)">
                  <c:v>555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20">
                  <c:v>22.3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23.7</c:v>
                </c:pt>
                <c:pt idx="1">
                  <c:v>22.7</c:v>
                </c:pt>
                <c:pt idx="2">
                  <c:v>24.1</c:v>
                </c:pt>
                <c:pt idx="3" formatCode="0.0">
                  <c:v>22.3</c:v>
                </c:pt>
                <c:pt idx="4" formatCode="0.0">
                  <c:v>22.3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7">
                  <c:v>0.21</c:v>
                </c:pt>
                <c:pt idx="8">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6">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5">
                  <c:v>2.1</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7" formatCode="0.0%">
                  <c:v>1.7000000000000001E-2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2.3E-2</c:v>
                </c:pt>
                <c:pt idx="1">
                  <c:v>0.04</c:v>
                </c:pt>
                <c:pt idx="2">
                  <c:v>1.9E-2</c:v>
                </c:pt>
                <c:pt idx="3">
                  <c:v>0.03</c:v>
                </c:pt>
                <c:pt idx="4">
                  <c:v>1.7000000000000001E-2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Cape May borough</c:v>
                </c:pt>
                <c:pt idx="1">
                  <c:v>North Wildwood city</c:v>
                </c:pt>
                <c:pt idx="2">
                  <c:v>Wildwood city</c:v>
                </c:pt>
                <c:pt idx="3">
                  <c:v>Ocean City city</c:v>
                </c:pt>
                <c:pt idx="4">
                  <c:v>West Wildwood borough</c:v>
                </c:pt>
                <c:pt idx="5">
                  <c:v>Middle township</c:v>
                </c:pt>
                <c:pt idx="6">
                  <c:v>Wildwood Crest borough</c:v>
                </c:pt>
                <c:pt idx="7">
                  <c:v>Woodbine borough</c:v>
                </c:pt>
                <c:pt idx="8">
                  <c:v>Lower township</c:v>
                </c:pt>
                <c:pt idx="9">
                  <c:v>Upper township</c:v>
                </c:pt>
              </c:strCache>
            </c:strRef>
          </c:cat>
          <c:val>
            <c:numRef>
              <c:f>Sheet1!$B$2:$B$11</c:f>
              <c:numCache>
                <c:formatCode>0.0%</c:formatCode>
                <c:ptCount val="10"/>
                <c:pt idx="0">
                  <c:v>0.27900000000000003</c:v>
                </c:pt>
                <c:pt idx="1">
                  <c:v>0.122</c:v>
                </c:pt>
                <c:pt idx="2">
                  <c:v>7.0000000000000007E-2</c:v>
                </c:pt>
                <c:pt idx="3">
                  <c:v>6.3E-2</c:v>
                </c:pt>
                <c:pt idx="4">
                  <c:v>0.06</c:v>
                </c:pt>
                <c:pt idx="5">
                  <c:v>4.9000000000000002E-2</c:v>
                </c:pt>
                <c:pt idx="6">
                  <c:v>3.6999999999999998E-2</c:v>
                </c:pt>
                <c:pt idx="7">
                  <c:v>2.5000000000000001E-2</c:v>
                </c:pt>
                <c:pt idx="8">
                  <c:v>1.7999999999999999E-2</c:v>
                </c:pt>
                <c:pt idx="9">
                  <c:v>1.7000000000000001E-2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Cape May county avg 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West Cape May borough</c:v>
                </c:pt>
                <c:pt idx="1">
                  <c:v>North Wildwood city</c:v>
                </c:pt>
                <c:pt idx="2">
                  <c:v>Wildwood city</c:v>
                </c:pt>
                <c:pt idx="3">
                  <c:v>Ocean City city</c:v>
                </c:pt>
                <c:pt idx="4">
                  <c:v>West Wildwood borough</c:v>
                </c:pt>
                <c:pt idx="5">
                  <c:v>Middle township</c:v>
                </c:pt>
                <c:pt idx="6">
                  <c:v>Wildwood Crest borough</c:v>
                </c:pt>
                <c:pt idx="7">
                  <c:v>Woodbine borough</c:v>
                </c:pt>
                <c:pt idx="8">
                  <c:v>Lower township</c:v>
                </c:pt>
                <c:pt idx="9">
                  <c:v>Upper township</c:v>
                </c:pt>
              </c:strCache>
            </c:strRef>
          </c:cat>
          <c:val>
            <c:numRef>
              <c:f>Sheet1!$C$2:$C$11</c:f>
              <c:numCache>
                <c:formatCode>0.00%</c:formatCode>
                <c:ptCount val="10"/>
                <c:pt idx="0">
                  <c:v>3.6999999999999998E-2</c:v>
                </c:pt>
                <c:pt idx="1">
                  <c:v>3.6999999999999998E-2</c:v>
                </c:pt>
                <c:pt idx="2">
                  <c:v>3.6999999999999998E-2</c:v>
                </c:pt>
                <c:pt idx="3">
                  <c:v>3.6999999999999998E-2</c:v>
                </c:pt>
                <c:pt idx="4">
                  <c:v>3.6999999999999998E-2</c:v>
                </c:pt>
                <c:pt idx="5">
                  <c:v>3.6999999999999998E-2</c:v>
                </c:pt>
                <c:pt idx="6">
                  <c:v>3.6999999999999998E-2</c:v>
                </c:pt>
                <c:pt idx="7">
                  <c:v>3.6999999999999998E-2</c:v>
                </c:pt>
                <c:pt idx="8">
                  <c:v>3.6999999999999998E-2</c:v>
                </c:pt>
                <c:pt idx="9">
                  <c:v>3.6999999999999998E-2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2737819881889755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6">
                  <c:v>5721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6">
                  <c:v>2364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5">
                  <c:v>0.89649999999999996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5">
                  <c:v>0.7702</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5">
                  <c:v>0.94399999999999995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0.95499999999999996</c:v>
                </c:pt>
                <c:pt idx="1">
                  <c:v>0.94399999999999995</c:v>
                </c:pt>
                <c:pt idx="2">
                  <c:v>0.92700000000000005</c:v>
                </c:pt>
                <c:pt idx="3">
                  <c:v>0.96599999999999997</c:v>
                </c:pt>
                <c:pt idx="4">
                  <c:v>0.94899999999999995</c:v>
                </c:pt>
                <c:pt idx="5">
                  <c:v>0.94399999999999995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Cape May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0.111</c:v>
                </c:pt>
                <c:pt idx="1">
                  <c:v>0.104</c:v>
                </c:pt>
                <c:pt idx="2">
                  <c:v>9.1999999999999998E-2</c:v>
                </c:pt>
                <c:pt idx="3">
                  <c:v>6.9000000000000006E-2</c:v>
                </c:pt>
                <c:pt idx="4">
                  <c:v>5.1999999999999998E-2</c:v>
                </c:pt>
                <c:pt idx="5">
                  <c:v>4.3999999999999997E-2</c:v>
                </c:pt>
                <c:pt idx="6">
                  <c:v>0.04</c:v>
                </c:pt>
                <c:pt idx="7">
                  <c:v>3.9E-2</c:v>
                </c:pt>
                <c:pt idx="8">
                  <c:v>3.4000000000000002E-2</c:v>
                </c:pt>
                <c:pt idx="9">
                  <c:v>4.4999999999999998E-2</c:v>
                </c:pt>
                <c:pt idx="10">
                  <c:v>6.3E-2</c:v>
                </c:pt>
                <c:pt idx="11" formatCode="0.00%">
                  <c:v>7.8E-2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20" formatCode="0.0">
                  <c:v>5.7500000000000002E-2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64916094843401"/>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2" formatCode="0.0%">
                  <c:v>8.2028100000000007E-2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9.8088900000000007E-2</c:v>
                </c:pt>
                <c:pt idx="1">
                  <c:v>8.2421599999999998E-2</c:v>
                </c:pt>
                <c:pt idx="2">
                  <c:v>7.0564000000000002E-2</c:v>
                </c:pt>
                <c:pt idx="3">
                  <c:v>7.5451099999999993E-2</c:v>
                </c:pt>
                <c:pt idx="4">
                  <c:v>8.2028100000000007E-2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Wildwood City School District</c:v>
                </c:pt>
                <c:pt idx="1">
                  <c:v>Lower Cape May Regional School District</c:v>
                </c:pt>
                <c:pt idx="2">
                  <c:v>Middle Township Public School District</c:v>
                </c:pt>
                <c:pt idx="3">
                  <c:v>Ocean City School District</c:v>
                </c:pt>
                <c:pt idx="4">
                  <c:v>Cape May County Technical High School District</c:v>
                </c:pt>
              </c:strCache>
            </c:strRef>
          </c:cat>
          <c:val>
            <c:numRef>
              <c:f>Sheet1!$B$2:$B$6</c:f>
              <c:numCache>
                <c:formatCode>0%</c:formatCode>
                <c:ptCount val="5"/>
                <c:pt idx="0">
                  <c:v>79.2</c:v>
                </c:pt>
                <c:pt idx="1">
                  <c:v>81.2</c:v>
                </c:pt>
                <c:pt idx="2">
                  <c:v>90.3</c:v>
                </c:pt>
                <c:pt idx="3">
                  <c:v>93.7</c:v>
                </c:pt>
                <c:pt idx="4">
                  <c:v>96.9</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Sheet1!$A$2:$A$6</c:f>
              <c:strCache>
                <c:ptCount val="5"/>
                <c:pt idx="0">
                  <c:v>Wildwood City School District</c:v>
                </c:pt>
                <c:pt idx="1">
                  <c:v>Lower Cape May Regional School District</c:v>
                </c:pt>
                <c:pt idx="2">
                  <c:v>Middle Township Public School District</c:v>
                </c:pt>
                <c:pt idx="3">
                  <c:v>Ocean City School District</c:v>
                </c:pt>
                <c:pt idx="4">
                  <c:v>Cape May County Technical High School District</c:v>
                </c:pt>
              </c:strCache>
            </c:strRef>
          </c:cat>
          <c:val>
            <c:numRef>
              <c:f>Sheet1!$C$2:$C$6</c:f>
              <c:numCache>
                <c:formatCode>0%</c:formatCode>
                <c:ptCount val="5"/>
                <c:pt idx="0">
                  <c:v>90.9</c:v>
                </c:pt>
                <c:pt idx="1">
                  <c:v>90.9</c:v>
                </c:pt>
                <c:pt idx="2">
                  <c:v>90.9</c:v>
                </c:pt>
                <c:pt idx="3">
                  <c:v>90.9</c:v>
                </c:pt>
                <c:pt idx="4">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3431966489892786"/>
          <c:y val="0.87523033194080291"/>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0.86199999999999999</c:v>
                </c:pt>
                <c:pt idx="1">
                  <c:v>0.873</c:v>
                </c:pt>
                <c:pt idx="2">
                  <c:v>0.879</c:v>
                </c:pt>
                <c:pt idx="3">
                  <c:v>0.87</c:v>
                </c:pt>
                <c:pt idx="4">
                  <c:v>0.90300000000000002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5">
                  <c:v>0.90300000000000002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1">
                  <c:v>167.9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4329913306291376E-3"/>
                  <c:y val="5.4898820326281808E-2"/>
                </c:manualLayout>
              </c:layout>
              <c:tx>
                <c:rich>
                  <a:bodyPr/>
                  <a:lstStyle/>
                  <a:p>
                    <a:fld id="{4A04B5ED-2EF2-4E55-BF50-25519275C948}" type="CATEGORYNAME">
                      <a:rPr lang="en-US"/>
                      <a:pPr/>
                      <a:t>[CATEGORY NAME]</a:t>
                    </a:fld>
                    <a:r>
                      <a:rPr lang="en-US" baseline="0" dirty="0"/>
                      <a:t>, </a:t>
                    </a:r>
                    <a:fld id="{13766D43-6B8C-40FE-84A7-9C8D614F97C9}" type="VALUE">
                      <a:rPr lang="en-US" baseline="0"/>
                      <a:pPr/>
                      <a:t>[VALUE]</a:t>
                    </a:fld>
                    <a:r>
                      <a:rPr lang="en-US" baseline="0" dirty="0"/>
                      <a:t>, 71</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19</c:v>
                </c:pt>
                <c:pt idx="2">
                  <c:v>25</c:v>
                </c:pt>
                <c:pt idx="3">
                  <c:v>110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3396819579585151"/>
                  <c:y val="3.7156907890611809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237</c:v>
                </c:pt>
                <c:pt idx="1">
                  <c:v>1559</c:v>
                </c:pt>
                <c:pt idx="2">
                  <c:v>60</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20" formatCode="0.00">
                  <c:v>21.33492</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4.63103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1052706692913387"/>
          <c:y val="0.88146629195936943"/>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806947003962E-2"/>
          <c:y val="8.698722092387251E-2"/>
          <c:w val="0.93470836978710992"/>
          <c:h val="0.75557217131231635"/>
        </c:manualLayout>
      </c:layout>
      <c:lineChart>
        <c:grouping val="standard"/>
        <c:varyColors val="0"/>
        <c:ser>
          <c:idx val="0"/>
          <c:order val="0"/>
          <c:tx>
            <c:strRef>
              <c:f>Sheet1!$B$1</c:f>
              <c:strCache>
                <c:ptCount val="1"/>
                <c:pt idx="0">
                  <c:v>Cape May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EA-4752-8ECC-F1E3E819EC01}"/>
                </c:ext>
              </c:extLst>
            </c:dLbl>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EA-4752-8ECC-F1E3E819EC01}"/>
                </c:ext>
              </c:extLst>
            </c:dLbl>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EA-4752-8ECC-F1E3E819EC01}"/>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5EA-4752-8ECC-F1E3E819EC0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30.63983</c:v>
                </c:pt>
                <c:pt idx="1">
                  <c:v>39.308459999999997</c:v>
                </c:pt>
                <c:pt idx="2">
                  <c:v>24.278739999999999</c:v>
                </c:pt>
                <c:pt idx="3">
                  <c:v>27.335419999999999</c:v>
                </c:pt>
                <c:pt idx="4">
                  <c:v>21.3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dateAx>
        <c:axId val="37907970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0"/>
        <c:lblOffset val="100"/>
        <c:baseTimeUnit val="days"/>
      </c:dateAx>
      <c:valAx>
        <c:axId val="379080096"/>
        <c:scaling>
          <c:orientation val="minMax"/>
          <c:min val="0"/>
        </c:scaling>
        <c:delete val="1"/>
        <c:axPos val="l"/>
        <c:numFmt formatCode="General" sourceLinked="1"/>
        <c:majorTickMark val="out"/>
        <c:minorTickMark val="none"/>
        <c:tickLblPos val="nextTo"/>
        <c:crossAx val="379079704"/>
        <c:crossesAt val="2020"/>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2">
                  <c:v>17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2">
                  <c:v>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13.3</c:v>
                </c:pt>
                <c:pt idx="1">
                  <c:v>13.4</c:v>
                </c:pt>
                <c:pt idx="2">
                  <c:v>13.7</c:v>
                </c:pt>
                <c:pt idx="3">
                  <c:v>13.4</c:v>
                </c:pt>
                <c:pt idx="4">
                  <c:v>13.108164201999999</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0">
                  <c:v>13.1</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5797141674900852"/>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4">
                  <c:v>1364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1262</c:v>
                </c:pt>
                <c:pt idx="1">
                  <c:v>1324</c:v>
                </c:pt>
                <c:pt idx="2">
                  <c:v>1288</c:v>
                </c:pt>
                <c:pt idx="3">
                  <c:v>1339</c:v>
                </c:pt>
                <c:pt idx="4">
                  <c:v>1364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2336985093999356"/>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8186701219825392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8.9987944215582441E-2"/>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801</c:v>
                </c:pt>
                <c:pt idx="1">
                  <c:v>413</c:v>
                </c:pt>
                <c:pt idx="2">
                  <c:v>69</c:v>
                </c:pt>
                <c:pt idx="3">
                  <c:v>65</c:v>
                </c:pt>
                <c:pt idx="4" formatCode="#,##0">
                  <c:v>22</c:v>
                </c:pt>
                <c:pt idx="5">
                  <c:v>11</c:v>
                </c:pt>
                <c:pt idx="6">
                  <c:v>31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6">
                  <c:v>66345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6">
                  <c:v>59222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60221</c:v>
                </c:pt>
                <c:pt idx="1">
                  <c:v>52406</c:v>
                </c:pt>
                <c:pt idx="2">
                  <c:v>55444</c:v>
                </c:pt>
                <c:pt idx="3">
                  <c:v>59009</c:v>
                </c:pt>
                <c:pt idx="4">
                  <c:v>66345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47638</c:v>
                </c:pt>
                <c:pt idx="1">
                  <c:v>48697</c:v>
                </c:pt>
                <c:pt idx="2">
                  <c:v>56062</c:v>
                </c:pt>
                <c:pt idx="3">
                  <c:v>51684</c:v>
                </c:pt>
                <c:pt idx="4">
                  <c:v>59222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3">
                  <c:v>128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43</c:v>
                </c:pt>
                <c:pt idx="1">
                  <c:v>59</c:v>
                </c:pt>
                <c:pt idx="2">
                  <c:v>63</c:v>
                </c:pt>
                <c:pt idx="3">
                  <c:v>63</c:v>
                </c:pt>
                <c:pt idx="4">
                  <c:v>44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9">
                  <c:v>-0.30158730158730201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Cape May</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9.0625000000000025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0.34</c:v>
                </c:pt>
                <c:pt idx="1">
                  <c:v>0.36</c:v>
                </c:pt>
                <c:pt idx="2">
                  <c:v>7.0000000000000007E-2</c:v>
                </c:pt>
                <c:pt idx="3">
                  <c:v>0.05</c:v>
                </c:pt>
                <c:pt idx="4">
                  <c:v>7.0000000000000007E-2</c:v>
                </c:pt>
                <c:pt idx="5">
                  <c:v>0.06</c:v>
                </c:pt>
                <c:pt idx="6">
                  <c:v>0.06</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0</c:v>
                </c:pt>
                <c:pt idx="6">
                  <c:v>1</c:v>
                </c:pt>
                <c:pt idx="7">
                  <c:v>0</c:v>
                </c:pt>
                <c:pt idx="8">
                  <c:v>1</c:v>
                </c:pt>
                <c:pt idx="9">
                  <c:v>1</c:v>
                </c:pt>
                <c:pt idx="10">
                  <c:v>1</c:v>
                </c:pt>
                <c:pt idx="11">
                  <c:v>1</c:v>
                </c:pt>
                <c:pt idx="12">
                  <c:v>1</c:v>
                </c:pt>
                <c:pt idx="13">
                  <c:v>0</c:v>
                </c:pt>
                <c:pt idx="14">
                  <c:v>1</c:v>
                </c:pt>
                <c:pt idx="15">
                  <c:v>1</c:v>
                </c:pt>
                <c:pt idx="16">
                  <c:v>0</c:v>
                </c:pt>
                <c:pt idx="17">
                  <c:v>1</c:v>
                </c:pt>
                <c:pt idx="18">
                  <c:v>0</c:v>
                </c:pt>
                <c:pt idx="19">
                  <c:v>1</c:v>
                </c:pt>
                <c:pt idx="20">
                  <c:v>1</c:v>
                </c:pt>
                <c:pt idx="21">
                  <c:v>1</c:v>
                </c:pt>
                <c:pt idx="22">
                  <c:v>0</c:v>
                </c:pt>
                <c:pt idx="23">
                  <c:v>0</c:v>
                </c:pt>
                <c:pt idx="24">
                  <c:v>1</c:v>
                </c:pt>
                <c:pt idx="25">
                  <c:v>1</c:v>
                </c:pt>
                <c:pt idx="26">
                  <c:v>0</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8">
                  <c:v>0.187</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1050421651971611"/>
          <c:y val="0.9120473201667631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0.108</c:v>
                </c:pt>
                <c:pt idx="1">
                  <c:v>0.13500000000000001</c:v>
                </c:pt>
                <c:pt idx="2">
                  <c:v>0.159</c:v>
                </c:pt>
                <c:pt idx="3">
                  <c:v>0.25</c:v>
                </c:pt>
                <c:pt idx="4">
                  <c:v>0.187</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0.215</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0.115</c:v>
                </c:pt>
                <c:pt idx="1">
                  <c:v>0.28499999999999998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3">
                  <c:v>0.17299999999999999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73929119093432"/>
          <c:y val="0.9135550306211723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0.186</c:v>
                </c:pt>
                <c:pt idx="1">
                  <c:v>0.18099999999999999</c:v>
                </c:pt>
                <c:pt idx="2">
                  <c:v>0.18</c:v>
                </c:pt>
                <c:pt idx="3">
                  <c:v>0.313</c:v>
                </c:pt>
                <c:pt idx="4">
                  <c:v>0.17299999999999999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0.17199999999999999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0.14599999999999999</c:v>
                </c:pt>
                <c:pt idx="1">
                  <c:v>0.223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2">
                  <c:v>9.1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0</c:formatCode>
                <c:ptCount val="21"/>
                <c:pt idx="1">
                  <c:v>2201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
                  <c:v>2173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0"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0">
                  <c:v>77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4">
                  <c:v>184</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3">
                  <c:v>146</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127</c:v>
                </c:pt>
                <c:pt idx="1">
                  <c:v>124</c:v>
                </c:pt>
                <c:pt idx="2">
                  <c:v>131</c:v>
                </c:pt>
                <c:pt idx="3">
                  <c:v>142</c:v>
                </c:pt>
                <c:pt idx="4">
                  <c:v>146</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0.00%">
                  <c:v>1.2999999999999999E-2</c:v>
                </c:pt>
                <c:pt idx="6">
                  <c:v>1.2999999999999999E-2</c:v>
                </c:pt>
                <c:pt idx="7">
                  <c:v>1.4E-2</c:v>
                </c:pt>
                <c:pt idx="8">
                  <c:v>1.6E-2</c:v>
                </c:pt>
                <c:pt idx="9">
                  <c:v>1.7000000000000001E-2</c:v>
                </c:pt>
                <c:pt idx="10">
                  <c:v>1.9E-2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1" formatCode="0.0%">
                  <c:v>2.1000000000000001E-2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0">
                  <c:v>62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3">
                  <c:v>463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3">
                  <c:v>463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73</c:v>
                </c:pt>
                <c:pt idx="1">
                  <c:v>90</c:v>
                </c:pt>
                <c:pt idx="2">
                  <c:v>83</c:v>
                </c:pt>
                <c:pt idx="3">
                  <c:v>67</c:v>
                </c:pt>
                <c:pt idx="4">
                  <c:v>37</c:v>
                </c:pt>
                <c:pt idx="5">
                  <c:v>21</c:v>
                </c:pt>
                <c:pt idx="6">
                  <c:v>27</c:v>
                </c:pt>
                <c:pt idx="7">
                  <c:v>35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95</c:v>
                </c:pt>
                <c:pt idx="1">
                  <c:v>92</c:v>
                </c:pt>
                <c:pt idx="2">
                  <c:v>93</c:v>
                </c:pt>
                <c:pt idx="3">
                  <c:v>92</c:v>
                </c:pt>
                <c:pt idx="4">
                  <c:v>70</c:v>
                </c:pt>
                <c:pt idx="5">
                  <c:v>61</c:v>
                </c:pt>
                <c:pt idx="6">
                  <c:v>44</c:v>
                </c:pt>
                <c:pt idx="7">
                  <c:v>56</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4">
                  <c:v>748</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3">
                  <c:v>660</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solidFill>
                  <a:srgbClr val="C00000">
                    <a:alpha val="99000"/>
                  </a:srgb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7" formatCode="0.00">
                  <c:v>4.41</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0.44977</cdr:x>
      <cdr:y>0.78049</cdr:y>
    </cdr:from>
    <cdr:to>
      <cdr:x>0.60397</cdr:x>
      <cdr:y>0.81615</cdr:y>
    </cdr:to>
    <cdr:sp macro="" textlink="">
      <cdr:nvSpPr>
        <cdr:cNvPr id="2" name="TextBox 5"/>
        <cdr:cNvSpPr txBox="1"/>
      </cdr:nvSpPr>
      <cdr:spPr>
        <a:xfrm xmlns:a="http://schemas.openxmlformats.org/drawingml/2006/main">
          <a:off x="2732953" y="505114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capeatlanticresourcenet.org/" TargetMode="External"/><Relationship Id="rId7" Type="http://schemas.openxmlformats.org/officeDocument/2006/relationships/hyperlink" Target="https://www.unitedway.org/local/united-states/new-jersey/greater-philadelphia-southern-new-jersey-atlantic-cape-may-cumberland-count"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mhaac.info/family-support-services.html" TargetMode="External"/><Relationship Id="rId5" Type="http://schemas.openxmlformats.org/officeDocument/2006/relationships/hyperlink" Target="https://www.centerffs.org/" TargetMode="External"/><Relationship Id="rId4" Type="http://schemas.openxmlformats.org/officeDocument/2006/relationships/hyperlink" Target="http://www.jfsatlantic.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minority, and Hispanic/Latino residents in this county.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Wildwood city and Cape May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Lower township and Middle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borough and Wildwood city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Woodbine and Lower township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higher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rPr>
              <a:t>Infant, toddler, and pre-K median monthly childcare costs in this county tend to be on the middling and low side for the state. </a:t>
            </a:r>
          </a:p>
          <a:p>
            <a:pPr rtl="0"/>
            <a:r>
              <a:rPr lang="en-US" dirty="0">
                <a:effectLst/>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as expected for infant, toddler, and PreK.</a:t>
            </a:r>
          </a:p>
          <a:p>
            <a:r>
              <a:rPr lang="en-US" sz="1200" kern="1200" dirty="0">
                <a:solidFill>
                  <a:schemeClr val="tx1"/>
                </a:solidFill>
                <a:effectLst/>
                <a:latin typeface="+mn-lt"/>
                <a:ea typeface="+mn-ea"/>
                <a:cs typeface="+mn-cs"/>
              </a:rPr>
              <a:t> </a:t>
            </a:r>
          </a:p>
          <a:p>
            <a:pPr rtl="0"/>
            <a:r>
              <a:rPr lang="en-US" dirty="0">
                <a:effectLst/>
              </a:rPr>
              <a:t> 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Cape May borough and North Wildwood city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89.65% County’s population has received at least one dose of the COVID-19 vaccination.</a:t>
            </a:r>
          </a:p>
          <a:p>
            <a:r>
              <a:rPr lang="en-US" dirty="0"/>
              <a:t>•   77.02%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4078721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higher than the state's rate and tends to follow a different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Wildwood City School District and Lower Cape May Regional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above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$4,000-$10,000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-30.16%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primary screening services, community support services, short term care facility, self help center, residential services, PACT, partial care, outpatient, involuntary outpatient commitment, intensive outpatient </a:t>
            </a:r>
            <a:r>
              <a:rPr lang="en-US" sz="1200" kern="1200" dirty="0" err="1">
                <a:solidFill>
                  <a:schemeClr val="tx1"/>
                </a:solidFill>
                <a:effectLst/>
                <a:latin typeface="+mn-lt"/>
                <a:ea typeface="+mn-ea"/>
                <a:cs typeface="+mn-cs"/>
              </a:rPr>
              <a:t>tx</a:t>
            </a:r>
            <a:r>
              <a:rPr lang="en-US" sz="1200" kern="1200" dirty="0">
                <a:solidFill>
                  <a:schemeClr val="tx1"/>
                </a:solidFill>
                <a:effectLst/>
                <a:latin typeface="+mn-lt"/>
                <a:ea typeface="+mn-ea"/>
                <a:cs typeface="+mn-cs"/>
              </a:rPr>
              <a:t> and support services, integrated case management services, PATH, county mental health board, CCBHC, and acute care family support.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remain mostly steady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a:t>
            </a:r>
            <a:r>
              <a:rPr lang="en-US" sz="1200" kern="1200">
                <a:solidFill>
                  <a:schemeClr val="tx1"/>
                </a:solidFill>
                <a:effectLst/>
                <a:latin typeface="+mn-lt"/>
                <a:ea typeface="+mn-ea"/>
                <a:cs typeface="+mn-cs"/>
              </a:rPr>
              <a:t>of 14.1):</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372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91</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8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8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8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800" kern="1200" dirty="0">
                <a:solidFill>
                  <a:schemeClr val="tx1"/>
                </a:solidFill>
                <a:effectLst/>
                <a:latin typeface="+mn-lt"/>
                <a:ea typeface="+mn-ea"/>
                <a:cs typeface="+mn-cs"/>
              </a:rPr>
              <a:t> </a:t>
            </a:r>
          </a:p>
          <a:p>
            <a:pPr defTabSz="904046">
              <a:defRPr/>
            </a:pPr>
            <a:r>
              <a:rPr lang="en-US" sz="1000" b="1" dirty="0"/>
              <a:t>Sources include:</a:t>
            </a:r>
          </a:p>
          <a:p>
            <a:pPr marL="0" marR="0">
              <a:lnSpc>
                <a:spcPct val="107000"/>
              </a:lnSpc>
              <a:spcBef>
                <a:spcPts val="0"/>
              </a:spcBef>
              <a:spcAft>
                <a:spcPts val="800"/>
              </a:spcAft>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https://www.capeatlanticresourcenet.org/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http://www.jfsatlantic.org/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https://www.centerffs.org/</a:t>
            </a: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http://mhaac.info/family-support-services.html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https://www.unitedway.org/local/united-states/new-jersey/greater-philadelphia-southern-new-jersey-atlantic-cape-may-cumberland-count</a:t>
            </a:r>
            <a:endParaRPr lang="en-US" sz="10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8</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dirty="0"/>
              <a:t>https://www.capeatlanticresourcenet.org/community-services/legal-advocacy/advocacy/ </a:t>
            </a: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Cape May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25658" y="138781"/>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6" name="Picture 5">
            <a:extLst>
              <a:ext uri="{FF2B5EF4-FFF2-40B4-BE49-F238E27FC236}">
                <a16:creationId xmlns:a16="http://schemas.microsoft.com/office/drawing/2014/main" id="{6F057EEC-54B4-9D16-D89E-5F62B9978BED}"/>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186544"/>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6" name="Picture 5">
            <a:extLst>
              <a:ext uri="{FF2B5EF4-FFF2-40B4-BE49-F238E27FC236}">
                <a16:creationId xmlns:a16="http://schemas.microsoft.com/office/drawing/2014/main" id="{DE30AE27-CCE8-A505-B254-918B0BB54221}"/>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89711"/>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DC9D3D4A-54CA-0A55-13DA-F5ED94EABB13}"/>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172868"/>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E3511634-A749-43A3-AA85-905384BE3C08}"/>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8" y="184666"/>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EB78E319-F6B8-C4BB-E113-2A52BCE606A4}"/>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77473" y="172868"/>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F27AE6F3-D2CB-8425-2E4B-B63A8FAD7F93}"/>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8" y="166916"/>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F6E1B15E-DE23-08ED-9334-E94AE190B66A}"/>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8" y="182246"/>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7F0C3C60-1192-3B7E-0C58-A0126C9FFD51}"/>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690895" y="172868"/>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F9686EBE-6518-37EE-135A-293A186FD455}"/>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8" y="172868"/>
            <a:ext cx="914400"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Cape May</a:t>
            </a:r>
          </a:p>
          <a:p>
            <a:r>
              <a:rPr lang="en-US" dirty="0">
                <a:latin typeface="Franklin Gothic Medium Cond" panose="020B0606030402020204" pitchFamily="34" charset="0"/>
              </a:rPr>
              <a:t>County</a:t>
            </a:r>
          </a:p>
        </p:txBody>
      </p:sp>
      <p:pic>
        <p:nvPicPr>
          <p:cNvPr id="3" name="Picture 2">
            <a:extLst>
              <a:ext uri="{FF2B5EF4-FFF2-40B4-BE49-F238E27FC236}">
                <a16:creationId xmlns:a16="http://schemas.microsoft.com/office/drawing/2014/main" id="{328DB96B-5534-FB01-64DF-58C05EAC91C2}"/>
              </a:ext>
            </a:extLst>
          </p:cNvPr>
          <p:cNvPicPr>
            <a:picLocks noChangeAspect="1"/>
          </p:cNvPicPr>
          <p:nvPr userDrawn="1"/>
        </p:nvPicPr>
        <p:blipFill>
          <a:blip r:embed="rId2"/>
          <a:stretch>
            <a:fillRect/>
          </a:stretch>
        </p:blipFill>
        <p:spPr>
          <a:xfrm>
            <a:off x="0" y="-207498"/>
            <a:ext cx="737680" cy="1199449"/>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17816C40-F8AB-6221-B3D3-35192D26102C}"/>
              </a:ext>
            </a:extLst>
          </p:cNvPr>
          <p:cNvPicPr>
            <a:picLocks noChangeAspect="1"/>
          </p:cNvPicPr>
          <p:nvPr userDrawn="1"/>
        </p:nvPicPr>
        <p:blipFill>
          <a:blip r:embed="rId4"/>
          <a:stretch>
            <a:fillRect/>
          </a:stretch>
        </p:blipFill>
        <p:spPr>
          <a:xfrm>
            <a:off x="800100" y="946209"/>
            <a:ext cx="1032756" cy="1536272"/>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4F8D7A11-5E58-7F64-44D4-FDC745CAF2C4}"/>
              </a:ext>
            </a:extLst>
          </p:cNvPr>
          <p:cNvPicPr>
            <a:picLocks noChangeAspect="1"/>
          </p:cNvPicPr>
          <p:nvPr userDrawn="1"/>
        </p:nvPicPr>
        <p:blipFill>
          <a:blip r:embed="rId4"/>
          <a:stretch>
            <a:fillRect/>
          </a:stretch>
        </p:blipFill>
        <p:spPr>
          <a:xfrm>
            <a:off x="7399398" y="4393772"/>
            <a:ext cx="1143000" cy="1600200"/>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685166D3-E31C-A371-7D92-1C4580D3C210}"/>
              </a:ext>
            </a:extLst>
          </p:cNvPr>
          <p:cNvPicPr>
            <a:picLocks noChangeAspect="1"/>
          </p:cNvPicPr>
          <p:nvPr userDrawn="1"/>
        </p:nvPicPr>
        <p:blipFill>
          <a:blip r:embed="rId4"/>
          <a:stretch>
            <a:fillRect/>
          </a:stretch>
        </p:blipFill>
        <p:spPr>
          <a:xfrm>
            <a:off x="990600" y="435473"/>
            <a:ext cx="1149699" cy="1591998"/>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92476062-75CE-27C5-5FC2-A6D549E0B02D}"/>
              </a:ext>
            </a:extLst>
          </p:cNvPr>
          <p:cNvPicPr>
            <a:picLocks noChangeAspect="1"/>
          </p:cNvPicPr>
          <p:nvPr userDrawn="1"/>
        </p:nvPicPr>
        <p:blipFill>
          <a:blip r:embed="rId4"/>
          <a:stretch>
            <a:fillRect/>
          </a:stretch>
        </p:blipFill>
        <p:spPr>
          <a:xfrm>
            <a:off x="1149698" y="431752"/>
            <a:ext cx="907702" cy="1599439"/>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3482AD8-54F1-B81A-B3E2-969D34736E3B}"/>
              </a:ext>
            </a:extLst>
          </p:cNvPr>
          <p:cNvPicPr>
            <a:picLocks noChangeAspect="1"/>
          </p:cNvPicPr>
          <p:nvPr userDrawn="1"/>
        </p:nvPicPr>
        <p:blipFill>
          <a:blip r:embed="rId4"/>
          <a:stretch>
            <a:fillRect/>
          </a:stretch>
        </p:blipFill>
        <p:spPr>
          <a:xfrm>
            <a:off x="4115701" y="2590800"/>
            <a:ext cx="1047506" cy="1676400"/>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ABF2F4E9-46DC-ABEA-78B6-D27A2C4F10CA}"/>
              </a:ext>
            </a:extLst>
          </p:cNvPr>
          <p:cNvPicPr>
            <a:picLocks noChangeAspect="1"/>
          </p:cNvPicPr>
          <p:nvPr userDrawn="1"/>
        </p:nvPicPr>
        <p:blipFill>
          <a:blip r:embed="rId4"/>
          <a:stretch>
            <a:fillRect/>
          </a:stretch>
        </p:blipFill>
        <p:spPr>
          <a:xfrm>
            <a:off x="1032291" y="457200"/>
            <a:ext cx="1025109" cy="1676399"/>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DDE60BA2-8F91-51AF-3101-07EB53518DA6}"/>
              </a:ext>
            </a:extLst>
          </p:cNvPr>
          <p:cNvPicPr>
            <a:picLocks noChangeAspect="1"/>
          </p:cNvPicPr>
          <p:nvPr userDrawn="1"/>
        </p:nvPicPr>
        <p:blipFill>
          <a:blip r:embed="rId5"/>
          <a:stretch>
            <a:fillRect/>
          </a:stretch>
        </p:blipFill>
        <p:spPr>
          <a:xfrm>
            <a:off x="514239" y="370016"/>
            <a:ext cx="1062444" cy="1487066"/>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622BA9DC-E029-555F-1AB1-2C5628B13002}"/>
              </a:ext>
            </a:extLst>
          </p:cNvPr>
          <p:cNvPicPr>
            <a:picLocks noChangeAspect="1"/>
          </p:cNvPicPr>
          <p:nvPr userDrawn="1"/>
        </p:nvPicPr>
        <p:blipFill>
          <a:blip r:embed="rId4"/>
          <a:stretch>
            <a:fillRect/>
          </a:stretch>
        </p:blipFill>
        <p:spPr>
          <a:xfrm>
            <a:off x="7662075" y="4800600"/>
            <a:ext cx="947369" cy="1676400"/>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058AF03-87E8-BEC8-53F9-BF1E55182007}"/>
              </a:ext>
            </a:extLst>
          </p:cNvPr>
          <p:cNvPicPr>
            <a:picLocks noChangeAspect="1"/>
          </p:cNvPicPr>
          <p:nvPr userDrawn="1"/>
        </p:nvPicPr>
        <p:blipFill>
          <a:blip r:embed="rId4"/>
          <a:stretch>
            <a:fillRect/>
          </a:stretch>
        </p:blipFill>
        <p:spPr>
          <a:xfrm>
            <a:off x="746313" y="4724400"/>
            <a:ext cx="1185156" cy="1683348"/>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62D2548-B503-CAD1-E31D-705BE47F1603}"/>
              </a:ext>
            </a:extLst>
          </p:cNvPr>
          <p:cNvPicPr>
            <a:picLocks noChangeAspect="1"/>
          </p:cNvPicPr>
          <p:nvPr userDrawn="1"/>
        </p:nvPicPr>
        <p:blipFill>
          <a:blip r:embed="rId5"/>
          <a:stretch>
            <a:fillRect/>
          </a:stretch>
        </p:blipFill>
        <p:spPr>
          <a:xfrm>
            <a:off x="3809999" y="356455"/>
            <a:ext cx="1092661" cy="1624745"/>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48A6E8EE-9482-282E-DE63-A3B4FD0C3764}"/>
              </a:ext>
            </a:extLst>
          </p:cNvPr>
          <p:cNvPicPr>
            <a:picLocks noChangeAspect="1"/>
          </p:cNvPicPr>
          <p:nvPr userDrawn="1"/>
        </p:nvPicPr>
        <p:blipFill>
          <a:blip r:embed="rId4"/>
          <a:stretch>
            <a:fillRect/>
          </a:stretch>
        </p:blipFill>
        <p:spPr>
          <a:xfrm>
            <a:off x="8700190" y="344214"/>
            <a:ext cx="771098" cy="1371600"/>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D4A0F98C-2163-BC8C-51C9-61B779FA8B2D}"/>
              </a:ext>
            </a:extLst>
          </p:cNvPr>
          <p:cNvPicPr>
            <a:picLocks noChangeAspect="1"/>
          </p:cNvPicPr>
          <p:nvPr userDrawn="1"/>
        </p:nvPicPr>
        <p:blipFill>
          <a:blip r:embed="rId4"/>
          <a:stretch>
            <a:fillRect/>
          </a:stretch>
        </p:blipFill>
        <p:spPr>
          <a:xfrm>
            <a:off x="8304277" y="540666"/>
            <a:ext cx="888407" cy="1371600"/>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9A22E3A4-4C67-7792-1CCE-87EA6831E8A2}"/>
              </a:ext>
            </a:extLst>
          </p:cNvPr>
          <p:cNvPicPr>
            <a:picLocks noChangeAspect="1"/>
          </p:cNvPicPr>
          <p:nvPr userDrawn="1"/>
        </p:nvPicPr>
        <p:blipFill>
          <a:blip r:embed="rId4"/>
          <a:stretch>
            <a:fillRect/>
          </a:stretch>
        </p:blipFill>
        <p:spPr>
          <a:xfrm>
            <a:off x="8345517" y="735054"/>
            <a:ext cx="1087214" cy="1603118"/>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BFA7F803-D33C-E89C-07F9-EA70B533E2B8}"/>
              </a:ext>
            </a:extLst>
          </p:cNvPr>
          <p:cNvPicPr>
            <a:picLocks noChangeAspect="1"/>
          </p:cNvPicPr>
          <p:nvPr userDrawn="1"/>
        </p:nvPicPr>
        <p:blipFill>
          <a:blip r:embed="rId4"/>
          <a:stretch>
            <a:fillRect/>
          </a:stretch>
        </p:blipFill>
        <p:spPr>
          <a:xfrm>
            <a:off x="7931489" y="610313"/>
            <a:ext cx="944276" cy="1371600"/>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2CBB7F36-7B09-BF16-D10E-279607F4D96B}"/>
              </a:ext>
            </a:extLst>
          </p:cNvPr>
          <p:cNvPicPr>
            <a:picLocks noChangeAspect="1"/>
          </p:cNvPicPr>
          <p:nvPr userDrawn="1"/>
        </p:nvPicPr>
        <p:blipFill>
          <a:blip r:embed="rId4"/>
          <a:stretch>
            <a:fillRect/>
          </a:stretch>
        </p:blipFill>
        <p:spPr>
          <a:xfrm>
            <a:off x="7622316" y="451078"/>
            <a:ext cx="767285" cy="1371600"/>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4DCF349-8396-5C4B-22D8-1FFFA1E98131}"/>
              </a:ext>
            </a:extLst>
          </p:cNvPr>
          <p:cNvPicPr>
            <a:picLocks noChangeAspect="1"/>
          </p:cNvPicPr>
          <p:nvPr userDrawn="1"/>
        </p:nvPicPr>
        <p:blipFill>
          <a:blip r:embed="rId4"/>
          <a:stretch>
            <a:fillRect/>
          </a:stretch>
        </p:blipFill>
        <p:spPr>
          <a:xfrm>
            <a:off x="7560431" y="408253"/>
            <a:ext cx="839281" cy="1371600"/>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644D1CB-6515-ADAA-A15A-9BD1EEBA710D}"/>
              </a:ext>
            </a:extLst>
          </p:cNvPr>
          <p:cNvPicPr>
            <a:picLocks noChangeAspect="1"/>
          </p:cNvPicPr>
          <p:nvPr userDrawn="1"/>
        </p:nvPicPr>
        <p:blipFill>
          <a:blip r:embed="rId4"/>
          <a:stretch>
            <a:fillRect/>
          </a:stretch>
        </p:blipFill>
        <p:spPr>
          <a:xfrm>
            <a:off x="7886130" y="350378"/>
            <a:ext cx="944276" cy="1371600"/>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a:extLst>
              <a:ext uri="{FF2B5EF4-FFF2-40B4-BE49-F238E27FC236}">
                <a16:creationId xmlns:a16="http://schemas.microsoft.com/office/drawing/2014/main" id="{056138C7-A305-879A-F2C3-5BCEDDCDCCEC}"/>
              </a:ext>
            </a:extLst>
          </p:cNvPr>
          <p:cNvPicPr>
            <a:picLocks noChangeAspect="1"/>
          </p:cNvPicPr>
          <p:nvPr userDrawn="1"/>
        </p:nvPicPr>
        <p:blipFill>
          <a:blip r:embed="rId4"/>
          <a:stretch>
            <a:fillRect/>
          </a:stretch>
        </p:blipFill>
        <p:spPr>
          <a:xfrm>
            <a:off x="729597" y="996988"/>
            <a:ext cx="944276" cy="1371600"/>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0.png"/><Relationship Id="rId5" Type="http://schemas.openxmlformats.org/officeDocument/2006/relationships/image" Target="../media/image19.jpeg"/><Relationship Id="rId10" Type="http://schemas.openxmlformats.org/officeDocument/2006/relationships/image" Target="../media/image23.png"/><Relationship Id="rId4" Type="http://schemas.openxmlformats.org/officeDocument/2006/relationships/notesSlide" Target="../notesSlides/notesSlide1.xml"/><Relationship Id="rId9" Type="http://schemas.openxmlformats.org/officeDocument/2006/relationships/image" Target="../media/image22.jpe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6" Type="http://schemas.openxmlformats.org/officeDocument/2006/relationships/notesSlide" Target="../notesSlides/notesSlide69.xml"/><Relationship Id="rId5" Type="http://schemas.openxmlformats.org/officeDocument/2006/relationships/slideLayout" Target="../slideLayouts/slideLayout9.xml"/><Relationship Id="rId4" Type="http://schemas.openxmlformats.org/officeDocument/2006/relationships/tags" Target="../tags/tag44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7.xml"/><Relationship Id="rId7" Type="http://schemas.openxmlformats.org/officeDocument/2006/relationships/notesSlide" Target="../notesSlides/notesSlide70.xml"/><Relationship Id="rId2" Type="http://schemas.openxmlformats.org/officeDocument/2006/relationships/tags" Target="../tags/tag446.xml"/><Relationship Id="rId1" Type="http://schemas.openxmlformats.org/officeDocument/2006/relationships/tags" Target="../tags/tag445.xml"/><Relationship Id="rId6" Type="http://schemas.openxmlformats.org/officeDocument/2006/relationships/slideLayout" Target="../slideLayouts/slideLayout9.xml"/><Relationship Id="rId5" Type="http://schemas.openxmlformats.org/officeDocument/2006/relationships/tags" Target="../tags/tag449.xml"/><Relationship Id="rId4" Type="http://schemas.openxmlformats.org/officeDocument/2006/relationships/tags" Target="../tags/tag448.xml"/></Relationships>
</file>

<file path=ppt/slides/_rels/slide90.xml.rels><?xml version="1.0" encoding="UTF-8" standalone="yes"?>
<Relationships xmlns="http://schemas.openxmlformats.org/package/2006/relationships"><Relationship Id="rId3" Type="http://schemas.openxmlformats.org/officeDocument/2006/relationships/tags" Target="../tags/tag452.xml"/><Relationship Id="rId2" Type="http://schemas.openxmlformats.org/officeDocument/2006/relationships/tags" Target="../tags/tag451.xml"/><Relationship Id="rId1" Type="http://schemas.openxmlformats.org/officeDocument/2006/relationships/tags" Target="../tags/tag450.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5AF84F6-0E9A-4153-9183-2BB139F6D88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2782" y="-685800"/>
            <a:ext cx="13534382" cy="8444410"/>
          </a:xfrm>
          <a:prstGeom prst="rect">
            <a:avLst/>
          </a:prstGeom>
        </p:spPr>
      </p:pic>
      <p:pic>
        <p:nvPicPr>
          <p:cNvPr id="2" name="Picture 1">
            <a:extLst>
              <a:ext uri="{FF2B5EF4-FFF2-40B4-BE49-F238E27FC236}">
                <a16:creationId xmlns:a16="http://schemas.microsoft.com/office/drawing/2014/main" id="{AEB5CFD2-9183-137A-5FA9-A00F9A242008}"/>
              </a:ext>
            </a:extLst>
          </p:cNvPr>
          <p:cNvPicPr>
            <a:picLocks noChangeAspect="1"/>
          </p:cNvPicPr>
          <p:nvPr/>
        </p:nvPicPr>
        <p:blipFill>
          <a:blip r:embed="rId6"/>
          <a:stretch>
            <a:fillRect/>
          </a:stretch>
        </p:blipFill>
        <p:spPr>
          <a:xfrm>
            <a:off x="-744769" y="-685800"/>
            <a:ext cx="13622569" cy="844441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Cape May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June 2023</a:t>
              </a:r>
            </a:p>
          </p:txBody>
        </p:sp>
      </p:grpSp>
      <p:pic>
        <p:nvPicPr>
          <p:cNvPr id="11" name="Picture 2">
            <a:extLst>
              <a:ext uri="{FF2B5EF4-FFF2-40B4-BE49-F238E27FC236}">
                <a16:creationId xmlns:a16="http://schemas.microsoft.com/office/drawing/2014/main" id="{031BECBA-618D-6129-9234-BCA035F24111}"/>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899677" y="4739653"/>
            <a:ext cx="899393" cy="1745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24AA7474-8CC4-2060-70D1-FF0EC00C37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62609"/>
            <a:ext cx="2229729" cy="4038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F9AA15D-2D6A-0217-6097-425BC5CA37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987552"/>
            <a:ext cx="5631473" cy="480060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Cape May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681764876"/>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2209979"/>
              </p:ext>
            </p:extLst>
          </p:nvPr>
        </p:nvGraphicFramePr>
        <p:xfrm>
          <a:off x="7543800" y="948898"/>
          <a:ext cx="4648200" cy="606150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Cape May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4560524"/>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790530078"/>
              </p:ext>
            </p:extLst>
          </p:nvPr>
        </p:nvGraphicFramePr>
        <p:xfrm>
          <a:off x="7029159" y="1254672"/>
          <a:ext cx="5162842" cy="583192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40359201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315869731"/>
              </p:ext>
            </p:extLst>
          </p:nvPr>
        </p:nvGraphicFramePr>
        <p:xfrm>
          <a:off x="3276601" y="595336"/>
          <a:ext cx="8601254" cy="5738848"/>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459205551"/>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1734503680"/>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0859694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4892889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59637564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3760625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5551134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8369526"/>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666678022"/>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127943165"/>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774208679"/>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201429957"/>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009543808"/>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64151357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4144848113"/>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02591493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69869519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169109"/>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25587387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33275755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4110419444"/>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28566242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56206995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23855084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92352835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69895919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89111336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06020436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567076239"/>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17748766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111218553"/>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37430821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324537" y="5967298"/>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70801" y="607095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56214455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533112586"/>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54089648"/>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23412304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010400" y="5560872"/>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02246833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55828923"/>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18619639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2021-2022</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28441521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2016-2017 through 2021-2022</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91191567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2021</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64082860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Jan 2022-Dec 2022: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25539843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Jan 2022-Dec 2022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57647973"/>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23379901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721080539"/>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Education, School Performance Reports, 2022</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813589769"/>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8.7: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12759405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716863271"/>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8.6: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14924048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74204099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60323947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Kids Count Data Dashboard using raw data from NJ Department of Law and Public Safety, Division of NJ State Police, Uniform Crime Reports, 2020</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3966492"/>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58200" y="4120380"/>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Kids Count Data Dashboard using raw data from NJ Department of Law and Public Safety, Division of NJ State Police, Uniform Crime Reports, 2016-2020.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28026972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2171662894"/>
              </p:ext>
            </p:extLst>
          </p:nvPr>
        </p:nvGraphicFramePr>
        <p:xfrm>
          <a:off x="8382000" y="4549894"/>
          <a:ext cx="3581400" cy="2245786"/>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4266163717"/>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2021-2022</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19191094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631019934"/>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2020</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84309135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2016-2020</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69670919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2020</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16516422"/>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2021,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35088248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2017-2021</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01822553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2021-2022</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2927111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2021 and 2022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 2018-2022</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48801650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12786745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2021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52825899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2022</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75803216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1137887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2015-2020. 2019 data not available.</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58784119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799105847"/>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28060367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2015-2020. 2019 data not available.</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56571487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137763469"/>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15235279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61086697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2020</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2018-2020
</a:t>
            </a:r>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9933281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355618235"/>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2020-2021</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311235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24548463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11604860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638646954"/>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2021-2022</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79541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2022</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143752453"/>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2022</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dirty="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837926057"/>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26360450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2021</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3" name="TextBox 2">
            <a:extLst>
              <a:ext uri="{FF2B5EF4-FFF2-40B4-BE49-F238E27FC236}">
                <a16:creationId xmlns:a16="http://schemas.microsoft.com/office/drawing/2014/main" id="{2889A200-2FC3-5395-E1BF-88CECD292F2E}"/>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www.capeatlanticresourcenet.org</a:t>
            </a:r>
          </a:p>
        </p:txBody>
      </p:sp>
      <p:sp>
        <p:nvSpPr>
          <p:cNvPr id="7" name="Rectangle 6">
            <a:extLst>
              <a:ext uri="{FF2B5EF4-FFF2-40B4-BE49-F238E27FC236}">
                <a16:creationId xmlns:a16="http://schemas.microsoft.com/office/drawing/2014/main" id="{8EDD4FC9-98F6-5B63-C816-B2DA09E31842}"/>
              </a:ext>
            </a:extLst>
          </p:cNvPr>
          <p:cNvSpPr/>
          <p:nvPr/>
        </p:nvSpPr>
        <p:spPr>
          <a:xfrm>
            <a:off x="3471384" y="91019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Jewish Family Service of Atlantic and Cape May Counties </a:t>
            </a:r>
            <a:r>
              <a:rPr lang="en-US" sz="1200" dirty="0">
                <a:solidFill>
                  <a:srgbClr val="C00000"/>
                </a:solidFill>
                <a:latin typeface="Franklin Gothic Medium" panose="020B0603020102020204" pitchFamily="34" charset="0"/>
              </a:rPr>
              <a:t>[Family Counseling]</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Family Services </a:t>
            </a:r>
            <a:r>
              <a:rPr lang="en-US" sz="1200" dirty="0">
                <a:solidFill>
                  <a:srgbClr val="C00000"/>
                </a:solidFill>
                <a:latin typeface="Franklin Gothic Medium" panose="020B0603020102020204" pitchFamily="34" charset="0"/>
              </a:rPr>
              <a:t>[Teen Center/Kinship/Parenting Support]</a:t>
            </a:r>
          </a:p>
          <a:p>
            <a:endParaRPr lang="en-US" sz="1600" dirty="0">
              <a:latin typeface="Franklin Gothic Medium" panose="020B0603020102020204" pitchFamily="34" charset="0"/>
            </a:endParaRPr>
          </a:p>
          <a:p>
            <a:r>
              <a:rPr lang="en-US" sz="1600" dirty="0">
                <a:latin typeface="Franklin Gothic Medium" panose="020B0603020102020204" pitchFamily="34" charset="0"/>
              </a:rPr>
              <a:t>Intensive Family Support Services </a:t>
            </a:r>
            <a:r>
              <a:rPr lang="en-US" sz="1200" dirty="0">
                <a:solidFill>
                  <a:srgbClr val="C00000"/>
                </a:solidFill>
                <a:latin typeface="Franklin Gothic Medium" panose="020B0603020102020204" pitchFamily="34" charset="0"/>
              </a:rPr>
              <a:t>[Mental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United Way – Atlantic County/Cape May Office </a:t>
            </a:r>
            <a:r>
              <a:rPr lang="en-US" sz="1200" dirty="0">
                <a:solidFill>
                  <a:srgbClr val="C00000"/>
                </a:solidFill>
                <a:latin typeface="Franklin Gothic Medium" panose="020B0603020102020204" pitchFamily="34" charset="0"/>
              </a:rPr>
              <a:t>[Job, Health, Utilities, Housing]</a:t>
            </a:r>
          </a:p>
          <a:p>
            <a:endParaRPr lang="en-US" sz="1200" dirty="0">
              <a:latin typeface="Franklin Gothic Medium" panose="020B0603020102020204" pitchFamily="34" charset="0"/>
            </a:endParaRPr>
          </a:p>
          <a:p>
            <a:r>
              <a:rPr lang="en-US" sz="1600" dirty="0">
                <a:latin typeface="Franklin Gothic Medium" panose="020B0603020102020204" pitchFamily="34" charset="0"/>
              </a:rPr>
              <a:t>Shore Family Success Center</a:t>
            </a:r>
            <a:endParaRPr lang="en-US" sz="1200" dirty="0">
              <a:solidFill>
                <a:srgbClr val="C00000"/>
              </a:solidFill>
              <a:latin typeface="Franklin Gothic Medium" panose="020B0603020102020204" pitchFamily="34" charset="0"/>
            </a:endParaRPr>
          </a:p>
          <a:p>
            <a:endParaRPr lang="en-US" sz="1200" dirty="0">
              <a:solidFill>
                <a:srgbClr val="C00000"/>
              </a:solidFill>
              <a:latin typeface="Franklin Gothic Medium" panose="020B0603020102020204" pitchFamily="34" charset="0"/>
            </a:endParaRP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3260583449"/>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South Jersey Legal Services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  Coalition Against Rape and Abuse Project</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endParaRPr lang="en-US" sz="14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b3c64131415088bfffe4&quot;,&quot;SmartGridHorizontal&quot;:0,&quot;LinkedExcelSources&quot;:{&quot;6463e187363939443c0312ea&quot;:&quot;{{Desktop}}\\2023 Data Hub\\template\\County PPT_stage 1\\workbooks\\Cape May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3t30q1tHQs2Y5km55j9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Hmczl0Fp8BlCZsYCQD_1684253191&quot;,&quot;DataType&quot;:1,&quot;ImageAutosize&quot;:1,&quot;ZIndexPreserved&quot;:true,&quot;ValueBgColor&quot;:false,&quot;ValueFont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27761</TotalTime>
  <Words>9799</Words>
  <Application>Microsoft Office PowerPoint</Application>
  <PresentationFormat>Widescreen</PresentationFormat>
  <Paragraphs>790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1642</cp:revision>
  <dcterms:created xsi:type="dcterms:W3CDTF">2006-08-16T00:00:00Z</dcterms:created>
  <dcterms:modified xsi:type="dcterms:W3CDTF">2023-06-20T14:12:23Z</dcterms:modified>
</cp:coreProperties>
</file>