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619" dt="2025-03-10T15:25:56.9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82222" autoAdjust="0"/>
  </p:normalViewPr>
  <p:slideViewPr>
    <p:cSldViewPr>
      <p:cViewPr varScale="1">
        <p:scale>
          <a:sx n="67" d="100"/>
          <a:sy n="67" d="100"/>
        </p:scale>
        <p:origin x="211" y="58"/>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Cape%20May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Cape%20May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Overview'!$A$18,'0. Overview'!$A$38,'0. Overview'!$A$57,'0. Overview'!$A$84,'0. Overview'!$A$104,'0. Overview'!$A$114,'0. Overview'!$A$153,'0. Overview'!$A$166,'0. Overview'!$A$199)</c:f>
              <c:strCache>
                <c:ptCount val="9"/>
                <c:pt idx="0">
                  <c:v>Cape May</c:v>
                </c:pt>
                <c:pt idx="1">
                  <c:v>Cape May </c:v>
                </c:pt>
                <c:pt idx="2">
                  <c:v>Cape May</c:v>
                </c:pt>
                <c:pt idx="3">
                  <c:v>Cape May</c:v>
                </c:pt>
                <c:pt idx="4">
                  <c:v>Cape May</c:v>
                </c:pt>
                <c:pt idx="5">
                  <c:v>Cape May</c:v>
                </c:pt>
                <c:pt idx="6">
                  <c:v>Cape May </c:v>
                </c:pt>
                <c:pt idx="7">
                  <c:v>Cape May</c:v>
                </c:pt>
                <c:pt idx="8">
                  <c:v>Cape May </c:v>
                </c:pt>
              </c:strCache>
            </c:strRef>
          </c:cat>
          <c:val>
            <c:numRef>
              <c:f>('0. Overview'!$C$18,'0. Overview'!$C$38,'0. Overview'!$C$57,'0. Overview'!$C$84,'0. Overview'!$C$104,'0. Overview'!$C$114,'0. Overview'!$C$153,'0. Overview'!$C$166,'0. Overview'!$C$199)</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7B6A-402F-8C21-8BA97F18F498}"/>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Overview'!$A$18,'0. Overview'!$A$38,'0. Overview'!$A$57,'0. Overview'!$A$84,'0. Overview'!$A$104,'0. Overview'!$A$114,'0. Overview'!$A$153,'0. Overview'!$A$166,'0. Overview'!$A$199)</c:f>
              <c:strCache>
                <c:ptCount val="9"/>
                <c:pt idx="0">
                  <c:v>Cape May</c:v>
                </c:pt>
                <c:pt idx="1">
                  <c:v>Cape May </c:v>
                </c:pt>
                <c:pt idx="2">
                  <c:v>Cape May</c:v>
                </c:pt>
                <c:pt idx="3">
                  <c:v>Cape May</c:v>
                </c:pt>
                <c:pt idx="4">
                  <c:v>Cape May</c:v>
                </c:pt>
                <c:pt idx="5">
                  <c:v>Cape May</c:v>
                </c:pt>
                <c:pt idx="6">
                  <c:v>Cape May </c:v>
                </c:pt>
                <c:pt idx="7">
                  <c:v>Cape May</c:v>
                </c:pt>
                <c:pt idx="8">
                  <c:v>Cape May </c:v>
                </c:pt>
              </c:strCache>
            </c:strRef>
          </c:cat>
          <c:val>
            <c:numRef>
              <c:f>('0. Overview'!$D$18,'0. Overview'!$D$38,'0. Overview'!$D$57,'0. Overview'!$D$84,'0. Overview'!$D$104,'0. Overview'!$D$114,'0. Overview'!$D$153,'0. Overview'!$D$166,'0. Overview'!$D$199)</c:f>
              <c:numCache>
                <c:formatCode>General</c:formatCode>
                <c:ptCount val="9"/>
                <c:pt idx="0">
                  <c:v>5.875</c:v>
                </c:pt>
                <c:pt idx="1">
                  <c:v>7.875</c:v>
                </c:pt>
                <c:pt idx="2">
                  <c:v>10.875</c:v>
                </c:pt>
                <c:pt idx="3">
                  <c:v>4.875</c:v>
                </c:pt>
                <c:pt idx="4">
                  <c:v>7.875</c:v>
                </c:pt>
                <c:pt idx="5">
                  <c:v>19.875</c:v>
                </c:pt>
                <c:pt idx="6">
                  <c:v>2.875</c:v>
                </c:pt>
                <c:pt idx="7">
                  <c:v>11.875</c:v>
                </c:pt>
                <c:pt idx="8">
                  <c:v>0.875</c:v>
                </c:pt>
              </c:numCache>
            </c:numRef>
          </c:val>
          <c:extLst>
            <c:ext xmlns:c16="http://schemas.microsoft.com/office/drawing/2014/chart" uri="{C3380CC4-5D6E-409C-BE32-E72D297353CC}">
              <c16:uniqueId val="{00000001-7B6A-402F-8C21-8BA97F18F498}"/>
            </c:ext>
          </c:extLst>
        </c:ser>
        <c:ser>
          <c:idx val="3"/>
          <c:order val="2"/>
          <c:spPr>
            <a:solidFill>
              <a:schemeClr val="bg1">
                <a:lumMod val="65000"/>
              </a:schemeClr>
            </a:solidFill>
            <a:ln>
              <a:solidFill>
                <a:schemeClr val="tx1">
                  <a:lumMod val="95000"/>
                  <a:lumOff val="5000"/>
                </a:schemeClr>
              </a:solidFill>
            </a:ln>
            <a:effectLst/>
          </c:spPr>
          <c:invertIfNegative val="0"/>
          <c:cat>
            <c:strRef>
              <c:f>('0. Overview'!$A$18,'0. Overview'!$A$38,'0. Overview'!$A$57,'0. Overview'!$A$84,'0. Overview'!$A$104,'0. Overview'!$A$114,'0. Overview'!$A$153,'0. Overview'!$A$166,'0. Overview'!$A$199)</c:f>
              <c:strCache>
                <c:ptCount val="9"/>
                <c:pt idx="0">
                  <c:v>Cape May</c:v>
                </c:pt>
                <c:pt idx="1">
                  <c:v>Cape May </c:v>
                </c:pt>
                <c:pt idx="2">
                  <c:v>Cape May</c:v>
                </c:pt>
                <c:pt idx="3">
                  <c:v>Cape May</c:v>
                </c:pt>
                <c:pt idx="4">
                  <c:v>Cape May</c:v>
                </c:pt>
                <c:pt idx="5">
                  <c:v>Cape May</c:v>
                </c:pt>
                <c:pt idx="6">
                  <c:v>Cape May </c:v>
                </c:pt>
                <c:pt idx="7">
                  <c:v>Cape May</c:v>
                </c:pt>
                <c:pt idx="8">
                  <c:v>Cape May </c:v>
                </c:pt>
              </c:strCache>
            </c:strRef>
          </c:cat>
          <c:val>
            <c:numRef>
              <c:f>('0. Overview'!$E$18,'0. Overview'!$E$38,'0. Overview'!$E$57,'0. Overview'!$E$84,'0. Overview'!$E$104,'0. Overview'!$E$114,'0. Overview'!$E$153,'0. Overview'!$E$166,'0. Overview'!$E$199)</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7B6A-402F-8C21-8BA97F18F498}"/>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794432719725818E-2"/>
          <c:y val="0"/>
          <c:w val="0.94171020668050265"/>
          <c:h val="0.92582700387651939"/>
        </c:manualLayout>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Overview'!$A$225,'0. Overview'!$A$248,'0. Overview'!$A$269,'0. Overview'!$A$277,'0. Overview'!$A$329,'0. Overview'!$A$339,'0. Overview'!$A$361,'0. Overview'!$A$385)</c:f>
              <c:strCache>
                <c:ptCount val="8"/>
                <c:pt idx="0">
                  <c:v>Cape May</c:v>
                </c:pt>
                <c:pt idx="1">
                  <c:v>Cape May</c:v>
                </c:pt>
                <c:pt idx="2">
                  <c:v>Cape May</c:v>
                </c:pt>
                <c:pt idx="3">
                  <c:v>Cape May</c:v>
                </c:pt>
                <c:pt idx="4">
                  <c:v>Cape May</c:v>
                </c:pt>
                <c:pt idx="5">
                  <c:v>Cape May</c:v>
                </c:pt>
                <c:pt idx="6">
                  <c:v>Cape May</c:v>
                </c:pt>
                <c:pt idx="7">
                  <c:v>Cape May</c:v>
                </c:pt>
              </c:strCache>
            </c:strRef>
          </c:cat>
          <c:val>
            <c:numRef>
              <c:f>('0. Overview'!$C$225,'0. Overview'!$C$248,'0. Overview'!$C$269,'0. Overview'!$C$277,'0. Overview'!$C$329,'0. Overview'!$C$339,'0. Overview'!$C$361,'0. Overview'!$C$385)</c:f>
              <c:numCache>
                <c:formatCode>General</c:formatCode>
                <c:ptCount val="8"/>
                <c:pt idx="0">
                  <c:v>22</c:v>
                </c:pt>
                <c:pt idx="1">
                  <c:v>22</c:v>
                </c:pt>
                <c:pt idx="2">
                  <c:v>22</c:v>
                </c:pt>
                <c:pt idx="3">
                  <c:v>22</c:v>
                </c:pt>
                <c:pt idx="4">
                  <c:v>22</c:v>
                </c:pt>
                <c:pt idx="5">
                  <c:v>22</c:v>
                </c:pt>
                <c:pt idx="6">
                  <c:v>22</c:v>
                </c:pt>
                <c:pt idx="7">
                  <c:v>22</c:v>
                </c:pt>
              </c:numCache>
            </c:numRef>
          </c:val>
          <c:extLst>
            <c:ext xmlns:c16="http://schemas.microsoft.com/office/drawing/2014/chart" uri="{C3380CC4-5D6E-409C-BE32-E72D297353CC}">
              <c16:uniqueId val="{00000000-8BDF-4892-B4DD-7D1F2FB20988}"/>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Overview'!$A$225,'0. Overview'!$A$248,'0. Overview'!$A$269,'0. Overview'!$A$277,'0. Overview'!$A$329,'0. Overview'!$A$339,'0. Overview'!$A$361,'0. Overview'!$A$385)</c:f>
              <c:strCache>
                <c:ptCount val="8"/>
                <c:pt idx="0">
                  <c:v>Cape May</c:v>
                </c:pt>
                <c:pt idx="1">
                  <c:v>Cape May</c:v>
                </c:pt>
                <c:pt idx="2">
                  <c:v>Cape May</c:v>
                </c:pt>
                <c:pt idx="3">
                  <c:v>Cape May</c:v>
                </c:pt>
                <c:pt idx="4">
                  <c:v>Cape May</c:v>
                </c:pt>
                <c:pt idx="5">
                  <c:v>Cape May</c:v>
                </c:pt>
                <c:pt idx="6">
                  <c:v>Cape May</c:v>
                </c:pt>
                <c:pt idx="7">
                  <c:v>Cape May</c:v>
                </c:pt>
              </c:strCache>
            </c:strRef>
          </c:cat>
          <c:val>
            <c:numRef>
              <c:f>('0. Overview'!$D$225,'0. Overview'!$D$248,'0. Overview'!$D$269,'0. Overview'!$D$277,'0. Overview'!$D$329,'0. Overview'!$D$339,'0. Overview'!$D$361,'0. Overview'!$D$385)</c:f>
              <c:numCache>
                <c:formatCode>General</c:formatCode>
                <c:ptCount val="8"/>
                <c:pt idx="0">
                  <c:v>1.875</c:v>
                </c:pt>
                <c:pt idx="1">
                  <c:v>0.875</c:v>
                </c:pt>
                <c:pt idx="2">
                  <c:v>1.875</c:v>
                </c:pt>
                <c:pt idx="3">
                  <c:v>15.875</c:v>
                </c:pt>
                <c:pt idx="4">
                  <c:v>5.875</c:v>
                </c:pt>
                <c:pt idx="5">
                  <c:v>19.875</c:v>
                </c:pt>
                <c:pt idx="6">
                  <c:v>19.875</c:v>
                </c:pt>
                <c:pt idx="7">
                  <c:v>17.875</c:v>
                </c:pt>
              </c:numCache>
            </c:numRef>
          </c:val>
          <c:extLst>
            <c:ext xmlns:c16="http://schemas.microsoft.com/office/drawing/2014/chart" uri="{C3380CC4-5D6E-409C-BE32-E72D297353CC}">
              <c16:uniqueId val="{00000001-8BDF-4892-B4DD-7D1F2FB20988}"/>
            </c:ext>
          </c:extLst>
        </c:ser>
        <c:ser>
          <c:idx val="3"/>
          <c:order val="2"/>
          <c:spPr>
            <a:solidFill>
              <a:schemeClr val="bg2">
                <a:lumMod val="75000"/>
              </a:schemeClr>
            </a:solidFill>
            <a:ln>
              <a:solidFill>
                <a:schemeClr val="tx1"/>
              </a:solidFill>
            </a:ln>
            <a:effectLst/>
          </c:spPr>
          <c:invertIfNegative val="0"/>
          <c:cat>
            <c:strRef>
              <c:f>('0. Overview'!$A$225,'0. Overview'!$A$248,'0. Overview'!$A$269,'0. Overview'!$A$277,'0. Overview'!$A$329,'0. Overview'!$A$339,'0. Overview'!$A$361,'0. Overview'!$A$385)</c:f>
              <c:strCache>
                <c:ptCount val="8"/>
                <c:pt idx="0">
                  <c:v>Cape May</c:v>
                </c:pt>
                <c:pt idx="1">
                  <c:v>Cape May</c:v>
                </c:pt>
                <c:pt idx="2">
                  <c:v>Cape May</c:v>
                </c:pt>
                <c:pt idx="3">
                  <c:v>Cape May</c:v>
                </c:pt>
                <c:pt idx="4">
                  <c:v>Cape May</c:v>
                </c:pt>
                <c:pt idx="5">
                  <c:v>Cape May</c:v>
                </c:pt>
                <c:pt idx="6">
                  <c:v>Cape May</c:v>
                </c:pt>
                <c:pt idx="7">
                  <c:v>Cape May</c:v>
                </c:pt>
              </c:strCache>
            </c:strRef>
          </c:cat>
          <c:val>
            <c:numRef>
              <c:f>('0. Overview'!$E$225,'0. Overview'!$E$248,'0. Overview'!$E$269,'0. Overview'!$E$277,'0. Overview'!$E$329,'0. Overview'!$E$339,'0. Overview'!$E$361,'0. Overview'!$E$385)</c:f>
              <c:numCache>
                <c:formatCode>General</c:formatCode>
                <c:ptCount val="8"/>
                <c:pt idx="0">
                  <c:v>0.25</c:v>
                </c:pt>
                <c:pt idx="1">
                  <c:v>0.25</c:v>
                </c:pt>
                <c:pt idx="2">
                  <c:v>0.25</c:v>
                </c:pt>
                <c:pt idx="3">
                  <c:v>0.25</c:v>
                </c:pt>
                <c:pt idx="4">
                  <c:v>0.25</c:v>
                </c:pt>
                <c:pt idx="5">
                  <c:v>0.25</c:v>
                </c:pt>
                <c:pt idx="6">
                  <c:v>0.25</c:v>
                </c:pt>
                <c:pt idx="7">
                  <c:v>0.25</c:v>
                </c:pt>
              </c:numCache>
            </c:numRef>
          </c:val>
          <c:extLst>
            <c:ext xmlns:c16="http://schemas.microsoft.com/office/drawing/2014/chart" uri="{C3380CC4-5D6E-409C-BE32-E72D297353CC}">
              <c16:uniqueId val="{00000002-8BDF-4892-B4DD-7D1F2FB20988}"/>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Cape May</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0.91</c:v>
                </c:pt>
                <c:pt idx="1">
                  <c:v>5.1999999999999998E-2</c:v>
                </c:pt>
                <c:pt idx="2">
                  <c:v>2.4E-2</c:v>
                </c:pt>
                <c:pt idx="3">
                  <c:v>1.4E-2</c:v>
                </c:pt>
                <c:pt idx="4">
                  <c:v>3.0000000000000001E-3</c:v>
                </c:pt>
                <c:pt idx="5">
                  <c:v>6.7000000000000004E-2</c:v>
                </c:pt>
                <c:pt idx="6">
                  <c:v>0.08</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0.93500000000000005</c:v>
                </c:pt>
                <c:pt idx="1">
                  <c:v>0.93200000000000005</c:v>
                </c:pt>
                <c:pt idx="2">
                  <c:v>0.90900000000000003</c:v>
                </c:pt>
                <c:pt idx="3">
                  <c:v>0.91300000000000003</c:v>
                </c:pt>
                <c:pt idx="4">
                  <c:v>0.91</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5.3999999999999999E-2</c:v>
                </c:pt>
                <c:pt idx="1">
                  <c:v>5.2999999999999999E-2</c:v>
                </c:pt>
                <c:pt idx="2">
                  <c:v>6.0999999999999999E-2</c:v>
                </c:pt>
                <c:pt idx="3">
                  <c:v>4.5999999999999999E-2</c:v>
                </c:pt>
                <c:pt idx="4">
                  <c:v>5.1999999999999998E-2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0</c:v>
                </c:pt>
                <c:pt idx="1">
                  <c:v>6.0000000000000001E-3</c:v>
                </c:pt>
                <c:pt idx="2">
                  <c:v>0.01</c:v>
                </c:pt>
                <c:pt idx="3">
                  <c:v>6.0000000000000001E-3</c:v>
                </c:pt>
                <c:pt idx="4">
                  <c:v>2.4E-2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1.0999999999999999E-2</c:v>
                </c:pt>
                <c:pt idx="1">
                  <c:v>1.4999999999999999E-2</c:v>
                </c:pt>
                <c:pt idx="2">
                  <c:v>1.4E-2</c:v>
                </c:pt>
                <c:pt idx="3">
                  <c:v>1.4E-2</c:v>
                </c:pt>
                <c:pt idx="4">
                  <c:v>1.4E-2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8.1000000000000003E-2</c:v>
                </c:pt>
                <c:pt idx="1">
                  <c:v>0.08</c:v>
                </c:pt>
                <c:pt idx="2">
                  <c:v>8.4000000000000005E-2</c:v>
                </c:pt>
                <c:pt idx="3">
                  <c:v>8.5999999999999993E-2</c:v>
                </c:pt>
                <c:pt idx="4">
                  <c:v>8.4000000000000005E-2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60</c:v>
                </c:pt>
                <c:pt idx="1">
                  <c:v>62</c:v>
                </c:pt>
                <c:pt idx="2">
                  <c:v>64</c:v>
                </c:pt>
                <c:pt idx="3">
                  <c:v>64</c:v>
                </c:pt>
                <c:pt idx="4">
                  <c:v>65.71594202</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3">
                  <c:v>63.597052886999997</c:v>
                </c:pt>
                <c:pt idx="4">
                  <c:v>62.887250549999997</c:v>
                </c:pt>
                <c:pt idx="5">
                  <c:v>62.671106942000002</c:v>
                </c:pt>
                <c:pt idx="6">
                  <c:v>61.769553412</c:v>
                </c:pt>
                <c:pt idx="7">
                  <c:v>59.478249562000002</c:v>
                </c:pt>
                <c:pt idx="8">
                  <c:v>58.429894609999998</c:v>
                </c:pt>
                <c:pt idx="9">
                  <c:v>55.495164715999998</c:v>
                </c:pt>
                <c:pt idx="10">
                  <c:v>55.328288856999997</c:v>
                </c:pt>
                <c:pt idx="11">
                  <c:v>55.047526673999997</c:v>
                </c:pt>
                <c:pt idx="12">
                  <c:v>53.633189672999997</c:v>
                </c:pt>
                <c:pt idx="13">
                  <c:v>53.538124850999999</c:v>
                </c:pt>
                <c:pt idx="14">
                  <c:v>53.260226760000002</c:v>
                </c:pt>
                <c:pt idx="15">
                  <c:v>51.705481708999997</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2" formatCode="0.00">
                  <c:v>65.71594202</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4.8000000000000001E-2</c:v>
                </c:pt>
                <c:pt idx="1">
                  <c:v>4.3999999999999997E-2</c:v>
                </c:pt>
                <c:pt idx="2">
                  <c:v>0.05</c:v>
                </c:pt>
                <c:pt idx="3">
                  <c:v>5.2999999999999999E-2</c:v>
                </c:pt>
                <c:pt idx="4">
                  <c:v>5.0999999999999997E-2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General</c:formatCode>
                <c:ptCount val="21"/>
                <c:pt idx="0" formatCode="0%">
                  <c:v>2.9000000000000001E-2</c:v>
                </c:pt>
                <c:pt idx="2" formatCode="0%">
                  <c:v>6.2E-2</c:v>
                </c:pt>
                <c:pt idx="3" formatCode="0%">
                  <c:v>8.5000000000000006E-2</c:v>
                </c:pt>
                <c:pt idx="4" formatCode="0%">
                  <c:v>0.10199999999999999</c:v>
                </c:pt>
                <c:pt idx="5" formatCode="0%">
                  <c:v>0.11</c:v>
                </c:pt>
                <c:pt idx="6" formatCode="0%">
                  <c:v>0.11600000000000001</c:v>
                </c:pt>
                <c:pt idx="7" formatCode="0%">
                  <c:v>0.11799999999999999</c:v>
                </c:pt>
                <c:pt idx="8" formatCode="0%">
                  <c:v>0.13200000000000001</c:v>
                </c:pt>
                <c:pt idx="9" formatCode="0%">
                  <c:v>0.13800000000000001</c:v>
                </c:pt>
                <c:pt idx="10" formatCode="0%">
                  <c:v>0.14199999999999999</c:v>
                </c:pt>
                <c:pt idx="11" formatCode="0%">
                  <c:v>0.16800000000000001</c:v>
                </c:pt>
                <c:pt idx="12" formatCode="0%">
                  <c:v>0.19800000000000001</c:v>
                </c:pt>
                <c:pt idx="13" formatCode="0%">
                  <c:v>0.27800000000000002</c:v>
                </c:pt>
                <c:pt idx="14">
                  <c:v>0.28100000000000003</c:v>
                </c:pt>
                <c:pt idx="15" formatCode="0%">
                  <c:v>0.30599999999999999</c:v>
                </c:pt>
                <c:pt idx="16" formatCode="0%">
                  <c:v>0.316</c:v>
                </c:pt>
                <c:pt idx="17" formatCode="0%">
                  <c:v>0.33700000000000002</c:v>
                </c:pt>
                <c:pt idx="18" formatCode="0%">
                  <c:v>0.34599999999999997</c:v>
                </c:pt>
                <c:pt idx="19">
                  <c:v>0.371</c:v>
                </c:pt>
                <c:pt idx="20">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1">
                  <c:v>5.0999999999999997E-2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1792149360236220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Wildwood city</c:v>
                </c:pt>
                <c:pt idx="1">
                  <c:v>Cape May Point borough</c:v>
                </c:pt>
                <c:pt idx="2">
                  <c:v>Ocean City city</c:v>
                </c:pt>
                <c:pt idx="3">
                  <c:v>Cape May city</c:v>
                </c:pt>
                <c:pt idx="4">
                  <c:v>Middle township</c:v>
                </c:pt>
                <c:pt idx="5">
                  <c:v>North Wildwood city</c:v>
                </c:pt>
                <c:pt idx="6">
                  <c:v>Stone Harbor borough</c:v>
                </c:pt>
                <c:pt idx="7">
                  <c:v>Lower township</c:v>
                </c:pt>
                <c:pt idx="8">
                  <c:v>Dennis township</c:v>
                </c:pt>
              </c:strCache>
            </c:strRef>
          </c:cat>
          <c:val>
            <c:numRef>
              <c:f>Sheet1!$B$2:$B$10</c:f>
              <c:numCache>
                <c:formatCode>0.00%</c:formatCode>
                <c:ptCount val="9"/>
                <c:pt idx="0">
                  <c:v>0.19600000000000001</c:v>
                </c:pt>
                <c:pt idx="1">
                  <c:v>0.16800000000000001</c:v>
                </c:pt>
                <c:pt idx="2">
                  <c:v>6.6000000000000003E-2</c:v>
                </c:pt>
                <c:pt idx="3">
                  <c:v>0.06</c:v>
                </c:pt>
                <c:pt idx="4">
                  <c:v>5.8000000000000003E-2</c:v>
                </c:pt>
                <c:pt idx="5">
                  <c:v>4.1000000000000002E-2</c:v>
                </c:pt>
                <c:pt idx="6">
                  <c:v>3.9E-2</c:v>
                </c:pt>
                <c:pt idx="7">
                  <c:v>3.4000000000000002E-2</c:v>
                </c:pt>
                <c:pt idx="8">
                  <c:v>1.9E-2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Cape May County avg 4.8%</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Sheet1!$A$2:$A$10</c:f>
              <c:strCache>
                <c:ptCount val="9"/>
                <c:pt idx="0">
                  <c:v>Wildwood city</c:v>
                </c:pt>
                <c:pt idx="1">
                  <c:v>Cape May Point borough</c:v>
                </c:pt>
                <c:pt idx="2">
                  <c:v>Ocean City city</c:v>
                </c:pt>
                <c:pt idx="3">
                  <c:v>Cape May city</c:v>
                </c:pt>
                <c:pt idx="4">
                  <c:v>Middle township</c:v>
                </c:pt>
                <c:pt idx="5">
                  <c:v>North Wildwood city</c:v>
                </c:pt>
                <c:pt idx="6">
                  <c:v>Stone Harbor borough</c:v>
                </c:pt>
                <c:pt idx="7">
                  <c:v>Lower township</c:v>
                </c:pt>
                <c:pt idx="8">
                  <c:v>Dennis township</c:v>
                </c:pt>
              </c:strCache>
            </c:strRef>
          </c:cat>
          <c:val>
            <c:numRef>
              <c:f>Sheet1!$C$2:$C$10</c:f>
              <c:numCache>
                <c:formatCode>0%</c:formatCode>
                <c:ptCount val="9"/>
                <c:pt idx="0">
                  <c:v>4.8000000000000001E-2</c:v>
                </c:pt>
                <c:pt idx="1">
                  <c:v>4.8000000000000001E-2</c:v>
                </c:pt>
                <c:pt idx="2">
                  <c:v>4.8000000000000001E-2</c:v>
                </c:pt>
                <c:pt idx="3">
                  <c:v>4.8000000000000001E-2</c:v>
                </c:pt>
                <c:pt idx="4">
                  <c:v>4.8000000000000001E-2</c:v>
                </c:pt>
                <c:pt idx="5">
                  <c:v>4.8000000000000001E-2</c:v>
                </c:pt>
                <c:pt idx="6">
                  <c:v>4.8000000000000001E-2</c:v>
                </c:pt>
                <c:pt idx="7">
                  <c:v>4.8000000000000001E-2</c:v>
                </c:pt>
                <c:pt idx="8">
                  <c:v>4.8000000000000001E-2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17212573818897639"/>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0.91500000000000004</c:v>
                </c:pt>
                <c:pt idx="1">
                  <c:v>0.91800000000000004</c:v>
                </c:pt>
                <c:pt idx="2">
                  <c:v>0.90600000000000003</c:v>
                </c:pt>
                <c:pt idx="3">
                  <c:v>0.879</c:v>
                </c:pt>
                <c:pt idx="4">
                  <c:v>0.90600000000000003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5" formatCode="0%">
                  <c:v>0.626</c:v>
                </c:pt>
                <c:pt idx="6" formatCode="0%">
                  <c:v>0.63400000000000001</c:v>
                </c:pt>
                <c:pt idx="7" formatCode="0%">
                  <c:v>0.65600000000000003</c:v>
                </c:pt>
                <c:pt idx="8" formatCode="0%">
                  <c:v>0.68300000000000005</c:v>
                </c:pt>
                <c:pt idx="9" formatCode="0%">
                  <c:v>0.73</c:v>
                </c:pt>
                <c:pt idx="10" formatCode="0%">
                  <c:v>0.74399999999999999</c:v>
                </c:pt>
                <c:pt idx="11" formatCode="0%">
                  <c:v>0.78400000000000003</c:v>
                </c:pt>
                <c:pt idx="12" formatCode="0%">
                  <c:v>0.81899999999999995</c:v>
                </c:pt>
                <c:pt idx="13" formatCode="0%">
                  <c:v>0.83099999999999996</c:v>
                </c:pt>
                <c:pt idx="14" formatCode="0%">
                  <c:v>0.84599999999999997</c:v>
                </c:pt>
                <c:pt idx="15" formatCode="0%">
                  <c:v>0.85899999999999999</c:v>
                </c:pt>
                <c:pt idx="16" formatCode="0%">
                  <c:v>0.86399999999999999</c:v>
                </c:pt>
                <c:pt idx="17" formatCode="0%">
                  <c:v>0.86599999999999999</c:v>
                </c:pt>
                <c:pt idx="18" formatCode="0%">
                  <c:v>0.90200000000000002</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19">
                  <c:v>0.90600000000000003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2">
                  <c:v>21375</c:v>
                </c:pt>
                <c:pt idx="3">
                  <c:v>24700</c:v>
                </c:pt>
                <c:pt idx="4">
                  <c:v>28066</c:v>
                </c:pt>
                <c:pt idx="5">
                  <c:v>36936</c:v>
                </c:pt>
                <c:pt idx="6">
                  <c:v>56576</c:v>
                </c:pt>
                <c:pt idx="7">
                  <c:v>65193</c:v>
                </c:pt>
                <c:pt idx="8">
                  <c:v>72571</c:v>
                </c:pt>
                <c:pt idx="9">
                  <c:v>83499</c:v>
                </c:pt>
                <c:pt idx="10">
                  <c:v>95459</c:v>
                </c:pt>
                <c:pt idx="11">
                  <c:v>105163</c:v>
                </c:pt>
                <c:pt idx="12">
                  <c:v>119468</c:v>
                </c:pt>
                <c:pt idx="13">
                  <c:v>120358</c:v>
                </c:pt>
                <c:pt idx="14">
                  <c:v>132581</c:v>
                </c:pt>
                <c:pt idx="15">
                  <c:v>133400</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
                  <c:v>15601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4755</c:v>
                </c:pt>
                <c:pt idx="1">
                  <c:v>5660</c:v>
                </c:pt>
                <c:pt idx="2">
                  <c:v>5186</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7.7423267000231791E-2"/>
          <c:y val="0.88694641230867255"/>
          <c:w val="0.9225767329997681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Lower township</c:v>
                </c:pt>
                <c:pt idx="1">
                  <c:v>Middle township</c:v>
                </c:pt>
                <c:pt idx="2">
                  <c:v>Upper township</c:v>
                </c:pt>
                <c:pt idx="3">
                  <c:v>Ocean City city</c:v>
                </c:pt>
                <c:pt idx="4">
                  <c:v>Dennis township</c:v>
                </c:pt>
                <c:pt idx="5">
                  <c:v>Wildwood city</c:v>
                </c:pt>
                <c:pt idx="6">
                  <c:v>Woodbine borough</c:v>
                </c:pt>
                <c:pt idx="7">
                  <c:v>Cape May city</c:v>
                </c:pt>
                <c:pt idx="8">
                  <c:v>Wildwood Crest borough</c:v>
                </c:pt>
                <c:pt idx="9">
                  <c:v>North Wildwood city</c:v>
                </c:pt>
                <c:pt idx="10">
                  <c:v>West Cape May borough</c:v>
                </c:pt>
                <c:pt idx="11">
                  <c:v>Avalon borough</c:v>
                </c:pt>
                <c:pt idx="12">
                  <c:v>Sea Isle City city</c:v>
                </c:pt>
                <c:pt idx="13">
                  <c:v>West Wildwood borough</c:v>
                </c:pt>
                <c:pt idx="14">
                  <c:v>Stone Harbor borough</c:v>
                </c:pt>
                <c:pt idx="15">
                  <c:v>County subdivisions not defined</c:v>
                </c:pt>
                <c:pt idx="16">
                  <c:v>Cape May Point borough</c:v>
                </c:pt>
              </c:strCache>
            </c:strRef>
          </c:cat>
          <c:val>
            <c:numRef>
              <c:f>Sheet1!$B$2:$B$18</c:f>
              <c:numCache>
                <c:formatCode>0</c:formatCode>
                <c:ptCount val="17"/>
                <c:pt idx="0">
                  <c:v>3947</c:v>
                </c:pt>
                <c:pt idx="1">
                  <c:v>3944</c:v>
                </c:pt>
                <c:pt idx="2">
                  <c:v>2793</c:v>
                </c:pt>
                <c:pt idx="3">
                  <c:v>1697</c:v>
                </c:pt>
                <c:pt idx="4">
                  <c:v>1464</c:v>
                </c:pt>
                <c:pt idx="5">
                  <c:v>835</c:v>
                </c:pt>
                <c:pt idx="6">
                  <c:v>405</c:v>
                </c:pt>
                <c:pt idx="7">
                  <c:v>342</c:v>
                </c:pt>
                <c:pt idx="8">
                  <c:v>257</c:v>
                </c:pt>
                <c:pt idx="9">
                  <c:v>249</c:v>
                </c:pt>
                <c:pt idx="10">
                  <c:v>152</c:v>
                </c:pt>
                <c:pt idx="11">
                  <c:v>138</c:v>
                </c:pt>
                <c:pt idx="12">
                  <c:v>131</c:v>
                </c:pt>
                <c:pt idx="13">
                  <c:v>86</c:v>
                </c:pt>
                <c:pt idx="14">
                  <c:v>75</c:v>
                </c:pt>
                <c:pt idx="15">
                  <c:v>0</c:v>
                </c:pt>
                <c:pt idx="16">
                  <c:v>0</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0.27</c:v>
                </c:pt>
                <c:pt idx="1">
                  <c:v>0.21</c:v>
                </c:pt>
                <c:pt idx="2">
                  <c:v>0.22</c:v>
                </c:pt>
                <c:pt idx="3">
                  <c:v>0.20543212818000001</c:v>
                </c:pt>
                <c:pt idx="4">
                  <c:v>0.19926797071999999</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4">
                  <c:v>0.27035108629999999</c:v>
                </c:pt>
                <c:pt idx="5">
                  <c:v>0.26977240166999999</c:v>
                </c:pt>
                <c:pt idx="6" formatCode="General">
                  <c:v>0.26496799756</c:v>
                </c:pt>
                <c:pt idx="7">
                  <c:v>0.24598409300999999</c:v>
                </c:pt>
                <c:pt idx="8">
                  <c:v>0.23243611942</c:v>
                </c:pt>
                <c:pt idx="9">
                  <c:v>0.20649138521999999</c:v>
                </c:pt>
                <c:pt idx="10">
                  <c:v>0.20253164557</c:v>
                </c:pt>
                <c:pt idx="12">
                  <c:v>0.18003489414000001</c:v>
                </c:pt>
                <c:pt idx="13">
                  <c:v>0.17385718296</c:v>
                </c:pt>
                <c:pt idx="14">
                  <c:v>0.17218613946</c:v>
                </c:pt>
                <c:pt idx="15">
                  <c:v>0.15980490282000001</c:v>
                </c:pt>
                <c:pt idx="16">
                  <c:v>0.14838393241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1">
                  <c:v>0.19926797071999999</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0809614378707513"/>
          <c:y val="0.91850339692247573"/>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4079657211523259"/>
          <c:y val="7.6978694325441147E-2"/>
          <c:w val="0.56258372070961005"/>
          <c:h val="0.81129357395901669"/>
        </c:manualLayout>
      </c:layout>
      <c:doughnutChart>
        <c:varyColors val="1"/>
        <c:ser>
          <c:idx val="0"/>
          <c:order val="0"/>
          <c:tx>
            <c:strRef>
              <c:f>Sheet1!$A$2</c:f>
              <c:strCache>
                <c:ptCount val="1"/>
                <c:pt idx="0">
                  <c:v>Cape May</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0.15461847389558234"/>
                  <c:y val="-0.194015458761397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1"/>
              <c:layout>
                <c:manualLayout>
                  <c:x val="0.22088353413654604"/>
                  <c:y val="-6.08108154326768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71D-4CBD-B4A3-29AB7ABBFF98}"/>
                </c:ext>
              </c:extLst>
            </c:dLbl>
            <c:dLbl>
              <c:idx val="2"/>
              <c:layout>
                <c:manualLayout>
                  <c:x val="0.19879518072289157"/>
                  <c:y val="0.1245173839811953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71D-4CBD-B4A3-29AB7ABBFF98}"/>
                </c:ext>
              </c:extLst>
            </c:dLbl>
            <c:dLbl>
              <c:idx val="3"/>
              <c:layout>
                <c:manualLayout>
                  <c:x val="0.1606425702811245"/>
                  <c:y val="0.199840482765366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71D-4CBD-B4A3-29AB7ABBFF98}"/>
                </c:ext>
              </c:extLst>
            </c:dLbl>
            <c:dLbl>
              <c:idx val="4"/>
              <c:layout>
                <c:manualLayout>
                  <c:x val="-0.16666666666666666"/>
                  <c:y val="0.1389961495604040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71D-4CBD-B4A3-29AB7ABBFF98}"/>
                </c:ext>
              </c:extLst>
            </c:dLbl>
            <c:dLbl>
              <c:idx val="5"/>
              <c:layout>
                <c:manualLayout>
                  <c:x val="-0.2289156626506024"/>
                  <c:y val="-5.2123556085151561E-2"/>
                </c:manualLayout>
              </c:layout>
              <c:tx>
                <c:rich>
                  <a:bodyPr/>
                  <a:lstStyle/>
                  <a:p>
                    <a:fld id="{41F640AB-C292-4434-8135-1B15A3D75F53}" type="CATEGORYNAME">
                      <a:rPr lang="en-US" b="1"/>
                      <a:pPr/>
                      <a:t>[CATEGORY NAME]</a:t>
                    </a:fld>
                    <a:r>
                      <a:rPr lang="en-US" b="1" baseline="0" dirty="0"/>
                      <a:t>, </a:t>
                    </a:r>
                    <a:fld id="{FB0AFEBB-D925-4313-99CF-DBFD5317648A}" type="VALUE">
                      <a:rPr lang="en-US" b="1" baseline="0"/>
                      <a:pPr/>
                      <a:t>[VALUE]</a:t>
                    </a:fld>
                    <a:endParaRPr lang="en-US" b="1" baseline="0" dirty="0"/>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971D-4CBD-B4A3-29AB7ABBFF98}"/>
                </c:ext>
              </c:extLst>
            </c:dLbl>
            <c:dLbl>
              <c:idx val="6"/>
              <c:layout>
                <c:manualLayout>
                  <c:x val="-0.11646586345381527"/>
                  <c:y val="-0.1882239525297139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1569</c:v>
                </c:pt>
                <c:pt idx="1">
                  <c:v>1176</c:v>
                </c:pt>
                <c:pt idx="2">
                  <c:v>1544</c:v>
                </c:pt>
                <c:pt idx="3">
                  <c:v>1403</c:v>
                </c:pt>
                <c:pt idx="4">
                  <c:v>924</c:v>
                </c:pt>
                <c:pt idx="5">
                  <c:v>2017</c:v>
                </c:pt>
                <c:pt idx="6">
                  <c:v>1388</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6">
                  <c:v>122499</c:v>
                </c:pt>
                <c:pt idx="7">
                  <c:v>122979</c:v>
                </c:pt>
                <c:pt idx="8">
                  <c:v>125916</c:v>
                </c:pt>
                <c:pt idx="9">
                  <c:v>127925</c:v>
                </c:pt>
                <c:pt idx="10">
                  <c:v>128030</c:v>
                </c:pt>
                <c:pt idx="11">
                  <c:v>129044</c:v>
                </c:pt>
                <c:pt idx="12">
                  <c:v>129113</c:v>
                </c:pt>
                <c:pt idx="13">
                  <c:v>129165</c:v>
                </c:pt>
                <c:pt idx="14">
                  <c:v>131147</c:v>
                </c:pt>
                <c:pt idx="15">
                  <c:v>131215</c:v>
                </c:pt>
                <c:pt idx="16">
                  <c:v>132914</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5">
                  <c:v>120253</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69980</c:v>
                </c:pt>
                <c:pt idx="1">
                  <c:v>72385</c:v>
                </c:pt>
                <c:pt idx="2">
                  <c:v>78657</c:v>
                </c:pt>
                <c:pt idx="3">
                  <c:v>84870</c:v>
                </c:pt>
                <c:pt idx="4">
                  <c:v>84364</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6">
                  <c:v>85464</c:v>
                </c:pt>
                <c:pt idx="7">
                  <c:v>87294</c:v>
                </c:pt>
                <c:pt idx="8">
                  <c:v>89272</c:v>
                </c:pt>
                <c:pt idx="9">
                  <c:v>96152</c:v>
                </c:pt>
                <c:pt idx="10">
                  <c:v>97474</c:v>
                </c:pt>
                <c:pt idx="11">
                  <c:v>100532</c:v>
                </c:pt>
                <c:pt idx="12">
                  <c:v>101146</c:v>
                </c:pt>
                <c:pt idx="13">
                  <c:v>102532</c:v>
                </c:pt>
                <c:pt idx="14">
                  <c:v>105055</c:v>
                </c:pt>
                <c:pt idx="15">
                  <c:v>110785</c:v>
                </c:pt>
                <c:pt idx="16">
                  <c:v>116709</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5" formatCode="_(&quot;$&quot;* #,##0_);_(&quot;$&quot;* \(#,##0\);_(&quot;$&quot;* &quot;-&quot;??_);_(@_)">
                  <c:v>84364</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Woodbine borough</c:v>
                </c:pt>
                <c:pt idx="1">
                  <c:v>Wildwood city</c:v>
                </c:pt>
                <c:pt idx="2">
                  <c:v>Cape May city</c:v>
                </c:pt>
                <c:pt idx="3">
                  <c:v>West Wildwood borough</c:v>
                </c:pt>
                <c:pt idx="4">
                  <c:v>West Cape May borough</c:v>
                </c:pt>
                <c:pt idx="5">
                  <c:v>Lower township</c:v>
                </c:pt>
                <c:pt idx="6">
                  <c:v>Wildwood Crest borough</c:v>
                </c:pt>
                <c:pt idx="7">
                  <c:v>North Wildwood city</c:v>
                </c:pt>
                <c:pt idx="8">
                  <c:v>Cape May Point borough</c:v>
                </c:pt>
                <c:pt idx="9">
                  <c:v>Middle township</c:v>
                </c:pt>
              </c:strCache>
            </c:strRef>
          </c:cat>
          <c:val>
            <c:numRef>
              <c:f>Sheet1!$B$2:$B$11</c:f>
              <c:numCache>
                <c:formatCode>_("$"* #,##0_);_("$"* \(#,##0\);_("$"* "-"??_);_(@_)</c:formatCode>
                <c:ptCount val="10"/>
                <c:pt idx="0">
                  <c:v>45179</c:v>
                </c:pt>
                <c:pt idx="1">
                  <c:v>51996</c:v>
                </c:pt>
                <c:pt idx="2">
                  <c:v>57230</c:v>
                </c:pt>
                <c:pt idx="3">
                  <c:v>64750</c:v>
                </c:pt>
                <c:pt idx="4">
                  <c:v>79375</c:v>
                </c:pt>
                <c:pt idx="5">
                  <c:v>80731</c:v>
                </c:pt>
                <c:pt idx="6">
                  <c:v>82143</c:v>
                </c:pt>
                <c:pt idx="7">
                  <c:v>85812</c:v>
                </c:pt>
                <c:pt idx="8">
                  <c:v>88333</c:v>
                </c:pt>
                <c:pt idx="9">
                  <c:v>91040</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Cape May Median $88046</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Woodbine borough</c:v>
                </c:pt>
                <c:pt idx="1">
                  <c:v>Wildwood city</c:v>
                </c:pt>
                <c:pt idx="2">
                  <c:v>Cape May city</c:v>
                </c:pt>
                <c:pt idx="3">
                  <c:v>West Wildwood borough</c:v>
                </c:pt>
                <c:pt idx="4">
                  <c:v>West Cape May borough</c:v>
                </c:pt>
                <c:pt idx="5">
                  <c:v>Lower township</c:v>
                </c:pt>
                <c:pt idx="6">
                  <c:v>Wildwood Crest borough</c:v>
                </c:pt>
                <c:pt idx="7">
                  <c:v>North Wildwood city</c:v>
                </c:pt>
                <c:pt idx="8">
                  <c:v>Cape May Point borough</c:v>
                </c:pt>
                <c:pt idx="9">
                  <c:v>Middle township</c:v>
                </c:pt>
              </c:strCache>
            </c:strRef>
          </c:cat>
          <c:val>
            <c:numRef>
              <c:f>Sheet1!$C$2:$C$11</c:f>
              <c:numCache>
                <c:formatCode>"$"#,##0</c:formatCode>
                <c:ptCount val="10"/>
                <c:pt idx="0">
                  <c:v>88046</c:v>
                </c:pt>
                <c:pt idx="1">
                  <c:v>88046</c:v>
                </c:pt>
                <c:pt idx="2">
                  <c:v>88046</c:v>
                </c:pt>
                <c:pt idx="3">
                  <c:v>88046</c:v>
                </c:pt>
                <c:pt idx="4">
                  <c:v>88046</c:v>
                </c:pt>
                <c:pt idx="5">
                  <c:v>88046</c:v>
                </c:pt>
                <c:pt idx="6">
                  <c:v>88046</c:v>
                </c:pt>
                <c:pt idx="7">
                  <c:v>88046</c:v>
                </c:pt>
                <c:pt idx="8">
                  <c:v>88046</c:v>
                </c:pt>
                <c:pt idx="9">
                  <c:v>88046</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4008576497296665"/>
          <c:y val="0.95602824049401303"/>
          <c:w val="0.21203020759989713"/>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5">
                  <c:v>6.7000000000000004E-2</c:v>
                </c:pt>
                <c:pt idx="6">
                  <c:v>6.7000000000000004E-2</c:v>
                </c:pt>
                <c:pt idx="7">
                  <c:v>7.2999999999999995E-2</c:v>
                </c:pt>
                <c:pt idx="8">
                  <c:v>8.1000000000000003E-2</c:v>
                </c:pt>
                <c:pt idx="9">
                  <c:v>8.4000000000000005E-2</c:v>
                </c:pt>
                <c:pt idx="10">
                  <c:v>8.6999999999999994E-2</c:v>
                </c:pt>
                <c:pt idx="11">
                  <c:v>8.7999999999999995E-2</c:v>
                </c:pt>
                <c:pt idx="12">
                  <c:v>0.107</c:v>
                </c:pt>
                <c:pt idx="14">
                  <c:v>0.11799999999999999</c:v>
                </c:pt>
                <c:pt idx="15">
                  <c:v>0.14899999999999999</c:v>
                </c:pt>
                <c:pt idx="16">
                  <c:v>0.151</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13" formatCode="0%">
                  <c:v>0.111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0.11600000000000001</c:v>
                </c:pt>
                <c:pt idx="1">
                  <c:v>0.14099999999999999</c:v>
                </c:pt>
                <c:pt idx="2">
                  <c:v>4.3999999999999997E-2</c:v>
                </c:pt>
                <c:pt idx="3">
                  <c:v>6.2E-2</c:v>
                </c:pt>
                <c:pt idx="4">
                  <c:v>0.111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Woodbine borough</c:v>
                </c:pt>
                <c:pt idx="1">
                  <c:v>Lower township</c:v>
                </c:pt>
                <c:pt idx="2">
                  <c:v>Wildwood city</c:v>
                </c:pt>
                <c:pt idx="3">
                  <c:v>Middle township</c:v>
                </c:pt>
                <c:pt idx="4">
                  <c:v>Ocean City city</c:v>
                </c:pt>
                <c:pt idx="5">
                  <c:v>Cape May city</c:v>
                </c:pt>
                <c:pt idx="6">
                  <c:v>Avalon borough</c:v>
                </c:pt>
                <c:pt idx="7">
                  <c:v>Upper township</c:v>
                </c:pt>
              </c:strCache>
            </c:strRef>
          </c:cat>
          <c:val>
            <c:numRef>
              <c:f>Sheet1!$B$2:$B$9</c:f>
              <c:numCache>
                <c:formatCode>0%</c:formatCode>
                <c:ptCount val="8"/>
                <c:pt idx="0">
                  <c:v>0.32700000000000001</c:v>
                </c:pt>
                <c:pt idx="1">
                  <c:v>0.17299999999999999</c:v>
                </c:pt>
                <c:pt idx="2">
                  <c:v>0.16600000000000001</c:v>
                </c:pt>
                <c:pt idx="3">
                  <c:v>0.154</c:v>
                </c:pt>
                <c:pt idx="4">
                  <c:v>0.10199999999999999</c:v>
                </c:pt>
                <c:pt idx="5">
                  <c:v>6.0999999999999999E-2</c:v>
                </c:pt>
                <c:pt idx="6">
                  <c:v>4.5999999999999999E-2</c:v>
                </c:pt>
                <c:pt idx="7">
                  <c:v>2.3E-2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Cape May Avg. 11.5%</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Sheet1!$A$2:$A$9</c:f>
              <c:strCache>
                <c:ptCount val="8"/>
                <c:pt idx="0">
                  <c:v>Woodbine borough</c:v>
                </c:pt>
                <c:pt idx="1">
                  <c:v>Lower township</c:v>
                </c:pt>
                <c:pt idx="2">
                  <c:v>Wildwood city</c:v>
                </c:pt>
                <c:pt idx="3">
                  <c:v>Middle township</c:v>
                </c:pt>
                <c:pt idx="4">
                  <c:v>Ocean City city</c:v>
                </c:pt>
                <c:pt idx="5">
                  <c:v>Cape May city</c:v>
                </c:pt>
                <c:pt idx="6">
                  <c:v>Avalon borough</c:v>
                </c:pt>
                <c:pt idx="7">
                  <c:v>Upper township</c:v>
                </c:pt>
              </c:strCache>
            </c:strRef>
          </c:cat>
          <c:val>
            <c:numRef>
              <c:f>Sheet1!$C$2:$C$9</c:f>
              <c:numCache>
                <c:formatCode>0%</c:formatCode>
                <c:ptCount val="8"/>
                <c:pt idx="0">
                  <c:v>0.115</c:v>
                </c:pt>
                <c:pt idx="1">
                  <c:v>0.115</c:v>
                </c:pt>
                <c:pt idx="2">
                  <c:v>0.115</c:v>
                </c:pt>
                <c:pt idx="3">
                  <c:v>0.115</c:v>
                </c:pt>
                <c:pt idx="4">
                  <c:v>0.115</c:v>
                </c:pt>
                <c:pt idx="5">
                  <c:v>0.115</c:v>
                </c:pt>
                <c:pt idx="6">
                  <c:v>0.115</c:v>
                </c:pt>
                <c:pt idx="7">
                  <c:v>0.115</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4991800275506986"/>
          <c:y val="0.91995983456613373"/>
          <c:w val="0.17886653918581089"/>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5">
                  <c:v>0.13837917212</c:v>
                </c:pt>
                <c:pt idx="6">
                  <c:v>0.14530348488</c:v>
                </c:pt>
                <c:pt idx="7">
                  <c:v>0.15554969057000001</c:v>
                </c:pt>
                <c:pt idx="8">
                  <c:v>0.15887685328000001</c:v>
                </c:pt>
                <c:pt idx="9">
                  <c:v>0.15973886456</c:v>
                </c:pt>
                <c:pt idx="11">
                  <c:v>0.16304435818999999</c:v>
                </c:pt>
                <c:pt idx="12">
                  <c:v>0.16459204867999999</c:v>
                </c:pt>
                <c:pt idx="13">
                  <c:v>0.16995598247999999</c:v>
                </c:pt>
                <c:pt idx="14">
                  <c:v>0.17817396567999999</c:v>
                </c:pt>
                <c:pt idx="15">
                  <c:v>0.17919722900999999</c:v>
                </c:pt>
                <c:pt idx="16">
                  <c:v>0.18702891863000001</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0">
                  <c:v>0.16085989621999999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947551673228352"/>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0.21</c:v>
                </c:pt>
                <c:pt idx="1">
                  <c:v>0.2</c:v>
                </c:pt>
                <c:pt idx="2">
                  <c:v>0.2</c:v>
                </c:pt>
                <c:pt idx="3">
                  <c:v>0.19847136949999999</c:v>
                </c:pt>
                <c:pt idx="4">
                  <c:v>0.19</c:v>
                </c:pt>
                <c:pt idx="5">
                  <c:v>0.19</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5">
                  <c:v>8.4000000000000005E-2</c:v>
                </c:pt>
                <c:pt idx="6">
                  <c:v>8.8999999999999996E-2</c:v>
                </c:pt>
                <c:pt idx="7">
                  <c:v>8.8999999999999996E-2</c:v>
                </c:pt>
                <c:pt idx="8">
                  <c:v>9.2999999999999999E-2</c:v>
                </c:pt>
                <c:pt idx="9">
                  <c:v>9.4E-2</c:v>
                </c:pt>
                <c:pt idx="10">
                  <c:v>9.7000000000000003E-2</c:v>
                </c:pt>
                <c:pt idx="11">
                  <c:v>9.7000000000000003E-2</c:v>
                </c:pt>
                <c:pt idx="12" formatCode="General">
                  <c:v>0.106</c:v>
                </c:pt>
                <c:pt idx="13">
                  <c:v>0.113</c:v>
                </c:pt>
                <c:pt idx="14">
                  <c:v>0.11600000000000001</c:v>
                </c:pt>
                <c:pt idx="16">
                  <c:v>0.121</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15" formatCode="0.0%">
                  <c:v>0.11899999999999999</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0.125</c:v>
                </c:pt>
                <c:pt idx="1">
                  <c:v>9.9000000000000005E-2</c:v>
                </c:pt>
                <c:pt idx="2">
                  <c:v>0.11899999999999999</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1344</c:v>
                </c:pt>
                <c:pt idx="1">
                  <c:v>1349</c:v>
                </c:pt>
                <c:pt idx="2">
                  <c:v>1296</c:v>
                </c:pt>
                <c:pt idx="3">
                  <c:v>1286</c:v>
                </c:pt>
                <c:pt idx="4">
                  <c:v>1009</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3461</c:v>
                </c:pt>
                <c:pt idx="3" formatCode="#,##0">
                  <c:v>2775</c:v>
                </c:pt>
                <c:pt idx="4" formatCode="#,##0">
                  <c:v>2992</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3112</c:v>
                </c:pt>
                <c:pt idx="1">
                  <c:v>3550</c:v>
                </c:pt>
                <c:pt idx="2">
                  <c:v>3118</c:v>
                </c:pt>
                <c:pt idx="3">
                  <c:v>3308</c:v>
                </c:pt>
                <c:pt idx="4">
                  <c:v>3331</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Cape May</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1332</c:v>
                </c:pt>
                <c:pt idx="1">
                  <c:v>1326</c:v>
                </c:pt>
                <c:pt idx="2">
                  <c:v>1137</c:v>
                </c:pt>
                <c:pt idx="3">
                  <c:v>320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5">
                  <c:v>1332</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5" formatCode="&quot;$&quot;#,##0_);[Red]\(&quot;$&quot;#,##0\)">
                  <c:v>320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5">
                  <c:v>33.4</c:v>
                </c:pt>
                <c:pt idx="6">
                  <c:v>33.1</c:v>
                </c:pt>
                <c:pt idx="7">
                  <c:v>32</c:v>
                </c:pt>
                <c:pt idx="8">
                  <c:v>32</c:v>
                </c:pt>
                <c:pt idx="9">
                  <c:v>31.7</c:v>
                </c:pt>
                <c:pt idx="10">
                  <c:v>30.2</c:v>
                </c:pt>
                <c:pt idx="11">
                  <c:v>30.1</c:v>
                </c:pt>
                <c:pt idx="12">
                  <c:v>29.5</c:v>
                </c:pt>
                <c:pt idx="13">
                  <c:v>28.9</c:v>
                </c:pt>
                <c:pt idx="14">
                  <c:v>28.7</c:v>
                </c:pt>
                <c:pt idx="15">
                  <c:v>27.5</c:v>
                </c:pt>
                <c:pt idx="16">
                  <c:v>27.5</c:v>
                </c:pt>
                <c:pt idx="17">
                  <c:v>26.9</c:v>
                </c:pt>
                <c:pt idx="18">
                  <c:v>26.3</c:v>
                </c:pt>
                <c:pt idx="19">
                  <c:v>24.6</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20">
                  <c:v>23.3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24.1</c:v>
                </c:pt>
                <c:pt idx="1">
                  <c:v>22.3</c:v>
                </c:pt>
                <c:pt idx="2">
                  <c:v>22.3</c:v>
                </c:pt>
                <c:pt idx="3" formatCode="0.0">
                  <c:v>22.2</c:v>
                </c:pt>
                <c:pt idx="4" formatCode="0.0">
                  <c:v>23.3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4" formatCode="General">
                  <c:v>0.19</c:v>
                </c:pt>
                <c:pt idx="5">
                  <c:v>0.19</c:v>
                </c:pt>
                <c:pt idx="6">
                  <c:v>0.19</c:v>
                </c:pt>
                <c:pt idx="7">
                  <c:v>0.19</c:v>
                </c:pt>
                <c:pt idx="8">
                  <c:v>0.18</c:v>
                </c:pt>
                <c:pt idx="9">
                  <c:v>0.17</c:v>
                </c:pt>
                <c:pt idx="10">
                  <c:v>0.17</c:v>
                </c:pt>
                <c:pt idx="11">
                  <c:v>0.17</c:v>
                </c:pt>
                <c:pt idx="12">
                  <c:v>0.17</c:v>
                </c:pt>
                <c:pt idx="13">
                  <c:v>0.17</c:v>
                </c:pt>
                <c:pt idx="14" formatCode="General">
                  <c:v>0.16</c:v>
                </c:pt>
                <c:pt idx="15">
                  <c:v>0.15</c:v>
                </c:pt>
                <c:pt idx="16">
                  <c:v>0.15</c:v>
                </c:pt>
                <c:pt idx="17">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3">
                  <c:v>0.19</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5">
                  <c:v>5.0999999999999997E-2</c:v>
                </c:pt>
                <c:pt idx="6">
                  <c:v>4.7E-2</c:v>
                </c:pt>
                <c:pt idx="7">
                  <c:v>0.04</c:v>
                </c:pt>
                <c:pt idx="8">
                  <c:v>3.7999999999999999E-2</c:v>
                </c:pt>
                <c:pt idx="9">
                  <c:v>3.6999999999999998E-2</c:v>
                </c:pt>
                <c:pt idx="10">
                  <c:v>3.5999999999999997E-2</c:v>
                </c:pt>
                <c:pt idx="11">
                  <c:v>3.1E-2</c:v>
                </c:pt>
                <c:pt idx="12">
                  <c:v>2.5000000000000001E-2</c:v>
                </c:pt>
                <c:pt idx="13">
                  <c:v>2.4E-2</c:v>
                </c:pt>
                <c:pt idx="14">
                  <c:v>2.1000000000000001E-2</c:v>
                </c:pt>
                <c:pt idx="15">
                  <c:v>1.4999999999999999E-2</c:v>
                </c:pt>
                <c:pt idx="16">
                  <c:v>1.4999999999999999E-2</c:v>
                </c:pt>
                <c:pt idx="17">
                  <c:v>1.2999999999999999E-2</c:v>
                </c:pt>
                <c:pt idx="18">
                  <c:v>1.2E-2</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19" formatCode="0.0%">
                  <c:v>0.01</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1.9E-2</c:v>
                </c:pt>
                <c:pt idx="1">
                  <c:v>0.03</c:v>
                </c:pt>
                <c:pt idx="2">
                  <c:v>1.7000000000000001E-2</c:v>
                </c:pt>
                <c:pt idx="3">
                  <c:v>1.9E-2</c:v>
                </c:pt>
                <c:pt idx="4">
                  <c:v>0.01</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West Cape May borough</c:v>
                </c:pt>
                <c:pt idx="1">
                  <c:v>Wildwood city</c:v>
                </c:pt>
                <c:pt idx="2">
                  <c:v>Ocean City city</c:v>
                </c:pt>
                <c:pt idx="3">
                  <c:v>Middle township</c:v>
                </c:pt>
                <c:pt idx="4">
                  <c:v>Woodbine borough</c:v>
                </c:pt>
                <c:pt idx="5">
                  <c:v>Lower township</c:v>
                </c:pt>
                <c:pt idx="6">
                  <c:v>Avalon borough</c:v>
                </c:pt>
                <c:pt idx="7">
                  <c:v>Upper township</c:v>
                </c:pt>
              </c:strCache>
            </c:strRef>
          </c:cat>
          <c:val>
            <c:numRef>
              <c:f>Sheet1!$B$2:$B$9</c:f>
              <c:numCache>
                <c:formatCode>0.0%</c:formatCode>
                <c:ptCount val="8"/>
                <c:pt idx="0">
                  <c:v>0.35499999999999998</c:v>
                </c:pt>
                <c:pt idx="1">
                  <c:v>7.9000000000000001E-2</c:v>
                </c:pt>
                <c:pt idx="2">
                  <c:v>3.7999999999999999E-2</c:v>
                </c:pt>
                <c:pt idx="3">
                  <c:v>3.1E-2</c:v>
                </c:pt>
                <c:pt idx="4">
                  <c:v>2.8000000000000001E-2</c:v>
                </c:pt>
                <c:pt idx="5">
                  <c:v>2.4E-2</c:v>
                </c:pt>
                <c:pt idx="6">
                  <c:v>7.0000000000000001E-3</c:v>
                </c:pt>
                <c:pt idx="7">
                  <c:v>7.0000000000000001E-3</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Cape May County Avg. 2.6%</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Sheet1!$A$2:$A$9</c:f>
              <c:strCache>
                <c:ptCount val="8"/>
                <c:pt idx="0">
                  <c:v>West Cape May borough</c:v>
                </c:pt>
                <c:pt idx="1">
                  <c:v>Wildwood city</c:v>
                </c:pt>
                <c:pt idx="2">
                  <c:v>Ocean City city</c:v>
                </c:pt>
                <c:pt idx="3">
                  <c:v>Middle township</c:v>
                </c:pt>
                <c:pt idx="4">
                  <c:v>Woodbine borough</c:v>
                </c:pt>
                <c:pt idx="5">
                  <c:v>Lower township</c:v>
                </c:pt>
                <c:pt idx="6">
                  <c:v>Avalon borough</c:v>
                </c:pt>
                <c:pt idx="7">
                  <c:v>Upper township</c:v>
                </c:pt>
              </c:strCache>
            </c:strRef>
          </c:cat>
          <c:val>
            <c:numRef>
              <c:f>Sheet1!$C$2:$C$9</c:f>
              <c:numCache>
                <c:formatCode>0.00%</c:formatCode>
                <c:ptCount val="8"/>
                <c:pt idx="0">
                  <c:v>2.5999999999999999E-2</c:v>
                </c:pt>
                <c:pt idx="1">
                  <c:v>2.5999999999999999E-2</c:v>
                </c:pt>
                <c:pt idx="2">
                  <c:v>2.5999999999999999E-2</c:v>
                </c:pt>
                <c:pt idx="3">
                  <c:v>2.5999999999999999E-2</c:v>
                </c:pt>
                <c:pt idx="4">
                  <c:v>2.5999999999999999E-2</c:v>
                </c:pt>
                <c:pt idx="5">
                  <c:v>2.5999999999999999E-2</c:v>
                </c:pt>
                <c:pt idx="6">
                  <c:v>2.5999999999999999E-2</c:v>
                </c:pt>
                <c:pt idx="7">
                  <c:v>2.5999999999999999E-2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9612819881889766E-2"/>
          <c:y val="0.9099723261288194"/>
          <c:w val="0.2520243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18">
                  <c:v>4340</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18">
                  <c:v>1475</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2">
                  <c:v>0.89600000000000002</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3">
                  <c:v>0.90600000000000003</c:v>
                </c:pt>
                <c:pt idx="4">
                  <c:v>0.90800000000000003</c:v>
                </c:pt>
                <c:pt idx="5">
                  <c:v>0.91</c:v>
                </c:pt>
                <c:pt idx="6">
                  <c:v>0.91400000000000003</c:v>
                </c:pt>
                <c:pt idx="7">
                  <c:v>0.91600000000000004</c:v>
                </c:pt>
                <c:pt idx="8">
                  <c:v>0.91800000000000004</c:v>
                </c:pt>
                <c:pt idx="9">
                  <c:v>0.92200000000000004</c:v>
                </c:pt>
                <c:pt idx="10">
                  <c:v>0.92300000000000004</c:v>
                </c:pt>
                <c:pt idx="11">
                  <c:v>0.92300000000000004</c:v>
                </c:pt>
                <c:pt idx="12">
                  <c:v>0.92600000000000005</c:v>
                </c:pt>
                <c:pt idx="13">
                  <c:v>0.93200000000000005</c:v>
                </c:pt>
                <c:pt idx="14">
                  <c:v>0.93300000000000005</c:v>
                </c:pt>
                <c:pt idx="15">
                  <c:v>0.93400000000000005</c:v>
                </c:pt>
                <c:pt idx="16">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5194191572792394"/>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0.92700000000000005</c:v>
                </c:pt>
                <c:pt idx="1">
                  <c:v>0.96599999999999997</c:v>
                </c:pt>
                <c:pt idx="2">
                  <c:v>0.94899999999999995</c:v>
                </c:pt>
                <c:pt idx="3">
                  <c:v>0.94399999999999995</c:v>
                </c:pt>
                <c:pt idx="4">
                  <c:v>0.94099999999999995</c:v>
                </c:pt>
                <c:pt idx="5">
                  <c:v>0.89600000000000002</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11">
                  <c:v>0.76</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4">
                  <c:v>0.7</c:v>
                </c:pt>
                <c:pt idx="5">
                  <c:v>0.74</c:v>
                </c:pt>
                <c:pt idx="6">
                  <c:v>0.74</c:v>
                </c:pt>
                <c:pt idx="7">
                  <c:v>0.74</c:v>
                </c:pt>
                <c:pt idx="8">
                  <c:v>0.75</c:v>
                </c:pt>
                <c:pt idx="9">
                  <c:v>0.75</c:v>
                </c:pt>
                <c:pt idx="10">
                  <c:v>0.75</c:v>
                </c:pt>
                <c:pt idx="12">
                  <c:v>0.79</c:v>
                </c:pt>
                <c:pt idx="13">
                  <c:v>0.8</c:v>
                </c:pt>
                <c:pt idx="14">
                  <c:v>0.81</c:v>
                </c:pt>
                <c:pt idx="15">
                  <c:v>0.82</c:v>
                </c:pt>
                <c:pt idx="16">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1">
                  <c:v>0.84</c:v>
                </c:pt>
                <c:pt idx="2">
                  <c:v>0.68</c:v>
                </c:pt>
                <c:pt idx="3">
                  <c:v>0.79</c:v>
                </c:pt>
                <c:pt idx="5">
                  <c:v>0.56999999999999995</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3">
                  <c:v>0.373</c:v>
                </c:pt>
                <c:pt idx="4">
                  <c:v>0.36399999999999999</c:v>
                </c:pt>
                <c:pt idx="5">
                  <c:v>0.35799999999999998</c:v>
                </c:pt>
                <c:pt idx="6">
                  <c:v>0.35</c:v>
                </c:pt>
                <c:pt idx="7">
                  <c:v>0.34799999999999998</c:v>
                </c:pt>
                <c:pt idx="8">
                  <c:v>0.34499999999999997</c:v>
                </c:pt>
                <c:pt idx="9">
                  <c:v>0.34499999999999997</c:v>
                </c:pt>
                <c:pt idx="10">
                  <c:v>0.34300000000000003</c:v>
                </c:pt>
                <c:pt idx="11">
                  <c:v>0.33100000000000002</c:v>
                </c:pt>
                <c:pt idx="12">
                  <c:v>0.32800000000000001</c:v>
                </c:pt>
                <c:pt idx="13">
                  <c:v>0.32700000000000001</c:v>
                </c:pt>
                <c:pt idx="14">
                  <c:v>0.32300000000000001</c:v>
                </c:pt>
                <c:pt idx="15">
                  <c:v>0.32100000000000001</c:v>
                </c:pt>
                <c:pt idx="16">
                  <c:v>0.313</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2" formatCode="0.0%">
                  <c:v>0.379</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Cesarean Delivery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0.00%</c:formatCode>
                <c:ptCount val="5"/>
                <c:pt idx="0">
                  <c:v>0.249</c:v>
                </c:pt>
                <c:pt idx="1">
                  <c:v>0.34799999999999998</c:v>
                </c:pt>
                <c:pt idx="2">
                  <c:v>0.40100000000000002</c:v>
                </c:pt>
                <c:pt idx="3">
                  <c:v>0.41599999999999998</c:v>
                </c:pt>
                <c:pt idx="4">
                  <c:v>0.379</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Cape May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0"/>
              <c:layout>
                <c:manualLayout>
                  <c:x val="-1.1975631278848764E-2"/>
                  <c:y val="6.78019141324457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9E8-40F2-82FA-CF84A7449A1F}"/>
                </c:ext>
              </c:extLst>
            </c:dLbl>
            <c:dLbl>
              <c:idx val="11"/>
              <c:layout>
                <c:manualLayout>
                  <c:x val="-1.7722757715630481E-2"/>
                  <c:y val="3.37667542249157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4.9000000000000002E-2</c:v>
                </c:pt>
                <c:pt idx="1">
                  <c:v>0.06</c:v>
                </c:pt>
                <c:pt idx="2">
                  <c:v>8.2000000000000003E-2</c:v>
                </c:pt>
                <c:pt idx="3">
                  <c:v>0.1</c:v>
                </c:pt>
                <c:pt idx="4">
                  <c:v>0.125</c:v>
                </c:pt>
                <c:pt idx="5">
                  <c:v>0.11700000000000001</c:v>
                </c:pt>
                <c:pt idx="6">
                  <c:v>0.10299999999999999</c:v>
                </c:pt>
                <c:pt idx="7">
                  <c:v>8.1000000000000003E-2</c:v>
                </c:pt>
                <c:pt idx="8">
                  <c:v>6.2E-2</c:v>
                </c:pt>
                <c:pt idx="9">
                  <c:v>5.1999999999999998E-2</c:v>
                </c:pt>
                <c:pt idx="10">
                  <c:v>5.1999999999999998E-2</c:v>
                </c:pt>
                <c:pt idx="11">
                  <c:v>4.9000000000000002E-2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10"/>
              <c:layout>
                <c:manualLayout>
                  <c:x val="-2.0456263010227276E-2"/>
                  <c:y val="-3.52524683221511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9E8-40F2-82FA-CF84A7449A1F}"/>
                </c:ext>
              </c:extLst>
            </c:dLbl>
            <c:dLbl>
              <c:idx val="11"/>
              <c:layout>
                <c:manualLayout>
                  <c:x val="-2.1893044619422573E-2"/>
                  <c:y val="-4.57248252167757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9E8-40F2-82FA-CF84A7449A1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5">
                  <c:v>4.1000000000000002E-2</c:v>
                </c:pt>
                <c:pt idx="6">
                  <c:v>4.1000000000000002E-2</c:v>
                </c:pt>
                <c:pt idx="7">
                  <c:v>4.2500000000000003E-2</c:v>
                </c:pt>
                <c:pt idx="8">
                  <c:v>4.3499999999999997E-2</c:v>
                </c:pt>
                <c:pt idx="9">
                  <c:v>4.3499999999999997E-2</c:v>
                </c:pt>
                <c:pt idx="10">
                  <c:v>4.3999999999999997E-2</c:v>
                </c:pt>
                <c:pt idx="11">
                  <c:v>4.4999999999999998E-2</c:v>
                </c:pt>
                <c:pt idx="12">
                  <c:v>4.7E-2</c:v>
                </c:pt>
                <c:pt idx="13">
                  <c:v>0.05</c:v>
                </c:pt>
                <c:pt idx="14">
                  <c:v>0.05</c:v>
                </c:pt>
                <c:pt idx="15">
                  <c:v>5.7500000000000002E-2</c:v>
                </c:pt>
                <c:pt idx="16">
                  <c:v>5.8000000000000003E-2</c:v>
                </c:pt>
                <c:pt idx="17">
                  <c:v>5.8500000000000003E-2</c:v>
                </c:pt>
                <c:pt idx="18">
                  <c:v>6.1499999999999999E-2</c:v>
                </c:pt>
                <c:pt idx="19">
                  <c:v>6.7500000000000004E-2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20" formatCode="0.0">
                  <c:v>7.1499999999999994E-2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668018562225108"/>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5">
                  <c:v>6.7063300000000006E-2</c:v>
                </c:pt>
                <c:pt idx="6">
                  <c:v>6.6850800000000002E-2</c:v>
                </c:pt>
                <c:pt idx="7">
                  <c:v>6.1415400000000002E-2</c:v>
                </c:pt>
                <c:pt idx="8">
                  <c:v>5.6457800000000002E-2</c:v>
                </c:pt>
                <c:pt idx="9">
                  <c:v>5.5675000000000002E-2</c:v>
                </c:pt>
                <c:pt idx="10">
                  <c:v>5.39216E-2</c:v>
                </c:pt>
                <c:pt idx="11">
                  <c:v>5.1183100000000002E-2</c:v>
                </c:pt>
                <c:pt idx="12">
                  <c:v>4.8031200000000003E-2</c:v>
                </c:pt>
                <c:pt idx="13">
                  <c:v>4.3699300000000003E-2</c:v>
                </c:pt>
                <c:pt idx="14">
                  <c:v>3.7602900000000002E-2</c:v>
                </c:pt>
                <c:pt idx="15">
                  <c:v>3.7151999999999998E-2</c:v>
                </c:pt>
                <c:pt idx="16">
                  <c:v>3.5925699999999998E-2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4" formatCode="0.0%">
                  <c:v>6.7153299999999999E-2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c:formatCode>
                <c:ptCount val="5"/>
                <c:pt idx="0">
                  <c:v>7.0564000000000002E-2</c:v>
                </c:pt>
                <c:pt idx="1">
                  <c:v>7.5451099999999993E-2</c:v>
                </c:pt>
                <c:pt idx="2">
                  <c:v>8.2028100000000007E-2</c:v>
                </c:pt>
                <c:pt idx="3">
                  <c:v>5.3682199999999999E-2</c:v>
                </c:pt>
                <c:pt idx="4">
                  <c:v>6.7153299999999999E-2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400101034828431"/>
          <c:y val="1.1475980631270337E-3"/>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5"/>
                <c:pt idx="0">
                  <c:v>Wildwood City School District</c:v>
                </c:pt>
                <c:pt idx="1">
                  <c:v>Lower Cape May Regional School District</c:v>
                </c:pt>
                <c:pt idx="2">
                  <c:v>Middle Township Public School District</c:v>
                </c:pt>
                <c:pt idx="3">
                  <c:v>Ocean City School District</c:v>
                </c:pt>
                <c:pt idx="4">
                  <c:v>Cape May County Technical High School District</c:v>
                </c:pt>
              </c:strCache>
            </c:strRef>
          </c:cat>
          <c:val>
            <c:numRef>
              <c:f>Sheet1!$B$2:$B$7</c:f>
              <c:numCache>
                <c:formatCode>General</c:formatCode>
                <c:ptCount val="6"/>
                <c:pt idx="0">
                  <c:v>79.2</c:v>
                </c:pt>
                <c:pt idx="1">
                  <c:v>84.9</c:v>
                </c:pt>
                <c:pt idx="2">
                  <c:v>92.8</c:v>
                </c:pt>
                <c:pt idx="3">
                  <c:v>95.7</c:v>
                </c:pt>
                <c:pt idx="4">
                  <c:v>97.6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Graduation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Sheet1!$A$2:$A$7</c:f>
              <c:strCache>
                <c:ptCount val="5"/>
                <c:pt idx="0">
                  <c:v>Wildwood City School District</c:v>
                </c:pt>
                <c:pt idx="1">
                  <c:v>Lower Cape May Regional School District</c:v>
                </c:pt>
                <c:pt idx="2">
                  <c:v>Middle Township Public School District</c:v>
                </c:pt>
                <c:pt idx="3">
                  <c:v>Ocean City School District</c:v>
                </c:pt>
                <c:pt idx="4">
                  <c:v>Cape May County Technical High School District</c:v>
                </c:pt>
              </c:strCache>
            </c:strRef>
          </c:cat>
          <c:val>
            <c:numRef>
              <c:f>Sheet1!$C$2:$C$7</c:f>
              <c:numCache>
                <c:formatCode>General</c:formatCode>
                <c:ptCount val="6"/>
                <c:pt idx="0">
                  <c:v>91.1</c:v>
                </c:pt>
                <c:pt idx="1">
                  <c:v>91.1</c:v>
                </c:pt>
                <c:pt idx="2">
                  <c:v>91.1</c:v>
                </c:pt>
                <c:pt idx="3">
                  <c:v>91.1</c:v>
                </c:pt>
                <c:pt idx="4">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0889412353009273"/>
          <c:y val="0.87372482410005792"/>
          <c:w val="0.23742973358014424"/>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0.879</c:v>
                </c:pt>
                <c:pt idx="1">
                  <c:v>0.87</c:v>
                </c:pt>
                <c:pt idx="2">
                  <c:v>0.90300000000000002</c:v>
                </c:pt>
                <c:pt idx="3">
                  <c:v>0.94699999999999995</c:v>
                </c:pt>
                <c:pt idx="4">
                  <c:v>0.95299999999999996</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5">
                  <c:v>0.93100000000000005</c:v>
                </c:pt>
                <c:pt idx="6">
                  <c:v>0.93300000000000005</c:v>
                </c:pt>
                <c:pt idx="7">
                  <c:v>0.93400000000000005</c:v>
                </c:pt>
                <c:pt idx="8" formatCode="General">
                  <c:v>0.93500000000000005</c:v>
                </c:pt>
                <c:pt idx="9">
                  <c:v>0.94</c:v>
                </c:pt>
                <c:pt idx="10">
                  <c:v>0.94299999999999995</c:v>
                </c:pt>
                <c:pt idx="11">
                  <c:v>0.94499999999999995</c:v>
                </c:pt>
                <c:pt idx="12">
                  <c:v>0.94499999999999995</c:v>
                </c:pt>
                <c:pt idx="13">
                  <c:v>0.94599999999999995</c:v>
                </c:pt>
                <c:pt idx="14">
                  <c:v>0.95199999999999996</c:v>
                </c:pt>
                <c:pt idx="16">
                  <c:v>0.95799999999999996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15">
                  <c:v>0.95299999999999996</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0514825437739406"/>
          <c:y val="0.88423754476362459"/>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19">
                  <c:v>33.450000000000003</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5">
                  <c:v>10.8784975598718</c:v>
                </c:pt>
                <c:pt idx="6">
                  <c:v>11.921618204804</c:v>
                </c:pt>
                <c:pt idx="7">
                  <c:v>13.6995486004603</c:v>
                </c:pt>
                <c:pt idx="8">
                  <c:v>14.419292484687601</c:v>
                </c:pt>
                <c:pt idx="9">
                  <c:v>15.3824528068675</c:v>
                </c:pt>
                <c:pt idx="10">
                  <c:v>17.154399448221501</c:v>
                </c:pt>
                <c:pt idx="11">
                  <c:v>18.7673468825543</c:v>
                </c:pt>
                <c:pt idx="12">
                  <c:v>19.2884387274574</c:v>
                </c:pt>
                <c:pt idx="13">
                  <c:v>20.153219864234199</c:v>
                </c:pt>
                <c:pt idx="14">
                  <c:v>21.222646419994099</c:v>
                </c:pt>
                <c:pt idx="15">
                  <c:v>21.524020323339801</c:v>
                </c:pt>
                <c:pt idx="16">
                  <c:v>23.676413037401499</c:v>
                </c:pt>
                <c:pt idx="17">
                  <c:v>26.3819833686218</c:v>
                </c:pt>
                <c:pt idx="18">
                  <c:v>31.995314942282199</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7.0055674858824468E-2"/>
                  <c:y val="8.4440386246831728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5.2938041835679628E-2"/>
                  <c:y val="-6.732343753964349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c:v>
                </c:pt>
                <c:pt idx="1">
                  <c:v>17</c:v>
                </c:pt>
                <c:pt idx="2">
                  <c:v>17</c:v>
                </c:pt>
                <c:pt idx="3">
                  <c:v>173</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20499906350880315"/>
                  <c:y val="3.7156907890611809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160</c:v>
                </c:pt>
                <c:pt idx="1">
                  <c:v>1940</c:v>
                </c:pt>
                <c:pt idx="2">
                  <c:v>57</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4">
                  <c:v>1.1575200000000001</c:v>
                </c:pt>
                <c:pt idx="5">
                  <c:v>1.5809</c:v>
                </c:pt>
                <c:pt idx="6">
                  <c:v>2.1857099999999998</c:v>
                </c:pt>
                <c:pt idx="7">
                  <c:v>2.2530600000000001</c:v>
                </c:pt>
                <c:pt idx="8">
                  <c:v>2.4234200000000001</c:v>
                </c:pt>
                <c:pt idx="9">
                  <c:v>2.5204599999999999</c:v>
                </c:pt>
                <c:pt idx="10">
                  <c:v>2.5415899999999998</c:v>
                </c:pt>
                <c:pt idx="11">
                  <c:v>2.6693199999999999</c:v>
                </c:pt>
                <c:pt idx="12">
                  <c:v>3.1207600000000002</c:v>
                </c:pt>
                <c:pt idx="13">
                  <c:v>3.4020800000000002</c:v>
                </c:pt>
                <c:pt idx="14">
                  <c:v>3.4252600000000002</c:v>
                </c:pt>
                <c:pt idx="15">
                  <c:v>4.2535100000000003</c:v>
                </c:pt>
                <c:pt idx="16">
                  <c:v>4.2708700000000004</c:v>
                </c:pt>
                <c:pt idx="17">
                  <c:v>6.7025499999999996</c:v>
                </c:pt>
                <c:pt idx="18">
                  <c:v>7.0067399999999997</c:v>
                </c:pt>
                <c:pt idx="19">
                  <c:v>7.95573</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20">
                  <c:v>33.880000000000003</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9.8027066929133863E-2"/>
          <c:y val="0.87893986242298117"/>
          <c:w val="0.18545546259842519"/>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Cape May County</c:v>
                </c:pt>
              </c:strCache>
            </c:strRef>
          </c:tx>
          <c:spPr>
            <a:ln w="22225" cap="rnd">
              <a:solidFill>
                <a:srgbClr val="C00000"/>
              </a:solidFill>
              <a:round/>
            </a:ln>
            <a:effectLst/>
          </c:spPr>
          <c:marker>
            <c:symbol val="diamond"/>
            <c:size val="6"/>
            <c:spPr>
              <a:solidFill>
                <a:srgbClr val="C00000"/>
              </a:solidFill>
              <a:ln w="9525">
                <a:solidFill>
                  <a:srgbClr val="C00000"/>
                </a:solidFill>
                <a:round/>
              </a:ln>
              <a:effectLst/>
            </c:spPr>
          </c:marker>
          <c:dLbls>
            <c:dLbl>
              <c:idx val="4"/>
              <c:layout>
                <c:manualLayout>
                  <c:x val="-0.14121069972636413"/>
                  <c:y val="-1.01216782654808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B9C-4076-8963-1AA61D136920}"/>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24.278739999999999</c:v>
                </c:pt>
                <c:pt idx="1">
                  <c:v>27.335419999999999</c:v>
                </c:pt>
                <c:pt idx="2">
                  <c:v>21.3</c:v>
                </c:pt>
                <c:pt idx="4">
                  <c:v>33.880000000000003</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2225" cap="rnd">
              <a:solidFill>
                <a:schemeClr val="bg1">
                  <a:lumMod val="75000"/>
                </a:schemeClr>
              </a:solidFill>
              <a:round/>
            </a:ln>
            <a:effectLst/>
          </c:spPr>
          <c:marker>
            <c:symbol val="square"/>
            <c:size val="6"/>
            <c:spPr>
              <a:solidFill>
                <a:schemeClr val="bg1">
                  <a:lumMod val="75000"/>
                </a:schemeClr>
              </a:solidFill>
              <a:ln w="9525">
                <a:solidFill>
                  <a:schemeClr val="bg1">
                    <a:lumMod val="75000"/>
                  </a:schemeClr>
                </a:solidFill>
                <a:round/>
              </a:ln>
              <a:effectLst/>
            </c:spPr>
          </c:marker>
          <c:dLbls>
            <c:dLbl>
              <c:idx val="2"/>
              <c:layout>
                <c:manualLayout>
                  <c:x val="1.9122131010219468E-2"/>
                  <c:y val="2.133752041622382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B9C-4076-8963-1AA61D136920}"/>
                </c:ext>
              </c:extLst>
            </c:dLbl>
            <c:dLbl>
              <c:idx val="4"/>
              <c:layout>
                <c:manualLayout>
                  <c:x val="-3.8489138325794384E-2"/>
                  <c:y val="-9.08164855791584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B9C-4076-8963-1AA61D136920}"/>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379080096"/>
        <c:crosses val="autoZero"/>
        <c:auto val="1"/>
        <c:lblAlgn val="ctr"/>
        <c:lblOffset val="100"/>
        <c:noMultiLvlLbl val="0"/>
      </c:catAx>
      <c:valAx>
        <c:axId val="379080096"/>
        <c:scaling>
          <c:orientation val="minMax"/>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t"/>
      <c:layout>
        <c:manualLayout>
          <c:xMode val="edge"/>
          <c:yMode val="edge"/>
          <c:x val="7.3474060423298154E-2"/>
          <c:y val="2.243080119907645E-2"/>
          <c:w val="0.80340648908248169"/>
          <c:h val="0.11475562569351136"/>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3">
                  <c:v>26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3">
                  <c:v>105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13.4</c:v>
                </c:pt>
                <c:pt idx="1">
                  <c:v>13.7</c:v>
                </c:pt>
                <c:pt idx="2">
                  <c:v>13.4</c:v>
                </c:pt>
                <c:pt idx="3">
                  <c:v>13.108164201999999</c:v>
                </c:pt>
                <c:pt idx="4">
                  <c:v>12.230689623</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0">
                  <c:v>12.2</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1">
                  <c:v>11.222826921999999</c:v>
                </c:pt>
                <c:pt idx="2">
                  <c:v>10.883705020000001</c:v>
                </c:pt>
                <c:pt idx="3">
                  <c:v>10.098222829999999</c:v>
                </c:pt>
                <c:pt idx="4">
                  <c:v>9.5440411317000002</c:v>
                </c:pt>
                <c:pt idx="5">
                  <c:v>9.5196258409999999</c:v>
                </c:pt>
                <c:pt idx="6">
                  <c:v>9.4384450649999998</c:v>
                </c:pt>
                <c:pt idx="7">
                  <c:v>9.2869314648000003</c:v>
                </c:pt>
                <c:pt idx="8">
                  <c:v>8.6696589031000002</c:v>
                </c:pt>
                <c:pt idx="9">
                  <c:v>8.3984913706000004</c:v>
                </c:pt>
                <c:pt idx="10">
                  <c:v>8.3356846999999998</c:v>
                </c:pt>
                <c:pt idx="11">
                  <c:v>8.1762778010999995</c:v>
                </c:pt>
                <c:pt idx="12">
                  <c:v>8.1277507629999999</c:v>
                </c:pt>
                <c:pt idx="13">
                  <c:v>7.8469407432000002</c:v>
                </c:pt>
                <c:pt idx="14">
                  <c:v>7.7464122836999998</c:v>
                </c:pt>
                <c:pt idx="15">
                  <c:v>7.4861068383999996</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22222533952700119"/>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3">
                  <c:v>5.1254167899378702</c:v>
                </c:pt>
                <c:pt idx="4">
                  <c:v>5.4657960112418804</c:v>
                </c:pt>
                <c:pt idx="5">
                  <c:v>5.4878628577638304</c:v>
                </c:pt>
                <c:pt idx="6">
                  <c:v>5.7974703490239596</c:v>
                </c:pt>
                <c:pt idx="7">
                  <c:v>5.8973015377811997</c:v>
                </c:pt>
                <c:pt idx="8">
                  <c:v>6.00817304826995</c:v>
                </c:pt>
                <c:pt idx="9">
                  <c:v>6.47685191856025</c:v>
                </c:pt>
                <c:pt idx="10">
                  <c:v>7.5612357105601502</c:v>
                </c:pt>
                <c:pt idx="11">
                  <c:v>8.4148828600318808</c:v>
                </c:pt>
                <c:pt idx="12">
                  <c:v>8.6669125365258601</c:v>
                </c:pt>
                <c:pt idx="13">
                  <c:v>9.1776626088671094</c:v>
                </c:pt>
                <c:pt idx="14">
                  <c:v>9.2362820490348003</c:v>
                </c:pt>
                <c:pt idx="15">
                  <c:v>11.4442447744254</c:v>
                </c:pt>
                <c:pt idx="16">
                  <c:v>12.6844503936004</c:v>
                </c:pt>
                <c:pt idx="17">
                  <c:v>13.440392971849599</c:v>
                </c:pt>
                <c:pt idx="18">
                  <c:v>14.3866151195628</c:v>
                </c:pt>
                <c:pt idx="20">
                  <c:v>16.6039244428157</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19" formatCode="0.00">
                  <c:v>14.7139728805515</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1262</c:v>
                </c:pt>
                <c:pt idx="1">
                  <c:v>1324</c:v>
                </c:pt>
                <c:pt idx="2">
                  <c:v>1288</c:v>
                </c:pt>
                <c:pt idx="3">
                  <c:v>1339</c:v>
                </c:pt>
                <c:pt idx="4">
                  <c:v>1364</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6.5172995089501529E-2"/>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Contempt of Court</c:v>
                </c:pt>
                <c:pt idx="3">
                  <c:v>Criminal mischief</c:v>
                </c:pt>
                <c:pt idx="4">
                  <c:v>Terroristic Threats</c:v>
                </c:pt>
                <c:pt idx="5">
                  <c:v>Burglary</c:v>
                </c:pt>
                <c:pt idx="6">
                  <c:v>Other</c:v>
                </c:pt>
              </c:strCache>
            </c:strRef>
          </c:cat>
          <c:val>
            <c:numRef>
              <c:f>Sheet1!$B$2:$B$8</c:f>
              <c:numCache>
                <c:formatCode>General</c:formatCode>
                <c:ptCount val="7"/>
                <c:pt idx="0">
                  <c:v>801</c:v>
                </c:pt>
                <c:pt idx="1">
                  <c:v>413</c:v>
                </c:pt>
                <c:pt idx="2">
                  <c:v>69</c:v>
                </c:pt>
                <c:pt idx="3">
                  <c:v>65</c:v>
                </c:pt>
                <c:pt idx="4" formatCode="#,##0">
                  <c:v>22</c:v>
                </c:pt>
                <c:pt idx="5">
                  <c:v>11</c:v>
                </c:pt>
                <c:pt idx="6">
                  <c:v>31</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4">
                  <c:v>552</c:v>
                </c:pt>
                <c:pt idx="5">
                  <c:v>919</c:v>
                </c:pt>
                <c:pt idx="6">
                  <c:v>1193</c:v>
                </c:pt>
                <c:pt idx="7">
                  <c:v>1382</c:v>
                </c:pt>
                <c:pt idx="8">
                  <c:v>1735</c:v>
                </c:pt>
                <c:pt idx="9">
                  <c:v>1750</c:v>
                </c:pt>
                <c:pt idx="10">
                  <c:v>1828</c:v>
                </c:pt>
                <c:pt idx="11">
                  <c:v>1856</c:v>
                </c:pt>
                <c:pt idx="12">
                  <c:v>2033</c:v>
                </c:pt>
                <c:pt idx="13">
                  <c:v>2297</c:v>
                </c:pt>
                <c:pt idx="14">
                  <c:v>2308</c:v>
                </c:pt>
                <c:pt idx="15">
                  <c:v>2538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3">
                  <c:v>540</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16">
                  <c:v>92526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16">
                  <c:v>62029</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55444</c:v>
                </c:pt>
                <c:pt idx="1">
                  <c:v>59009</c:v>
                </c:pt>
                <c:pt idx="2">
                  <c:v>66345</c:v>
                </c:pt>
                <c:pt idx="3">
                  <c:v>66670</c:v>
                </c:pt>
                <c:pt idx="4">
                  <c:v>92526</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56062</c:v>
                </c:pt>
                <c:pt idx="1">
                  <c:v>51684</c:v>
                </c:pt>
                <c:pt idx="2">
                  <c:v>59222</c:v>
                </c:pt>
                <c:pt idx="3">
                  <c:v>54945</c:v>
                </c:pt>
                <c:pt idx="4">
                  <c:v>62029</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3">
                  <c:v>141</c:v>
                </c:pt>
                <c:pt idx="4">
                  <c:v>149</c:v>
                </c:pt>
                <c:pt idx="5">
                  <c:v>268</c:v>
                </c:pt>
                <c:pt idx="6">
                  <c:v>326</c:v>
                </c:pt>
                <c:pt idx="7">
                  <c:v>358</c:v>
                </c:pt>
                <c:pt idx="8">
                  <c:v>376</c:v>
                </c:pt>
                <c:pt idx="9">
                  <c:v>403</c:v>
                </c:pt>
                <c:pt idx="10">
                  <c:v>443</c:v>
                </c:pt>
                <c:pt idx="11">
                  <c:v>501</c:v>
                </c:pt>
                <c:pt idx="12">
                  <c:v>522</c:v>
                </c:pt>
                <c:pt idx="13">
                  <c:v>524</c:v>
                </c:pt>
                <c:pt idx="14">
                  <c:v>564</c:v>
                </c:pt>
                <c:pt idx="15">
                  <c:v>571</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2">
                  <c:v>132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59</c:v>
                </c:pt>
                <c:pt idx="1">
                  <c:v>63</c:v>
                </c:pt>
                <c:pt idx="2">
                  <c:v>63</c:v>
                </c:pt>
                <c:pt idx="3">
                  <c:v>44</c:v>
                </c:pt>
                <c:pt idx="4">
                  <c:v>33</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5">
                  <c:v>-6.6666666666666697E-3</c:v>
                </c:pt>
                <c:pt idx="6">
                  <c:v>-5.7471264367816098E-2</c:v>
                </c:pt>
                <c:pt idx="7">
                  <c:v>-6.2937062937062901E-2</c:v>
                </c:pt>
                <c:pt idx="8">
                  <c:v>-7.9096045197740106E-2</c:v>
                </c:pt>
                <c:pt idx="9">
                  <c:v>-9.6774193548387094E-2</c:v>
                </c:pt>
                <c:pt idx="10">
                  <c:v>-0.1</c:v>
                </c:pt>
                <c:pt idx="11">
                  <c:v>-0.105960264900662</c:v>
                </c:pt>
                <c:pt idx="12">
                  <c:v>-0.15231788079470199</c:v>
                </c:pt>
                <c:pt idx="13">
                  <c:v>-0.16666666666666699</c:v>
                </c:pt>
                <c:pt idx="14">
                  <c:v>-0.17857142857142899</c:v>
                </c:pt>
                <c:pt idx="16">
                  <c:v>-0.29803921568627501</c:v>
                </c:pt>
                <c:pt idx="17">
                  <c:v>-0.30107526881720398</c:v>
                </c:pt>
                <c:pt idx="18">
                  <c:v>-0.30622009569378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15">
                  <c:v>-0.25</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4.6960576338018048E-2"/>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Cape May</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6.2500000000000056E-2"/>
                  <c:y val="-8.671874466543155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0.47</c:v>
                </c:pt>
                <c:pt idx="1">
                  <c:v>0.04</c:v>
                </c:pt>
                <c:pt idx="2">
                  <c:v>0.27</c:v>
                </c:pt>
                <c:pt idx="3">
                  <c:v>0.04</c:v>
                </c:pt>
                <c:pt idx="4">
                  <c:v>0.03</c:v>
                </c:pt>
                <c:pt idx="5">
                  <c:v>0.09</c:v>
                </c:pt>
                <c:pt idx="6">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Acute Care Family Support</c:v>
                </c:pt>
                <c:pt idx="1">
                  <c:v>Community Support Services (CSS)</c:v>
                </c:pt>
                <c:pt idx="2">
                  <c:v>County Mental Health Board</c:v>
                </c:pt>
                <c:pt idx="3">
                  <c:v>Deaf Enhanced STCF</c:v>
                </c:pt>
                <c:pt idx="4">
                  <c:v>Early Intervention Support Services (EISS)</c:v>
                </c:pt>
                <c:pt idx="5">
                  <c:v>Homeless Services (PATH)</c:v>
                </c:pt>
                <c:pt idx="6">
                  <c:v>Integrated Case Management Services (ICMS)</c:v>
                </c:pt>
                <c:pt idx="7">
                  <c:v>Intensive Family Support Services (IFSS)</c:v>
                </c:pt>
                <c:pt idx="8">
                  <c:v>Intensive Outpatient Tx and Support Services (IOTSS)</c:v>
                </c:pt>
                <c:pt idx="9">
                  <c:v>Involuntary Outpatient Commitment (IOC)</c:v>
                </c:pt>
                <c:pt idx="10">
                  <c:v>Outpatient</c:v>
                </c:pt>
                <c:pt idx="11">
                  <c:v>Partial Care</c:v>
                </c:pt>
                <c:pt idx="12">
                  <c:v>Primary Screening Services</c:v>
                </c:pt>
                <c:pt idx="13">
                  <c:v>Program of Assertive Community Treatment (PACT)</c:v>
                </c:pt>
                <c:pt idx="14">
                  <c:v>Residential Services</c:v>
                </c:pt>
                <c:pt idx="15">
                  <c:v>Self-Help Center/Community Wellness Center</c:v>
                </c:pt>
                <c:pt idx="16">
                  <c:v>Supported Employment Services</c:v>
                </c:pt>
              </c:strCache>
            </c:strRef>
          </c:cat>
          <c:val>
            <c:numRef>
              <c:f>Sheet1!$B$2:$B$18</c:f>
              <c:numCache>
                <c:formatCode>General</c:formatCode>
                <c:ptCount val="17"/>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5">
                  <c:v>0.13300000000000001</c:v>
                </c:pt>
                <c:pt idx="6">
                  <c:v>0.13900000000000001</c:v>
                </c:pt>
                <c:pt idx="7">
                  <c:v>0.13900000000000001</c:v>
                </c:pt>
                <c:pt idx="8">
                  <c:v>0.14099999999999999</c:v>
                </c:pt>
                <c:pt idx="9">
                  <c:v>0.14399999999999999</c:v>
                </c:pt>
                <c:pt idx="10">
                  <c:v>0.14699999999999999</c:v>
                </c:pt>
                <c:pt idx="11">
                  <c:v>0.15</c:v>
                </c:pt>
                <c:pt idx="12">
                  <c:v>0.15</c:v>
                </c:pt>
                <c:pt idx="13">
                  <c:v>0.151</c:v>
                </c:pt>
                <c:pt idx="14">
                  <c:v>0.153</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0.159</c:v>
                </c:pt>
                <c:pt idx="1">
                  <c:v>0.25</c:v>
                </c:pt>
                <c:pt idx="2">
                  <c:v>0.187</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0A31-476D-A524-0C1196BE8767}"/>
                </c:ext>
              </c:extLst>
            </c:dLbl>
            <c:dLbl>
              <c:idx val="1"/>
              <c:delete val="1"/>
              <c:extLst>
                <c:ext xmlns:c15="http://schemas.microsoft.com/office/drawing/2012/chart" uri="{CE6537A1-D6FC-4f65-9D91-7224C49458BB}"/>
                <c:ext xmlns:c16="http://schemas.microsoft.com/office/drawing/2014/chart" uri="{C3380CC4-5D6E-409C-BE32-E72D297353CC}">
                  <c16:uniqueId val="{00000001-0A31-476D-A524-0C1196BE876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0.00%</c:formatCode>
                <c:ptCount val="5"/>
                <c:pt idx="0">
                  <c:v>0</c:v>
                </c:pt>
                <c:pt idx="1">
                  <c:v>0</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General</c:formatCode>
                <c:ptCount val="2"/>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General"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4">
                  <c:v>0.13500000000000001</c:v>
                </c:pt>
                <c:pt idx="5">
                  <c:v>0.13700000000000001</c:v>
                </c:pt>
                <c:pt idx="6">
                  <c:v>0.14199999999999999</c:v>
                </c:pt>
                <c:pt idx="7">
                  <c:v>0.14699999999999999</c:v>
                </c:pt>
                <c:pt idx="8">
                  <c:v>0.14799999999999999</c:v>
                </c:pt>
                <c:pt idx="9">
                  <c:v>0.14799999999999999</c:v>
                </c:pt>
                <c:pt idx="10">
                  <c:v>0.152</c:v>
                </c:pt>
                <c:pt idx="11">
                  <c:v>0.161</c:v>
                </c:pt>
                <c:pt idx="12">
                  <c:v>0.16600000000000001</c:v>
                </c:pt>
                <c:pt idx="14">
                  <c:v>0.18099999999999999</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13">
                  <c:v>0.17</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4149067788222313"/>
          <c:y val="0.93133280839895016"/>
          <c:w val="0.27121542762698519"/>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0.18</c:v>
                </c:pt>
                <c:pt idx="1">
                  <c:v>0.313</c:v>
                </c:pt>
                <c:pt idx="2">
                  <c:v>0.17299999999999999</c:v>
                </c:pt>
                <c:pt idx="3">
                  <c:v>0.27700000000000002</c:v>
                </c:pt>
                <c:pt idx="4">
                  <c:v>0.17</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0.00%</c:formatCode>
                <c:ptCount val="5"/>
                <c:pt idx="1">
                  <c:v>0</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General</c:formatCode>
                <c:ptCount val="2"/>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General"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2">
                  <c:v>9.1</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0</c:formatCode>
                <c:ptCount val="21"/>
                <c:pt idx="1">
                  <c:v>2189</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1">
                  <c:v>2193</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0"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2">
                  <c:v>133</c:v>
                </c:pt>
                <c:pt idx="3">
                  <c:v>136</c:v>
                </c:pt>
                <c:pt idx="4">
                  <c:v>212</c:v>
                </c:pt>
                <c:pt idx="5">
                  <c:v>213</c:v>
                </c:pt>
                <c:pt idx="6">
                  <c:v>382</c:v>
                </c:pt>
                <c:pt idx="7">
                  <c:v>451</c:v>
                </c:pt>
                <c:pt idx="8">
                  <c:v>472</c:v>
                </c:pt>
                <c:pt idx="9">
                  <c:v>643</c:v>
                </c:pt>
                <c:pt idx="10">
                  <c:v>803</c:v>
                </c:pt>
                <c:pt idx="11">
                  <c:v>815</c:v>
                </c:pt>
                <c:pt idx="12">
                  <c:v>982</c:v>
                </c:pt>
                <c:pt idx="13">
                  <c:v>1112</c:v>
                </c:pt>
                <c:pt idx="14">
                  <c:v>1153</c:v>
                </c:pt>
                <c:pt idx="15">
                  <c:v>1244</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1">
                  <c:v>112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2">
                  <c:v>149</c:v>
                </c:pt>
                <c:pt idx="3">
                  <c:v>163</c:v>
                </c:pt>
                <c:pt idx="4">
                  <c:v>182</c:v>
                </c:pt>
                <c:pt idx="5">
                  <c:v>210</c:v>
                </c:pt>
                <c:pt idx="6">
                  <c:v>428</c:v>
                </c:pt>
                <c:pt idx="7">
                  <c:v>460</c:v>
                </c:pt>
                <c:pt idx="8">
                  <c:v>511</c:v>
                </c:pt>
                <c:pt idx="9">
                  <c:v>515</c:v>
                </c:pt>
                <c:pt idx="10">
                  <c:v>633</c:v>
                </c:pt>
                <c:pt idx="11">
                  <c:v>803</c:v>
                </c:pt>
                <c:pt idx="12">
                  <c:v>808</c:v>
                </c:pt>
                <c:pt idx="13">
                  <c:v>833</c:v>
                </c:pt>
                <c:pt idx="14">
                  <c:v>834</c:v>
                </c:pt>
                <c:pt idx="15">
                  <c:v>919</c:v>
                </c:pt>
                <c:pt idx="16">
                  <c:v>955</c:v>
                </c:pt>
                <c:pt idx="17" formatCode="#,##0">
                  <c:v>1131</c:v>
                </c:pt>
                <c:pt idx="18" formatCode="#,##0">
                  <c:v>1152</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1">
                  <c:v>147</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131</c:v>
                </c:pt>
                <c:pt idx="1">
                  <c:v>142</c:v>
                </c:pt>
                <c:pt idx="2">
                  <c:v>146</c:v>
                </c:pt>
                <c:pt idx="3">
                  <c:v>145</c:v>
                </c:pt>
                <c:pt idx="4">
                  <c:v>147</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5" formatCode="General">
                  <c:v>1.2E-2</c:v>
                </c:pt>
                <c:pt idx="6">
                  <c:v>1.2E-2</c:v>
                </c:pt>
                <c:pt idx="7">
                  <c:v>1.2E-2</c:v>
                </c:pt>
                <c:pt idx="9">
                  <c:v>1.2999999999999999E-2</c:v>
                </c:pt>
                <c:pt idx="10">
                  <c:v>1.4E-2</c:v>
                </c:pt>
                <c:pt idx="11">
                  <c:v>1.4999999999999999E-2</c:v>
                </c:pt>
                <c:pt idx="12">
                  <c:v>1.6E-2</c:v>
                </c:pt>
                <c:pt idx="13">
                  <c:v>1.7999999999999999E-2</c:v>
                </c:pt>
                <c:pt idx="14">
                  <c:v>0.02</c:v>
                </c:pt>
                <c:pt idx="15">
                  <c:v>2.3E-2</c:v>
                </c:pt>
                <c:pt idx="16">
                  <c:v>2.5000000000000001E-2</c:v>
                </c:pt>
                <c:pt idx="17">
                  <c:v>0.03</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8" formatCode="0.00%">
                  <c:v>1.2999999999999999E-2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65135329144929"/>
          <c:y val="0.89100944881889765"/>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1">
                  <c:v>69</c:v>
                </c:pt>
                <c:pt idx="2">
                  <c:v>108</c:v>
                </c:pt>
                <c:pt idx="3">
                  <c:v>188</c:v>
                </c:pt>
                <c:pt idx="4">
                  <c:v>213</c:v>
                </c:pt>
                <c:pt idx="5">
                  <c:v>228</c:v>
                </c:pt>
                <c:pt idx="6">
                  <c:v>260</c:v>
                </c:pt>
                <c:pt idx="7">
                  <c:v>320</c:v>
                </c:pt>
                <c:pt idx="8">
                  <c:v>336</c:v>
                </c:pt>
                <c:pt idx="9">
                  <c:v>369</c:v>
                </c:pt>
                <c:pt idx="10">
                  <c:v>432</c:v>
                </c:pt>
                <c:pt idx="11">
                  <c:v>448</c:v>
                </c:pt>
                <c:pt idx="12">
                  <c:v>474</c:v>
                </c:pt>
                <c:pt idx="13">
                  <c:v>582</c:v>
                </c:pt>
                <c:pt idx="14">
                  <c:v>590</c:v>
                </c:pt>
                <c:pt idx="15">
                  <c:v>615</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0">
                  <c:v>58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8</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6</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3">
                  <c:v>436</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3">
                  <c:v>436</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90</c:v>
                </c:pt>
                <c:pt idx="1">
                  <c:v>83</c:v>
                </c:pt>
                <c:pt idx="2">
                  <c:v>67</c:v>
                </c:pt>
                <c:pt idx="3">
                  <c:v>37</c:v>
                </c:pt>
                <c:pt idx="4">
                  <c:v>21</c:v>
                </c:pt>
                <c:pt idx="5">
                  <c:v>27</c:v>
                </c:pt>
                <c:pt idx="6">
                  <c:v>35</c:v>
                </c:pt>
                <c:pt idx="7">
                  <c:v>24</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87</c:v>
                </c:pt>
                <c:pt idx="1">
                  <c:v>88</c:v>
                </c:pt>
                <c:pt idx="2">
                  <c:v>85</c:v>
                </c:pt>
                <c:pt idx="3">
                  <c:v>61</c:v>
                </c:pt>
                <c:pt idx="4">
                  <c:v>59</c:v>
                </c:pt>
                <c:pt idx="5">
                  <c:v>39</c:v>
                </c:pt>
                <c:pt idx="6">
                  <c:v>49</c:v>
                </c:pt>
                <c:pt idx="7">
                  <c:v>34</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3">
                  <c:v>1562</c:v>
                </c:pt>
                <c:pt idx="4">
                  <c:v>1744</c:v>
                </c:pt>
                <c:pt idx="5" formatCode="#,##0">
                  <c:v>2916</c:v>
                </c:pt>
                <c:pt idx="6" formatCode="#,##0">
                  <c:v>4132</c:v>
                </c:pt>
                <c:pt idx="7" formatCode="#,##0">
                  <c:v>4722</c:v>
                </c:pt>
                <c:pt idx="8" formatCode="#,##0">
                  <c:v>4872</c:v>
                </c:pt>
                <c:pt idx="9" formatCode="#,##0">
                  <c:v>5417</c:v>
                </c:pt>
                <c:pt idx="10" formatCode="#,##0">
                  <c:v>5953</c:v>
                </c:pt>
                <c:pt idx="11" formatCode="#,##0">
                  <c:v>6371</c:v>
                </c:pt>
                <c:pt idx="12" formatCode="#,##0">
                  <c:v>6603</c:v>
                </c:pt>
                <c:pt idx="13">
                  <c:v>6608</c:v>
                </c:pt>
                <c:pt idx="14" formatCode="#,##0">
                  <c:v>7759</c:v>
                </c:pt>
                <c:pt idx="15" formatCode="#,##0">
                  <c:v>11368</c:v>
                </c:pt>
                <c:pt idx="16" formatCode="#,##0">
                  <c:v>11849</c:v>
                </c:pt>
                <c:pt idx="17" formatCode="#,##0">
                  <c:v>11999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2">
                  <c:v>1251</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3">
                  <c:v>0.36</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3">
                  <c:v>0.31</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3">
                  <c:v>0.43</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3" formatCode="0%">
                  <c:v>0.34</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5">
                  <c:v>0.22</c:v>
                </c:pt>
                <c:pt idx="6">
                  <c:v>0.16</c:v>
                </c:pt>
                <c:pt idx="7">
                  <c:v>0.14000000000000001</c:v>
                </c:pt>
                <c:pt idx="8">
                  <c:v>0.14000000000000001</c:v>
                </c:pt>
                <c:pt idx="9">
                  <c:v>0.12</c:v>
                </c:pt>
                <c:pt idx="10">
                  <c:v>0.11</c:v>
                </c:pt>
                <c:pt idx="11">
                  <c:v>0.1</c:v>
                </c:pt>
                <c:pt idx="12">
                  <c:v>0.08</c:v>
                </c:pt>
                <c:pt idx="13" formatCode="General">
                  <c:v>0.08</c:v>
                </c:pt>
                <c:pt idx="14">
                  <c:v>0.08</c:v>
                </c:pt>
                <c:pt idx="15">
                  <c:v>7.0000000000000007E-2</c:v>
                </c:pt>
                <c:pt idx="16">
                  <c:v>0.06</c:v>
                </c:pt>
                <c:pt idx="17">
                  <c:v>0.03</c:v>
                </c:pt>
                <c:pt idx="18">
                  <c:v>0.03</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19">
                  <c:v>0.01</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s://www.capeatlanticresourcenet.org/" TargetMode="External"/><Relationship Id="rId7" Type="http://schemas.openxmlformats.org/officeDocument/2006/relationships/hyperlink" Target="https://www.unitedway.org/local/united-states/new-jersey/greater-philadelphia-southern-new-jersey-atlantic-cape-may-cumberland-count"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mhaac.info/family-support-services.html" TargetMode="External"/><Relationship Id="rId5" Type="http://schemas.openxmlformats.org/officeDocument/2006/relationships/hyperlink" Target="https://www.centerffs.org/counties/atlantic-county" TargetMode="External"/><Relationship Id="rId4" Type="http://schemas.openxmlformats.org/officeDocument/2006/relationships/hyperlink" Target="http://www.jfsatlantic.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Black/African American, Asian, Other,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American Indian/Alaska Native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index of Black/White residential segregation of the NJ counties. </a:t>
            </a:r>
          </a:p>
          <a:p>
            <a:pPr marL="171450" indent="-171450">
              <a:buFont typeface="Arial" panose="020B0604020202020204" pitchFamily="34" charset="0"/>
              <a:buChar char="•"/>
            </a:pPr>
            <a:r>
              <a:rPr lang="en-US" dirty="0"/>
              <a:t>The index of Black/White residential segregation in this county has slightly increased over time.</a:t>
            </a:r>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Wildwood and Cape May Point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Lower and Middle township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Woodbine and Wildwood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about the same as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Woodbine and Lower township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 to 2022.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pre-K, and school-age median monthly childcare costs in this county tend to be on the low side for the state and toddler median monthly childcare costs in this county tend to be middling.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around as expected for infant and toddler childcare and lower than expected for pre-K and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remained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West Cape May and Wildwood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Black women reported receiving early prenatal care most frequently, followed by White women.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for Asian, Other Single Race, and Unknown are suppressed or unavailable.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higher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increase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than the state's rate, and tends to follow a different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5th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Wildwood and Lower Cape May Regional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over time, and is generally above the rate for NJ.  </a:t>
            </a:r>
          </a:p>
          <a:p>
            <a:r>
              <a:rPr lang="en-US" sz="1200" kern="1200" dirty="0">
                <a:solidFill>
                  <a:schemeClr val="tx1"/>
                </a:solidFill>
                <a:effectLst/>
                <a:latin typeface="+mn-lt"/>
                <a:ea typeface="+mn-ea"/>
                <a:cs typeface="+mn-cs"/>
              </a:rPr>
              <a:t>  The 2021 data is in two different formats, making it difficult to compile, and not very accurate.</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decrease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increase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$11K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-25%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there are similar numbers of mental health programs available.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unavailable.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  No data is available for 2021 and 2022.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data is unavailable by race/ethnicity.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data is unavailable by gender.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8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the data is unavailable by race/ethnicity.</a:t>
            </a:r>
          </a:p>
          <a:p>
            <a:pPr lvl="0"/>
            <a:r>
              <a:rPr lang="en-US" sz="1200" kern="1200" dirty="0">
                <a:solidFill>
                  <a:schemeClr val="tx1"/>
                </a:solidFill>
                <a:effectLst/>
                <a:latin typeface="+mn-lt"/>
                <a:ea typeface="+mn-ea"/>
                <a:cs typeface="+mn-cs"/>
              </a:rPr>
              <a:t>In this county, the data is unavailable by gender.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368</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68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https://www.capeatlanticresourcenet.org/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http://www.jfsatlantic.org/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https://www.centerffs.org/</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http://mhaac.info/family-support-services.html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https://www.unitedway.org/local/united-states/new-jersey/greater-philadelphia-southern-new-jersey-atlantic-cape-may-cumberland-count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1%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https://www.capeatlanticresourcenet.org/community-services/legal-advocacy/advocacy/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13.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Cape May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94781" y="0"/>
            <a:ext cx="829219"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Cape May</a:t>
            </a:r>
          </a:p>
          <a:p>
            <a:r>
              <a:rPr lang="en-US" sz="16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6" name="Picture 5">
            <a:extLst>
              <a:ext uri="{FF2B5EF4-FFF2-40B4-BE49-F238E27FC236}">
                <a16:creationId xmlns:a16="http://schemas.microsoft.com/office/drawing/2014/main" id="{0EBDA965-AC0B-626B-E762-90326E3648C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1423" y="52752"/>
            <a:ext cx="531554" cy="1005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262255DA-BBEC-1190-740B-DB6236F2141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140618"/>
            <a:ext cx="438150" cy="82915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4">
            <a:extLst>
              <a:ext uri="{FF2B5EF4-FFF2-40B4-BE49-F238E27FC236}">
                <a16:creationId xmlns:a16="http://schemas.microsoft.com/office/drawing/2014/main" id="{3791AD06-998E-EFE3-2D82-C5FE72C00A02}"/>
              </a:ext>
            </a:extLst>
          </p:cNvPr>
          <p:cNvSpPr txBox="1"/>
          <p:nvPr userDrawn="1"/>
        </p:nvSpPr>
        <p:spPr>
          <a:xfrm>
            <a:off x="694781" y="0"/>
            <a:ext cx="829219"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Cape May</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a:extLst>
              <a:ext uri="{FF2B5EF4-FFF2-40B4-BE49-F238E27FC236}">
                <a16:creationId xmlns:a16="http://schemas.microsoft.com/office/drawing/2014/main" id="{E2430A33-AFC6-49B3-E8EA-7D7FE7CA24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140618"/>
            <a:ext cx="438150" cy="82915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4">
            <a:extLst>
              <a:ext uri="{FF2B5EF4-FFF2-40B4-BE49-F238E27FC236}">
                <a16:creationId xmlns:a16="http://schemas.microsoft.com/office/drawing/2014/main" id="{55DE58E6-4639-020A-9378-86B4594F2616}"/>
              </a:ext>
            </a:extLst>
          </p:cNvPr>
          <p:cNvSpPr txBox="1"/>
          <p:nvPr userDrawn="1"/>
        </p:nvSpPr>
        <p:spPr>
          <a:xfrm>
            <a:off x="694781" y="0"/>
            <a:ext cx="829219"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Cape May</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FEA2C138-5357-4BD2-15EF-0D47384546B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140618"/>
            <a:ext cx="438150" cy="82915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4">
            <a:extLst>
              <a:ext uri="{FF2B5EF4-FFF2-40B4-BE49-F238E27FC236}">
                <a16:creationId xmlns:a16="http://schemas.microsoft.com/office/drawing/2014/main" id="{3EED7B47-3136-9EE7-9CA8-4FD9BE99A58C}"/>
              </a:ext>
            </a:extLst>
          </p:cNvPr>
          <p:cNvSpPr txBox="1"/>
          <p:nvPr userDrawn="1"/>
        </p:nvSpPr>
        <p:spPr>
          <a:xfrm>
            <a:off x="694781" y="0"/>
            <a:ext cx="829219"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Cape May</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FC02542B-31BC-A748-5DE5-0C83E4477B7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140618"/>
            <a:ext cx="438150" cy="82915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4">
            <a:extLst>
              <a:ext uri="{FF2B5EF4-FFF2-40B4-BE49-F238E27FC236}">
                <a16:creationId xmlns:a16="http://schemas.microsoft.com/office/drawing/2014/main" id="{359A9227-F26D-FCF4-CBDC-4DA432825B28}"/>
              </a:ext>
            </a:extLst>
          </p:cNvPr>
          <p:cNvSpPr txBox="1"/>
          <p:nvPr userDrawn="1"/>
        </p:nvSpPr>
        <p:spPr>
          <a:xfrm>
            <a:off x="694781" y="0"/>
            <a:ext cx="829219"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Cape May</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E7A3CA15-25CE-61FD-9579-EF4EE427504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140618"/>
            <a:ext cx="438150" cy="82915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4">
            <a:extLst>
              <a:ext uri="{FF2B5EF4-FFF2-40B4-BE49-F238E27FC236}">
                <a16:creationId xmlns:a16="http://schemas.microsoft.com/office/drawing/2014/main" id="{96D0D6B9-4CF1-1632-2FB4-67408C91BEED}"/>
              </a:ext>
            </a:extLst>
          </p:cNvPr>
          <p:cNvSpPr txBox="1"/>
          <p:nvPr userDrawn="1"/>
        </p:nvSpPr>
        <p:spPr>
          <a:xfrm>
            <a:off x="694781" y="0"/>
            <a:ext cx="829219"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Cape May</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3" name="Picture 2">
            <a:extLst>
              <a:ext uri="{FF2B5EF4-FFF2-40B4-BE49-F238E27FC236}">
                <a16:creationId xmlns:a16="http://schemas.microsoft.com/office/drawing/2014/main" id="{D26128CD-0A8A-0159-9665-AB6BDB8B5A9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140618"/>
            <a:ext cx="438150" cy="8291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14">
            <a:extLst>
              <a:ext uri="{FF2B5EF4-FFF2-40B4-BE49-F238E27FC236}">
                <a16:creationId xmlns:a16="http://schemas.microsoft.com/office/drawing/2014/main" id="{2BA14117-7283-2B3C-5C38-58A9F035E34A}"/>
              </a:ext>
            </a:extLst>
          </p:cNvPr>
          <p:cNvSpPr txBox="1"/>
          <p:nvPr userDrawn="1"/>
        </p:nvSpPr>
        <p:spPr>
          <a:xfrm>
            <a:off x="694781" y="0"/>
            <a:ext cx="829219"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Cape May</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3" name="Picture 2">
            <a:extLst>
              <a:ext uri="{FF2B5EF4-FFF2-40B4-BE49-F238E27FC236}">
                <a16:creationId xmlns:a16="http://schemas.microsoft.com/office/drawing/2014/main" id="{466D5898-18BC-98B5-E412-B7D9ED382EA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140618"/>
            <a:ext cx="438150" cy="82915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4">
            <a:extLst>
              <a:ext uri="{FF2B5EF4-FFF2-40B4-BE49-F238E27FC236}">
                <a16:creationId xmlns:a16="http://schemas.microsoft.com/office/drawing/2014/main" id="{5DE9C425-0992-3B10-169F-40DDD24458C2}"/>
              </a:ext>
            </a:extLst>
          </p:cNvPr>
          <p:cNvSpPr txBox="1"/>
          <p:nvPr userDrawn="1"/>
        </p:nvSpPr>
        <p:spPr>
          <a:xfrm>
            <a:off x="694781" y="0"/>
            <a:ext cx="829219"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Cape May</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3" name="Picture 2">
            <a:extLst>
              <a:ext uri="{FF2B5EF4-FFF2-40B4-BE49-F238E27FC236}">
                <a16:creationId xmlns:a16="http://schemas.microsoft.com/office/drawing/2014/main" id="{31067024-7D26-1410-440B-59C792C85EB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140618"/>
            <a:ext cx="438150" cy="82915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4">
            <a:extLst>
              <a:ext uri="{FF2B5EF4-FFF2-40B4-BE49-F238E27FC236}">
                <a16:creationId xmlns:a16="http://schemas.microsoft.com/office/drawing/2014/main" id="{CDCEE058-C825-D76A-D94B-9AF2929ED31F}"/>
              </a:ext>
            </a:extLst>
          </p:cNvPr>
          <p:cNvSpPr txBox="1"/>
          <p:nvPr userDrawn="1"/>
        </p:nvSpPr>
        <p:spPr>
          <a:xfrm>
            <a:off x="694781" y="0"/>
            <a:ext cx="829219"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Cape May</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3" name="Picture 2">
            <a:extLst>
              <a:ext uri="{FF2B5EF4-FFF2-40B4-BE49-F238E27FC236}">
                <a16:creationId xmlns:a16="http://schemas.microsoft.com/office/drawing/2014/main" id="{CE243089-963D-D7EE-F63C-CE01EAC9456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67459" y="140618"/>
            <a:ext cx="438150" cy="8291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14">
            <a:extLst>
              <a:ext uri="{FF2B5EF4-FFF2-40B4-BE49-F238E27FC236}">
                <a16:creationId xmlns:a16="http://schemas.microsoft.com/office/drawing/2014/main" id="{3379C5ED-6B98-D664-FAA8-F3EBA5B60794}"/>
              </a:ext>
            </a:extLst>
          </p:cNvPr>
          <p:cNvSpPr txBox="1"/>
          <p:nvPr userDrawn="1"/>
        </p:nvSpPr>
        <p:spPr>
          <a:xfrm>
            <a:off x="694781" y="0"/>
            <a:ext cx="829219"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Cape May</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C221ACB6-34E0-D930-FC0D-8EBE8FDD75E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06710" y="833352"/>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34974B37-E6D8-AD08-B0D1-E3D01266BD6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704198" y="4400765"/>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3A3DD3B3-C1F8-A988-15FC-952B8492C1B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49699" y="390387"/>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13F30F6E-B161-DB85-1FB5-05C28DB2BD1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219200" y="358095"/>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6C06BB5A-0362-6233-4B92-8DB4C164C09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254500" y="2635892"/>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4E90F19E-03AD-2169-DFD6-741AD7A08DA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91037" y="514565"/>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0DFBEA1B-82DF-3A3C-CECD-789D33A734DC}"/>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18298" y="425837"/>
            <a:ext cx="708949" cy="1341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A931A98A-A8D8-A877-332E-DF3CECD6A32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759742" y="4857964"/>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F385B20D-566C-DC08-B7BA-E307A272C7F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87021" y="4830567"/>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2A4BFE2D-2023-C386-8175-328FE502A5C9}"/>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931164" y="356455"/>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331BE208-F6E5-4AA5-F08B-05391A8F1BE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89686" y="292348"/>
            <a:ext cx="745890" cy="1411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8754DFBC-0CA4-53B2-21AA-E5CBDD50BB6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92926" y="255917"/>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292893D2-C8C6-A77D-ABCD-74AD4647C8F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67044" y="671774"/>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7B50B4B2-CFA6-BAE2-B1F9-9B94002F0AD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06922" y="427450"/>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22BF4558-7E32-8114-46CC-EBBB2B2BF17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13850" y="236464"/>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6C4EF888-187B-D4D3-FAB0-C4FAAECC4B2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83737" y="332139"/>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a:extLst>
              <a:ext uri="{FF2B5EF4-FFF2-40B4-BE49-F238E27FC236}">
                <a16:creationId xmlns:a16="http://schemas.microsoft.com/office/drawing/2014/main" id="{861E4227-1E1B-6A0A-07B1-F1CCE576DE5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06710" y="833352"/>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B498290C-EAFF-1158-1B64-04BDA3381C2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12871" y="243071"/>
            <a:ext cx="838200" cy="1586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slideLayout" Target="../slideLayouts/slideLayout18.xml"/><Relationship Id="rId7" Type="http://schemas.openxmlformats.org/officeDocument/2006/relationships/image" Target="../media/image24.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23.png"/><Relationship Id="rId4" Type="http://schemas.openxmlformats.org/officeDocument/2006/relationships/notesSlide" Target="../notesSlides/notesSlide1.xml"/><Relationship Id="rId9" Type="http://schemas.openxmlformats.org/officeDocument/2006/relationships/image" Target="../media/image26.png"/></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C81CEA3-DA60-2D61-4414-2580B410A39B}"/>
              </a:ext>
            </a:extLst>
          </p:cNvPr>
          <p:cNvPicPr>
            <a:picLocks noChangeAspect="1"/>
          </p:cNvPicPr>
          <p:nvPr/>
        </p:nvPicPr>
        <p:blipFill>
          <a:blip r:embed="rId5"/>
          <a:stretch>
            <a:fillRect/>
          </a:stretch>
        </p:blipFill>
        <p:spPr>
          <a:xfrm>
            <a:off x="-76200" y="-381000"/>
            <a:ext cx="13030200" cy="72390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Cape May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a:t>
              </a:r>
              <a:r>
                <a:rPr lang="en-US" b="1">
                  <a:solidFill>
                    <a:srgbClr val="C00000"/>
                  </a:solidFill>
                  <a:latin typeface="Franklin Gothic Medium Cond" panose="020B0606030402020204" pitchFamily="34" charset="0"/>
                </a:rPr>
                <a:t>Updated April </a:t>
              </a:r>
              <a:r>
                <a:rPr lang="en-US" b="1" dirty="0">
                  <a:solidFill>
                    <a:srgbClr val="C00000"/>
                  </a:solidFill>
                  <a:latin typeface="Franklin Gothic Medium Cond" panose="020B0606030402020204" pitchFamily="34" charset="0"/>
                </a:rPr>
                <a:t>2025</a:t>
              </a:r>
            </a:p>
          </p:txBody>
        </p:sp>
      </p:grpSp>
      <p:pic>
        <p:nvPicPr>
          <p:cNvPr id="11" name="Picture 2">
            <a:extLst>
              <a:ext uri="{FF2B5EF4-FFF2-40B4-BE49-F238E27FC236}">
                <a16:creationId xmlns:a16="http://schemas.microsoft.com/office/drawing/2014/main" id="{CEA3B3BC-9054-98C1-151C-60B03F22392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97403" y="4764399"/>
            <a:ext cx="864720" cy="1636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213D76-D56A-4FEF-3F46-A48099392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838200"/>
            <a:ext cx="5631473" cy="4800600"/>
          </a:xfrm>
          <a:prstGeom prst="rect">
            <a:avLst/>
          </a:prstGeom>
        </p:spPr>
      </p:pic>
      <p:pic>
        <p:nvPicPr>
          <p:cNvPr id="5" name="Picture 2">
            <a:extLst>
              <a:ext uri="{FF2B5EF4-FFF2-40B4-BE49-F238E27FC236}">
                <a16:creationId xmlns:a16="http://schemas.microsoft.com/office/drawing/2014/main" id="{34CCBD89-083F-B959-D5CE-AD975736D0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04800"/>
            <a:ext cx="2270008" cy="4295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Cape May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16558599"/>
              </p:ext>
            </p:extLst>
          </p:nvPr>
        </p:nvGraphicFramePr>
        <p:xfrm>
          <a:off x="3276600" y="544375"/>
          <a:ext cx="4419600" cy="6497568"/>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Families with children under the age of 18 living in poverty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044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605754">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839263">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Franklin Gothic Book" panose="020B0503020102020204" pitchFamily="34" charset="0"/>
                        </a:rPr>
                        <a:t>Percent of children meeting all immunization requirements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315463253"/>
              </p:ext>
            </p:extLst>
          </p:nvPr>
        </p:nvGraphicFramePr>
        <p:xfrm>
          <a:off x="7543800" y="893419"/>
          <a:ext cx="4800599" cy="596458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Cape May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321917811"/>
              </p:ext>
            </p:extLst>
          </p:nvPr>
        </p:nvGraphicFramePr>
        <p:xfrm>
          <a:off x="3124200" y="772984"/>
          <a:ext cx="4041957" cy="5977516"/>
        </p:xfrm>
        <a:graphic>
          <a:graphicData uri="http://schemas.openxmlformats.org/drawingml/2006/table">
            <a:tbl>
              <a:tblPr firstRow="1" bandRow="1">
                <a:tableStyleId>{C083E6E3-FA7D-4D7B-A595-EF9225AFEA82}</a:tableStyleId>
              </a:tblPr>
              <a:tblGrid>
                <a:gridCol w="1043232">
                  <a:extLst>
                    <a:ext uri="{9D8B030D-6E8A-4147-A177-3AD203B41FA5}">
                      <a16:colId xmlns:a16="http://schemas.microsoft.com/office/drawing/2014/main" val="1629768082"/>
                    </a:ext>
                  </a:extLst>
                </a:gridCol>
                <a:gridCol w="2998725">
                  <a:extLst>
                    <a:ext uri="{9D8B030D-6E8A-4147-A177-3AD203B41FA5}">
                      <a16:colId xmlns:a16="http://schemas.microsoft.com/office/drawing/2014/main" val="2346253339"/>
                    </a:ext>
                  </a:extLst>
                </a:gridCol>
              </a:tblGrid>
              <a:tr h="55683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723262">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802499">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725819">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51364">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13294">
                <a:tc>
                  <a:txBody>
                    <a:bodyPr/>
                    <a:lstStyle/>
                    <a:p>
                      <a:r>
                        <a:rPr lang="en-US" dirty="0">
                          <a:solidFill>
                            <a:schemeClr val="tx1"/>
                          </a:solidFill>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r>
                        <a:rPr lang="en-US" dirty="0">
                          <a:solidFill>
                            <a:schemeClr val="tx1"/>
                          </a:solidFill>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85491812"/>
                  </a:ext>
                </a:extLst>
              </a:tr>
              <a:tr h="723262">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65000"/>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lumMod val="65000"/>
                        <a:alpha val="20000"/>
                      </a:schemeClr>
                    </a:solidFill>
                  </a:tcPr>
                </a:tc>
                <a:extLst>
                  <a:ext uri="{0D108BD9-81ED-4DB2-BD59-A6C34878D82A}">
                    <a16:rowId xmlns:a16="http://schemas.microsoft.com/office/drawing/2014/main" val="2802183924"/>
                  </a:ext>
                </a:extLst>
              </a:tr>
              <a:tr h="766266">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614914">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65000"/>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lumMod val="6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4274716700"/>
              </p:ext>
            </p:extLst>
          </p:nvPr>
        </p:nvGraphicFramePr>
        <p:xfrm>
          <a:off x="7010400" y="1376426"/>
          <a:ext cx="5181600" cy="599274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705791245"/>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05238271"/>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070974583"/>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566456117"/>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110939064"/>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151699588"/>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509948973"/>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853159468"/>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611495054"/>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735102162"/>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4063620230"/>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84031604"/>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990132076"/>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662552676"/>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488242525"/>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854529670"/>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930257045"/>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743578169"/>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660513236"/>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72164327"/>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783447486"/>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131367420"/>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3019902570"/>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720502830"/>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212805239"/>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3836175729"/>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82748273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724338515"/>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637582236"/>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846198957"/>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93158706"/>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188627117"/>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1052945247"/>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408220933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466915283"/>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16765206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322942532"/>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19539387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954519571"/>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959108386"/>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334577309"/>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420702913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2889931575"/>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3991459418"/>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844359987"/>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44160959"/>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3625204813"/>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233760444"/>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3878578286"/>
              </p:ext>
            </p:extLst>
          </p:nvPr>
        </p:nvGraphicFramePr>
        <p:xfrm>
          <a:off x="3144346" y="612485"/>
          <a:ext cx="8990959" cy="54835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096000"/>
            <a:ext cx="9024576" cy="7620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Graduation rates in this file represent the state calculation of the graduation rate and include all students receiving a state-endorsed diploma.</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239942154"/>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550800389"/>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032940022"/>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580704682"/>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405073745"/>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397046" y="3914582"/>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33332" y="4114896"/>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Kids Count Data Dashboard using raw data from NJ Department of Law and Public Safety, Division of NJ State Police, Uniform Crime Reports, 2018-2022.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586547781"/>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913957580"/>
              </p:ext>
            </p:extLst>
          </p:nvPr>
        </p:nvGraphicFramePr>
        <p:xfrm>
          <a:off x="8534400" y="4622727"/>
          <a:ext cx="3581400" cy="2264743"/>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209737" y="6614755"/>
            <a:ext cx="8229600" cy="200133"/>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183555409"/>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477643869"/>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474671680"/>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2041612017"/>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1976463293"/>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805846704"/>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1867622896"/>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524470599"/>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3305904204"/>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22272678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1332838304"/>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519243804"/>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145786976"/>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059359691"/>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443627653"/>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4092853692"/>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010338162"/>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7176475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968342973"/>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3647910854"/>
              </p:ext>
            </p:extLst>
          </p:nvPr>
        </p:nvGraphicFramePr>
        <p:xfrm>
          <a:off x="8542774" y="4026932"/>
          <a:ext cx="3255891" cy="2393152"/>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3641875133"/>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55629759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72520393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756402857"/>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97565377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0239938"/>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607475207"/>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43691798"/>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57390289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4108564929"/>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1939993547"/>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418321937"/>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1600200"/>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Jewish Family Service of Atlantic and Cape May Counties [Family Counseling]</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Center for Family Services [Teen Center/Kinship/Parenting Support]</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Intensive Family Support Services [Mental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United Way – Atlantic County/Cape May Office [Job, Health, Utilities, Housing]</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Shore Family Success Center</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capeatlanticresourcenet.org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367520792"/>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370256271"/>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3486603926"/>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22171" y="543966"/>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South Jersey Legal Services </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ACLU of New Jersey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Volunteer Lawyers for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AFSC Immigrant Rights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Manavi </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Coalition Against Rape and Abuse Project</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Military Legal Assistance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Unchained at Last [Child Marriage]</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b043338323ec885840d&quot;,&quot;SmartGridHorizontal&quot;:0,&quot;LinkedExcelSources&quot;:{&quot;67cefed43842343a900c2c16&quot;:&quot;{{Desktop}}\\hsac 25\\engage\\archive\\Cape May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28493</TotalTime>
  <Words>10229</Words>
  <Application>Microsoft Office PowerPoint</Application>
  <PresentationFormat>Widescreen</PresentationFormat>
  <Paragraphs>803</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1649</cp:revision>
  <dcterms:created xsi:type="dcterms:W3CDTF">2006-08-16T00:00:00Z</dcterms:created>
  <dcterms:modified xsi:type="dcterms:W3CDTF">2025-07-03T12:43:48Z</dcterms:modified>
</cp:coreProperties>
</file>