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4.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7.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5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5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0.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69.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91" r:id="rId89"/>
    <p:sldId id="479" r:id="rId90"/>
    <p:sldId id="482" r:id="rId91"/>
    <p:sldId id="492"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77" autoAdjust="0"/>
    <p:restoredTop sz="80473" autoAdjust="0"/>
  </p:normalViewPr>
  <p:slideViewPr>
    <p:cSldViewPr>
      <p:cViewPr varScale="1">
        <p:scale>
          <a:sx n="73" d="100"/>
          <a:sy n="73" d="100"/>
        </p:scale>
        <p:origin x="1090" y="86"/>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Cape_May_County_11.08.21%20(with%20Engag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Cape_May_County_11.08.21%20(with%20Engag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Overview'!$A$19,'0. Overview'!$A$38,'0. Overview'!$A$60,'0. Overview'!$A$88,'0. Overview'!$A$103,'0. Overview'!$A$128,'0. Overview'!$A$138,'0. Overview'!$A$160,'0. Overview'!$A$198,'0. Overview'!$A$218)</c:f>
              <c:strCache>
                <c:ptCount val="10"/>
                <c:pt idx="0">
                  <c:v>Cape May</c:v>
                </c:pt>
                <c:pt idx="1">
                  <c:v>Cape May </c:v>
                </c:pt>
                <c:pt idx="2">
                  <c:v>Cape May</c:v>
                </c:pt>
                <c:pt idx="3">
                  <c:v>Cape May</c:v>
                </c:pt>
                <c:pt idx="4">
                  <c:v>Cape May</c:v>
                </c:pt>
                <c:pt idx="5">
                  <c:v>Cape May</c:v>
                </c:pt>
                <c:pt idx="6">
                  <c:v>Cape May</c:v>
                </c:pt>
                <c:pt idx="7">
                  <c:v>Cape May</c:v>
                </c:pt>
                <c:pt idx="8">
                  <c:v>Cape May</c:v>
                </c:pt>
                <c:pt idx="9">
                  <c:v>Cape May </c:v>
                </c:pt>
              </c:strCache>
            </c:strRef>
          </c:cat>
          <c:val>
            <c:numRef>
              <c:f>('0. Overview'!$C$19,'0. Overview'!$C$38,'0. Overview'!$C$60,'0. Overview'!$C$88,'0. Overview'!$C$103,'0. Overview'!$C$128,'0. Overview'!$C$138,'0. Overview'!$C$160,'0. Overview'!$C$198,'0. Overview'!$C$218)</c:f>
              <c:numCache>
                <c:formatCode>General</c:formatCode>
                <c:ptCount val="10"/>
                <c:pt idx="0">
                  <c:v>22</c:v>
                </c:pt>
                <c:pt idx="1">
                  <c:v>22</c:v>
                </c:pt>
                <c:pt idx="2">
                  <c:v>22</c:v>
                </c:pt>
                <c:pt idx="3">
                  <c:v>22</c:v>
                </c:pt>
                <c:pt idx="4">
                  <c:v>22</c:v>
                </c:pt>
                <c:pt idx="5">
                  <c:v>22</c:v>
                </c:pt>
                <c:pt idx="6">
                  <c:v>22</c:v>
                </c:pt>
                <c:pt idx="7">
                  <c:v>22</c:v>
                </c:pt>
                <c:pt idx="9">
                  <c:v>22</c:v>
                </c:pt>
              </c:numCache>
            </c:numRef>
          </c:val>
          <c:extLst>
            <c:ext xmlns:c16="http://schemas.microsoft.com/office/drawing/2014/chart" uri="{C3380CC4-5D6E-409C-BE32-E72D297353CC}">
              <c16:uniqueId val="{00000000-06EC-44C2-B67F-90728800B4FC}"/>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Overview'!$A$19,'0. Overview'!$A$38,'0. Overview'!$A$60,'0. Overview'!$A$88,'0. Overview'!$A$103,'0. Overview'!$A$128,'0. Overview'!$A$138,'0. Overview'!$A$160,'0. Overview'!$A$198,'0. Overview'!$A$218)</c:f>
              <c:strCache>
                <c:ptCount val="10"/>
                <c:pt idx="0">
                  <c:v>Cape May</c:v>
                </c:pt>
                <c:pt idx="1">
                  <c:v>Cape May </c:v>
                </c:pt>
                <c:pt idx="2">
                  <c:v>Cape May</c:v>
                </c:pt>
                <c:pt idx="3">
                  <c:v>Cape May</c:v>
                </c:pt>
                <c:pt idx="4">
                  <c:v>Cape May</c:v>
                </c:pt>
                <c:pt idx="5">
                  <c:v>Cape May</c:v>
                </c:pt>
                <c:pt idx="6">
                  <c:v>Cape May</c:v>
                </c:pt>
                <c:pt idx="7">
                  <c:v>Cape May</c:v>
                </c:pt>
                <c:pt idx="8">
                  <c:v>Cape May</c:v>
                </c:pt>
                <c:pt idx="9">
                  <c:v>Cape May </c:v>
                </c:pt>
              </c:strCache>
            </c:strRef>
          </c:cat>
          <c:val>
            <c:numRef>
              <c:f>('0. Overview'!$D$19,'0. Overview'!$D$38,'0. Overview'!$D$60,'0. Overview'!$D$88,'0. Overview'!$D$103,'0. Overview'!$D$128,'0. Overview'!$D$138,'0. Overview'!$D$160,'0. Overview'!$D$198,'0. Overview'!$D$218)</c:f>
              <c:numCache>
                <c:formatCode>General</c:formatCode>
                <c:ptCount val="10"/>
                <c:pt idx="0">
                  <c:v>4.875</c:v>
                </c:pt>
                <c:pt idx="1">
                  <c:v>7.875</c:v>
                </c:pt>
                <c:pt idx="2">
                  <c:v>7.875</c:v>
                </c:pt>
                <c:pt idx="3">
                  <c:v>0.875</c:v>
                </c:pt>
                <c:pt idx="4">
                  <c:v>8.875</c:v>
                </c:pt>
                <c:pt idx="5">
                  <c:v>5.875</c:v>
                </c:pt>
                <c:pt idx="6">
                  <c:v>17.875</c:v>
                </c:pt>
                <c:pt idx="7">
                  <c:v>17.875</c:v>
                </c:pt>
                <c:pt idx="9">
                  <c:v>3.875</c:v>
                </c:pt>
              </c:numCache>
            </c:numRef>
          </c:val>
          <c:extLst>
            <c:ext xmlns:c16="http://schemas.microsoft.com/office/drawing/2014/chart" uri="{C3380CC4-5D6E-409C-BE32-E72D297353CC}">
              <c16:uniqueId val="{00000001-06EC-44C2-B67F-90728800B4FC}"/>
            </c:ext>
          </c:extLst>
        </c:ser>
        <c:ser>
          <c:idx val="3"/>
          <c:order val="2"/>
          <c:spPr>
            <a:solidFill>
              <a:schemeClr val="bg1">
                <a:lumMod val="65000"/>
              </a:schemeClr>
            </a:solidFill>
            <a:ln>
              <a:solidFill>
                <a:schemeClr val="tx1">
                  <a:lumMod val="95000"/>
                  <a:lumOff val="5000"/>
                </a:schemeClr>
              </a:solidFill>
            </a:ln>
            <a:effectLst/>
          </c:spPr>
          <c:invertIfNegative val="0"/>
          <c:cat>
            <c:strRef>
              <c:f>('0. Overview'!$A$19,'0. Overview'!$A$38,'0. Overview'!$A$60,'0. Overview'!$A$88,'0. Overview'!$A$103,'0. Overview'!$A$128,'0. Overview'!$A$138,'0. Overview'!$A$160,'0. Overview'!$A$198,'0. Overview'!$A$218)</c:f>
              <c:strCache>
                <c:ptCount val="10"/>
                <c:pt idx="0">
                  <c:v>Cape May</c:v>
                </c:pt>
                <c:pt idx="1">
                  <c:v>Cape May </c:v>
                </c:pt>
                <c:pt idx="2">
                  <c:v>Cape May</c:v>
                </c:pt>
                <c:pt idx="3">
                  <c:v>Cape May</c:v>
                </c:pt>
                <c:pt idx="4">
                  <c:v>Cape May</c:v>
                </c:pt>
                <c:pt idx="5">
                  <c:v>Cape May</c:v>
                </c:pt>
                <c:pt idx="6">
                  <c:v>Cape May</c:v>
                </c:pt>
                <c:pt idx="7">
                  <c:v>Cape May</c:v>
                </c:pt>
                <c:pt idx="8">
                  <c:v>Cape May</c:v>
                </c:pt>
                <c:pt idx="9">
                  <c:v>Cape May </c:v>
                </c:pt>
              </c:strCache>
            </c:strRef>
          </c:cat>
          <c:val>
            <c:numRef>
              <c:f>('0. Overview'!$E$19,'0. Overview'!$E$38,'0. Overview'!$E$60,'0. Overview'!$E$88,'0. Overview'!$E$103,'0. Overview'!$E$128,'0. Overview'!$E$138,'0. Overview'!$E$160,'0. Overview'!$E$198,'0. Overview'!$E$218)</c:f>
              <c:numCache>
                <c:formatCode>General</c:formatCode>
                <c:ptCount val="10"/>
                <c:pt idx="0">
                  <c:v>0.25</c:v>
                </c:pt>
                <c:pt idx="1">
                  <c:v>0.25</c:v>
                </c:pt>
                <c:pt idx="2">
                  <c:v>0.25</c:v>
                </c:pt>
                <c:pt idx="3">
                  <c:v>0.25</c:v>
                </c:pt>
                <c:pt idx="4">
                  <c:v>0.25</c:v>
                </c:pt>
                <c:pt idx="5">
                  <c:v>0.25</c:v>
                </c:pt>
                <c:pt idx="6">
                  <c:v>0.25</c:v>
                </c:pt>
                <c:pt idx="7">
                  <c:v>0.25</c:v>
                </c:pt>
                <c:pt idx="9">
                  <c:v>0.25</c:v>
                </c:pt>
              </c:numCache>
            </c:numRef>
          </c:val>
          <c:extLst>
            <c:ext xmlns:c16="http://schemas.microsoft.com/office/drawing/2014/chart" uri="{C3380CC4-5D6E-409C-BE32-E72D297353CC}">
              <c16:uniqueId val="{00000002-06EC-44C2-B67F-90728800B4FC}"/>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Overview'!$A$239,'0. Overview'!$A$270,'0. Overview'!$A$276,'0. Overview'!$A$313,'0. Overview'!$A$337,'0. Overview'!$A$359,'0. Overview'!$A$362,'0. Overview'!$A$386,'0. Overview'!$A$411)</c:f>
              <c:strCache>
                <c:ptCount val="9"/>
                <c:pt idx="0">
                  <c:v>Cape May</c:v>
                </c:pt>
                <c:pt idx="1">
                  <c:v>Cape May</c:v>
                </c:pt>
                <c:pt idx="2">
                  <c:v>Cape May</c:v>
                </c:pt>
                <c:pt idx="3">
                  <c:v>Cape May</c:v>
                </c:pt>
                <c:pt idx="4">
                  <c:v>Cape May</c:v>
                </c:pt>
                <c:pt idx="5">
                  <c:v>Cape May</c:v>
                </c:pt>
                <c:pt idx="6">
                  <c:v>Cape May</c:v>
                </c:pt>
                <c:pt idx="7">
                  <c:v>Cape May</c:v>
                </c:pt>
                <c:pt idx="8">
                  <c:v>Cape May</c:v>
                </c:pt>
              </c:strCache>
            </c:strRef>
          </c:cat>
          <c:val>
            <c:numRef>
              <c:f>('0. Overview'!$C$239,'0. Overview'!$C$270,'0. Overview'!$C$276,'0. Overview'!$C$313,'0. Overview'!$C$337,'0. Overview'!$C$359,'0. Overview'!$C$362,'0. Overview'!$C$386,'0. Overview'!$C$411)</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18E7-46B3-9EFF-A05238CBCFF0}"/>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Overview'!$A$239,'0. Overview'!$A$270,'0. Overview'!$A$276,'0. Overview'!$A$313,'0. Overview'!$A$337,'0. Overview'!$A$359,'0. Overview'!$A$362,'0. Overview'!$A$386,'0. Overview'!$A$411)</c:f>
              <c:strCache>
                <c:ptCount val="9"/>
                <c:pt idx="0">
                  <c:v>Cape May</c:v>
                </c:pt>
                <c:pt idx="1">
                  <c:v>Cape May</c:v>
                </c:pt>
                <c:pt idx="2">
                  <c:v>Cape May</c:v>
                </c:pt>
                <c:pt idx="3">
                  <c:v>Cape May</c:v>
                </c:pt>
                <c:pt idx="4">
                  <c:v>Cape May</c:v>
                </c:pt>
                <c:pt idx="5">
                  <c:v>Cape May</c:v>
                </c:pt>
                <c:pt idx="6">
                  <c:v>Cape May</c:v>
                </c:pt>
                <c:pt idx="7">
                  <c:v>Cape May</c:v>
                </c:pt>
                <c:pt idx="8">
                  <c:v>Cape May</c:v>
                </c:pt>
              </c:strCache>
            </c:strRef>
          </c:cat>
          <c:val>
            <c:numRef>
              <c:f>('0. Overview'!$D$239,'0. Overview'!$D$270,'0. Overview'!$D$276,'0. Overview'!$D$313,'0. Overview'!$D$337,'0. Overview'!$D$359,'0. Overview'!$D$362,'0. Overview'!$D$386,'0. Overview'!$D$411)</c:f>
              <c:numCache>
                <c:formatCode>General</c:formatCode>
                <c:ptCount val="9"/>
                <c:pt idx="0">
                  <c:v>9.875</c:v>
                </c:pt>
                <c:pt idx="1">
                  <c:v>0.875</c:v>
                </c:pt>
                <c:pt idx="2">
                  <c:v>16.875</c:v>
                </c:pt>
                <c:pt idx="3">
                  <c:v>1.875</c:v>
                </c:pt>
                <c:pt idx="4">
                  <c:v>0.875</c:v>
                </c:pt>
                <c:pt idx="5">
                  <c:v>0.875</c:v>
                </c:pt>
                <c:pt idx="6">
                  <c:v>19.875</c:v>
                </c:pt>
                <c:pt idx="7">
                  <c:v>19.875</c:v>
                </c:pt>
                <c:pt idx="8">
                  <c:v>16.875</c:v>
                </c:pt>
              </c:numCache>
            </c:numRef>
          </c:val>
          <c:extLst>
            <c:ext xmlns:c16="http://schemas.microsoft.com/office/drawing/2014/chart" uri="{C3380CC4-5D6E-409C-BE32-E72D297353CC}">
              <c16:uniqueId val="{00000001-18E7-46B3-9EFF-A05238CBCFF0}"/>
            </c:ext>
          </c:extLst>
        </c:ser>
        <c:ser>
          <c:idx val="3"/>
          <c:order val="2"/>
          <c:spPr>
            <a:solidFill>
              <a:schemeClr val="bg2">
                <a:lumMod val="75000"/>
              </a:schemeClr>
            </a:solidFill>
            <a:ln>
              <a:solidFill>
                <a:schemeClr val="tx1"/>
              </a:solidFill>
            </a:ln>
            <a:effectLst/>
          </c:spPr>
          <c:invertIfNegative val="0"/>
          <c:cat>
            <c:strRef>
              <c:f>('0. Overview'!$A$239,'0. Overview'!$A$270,'0. Overview'!$A$276,'0. Overview'!$A$313,'0. Overview'!$A$337,'0. Overview'!$A$359,'0. Overview'!$A$362,'0. Overview'!$A$386,'0. Overview'!$A$411)</c:f>
              <c:strCache>
                <c:ptCount val="9"/>
                <c:pt idx="0">
                  <c:v>Cape May</c:v>
                </c:pt>
                <c:pt idx="1">
                  <c:v>Cape May</c:v>
                </c:pt>
                <c:pt idx="2">
                  <c:v>Cape May</c:v>
                </c:pt>
                <c:pt idx="3">
                  <c:v>Cape May</c:v>
                </c:pt>
                <c:pt idx="4">
                  <c:v>Cape May</c:v>
                </c:pt>
                <c:pt idx="5">
                  <c:v>Cape May</c:v>
                </c:pt>
                <c:pt idx="6">
                  <c:v>Cape May</c:v>
                </c:pt>
                <c:pt idx="7">
                  <c:v>Cape May</c:v>
                </c:pt>
                <c:pt idx="8">
                  <c:v>Cape May</c:v>
                </c:pt>
              </c:strCache>
            </c:strRef>
          </c:cat>
          <c:val>
            <c:numRef>
              <c:f>('0. Overview'!$E$239,'0. Overview'!$E$270,'0. Overview'!$E$276,'0. Overview'!$E$313,'0. Overview'!$E$337,'0. Overview'!$E$359,'0. Overview'!$E$362,'0. Overview'!$E$386,'0. Overview'!$E$411)</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18E7-46B3-9EFF-A05238CBCFF0}"/>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Cape May</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0.93500000000000005</c:v>
                </c:pt>
                <c:pt idx="1">
                  <c:v>5.3999999999999999E-2</c:v>
                </c:pt>
                <c:pt idx="2">
                  <c:v>0</c:v>
                </c:pt>
                <c:pt idx="3">
                  <c:v>1.0999999999999999E-2</c:v>
                </c:pt>
                <c:pt idx="4">
                  <c:v>0</c:v>
                </c:pt>
                <c:pt idx="5">
                  <c:v>1.4999999999999999E-2</c:v>
                </c:pt>
                <c:pt idx="6">
                  <c:v>8.1000000000000003E-2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0.92500000000000004</c:v>
                </c:pt>
                <c:pt idx="1">
                  <c:v>0.94199999999999995</c:v>
                </c:pt>
                <c:pt idx="2">
                  <c:v>0.93600000000000005</c:v>
                </c:pt>
                <c:pt idx="3">
                  <c:v>0.92</c:v>
                </c:pt>
                <c:pt idx="4">
                  <c:v>0.93500000000000005</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dLbl>
              <c:idx val="0"/>
              <c:layout>
                <c:manualLayout>
                  <c:x val="-4.0820620078740157E-3"/>
                  <c:y val="-1.19590297761423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0C6-4074-BEFD-56BD571681D4}"/>
                </c:ext>
              </c:extLst>
            </c:dLbl>
            <c:dLbl>
              <c:idx val="1"/>
              <c:layout>
                <c:manualLayout>
                  <c:x val="-5.6445620078740735E-3"/>
                  <c:y val="-1.19590297761423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0C6-4074-BEFD-56BD571681D4}"/>
                </c:ext>
              </c:extLst>
            </c:dLbl>
            <c:dLbl>
              <c:idx val="2"/>
              <c:layout>
                <c:manualLayout>
                  <c:x val="-5.6445620078740153E-3"/>
                  <c:y val="-1.19590297761423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0C6-4074-BEFD-56BD571681D4}"/>
                </c:ext>
              </c:extLst>
            </c:dLbl>
            <c:dLbl>
              <c:idx val="3"/>
              <c:layout>
                <c:manualLayout>
                  <c:x val="-2.5195620078740156E-3"/>
                  <c:y val="-1.664652948778748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0C6-4074-BEFD-56BD571681D4}"/>
                </c:ext>
              </c:extLst>
            </c:dLbl>
            <c:dLbl>
              <c:idx val="4"/>
              <c:layout>
                <c:manualLayout>
                  <c:x val="-7.2070620078739014E-3"/>
                  <c:y val="-2.5840303528524636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0C6-4074-BEFD-56BD571681D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5.6000000000000001E-2</c:v>
                </c:pt>
                <c:pt idx="1">
                  <c:v>4.2999999999999997E-2</c:v>
                </c:pt>
                <c:pt idx="2">
                  <c:v>5.6000000000000001E-2</c:v>
                </c:pt>
                <c:pt idx="3">
                  <c:v>5.0999999999999997E-2</c:v>
                </c:pt>
                <c:pt idx="4">
                  <c:v>5.3999999999999999E-2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layout>
                <c:manualLayout>
                  <c:x val="-4.8437500000000001E-2"/>
                  <c:y val="9.374999423289898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0C6-4074-BEFD-56BD571681D4}"/>
                </c:ext>
              </c:extLst>
            </c:dLbl>
            <c:dLbl>
              <c:idx val="1"/>
              <c:layout>
                <c:manualLayout>
                  <c:x val="2.6562499999999944E-2"/>
                  <c:y val="-4.687499711644949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C8A-4831-A4D8-103733D3CF74}"/>
                </c:ext>
              </c:extLst>
            </c:dLbl>
            <c:dLbl>
              <c:idx val="2"/>
              <c:layout>
                <c:manualLayout>
                  <c:x val="-4.0625000000000001E-2"/>
                  <c:y val="4.687499711644949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DF2-41F6-825A-01063BE43118}"/>
                </c:ext>
              </c:extLst>
            </c:dLbl>
            <c:dLbl>
              <c:idx val="3"/>
              <c:layout>
                <c:manualLayout>
                  <c:x val="-4.5312499999999999E-2"/>
                  <c:y val="4.687499711644949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DF2-41F6-825A-01063BE4311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4.0000000000000001E-3</c:v>
                </c:pt>
                <c:pt idx="1">
                  <c:v>1.7999999999999999E-2</c:v>
                </c:pt>
                <c:pt idx="2">
                  <c:v>0</c:v>
                </c:pt>
                <c:pt idx="3">
                  <c:v>0</c:v>
                </c:pt>
                <c:pt idx="4">
                  <c:v>0</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0"/>
              <c:layout>
                <c:manualLayout>
                  <c:x val="-5.0175812007874028E-2"/>
                  <c:y val="-1.07871548482311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0C6-4074-BEFD-56BD571681D4}"/>
                </c:ext>
              </c:extLst>
            </c:dLbl>
            <c:dLbl>
              <c:idx val="1"/>
              <c:layout>
                <c:manualLayout>
                  <c:x val="-4.8613312007874075E-2"/>
                  <c:y val="1.7337843421638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0C6-4074-BEFD-56BD571681D4}"/>
                </c:ext>
              </c:extLst>
            </c:dLbl>
            <c:dLbl>
              <c:idx val="2"/>
              <c:layout>
                <c:manualLayout>
                  <c:x val="-4.8633120078740728E-3"/>
                  <c:y val="-8.4434049924088216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0C6-4074-BEFD-56BD571681D4}"/>
                </c:ext>
              </c:extLst>
            </c:dLbl>
            <c:dLbl>
              <c:idx val="3"/>
              <c:layout>
                <c:manualLayout>
                  <c:x val="-3.9238312007874018E-2"/>
                  <c:y val="-1.54746545598760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0C6-4074-BEFD-56BD571681D4}"/>
                </c:ext>
              </c:extLst>
            </c:dLbl>
            <c:dLbl>
              <c:idx val="4"/>
              <c:layout>
                <c:manualLayout>
                  <c:x val="-7.9883120078739003E-3"/>
                  <c:y val="-1.31309047040537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0C6-4074-BEFD-56BD571681D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1.4E-2</c:v>
                </c:pt>
                <c:pt idx="1">
                  <c:v>1.4E-2</c:v>
                </c:pt>
                <c:pt idx="2">
                  <c:v>1.4E-2</c:v>
                </c:pt>
                <c:pt idx="3">
                  <c:v>2.1000000000000001E-2</c:v>
                </c:pt>
                <c:pt idx="4">
                  <c:v>1.0999999999999999E-2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7.4999999999999997E-2</c:v>
                </c:pt>
                <c:pt idx="1">
                  <c:v>7.5999999999999998E-2</c:v>
                </c:pt>
                <c:pt idx="2">
                  <c:v>7.8E-2</c:v>
                </c:pt>
                <c:pt idx="3">
                  <c:v>7.9000000000000001E-2</c:v>
                </c:pt>
                <c:pt idx="4">
                  <c:v>8.1000000000000003E-2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5.283276064823484E-2"/>
                  <c:y val="-7.45997293671579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9A2-49E3-8DAA-97BEF49F58FE}"/>
                </c:ext>
              </c:extLst>
            </c:dLbl>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63</c:v>
                </c:pt>
                <c:pt idx="1">
                  <c:v>58</c:v>
                </c:pt>
                <c:pt idx="2">
                  <c:v>58</c:v>
                </c:pt>
                <c:pt idx="3">
                  <c:v>60</c:v>
                </c:pt>
                <c:pt idx="4">
                  <c:v>62</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70"/>
          <c:min val="50"/>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Sheet1!$B$2:$B$22</c:f>
              <c:numCache>
                <c:formatCode>General</c:formatCode>
                <c:ptCount val="21"/>
                <c:pt idx="0">
                  <c:v>74</c:v>
                </c:pt>
                <c:pt idx="1">
                  <c:v>63</c:v>
                </c:pt>
                <c:pt idx="3">
                  <c:v>61</c:v>
                </c:pt>
                <c:pt idx="4">
                  <c:v>61</c:v>
                </c:pt>
                <c:pt idx="5">
                  <c:v>58</c:v>
                </c:pt>
                <c:pt idx="6">
                  <c:v>57</c:v>
                </c:pt>
                <c:pt idx="7">
                  <c:v>57</c:v>
                </c:pt>
                <c:pt idx="8">
                  <c:v>56</c:v>
                </c:pt>
                <c:pt idx="9">
                  <c:v>55</c:v>
                </c:pt>
                <c:pt idx="10">
                  <c:v>55</c:v>
                </c:pt>
                <c:pt idx="11">
                  <c:v>55</c:v>
                </c:pt>
                <c:pt idx="12">
                  <c:v>52</c:v>
                </c:pt>
                <c:pt idx="13">
                  <c:v>52</c:v>
                </c:pt>
                <c:pt idx="14">
                  <c:v>50</c:v>
                </c:pt>
                <c:pt idx="15">
                  <c:v>49</c:v>
                </c:pt>
                <c:pt idx="16">
                  <c:v>45</c:v>
                </c:pt>
                <c:pt idx="17">
                  <c:v>39</c:v>
                </c:pt>
                <c:pt idx="18">
                  <c:v>39</c:v>
                </c:pt>
                <c:pt idx="19">
                  <c:v>35</c:v>
                </c:pt>
                <c:pt idx="20">
                  <c:v>30</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Sheet1!$C$2:$C$22</c:f>
              <c:numCache>
                <c:formatCode>General</c:formatCode>
                <c:ptCount val="21"/>
                <c:pt idx="2" formatCode="0.00">
                  <c:v>62</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62</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Sheet1!$D$2:$D$22</c:f>
              <c:numCache>
                <c:formatCode>0</c:formatCode>
                <c:ptCount val="21"/>
                <c:pt idx="0">
                  <c:v>62</c:v>
                </c:pt>
                <c:pt idx="1">
                  <c:v>62</c:v>
                </c:pt>
                <c:pt idx="2">
                  <c:v>62</c:v>
                </c:pt>
                <c:pt idx="3">
                  <c:v>62</c:v>
                </c:pt>
                <c:pt idx="4">
                  <c:v>62</c:v>
                </c:pt>
                <c:pt idx="5">
                  <c:v>62</c:v>
                </c:pt>
                <c:pt idx="6">
                  <c:v>62</c:v>
                </c:pt>
                <c:pt idx="7">
                  <c:v>62</c:v>
                </c:pt>
                <c:pt idx="8">
                  <c:v>62</c:v>
                </c:pt>
                <c:pt idx="9">
                  <c:v>62</c:v>
                </c:pt>
                <c:pt idx="10">
                  <c:v>62</c:v>
                </c:pt>
                <c:pt idx="11">
                  <c:v>62</c:v>
                </c:pt>
                <c:pt idx="12">
                  <c:v>62</c:v>
                </c:pt>
                <c:pt idx="13">
                  <c:v>62</c:v>
                </c:pt>
                <c:pt idx="14">
                  <c:v>62</c:v>
                </c:pt>
                <c:pt idx="15">
                  <c:v>62</c:v>
                </c:pt>
                <c:pt idx="16">
                  <c:v>62</c:v>
                </c:pt>
                <c:pt idx="17">
                  <c:v>62</c:v>
                </c:pt>
                <c:pt idx="18">
                  <c:v>62</c:v>
                </c:pt>
                <c:pt idx="19">
                  <c:v>62</c:v>
                </c:pt>
                <c:pt idx="20">
                  <c:v>62</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6.4000000000000001E-2</c:v>
                </c:pt>
                <c:pt idx="1">
                  <c:v>3.5999999999999997E-2</c:v>
                </c:pt>
                <c:pt idx="2">
                  <c:v>3.7999999999999999E-2</c:v>
                </c:pt>
                <c:pt idx="3">
                  <c:v>4.4999999999999998E-2</c:v>
                </c:pt>
                <c:pt idx="4">
                  <c:v>4.8000000000000001E-2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General</c:formatCode>
                <c:ptCount val="21"/>
                <c:pt idx="0" formatCode="0%">
                  <c:v>2.5999999999999999E-2</c:v>
                </c:pt>
                <c:pt idx="2" formatCode="0%">
                  <c:v>0.05</c:v>
                </c:pt>
                <c:pt idx="3" formatCode="0%">
                  <c:v>7.4999999999999997E-2</c:v>
                </c:pt>
                <c:pt idx="4" formatCode="0%">
                  <c:v>7.9000000000000001E-2</c:v>
                </c:pt>
                <c:pt idx="5" formatCode="0%">
                  <c:v>9.2999999999999999E-2</c:v>
                </c:pt>
                <c:pt idx="6" formatCode="0%">
                  <c:v>0.10199999999999999</c:v>
                </c:pt>
                <c:pt idx="7" formatCode="0%">
                  <c:v>0.106</c:v>
                </c:pt>
                <c:pt idx="8" formatCode="0%">
                  <c:v>0.11700000000000001</c:v>
                </c:pt>
                <c:pt idx="9" formatCode="0%">
                  <c:v>0.122</c:v>
                </c:pt>
                <c:pt idx="10" formatCode="0%">
                  <c:v>0.13700000000000001</c:v>
                </c:pt>
                <c:pt idx="11" formatCode="0%">
                  <c:v>0.16300000000000001</c:v>
                </c:pt>
                <c:pt idx="12" formatCode="0%">
                  <c:v>0.20599999999999999</c:v>
                </c:pt>
                <c:pt idx="13" formatCode="0%">
                  <c:v>0.24199999999999999</c:v>
                </c:pt>
                <c:pt idx="14">
                  <c:v>0.26100000000000001</c:v>
                </c:pt>
                <c:pt idx="15" formatCode="0%">
                  <c:v>0.28999999999999998</c:v>
                </c:pt>
                <c:pt idx="16" formatCode="0%">
                  <c:v>0.315</c:v>
                </c:pt>
                <c:pt idx="17" formatCode="0%">
                  <c:v>0.32</c:v>
                </c:pt>
                <c:pt idx="18" formatCode="0%">
                  <c:v>0.33600000000000002</c:v>
                </c:pt>
                <c:pt idx="19">
                  <c:v>0.34200000000000003</c:v>
                </c:pt>
                <c:pt idx="20">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1">
                  <c:v>4.8000000000000001E-2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23.4%</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103801673228347"/>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Wildwood </c:v>
                </c:pt>
                <c:pt idx="1">
                  <c:v>Cape May </c:v>
                </c:pt>
                <c:pt idx="2">
                  <c:v>Wildwood Crest</c:v>
                </c:pt>
                <c:pt idx="3">
                  <c:v>Cape May Point </c:v>
                </c:pt>
                <c:pt idx="4">
                  <c:v>Lower township</c:v>
                </c:pt>
                <c:pt idx="5">
                  <c:v>Ocean City </c:v>
                </c:pt>
                <c:pt idx="6">
                  <c:v>Sea Isle City </c:v>
                </c:pt>
                <c:pt idx="7">
                  <c:v>West Cape May </c:v>
                </c:pt>
                <c:pt idx="8">
                  <c:v>Middle township</c:v>
                </c:pt>
                <c:pt idx="9">
                  <c:v>Dennis </c:v>
                </c:pt>
              </c:strCache>
            </c:strRef>
          </c:cat>
          <c:val>
            <c:numRef>
              <c:f>Sheet1!$B$2:$B$11</c:f>
              <c:numCache>
                <c:formatCode>0.00%</c:formatCode>
                <c:ptCount val="10"/>
                <c:pt idx="0">
                  <c:v>0.158</c:v>
                </c:pt>
                <c:pt idx="1">
                  <c:v>7.1999999999999995E-2</c:v>
                </c:pt>
                <c:pt idx="2">
                  <c:v>6.7000000000000004E-2</c:v>
                </c:pt>
                <c:pt idx="3">
                  <c:v>6.3E-2</c:v>
                </c:pt>
                <c:pt idx="4">
                  <c:v>5.7000000000000002E-2</c:v>
                </c:pt>
                <c:pt idx="5">
                  <c:v>5.0999999999999997E-2</c:v>
                </c:pt>
                <c:pt idx="6">
                  <c:v>3.7999999999999999E-2</c:v>
                </c:pt>
                <c:pt idx="7">
                  <c:v>3.5000000000000003E-2</c:v>
                </c:pt>
                <c:pt idx="8">
                  <c:v>3.4000000000000002E-2</c:v>
                </c:pt>
                <c:pt idx="9">
                  <c:v>3.1E-2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Cape May avg. 4.7%</c:v>
                </c:pt>
              </c:strCache>
            </c:strRef>
          </c:tx>
          <c:spPr>
            <a:noFill/>
            <a:ln>
              <a:noFill/>
            </a:ln>
            <a:effectLst/>
          </c:spPr>
          <c:invertIfNegative val="0"/>
          <c:trendline>
            <c:name>Passaic avg 29%</c:name>
            <c:spPr>
              <a:ln w="19050" cap="rnd">
                <a:solidFill>
                  <a:schemeClr val="bg1">
                    <a:lumMod val="50000"/>
                  </a:schemeClr>
                </a:solidFill>
                <a:prstDash val="sysDot"/>
              </a:ln>
              <a:effectLst/>
            </c:spPr>
            <c:trendlineType val="linear"/>
            <c:dispRSqr val="0"/>
            <c:dispEq val="0"/>
          </c:trendline>
          <c:cat>
            <c:strRef>
              <c:f>Sheet1!$A$2:$A$11</c:f>
              <c:strCache>
                <c:ptCount val="10"/>
                <c:pt idx="0">
                  <c:v>Wildwood </c:v>
                </c:pt>
                <c:pt idx="1">
                  <c:v>Cape May </c:v>
                </c:pt>
                <c:pt idx="2">
                  <c:v>Wildwood Crest</c:v>
                </c:pt>
                <c:pt idx="3">
                  <c:v>Cape May Point </c:v>
                </c:pt>
                <c:pt idx="4">
                  <c:v>Lower township</c:v>
                </c:pt>
                <c:pt idx="5">
                  <c:v>Ocean City </c:v>
                </c:pt>
                <c:pt idx="6">
                  <c:v>Sea Isle City </c:v>
                </c:pt>
                <c:pt idx="7">
                  <c:v>West Cape May </c:v>
                </c:pt>
                <c:pt idx="8">
                  <c:v>Middle township</c:v>
                </c:pt>
                <c:pt idx="9">
                  <c:v>Dennis </c:v>
                </c:pt>
              </c:strCache>
            </c:strRef>
          </c:cat>
          <c:val>
            <c:numRef>
              <c:f>Sheet1!$C$2:$C$11</c:f>
              <c:numCache>
                <c:formatCode>0%</c:formatCode>
                <c:ptCount val="10"/>
                <c:pt idx="0">
                  <c:v>4.7E-2</c:v>
                </c:pt>
                <c:pt idx="1">
                  <c:v>4.7E-2</c:v>
                </c:pt>
                <c:pt idx="2">
                  <c:v>4.7E-2</c:v>
                </c:pt>
                <c:pt idx="3">
                  <c:v>4.7E-2</c:v>
                </c:pt>
                <c:pt idx="4">
                  <c:v>4.7E-2</c:v>
                </c:pt>
                <c:pt idx="5">
                  <c:v>4.7E-2</c:v>
                </c:pt>
                <c:pt idx="6">
                  <c:v>4.7E-2</c:v>
                </c:pt>
                <c:pt idx="7">
                  <c:v>4.7E-2</c:v>
                </c:pt>
                <c:pt idx="8">
                  <c:v>4.7E-2</c:v>
                </c:pt>
                <c:pt idx="9">
                  <c:v>4.7E-2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144000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0.89700000000000002</c:v>
                </c:pt>
                <c:pt idx="1">
                  <c:v>0.90900000000000003</c:v>
                </c:pt>
                <c:pt idx="2">
                  <c:v>0.91800000000000004</c:v>
                </c:pt>
                <c:pt idx="3">
                  <c:v>0.92200000000000004</c:v>
                </c:pt>
                <c:pt idx="4">
                  <c:v>0.91500000000000004</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19">
                  <c:v>0.91500000000000004</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67.8%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2">
                  <c:v>20306</c:v>
                </c:pt>
                <c:pt idx="3">
                  <c:v>22811</c:v>
                </c:pt>
                <c:pt idx="4">
                  <c:v>27195</c:v>
                </c:pt>
                <c:pt idx="5">
                  <c:v>35460</c:v>
                </c:pt>
                <c:pt idx="6">
                  <c:v>55412</c:v>
                </c:pt>
                <c:pt idx="7">
                  <c:v>62962</c:v>
                </c:pt>
                <c:pt idx="8">
                  <c:v>69973</c:v>
                </c:pt>
                <c:pt idx="9">
                  <c:v>77967</c:v>
                </c:pt>
                <c:pt idx="10">
                  <c:v>91220</c:v>
                </c:pt>
                <c:pt idx="11">
                  <c:v>102167</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
                  <c:v>15941</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c:v>
                </c:pt>
                <c:pt idx="1">
                  <c:v>6-11</c:v>
                </c:pt>
                <c:pt idx="2">
                  <c:v>12-17</c:v>
                </c:pt>
              </c:strCache>
            </c:strRef>
          </c:cat>
          <c:val>
            <c:numRef>
              <c:f>Sheet1!$B$2:$B$4</c:f>
              <c:numCache>
                <c:formatCode>General</c:formatCode>
                <c:ptCount val="3"/>
                <c:pt idx="0">
                  <c:v>4640</c:v>
                </c:pt>
                <c:pt idx="1">
                  <c:v>5636</c:v>
                </c:pt>
                <c:pt idx="2">
                  <c:v>5665</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34171621692576232"/>
          <c:y val="0.88694641230867255"/>
          <c:w val="0.38743009283389918"/>
          <c:h val="9.46860489396682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Lower township</c:v>
                </c:pt>
                <c:pt idx="1">
                  <c:v>Middle township</c:v>
                </c:pt>
                <c:pt idx="2">
                  <c:v>Upper township</c:v>
                </c:pt>
                <c:pt idx="3">
                  <c:v>Ocean City </c:v>
                </c:pt>
                <c:pt idx="4">
                  <c:v>Dennis </c:v>
                </c:pt>
                <c:pt idx="5">
                  <c:v>Wildwood </c:v>
                </c:pt>
                <c:pt idx="6">
                  <c:v>Woodbine </c:v>
                </c:pt>
                <c:pt idx="7">
                  <c:v>Cape May </c:v>
                </c:pt>
                <c:pt idx="8">
                  <c:v>North Wildwood </c:v>
                </c:pt>
                <c:pt idx="9">
                  <c:v>Wildwood Crest </c:v>
                </c:pt>
                <c:pt idx="10">
                  <c:v>West Cape May </c:v>
                </c:pt>
                <c:pt idx="11">
                  <c:v>Sea Isle City </c:v>
                </c:pt>
                <c:pt idx="12">
                  <c:v>Avalon </c:v>
                </c:pt>
                <c:pt idx="13">
                  <c:v>Stone Harbor </c:v>
                </c:pt>
                <c:pt idx="14">
                  <c:v>West Wildwood </c:v>
                </c:pt>
                <c:pt idx="15">
                  <c:v>Cape May Point</c:v>
                </c:pt>
              </c:strCache>
            </c:strRef>
          </c:cat>
          <c:val>
            <c:numRef>
              <c:f>Sheet1!$B$2:$B$17</c:f>
              <c:numCache>
                <c:formatCode>0</c:formatCode>
                <c:ptCount val="16"/>
                <c:pt idx="0">
                  <c:v>3834</c:v>
                </c:pt>
                <c:pt idx="1">
                  <c:v>3530</c:v>
                </c:pt>
                <c:pt idx="2">
                  <c:v>2597</c:v>
                </c:pt>
                <c:pt idx="3">
                  <c:v>1882</c:v>
                </c:pt>
                <c:pt idx="4">
                  <c:v>1394</c:v>
                </c:pt>
                <c:pt idx="5">
                  <c:v>896</c:v>
                </c:pt>
                <c:pt idx="6">
                  <c:v>489</c:v>
                </c:pt>
                <c:pt idx="7">
                  <c:v>437</c:v>
                </c:pt>
                <c:pt idx="8">
                  <c:v>362</c:v>
                </c:pt>
                <c:pt idx="9">
                  <c:v>361</c:v>
                </c:pt>
                <c:pt idx="10">
                  <c:v>206</c:v>
                </c:pt>
                <c:pt idx="11">
                  <c:v>190</c:v>
                </c:pt>
                <c:pt idx="12">
                  <c:v>101</c:v>
                </c:pt>
                <c:pt idx="13">
                  <c:v>48</c:v>
                </c:pt>
                <c:pt idx="14">
                  <c:v>47</c:v>
                </c:pt>
                <c:pt idx="15">
                  <c:v>2</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0.28999999999999998</c:v>
                </c:pt>
                <c:pt idx="1">
                  <c:v>0.27</c:v>
                </c:pt>
                <c:pt idx="2">
                  <c:v>0.28000000000000003</c:v>
                </c:pt>
                <c:pt idx="3">
                  <c:v>0.27</c:v>
                </c:pt>
                <c:pt idx="4">
                  <c:v>0.21</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1"/>
        <c:axPos val="l"/>
        <c:numFmt formatCode="0%" sourceLinked="1"/>
        <c:majorTickMark val="out"/>
        <c:minorTickMark val="none"/>
        <c:tickLblPos val="nextTo"/>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Sheet1!$B$2:$B$22</c:f>
              <c:numCache>
                <c:formatCode>0%</c:formatCode>
                <c:ptCount val="21"/>
                <c:pt idx="0">
                  <c:v>0.35</c:v>
                </c:pt>
                <c:pt idx="1">
                  <c:v>0.35</c:v>
                </c:pt>
                <c:pt idx="2">
                  <c:v>0.32</c:v>
                </c:pt>
                <c:pt idx="3">
                  <c:v>0.3</c:v>
                </c:pt>
                <c:pt idx="4">
                  <c:v>0.28999999999999998</c:v>
                </c:pt>
                <c:pt idx="5">
                  <c:v>0.28999999999999998</c:v>
                </c:pt>
                <c:pt idx="6" formatCode="General">
                  <c:v>0.28999999999999998</c:v>
                </c:pt>
                <c:pt idx="7">
                  <c:v>0.28000000000000003</c:v>
                </c:pt>
                <c:pt idx="8">
                  <c:v>0.23</c:v>
                </c:pt>
                <c:pt idx="9">
                  <c:v>0.22</c:v>
                </c:pt>
                <c:pt idx="11">
                  <c:v>0.2</c:v>
                </c:pt>
                <c:pt idx="12">
                  <c:v>0.19</c:v>
                </c:pt>
                <c:pt idx="13">
                  <c:v>0.19</c:v>
                </c:pt>
                <c:pt idx="14">
                  <c:v>0.17</c:v>
                </c:pt>
                <c:pt idx="15">
                  <c:v>0.15</c:v>
                </c:pt>
                <c:pt idx="16">
                  <c:v>0.14000000000000001</c:v>
                </c:pt>
                <c:pt idx="17">
                  <c:v>0.14000000000000001</c:v>
                </c:pt>
                <c:pt idx="18">
                  <c:v>0.13</c:v>
                </c:pt>
                <c:pt idx="19">
                  <c:v>0.13</c:v>
                </c:pt>
                <c:pt idx="20">
                  <c:v>0.11</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Sheet1!$C$2:$C$22</c:f>
              <c:numCache>
                <c:formatCode>General</c:formatCode>
                <c:ptCount val="21"/>
                <c:pt idx="10">
                  <c:v>0.21</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23%</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3885833569398733"/>
          <c:y val="0.926747636937539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Cape May</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3.012048192771077E-2"/>
                  <c:y val="-1.73745186950505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5"/>
              <c:layout>
                <c:manualLayout>
                  <c:x val="-2.008032128514056E-3"/>
                  <c:y val="3.185328427425923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1127</c:v>
                </c:pt>
                <c:pt idx="1">
                  <c:v>939</c:v>
                </c:pt>
                <c:pt idx="2">
                  <c:v>1437</c:v>
                </c:pt>
                <c:pt idx="3">
                  <c:v>1223</c:v>
                </c:pt>
                <c:pt idx="4">
                  <c:v>1078</c:v>
                </c:pt>
                <c:pt idx="5">
                  <c:v>833</c:v>
                </c:pt>
                <c:pt idx="6">
                  <c:v>1026</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4">
                  <c:v>91949</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57116</c:v>
                </c:pt>
                <c:pt idx="1">
                  <c:v>62548</c:v>
                </c:pt>
                <c:pt idx="2">
                  <c:v>66953</c:v>
                </c:pt>
                <c:pt idx="3">
                  <c:v>67007</c:v>
                </c:pt>
                <c:pt idx="4">
                  <c:v>69980</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4" formatCode="_(&quot;$&quot;* #,##0_);_(&quot;$&quot;* \(#,##0\);_(&quot;$&quot;* &quot;-&quot;??_);_(@_)">
                  <c:v>69980</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Woodbine </c:v>
                </c:pt>
                <c:pt idx="1">
                  <c:v>Wildwood</c:v>
                </c:pt>
                <c:pt idx="2">
                  <c:v>North Wildwood </c:v>
                </c:pt>
                <c:pt idx="3">
                  <c:v>Cape May </c:v>
                </c:pt>
                <c:pt idx="4">
                  <c:v>West Wildwood </c:v>
                </c:pt>
                <c:pt idx="5">
                  <c:v>Wildwood Crest </c:v>
                </c:pt>
                <c:pt idx="6">
                  <c:v>Cape May Point </c:v>
                </c:pt>
                <c:pt idx="7">
                  <c:v>Lower township</c:v>
                </c:pt>
                <c:pt idx="8">
                  <c:v>Middle township</c:v>
                </c:pt>
                <c:pt idx="9">
                  <c:v>Sea Isle City </c:v>
                </c:pt>
              </c:strCache>
            </c:strRef>
          </c:cat>
          <c:val>
            <c:numRef>
              <c:f>Sheet1!$B$2:$B$11</c:f>
              <c:numCache>
                <c:formatCode>_("$"* #,##0_);_("$"* \(#,##0\);_("$"* "-"??_);_(@_)</c:formatCode>
                <c:ptCount val="10"/>
                <c:pt idx="0">
                  <c:v>39615</c:v>
                </c:pt>
                <c:pt idx="1">
                  <c:v>41888</c:v>
                </c:pt>
                <c:pt idx="2">
                  <c:v>50422</c:v>
                </c:pt>
                <c:pt idx="3">
                  <c:v>55700</c:v>
                </c:pt>
                <c:pt idx="4">
                  <c:v>57969</c:v>
                </c:pt>
                <c:pt idx="5">
                  <c:v>60982</c:v>
                </c:pt>
                <c:pt idx="6">
                  <c:v>62500</c:v>
                </c:pt>
                <c:pt idx="7">
                  <c:v>64238</c:v>
                </c:pt>
                <c:pt idx="8">
                  <c:v>64976</c:v>
                </c:pt>
                <c:pt idx="9">
                  <c:v>73403</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Cape May median $67,074</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Woodbine </c:v>
                </c:pt>
                <c:pt idx="1">
                  <c:v>Wildwood</c:v>
                </c:pt>
                <c:pt idx="2">
                  <c:v>North Wildwood </c:v>
                </c:pt>
                <c:pt idx="3">
                  <c:v>Cape May </c:v>
                </c:pt>
                <c:pt idx="4">
                  <c:v>West Wildwood </c:v>
                </c:pt>
                <c:pt idx="5">
                  <c:v>Wildwood Crest </c:v>
                </c:pt>
                <c:pt idx="6">
                  <c:v>Cape May Point </c:v>
                </c:pt>
                <c:pt idx="7">
                  <c:v>Lower township</c:v>
                </c:pt>
                <c:pt idx="8">
                  <c:v>Middle township</c:v>
                </c:pt>
                <c:pt idx="9">
                  <c:v>Sea Isle City </c:v>
                </c:pt>
              </c:strCache>
            </c:strRef>
          </c:cat>
          <c:val>
            <c:numRef>
              <c:f>Sheet1!$C$2:$C$11</c:f>
              <c:numCache>
                <c:formatCode>"$"#,##0</c:formatCode>
                <c:ptCount val="10"/>
                <c:pt idx="0">
                  <c:v>67074</c:v>
                </c:pt>
                <c:pt idx="1">
                  <c:v>67074</c:v>
                </c:pt>
                <c:pt idx="2">
                  <c:v>67074</c:v>
                </c:pt>
                <c:pt idx="3">
                  <c:v>67074</c:v>
                </c:pt>
                <c:pt idx="4">
                  <c:v>67074</c:v>
                </c:pt>
                <c:pt idx="5">
                  <c:v>67074</c:v>
                </c:pt>
                <c:pt idx="6">
                  <c:v>67074</c:v>
                </c:pt>
                <c:pt idx="7">
                  <c:v>67074</c:v>
                </c:pt>
                <c:pt idx="8">
                  <c:v>67074</c:v>
                </c:pt>
                <c:pt idx="9">
                  <c:v>67074</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72481638149133"/>
          <c:y val="0.9536400141864404"/>
          <c:w val="0.23597333585000491"/>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0">
                  <c:v>9.2999999999999999E-2</c:v>
                </c:pt>
                <c:pt idx="11">
                  <c:v>9.9000000000000005E-2</c:v>
                </c:pt>
                <c:pt idx="12">
                  <c:v>0.111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13" formatCode="0%">
                  <c:v>0.11600000000000001</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13.8%</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9.6%</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0.105</c:v>
                </c:pt>
                <c:pt idx="1">
                  <c:v>0.17199999999999999</c:v>
                </c:pt>
                <c:pt idx="2">
                  <c:v>0.123</c:v>
                </c:pt>
                <c:pt idx="3">
                  <c:v>0.123</c:v>
                </c:pt>
                <c:pt idx="4">
                  <c:v>0.11600000000000001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Woodbine</c:v>
                </c:pt>
                <c:pt idx="1">
                  <c:v>Wildwood </c:v>
                </c:pt>
                <c:pt idx="2">
                  <c:v>Dennis </c:v>
                </c:pt>
                <c:pt idx="3">
                  <c:v>Lower township</c:v>
                </c:pt>
                <c:pt idx="4">
                  <c:v>Stone Harbor</c:v>
                </c:pt>
                <c:pt idx="5">
                  <c:v>Middle township</c:v>
                </c:pt>
                <c:pt idx="6">
                  <c:v>Avalon </c:v>
                </c:pt>
                <c:pt idx="7">
                  <c:v>Upper township</c:v>
                </c:pt>
                <c:pt idx="8">
                  <c:v>Ocean City </c:v>
                </c:pt>
                <c:pt idx="9">
                  <c:v>West Wildwood </c:v>
                </c:pt>
              </c:strCache>
            </c:strRef>
          </c:cat>
          <c:val>
            <c:numRef>
              <c:f>Sheet1!$B$2:$B$11</c:f>
              <c:numCache>
                <c:formatCode>0%</c:formatCode>
                <c:ptCount val="10"/>
                <c:pt idx="0">
                  <c:v>0.32700000000000001</c:v>
                </c:pt>
                <c:pt idx="1">
                  <c:v>0.23100000000000001</c:v>
                </c:pt>
                <c:pt idx="2">
                  <c:v>0.188</c:v>
                </c:pt>
                <c:pt idx="3">
                  <c:v>0.154</c:v>
                </c:pt>
                <c:pt idx="4">
                  <c:v>0.14799999999999999</c:v>
                </c:pt>
                <c:pt idx="5">
                  <c:v>0.126</c:v>
                </c:pt>
                <c:pt idx="6">
                  <c:v>0.11899999999999999</c:v>
                </c:pt>
                <c:pt idx="7">
                  <c:v>7.5999999999999998E-2</c:v>
                </c:pt>
                <c:pt idx="8">
                  <c:v>7.4999999999999997E-2</c:v>
                </c:pt>
                <c:pt idx="9">
                  <c:v>7.0999999999999994E-2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Cape May county avg 12.3%</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Woodbine</c:v>
                </c:pt>
                <c:pt idx="1">
                  <c:v>Wildwood </c:v>
                </c:pt>
                <c:pt idx="2">
                  <c:v>Dennis </c:v>
                </c:pt>
                <c:pt idx="3">
                  <c:v>Lower township</c:v>
                </c:pt>
                <c:pt idx="4">
                  <c:v>Stone Harbor</c:v>
                </c:pt>
                <c:pt idx="5">
                  <c:v>Middle township</c:v>
                </c:pt>
                <c:pt idx="6">
                  <c:v>Avalon </c:v>
                </c:pt>
                <c:pt idx="7">
                  <c:v>Upper township</c:v>
                </c:pt>
                <c:pt idx="8">
                  <c:v>Ocean City </c:v>
                </c:pt>
                <c:pt idx="9">
                  <c:v>West Wildwood </c:v>
                </c:pt>
              </c:strCache>
            </c:strRef>
          </c:cat>
          <c:val>
            <c:numRef>
              <c:f>Sheet1!$C$2:$C$11</c:f>
              <c:numCache>
                <c:formatCode>0%</c:formatCode>
                <c:ptCount val="10"/>
                <c:pt idx="0">
                  <c:v>0.123</c:v>
                </c:pt>
                <c:pt idx="1">
                  <c:v>0.123</c:v>
                </c:pt>
                <c:pt idx="2">
                  <c:v>0.123</c:v>
                </c:pt>
                <c:pt idx="3">
                  <c:v>0.123</c:v>
                </c:pt>
                <c:pt idx="4">
                  <c:v>0.123</c:v>
                </c:pt>
                <c:pt idx="5">
                  <c:v>0.123</c:v>
                </c:pt>
                <c:pt idx="6">
                  <c:v>0.123</c:v>
                </c:pt>
                <c:pt idx="7">
                  <c:v>0.123</c:v>
                </c:pt>
                <c:pt idx="8">
                  <c:v>0.123</c:v>
                </c:pt>
                <c:pt idx="9">
                  <c:v>0.123</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2905195130440988"/>
          <c:y val="0.90985882446512367"/>
          <c:w val="0.19824215838999518"/>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Sheet1!$B$2:$B$22</c:f>
              <c:numCache>
                <c:formatCode>0%</c:formatCode>
                <c:ptCount val="21"/>
                <c:pt idx="0">
                  <c:v>0.12182642487000001</c:v>
                </c:pt>
                <c:pt idx="1">
                  <c:v>0.13045224209</c:v>
                </c:pt>
                <c:pt idx="2">
                  <c:v>0.13324427291999999</c:v>
                </c:pt>
                <c:pt idx="3">
                  <c:v>0.13498832524000001</c:v>
                </c:pt>
                <c:pt idx="4">
                  <c:v>0.13702354290999999</c:v>
                </c:pt>
                <c:pt idx="5">
                  <c:v>0.13825049855999999</c:v>
                </c:pt>
                <c:pt idx="6">
                  <c:v>0.14638657342</c:v>
                </c:pt>
                <c:pt idx="7">
                  <c:v>0.16169886146000001</c:v>
                </c:pt>
                <c:pt idx="8">
                  <c:v>0.16297946497999999</c:v>
                </c:pt>
                <c:pt idx="9">
                  <c:v>0.16881366086999999</c:v>
                </c:pt>
                <c:pt idx="10">
                  <c:v>0.17273906539</c:v>
                </c:pt>
                <c:pt idx="11">
                  <c:v>0.17577162096000001</c:v>
                </c:pt>
                <c:pt idx="12">
                  <c:v>0.17687299102000001</c:v>
                </c:pt>
                <c:pt idx="14">
                  <c:v>0.18584412023999999</c:v>
                </c:pt>
                <c:pt idx="15">
                  <c:v>0.19205607979</c:v>
                </c:pt>
                <c:pt idx="16">
                  <c:v>0.19982838581000001</c:v>
                </c:pt>
                <c:pt idx="17">
                  <c:v>0.20696750616000001</c:v>
                </c:pt>
                <c:pt idx="18">
                  <c:v>0.20788240995000001</c:v>
                </c:pt>
                <c:pt idx="19">
                  <c:v>0.24085757426000001</c:v>
                </c:pt>
                <c:pt idx="20">
                  <c:v>0.24710859049</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Sheet1!$C$2:$C$22</c:f>
              <c:numCache>
                <c:formatCode>General</c:formatCode>
                <c:ptCount val="21"/>
                <c:pt idx="13">
                  <c:v>0.18500990251999999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18%</c:v>
                </c:pt>
              </c:strCache>
            </c:strRef>
          </c:tx>
          <c:spPr>
            <a:solidFill>
              <a:schemeClr val="bg1"/>
            </a:solidFill>
            <a:ln>
              <a:noFill/>
            </a:ln>
            <a:effectLst/>
          </c:spPr>
          <c:invertIfNegative val="0"/>
          <c:trendline>
            <c:name>NJ avg 19%</c:nam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Sheet1!$D$2:$D$22</c:f>
              <c:numCache>
                <c:formatCode>0%</c:formatCode>
                <c:ptCount val="21"/>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pt idx="20">
                  <c:v>0.18</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5541301673228349"/>
          <c:y val="0.8969137068875061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0%</c:formatCode>
                <c:ptCount val="6"/>
                <c:pt idx="0">
                  <c:v>0.23</c:v>
                </c:pt>
                <c:pt idx="1">
                  <c:v>0.23</c:v>
                </c:pt>
                <c:pt idx="2">
                  <c:v>0.21</c:v>
                </c:pt>
                <c:pt idx="3">
                  <c:v>0.21</c:v>
                </c:pt>
                <c:pt idx="4">
                  <c:v>0.2</c:v>
                </c:pt>
                <c:pt idx="5">
                  <c:v>0.2</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Sheet1!$B$2:$B$22</c:f>
              <c:numCache>
                <c:formatCode>0.0%</c:formatCode>
                <c:ptCount val="21"/>
                <c:pt idx="0">
                  <c:v>5.1999999999999998E-2</c:v>
                </c:pt>
                <c:pt idx="1">
                  <c:v>5.5E-2</c:v>
                </c:pt>
                <c:pt idx="2">
                  <c:v>5.8000000000000003E-2</c:v>
                </c:pt>
                <c:pt idx="3">
                  <c:v>6.5000000000000002E-2</c:v>
                </c:pt>
                <c:pt idx="4">
                  <c:v>6.6000000000000003E-2</c:v>
                </c:pt>
                <c:pt idx="5">
                  <c:v>6.7000000000000004E-2</c:v>
                </c:pt>
                <c:pt idx="6">
                  <c:v>7.0999999999999994E-2</c:v>
                </c:pt>
                <c:pt idx="7">
                  <c:v>7.2999999999999995E-2</c:v>
                </c:pt>
                <c:pt idx="8">
                  <c:v>7.3999999999999996E-2</c:v>
                </c:pt>
                <c:pt idx="9">
                  <c:v>7.4999999999999997E-2</c:v>
                </c:pt>
                <c:pt idx="10">
                  <c:v>8.2000000000000003E-2</c:v>
                </c:pt>
                <c:pt idx="11">
                  <c:v>8.5999999999999993E-2</c:v>
                </c:pt>
                <c:pt idx="12" formatCode="General">
                  <c:v>0.09</c:v>
                </c:pt>
                <c:pt idx="13">
                  <c:v>9.5000000000000001E-2</c:v>
                </c:pt>
                <c:pt idx="14">
                  <c:v>0.10100000000000001</c:v>
                </c:pt>
                <c:pt idx="15">
                  <c:v>0.106</c:v>
                </c:pt>
                <c:pt idx="16">
                  <c:v>0.107</c:v>
                </c:pt>
                <c:pt idx="17">
                  <c:v>0.107</c:v>
                </c:pt>
                <c:pt idx="18">
                  <c:v>0.111</c:v>
                </c:pt>
                <c:pt idx="20">
                  <c:v>0.113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Sheet1!$C$2:$C$22</c:f>
              <c:numCache>
                <c:formatCode>General</c:formatCode>
                <c:ptCount val="21"/>
                <c:pt idx="19" formatCode="0.0%">
                  <c:v>0.113</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10.9%</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Sheet1!$D$2:$D$22</c:f>
              <c:numCache>
                <c:formatCode>0.00%</c:formatCode>
                <c:ptCount val="21"/>
                <c:pt idx="0">
                  <c:v>0.109</c:v>
                </c:pt>
                <c:pt idx="1">
                  <c:v>0.109</c:v>
                </c:pt>
                <c:pt idx="2">
                  <c:v>0.109</c:v>
                </c:pt>
                <c:pt idx="3">
                  <c:v>0.109</c:v>
                </c:pt>
                <c:pt idx="4">
                  <c:v>0.109</c:v>
                </c:pt>
                <c:pt idx="5">
                  <c:v>0.109</c:v>
                </c:pt>
                <c:pt idx="6">
                  <c:v>0.109</c:v>
                </c:pt>
                <c:pt idx="7">
                  <c:v>0.109</c:v>
                </c:pt>
                <c:pt idx="8">
                  <c:v>0.109</c:v>
                </c:pt>
                <c:pt idx="9">
                  <c:v>0.109</c:v>
                </c:pt>
                <c:pt idx="10">
                  <c:v>0.109</c:v>
                </c:pt>
                <c:pt idx="11">
                  <c:v>0.109</c:v>
                </c:pt>
                <c:pt idx="12">
                  <c:v>0.109</c:v>
                </c:pt>
                <c:pt idx="13">
                  <c:v>0.109</c:v>
                </c:pt>
                <c:pt idx="14">
                  <c:v>0.109</c:v>
                </c:pt>
                <c:pt idx="15">
                  <c:v>0.109</c:v>
                </c:pt>
                <c:pt idx="16">
                  <c:v>0.109</c:v>
                </c:pt>
                <c:pt idx="17">
                  <c:v>0.109</c:v>
                </c:pt>
                <c:pt idx="18">
                  <c:v>0.109</c:v>
                </c:pt>
                <c:pt idx="19">
                  <c:v>0.109</c:v>
                </c:pt>
                <c:pt idx="20">
                  <c:v>0.109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Sheet1!$E$2:$E$22</c:f>
              <c:numCache>
                <c:formatCode>0.00%</c:formatCode>
                <c:ptCount val="21"/>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pt idx="10">
                  <c:v>8.5999999999999993E-2</c:v>
                </c:pt>
                <c:pt idx="11">
                  <c:v>8.5999999999999993E-2</c:v>
                </c:pt>
                <c:pt idx="12">
                  <c:v>8.5999999999999993E-2</c:v>
                </c:pt>
                <c:pt idx="13">
                  <c:v>8.5999999999999993E-2</c:v>
                </c:pt>
                <c:pt idx="14">
                  <c:v>8.5999999999999993E-2</c:v>
                </c:pt>
                <c:pt idx="15">
                  <c:v>8.5999999999999993E-2</c:v>
                </c:pt>
                <c:pt idx="16">
                  <c:v>8.5999999999999993E-2</c:v>
                </c:pt>
                <c:pt idx="17">
                  <c:v>8.5999999999999993E-2</c:v>
                </c:pt>
                <c:pt idx="18">
                  <c:v>8.5999999999999993E-2</c:v>
                </c:pt>
                <c:pt idx="19">
                  <c:v>8.5999999999999993E-2</c:v>
                </c:pt>
                <c:pt idx="20">
                  <c:v>8.5999999999999993E-2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8412404638893856"/>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2019</c:v>
                </c:pt>
              </c:numCache>
            </c:numRef>
          </c:cat>
          <c:val>
            <c:numRef>
              <c:f>Sheet1!$B$2:$B$3</c:f>
              <c:numCache>
                <c:formatCode>0.0%</c:formatCode>
                <c:ptCount val="2"/>
                <c:pt idx="0">
                  <c:v>0.11700000000000001</c:v>
                </c:pt>
                <c:pt idx="1">
                  <c:v>0.113</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min val="2.0000000000000004E-2"/>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_(* #,##0_);_(* \(#,##0\);_(* "-"??_);_(@_)</c:formatCode>
                <c:ptCount val="5"/>
                <c:pt idx="0">
                  <c:v>1685</c:v>
                </c:pt>
                <c:pt idx="1">
                  <c:v>1513</c:v>
                </c:pt>
                <c:pt idx="2">
                  <c:v>1445</c:v>
                </c:pt>
                <c:pt idx="3">
                  <c:v>1344</c:v>
                </c:pt>
                <c:pt idx="4">
                  <c:v>1349</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3579</c:v>
                </c:pt>
                <c:pt idx="1">
                  <c:v>3627</c:v>
                </c:pt>
                <c:pt idx="2">
                  <c:v>3555</c:v>
                </c:pt>
                <c:pt idx="3">
                  <c:v>3500</c:v>
                </c:pt>
                <c:pt idx="4">
                  <c:v>3461</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3845</c:v>
                </c:pt>
                <c:pt idx="1">
                  <c:v>3482</c:v>
                </c:pt>
                <c:pt idx="2">
                  <c:v>3281</c:v>
                </c:pt>
                <c:pt idx="3">
                  <c:v>2977</c:v>
                </c:pt>
                <c:pt idx="4">
                  <c:v>3112</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Cape May</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840</c:v>
                </c:pt>
                <c:pt idx="1">
                  <c:v>840</c:v>
                </c:pt>
                <c:pt idx="2">
                  <c:v>800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4">
                  <c:v>840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4" formatCode="&quot;$&quot;#,##0_);[Red]\(&quot;$&quot;#,##0\)">
                  <c:v>800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9">
                  <c:v>32.9</c:v>
                </c:pt>
                <c:pt idx="10">
                  <c:v>32.4</c:v>
                </c:pt>
                <c:pt idx="11">
                  <c:v>32.200000000000003</c:v>
                </c:pt>
                <c:pt idx="12">
                  <c:v>30.5</c:v>
                </c:pt>
                <c:pt idx="13">
                  <c:v>30.5</c:v>
                </c:pt>
                <c:pt idx="14">
                  <c:v>29.7</c:v>
                </c:pt>
                <c:pt idx="15">
                  <c:v>29.6</c:v>
                </c:pt>
                <c:pt idx="16">
                  <c:v>29.3</c:v>
                </c:pt>
                <c:pt idx="17">
                  <c:v>27.8</c:v>
                </c:pt>
                <c:pt idx="18">
                  <c:v>26.1</c:v>
                </c:pt>
                <c:pt idx="19">
                  <c:v>24.7</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20">
                  <c:v>24.1</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22.5</c:v>
                </c:pt>
                <c:pt idx="1">
                  <c:v>21.2</c:v>
                </c:pt>
                <c:pt idx="2">
                  <c:v>23.7</c:v>
                </c:pt>
                <c:pt idx="3" formatCode="0.0">
                  <c:v>22.7</c:v>
                </c:pt>
                <c:pt idx="4" formatCode="0.0">
                  <c:v>24.1</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8">
                  <c:v>0.22</c:v>
                </c:pt>
                <c:pt idx="9">
                  <c:v>0.21</c:v>
                </c:pt>
                <c:pt idx="10">
                  <c:v>0.21</c:v>
                </c:pt>
                <c:pt idx="11">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7" formatCode="0%">
                  <c:v>0.22</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B298-4477-B321-8DDB0CF48B7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6">
                  <c:v>2.2999999999999998</c:v>
                </c:pt>
                <c:pt idx="7">
                  <c:v>2.2999999999999998</c:v>
                </c:pt>
                <c:pt idx="8">
                  <c:v>2.7</c:v>
                </c:pt>
                <c:pt idx="9">
                  <c:v>2.7</c:v>
                </c:pt>
                <c:pt idx="10">
                  <c:v>2.8</c:v>
                </c:pt>
                <c:pt idx="11">
                  <c:v>3.3</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5">
                  <c:v>2.1</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3" formatCode="0.0%">
                  <c:v>1.9E-2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4.1000000000000002E-2</c:v>
                </c:pt>
                <c:pt idx="1">
                  <c:v>2.9000000000000001E-2</c:v>
                </c:pt>
                <c:pt idx="2">
                  <c:v>2.3E-2</c:v>
                </c:pt>
                <c:pt idx="3">
                  <c:v>0.04</c:v>
                </c:pt>
                <c:pt idx="4">
                  <c:v>1.9E-2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1"/>
        <c:axPos val="l"/>
        <c:numFmt formatCode="0.0%" sourceLinked="1"/>
        <c:majorTickMark val="out"/>
        <c:minorTickMark val="none"/>
        <c:tickLblPos val="nextTo"/>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Wildwood Crest </c:v>
                </c:pt>
                <c:pt idx="1">
                  <c:v>North Wildwood </c:v>
                </c:pt>
                <c:pt idx="2">
                  <c:v>West Wildwood </c:v>
                </c:pt>
                <c:pt idx="3">
                  <c:v>Wildwood </c:v>
                </c:pt>
                <c:pt idx="4">
                  <c:v>Upper township</c:v>
                </c:pt>
                <c:pt idx="5">
                  <c:v>West Cape May </c:v>
                </c:pt>
                <c:pt idx="6">
                  <c:v>Ocean City </c:v>
                </c:pt>
                <c:pt idx="7">
                  <c:v>Woodbine</c:v>
                </c:pt>
                <c:pt idx="8">
                  <c:v>Middle township</c:v>
                </c:pt>
                <c:pt idx="9">
                  <c:v>Lower township</c:v>
                </c:pt>
              </c:strCache>
            </c:strRef>
          </c:cat>
          <c:val>
            <c:numRef>
              <c:f>Sheet1!$B$2:$B$11</c:f>
              <c:numCache>
                <c:formatCode>0.0%</c:formatCode>
                <c:ptCount val="10"/>
                <c:pt idx="0">
                  <c:v>0.20899999999999999</c:v>
                </c:pt>
                <c:pt idx="1">
                  <c:v>0.20399999999999999</c:v>
                </c:pt>
                <c:pt idx="2">
                  <c:v>0.106</c:v>
                </c:pt>
                <c:pt idx="3">
                  <c:v>6.3E-2</c:v>
                </c:pt>
                <c:pt idx="4">
                  <c:v>0.05</c:v>
                </c:pt>
                <c:pt idx="5">
                  <c:v>4.3999999999999997E-2</c:v>
                </c:pt>
                <c:pt idx="6">
                  <c:v>4.1000000000000002E-2</c:v>
                </c:pt>
                <c:pt idx="7">
                  <c:v>3.5999999999999997E-2</c:v>
                </c:pt>
                <c:pt idx="8">
                  <c:v>3.5000000000000003E-2</c:v>
                </c:pt>
                <c:pt idx="9">
                  <c:v>3.0000000000000001E-3</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Cape May county avg 3.5%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Wildwood Crest </c:v>
                </c:pt>
                <c:pt idx="1">
                  <c:v>North Wildwood </c:v>
                </c:pt>
                <c:pt idx="2">
                  <c:v>West Wildwood </c:v>
                </c:pt>
                <c:pt idx="3">
                  <c:v>Wildwood </c:v>
                </c:pt>
                <c:pt idx="4">
                  <c:v>Upper township</c:v>
                </c:pt>
                <c:pt idx="5">
                  <c:v>West Cape May </c:v>
                </c:pt>
                <c:pt idx="6">
                  <c:v>Ocean City </c:v>
                </c:pt>
                <c:pt idx="7">
                  <c:v>Woodbine</c:v>
                </c:pt>
                <c:pt idx="8">
                  <c:v>Middle township</c:v>
                </c:pt>
                <c:pt idx="9">
                  <c:v>Lower township</c:v>
                </c:pt>
              </c:strCache>
            </c:strRef>
          </c:cat>
          <c:val>
            <c:numRef>
              <c:f>Sheet1!$C$2:$C$11</c:f>
              <c:numCache>
                <c:formatCode>0.00%</c:formatCode>
                <c:ptCount val="10"/>
                <c:pt idx="0">
                  <c:v>3.5000000000000003E-2</c:v>
                </c:pt>
                <c:pt idx="1">
                  <c:v>3.5000000000000003E-2</c:v>
                </c:pt>
                <c:pt idx="2">
                  <c:v>3.5000000000000003E-2</c:v>
                </c:pt>
                <c:pt idx="3">
                  <c:v>3.5000000000000003E-2</c:v>
                </c:pt>
                <c:pt idx="4">
                  <c:v>3.5000000000000003E-2</c:v>
                </c:pt>
                <c:pt idx="5">
                  <c:v>3.5000000000000003E-2</c:v>
                </c:pt>
                <c:pt idx="6">
                  <c:v>3.5000000000000003E-2</c:v>
                </c:pt>
                <c:pt idx="7">
                  <c:v>3.5000000000000003E-2</c:v>
                </c:pt>
                <c:pt idx="8">
                  <c:v>3.5000000000000003E-2</c:v>
                </c:pt>
                <c:pt idx="9">
                  <c:v>3.5000000000000003E-2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5.0550319881889766E-2"/>
          <c:y val="0.90357907793587688"/>
          <c:w val="0.2332743602362205"/>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6">
                  <c:v>5731</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84025</c:v>
                </c:pt>
                <c:pt idx="1">
                  <c:v>62186</c:v>
                </c:pt>
                <c:pt idx="2">
                  <c:v>61218</c:v>
                </c:pt>
                <c:pt idx="3">
                  <c:v>58976</c:v>
                </c:pt>
                <c:pt idx="4">
                  <c:v>47663</c:v>
                </c:pt>
                <c:pt idx="5">
                  <c:v>46577</c:v>
                </c:pt>
                <c:pt idx="6">
                  <c:v>41709</c:v>
                </c:pt>
                <c:pt idx="7">
                  <c:v>33621</c:v>
                </c:pt>
                <c:pt idx="8">
                  <c:v>26396</c:v>
                </c:pt>
                <c:pt idx="9">
                  <c:v>26073</c:v>
                </c:pt>
                <c:pt idx="10">
                  <c:v>25458</c:v>
                </c:pt>
                <c:pt idx="11">
                  <c:v>20378</c:v>
                </c:pt>
                <c:pt idx="12">
                  <c:v>18977</c:v>
                </c:pt>
                <c:pt idx="13">
                  <c:v>15563</c:v>
                </c:pt>
                <c:pt idx="14">
                  <c:v>12316</c:v>
                </c:pt>
                <c:pt idx="15">
                  <c:v>10859</c:v>
                </c:pt>
                <c:pt idx="16">
                  <c:v>5731</c:v>
                </c:pt>
                <c:pt idx="17">
                  <c:v>5541</c:v>
                </c:pt>
                <c:pt idx="18">
                  <c:v>5200</c:v>
                </c:pt>
                <c:pt idx="19">
                  <c:v>4177</c:v>
                </c:pt>
                <c:pt idx="20">
                  <c:v>2577</c:v>
                </c:pt>
                <c:pt idx="21">
                  <c:v>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23026</c:v>
                </c:pt>
                <c:pt idx="1">
                  <c:v>11276</c:v>
                </c:pt>
                <c:pt idx="2">
                  <c:v>14585</c:v>
                </c:pt>
                <c:pt idx="3">
                  <c:v>13266</c:v>
                </c:pt>
                <c:pt idx="4">
                  <c:v>15010</c:v>
                </c:pt>
                <c:pt idx="5">
                  <c:v>13698</c:v>
                </c:pt>
                <c:pt idx="6">
                  <c:v>10113</c:v>
                </c:pt>
                <c:pt idx="7">
                  <c:v>9626</c:v>
                </c:pt>
                <c:pt idx="8">
                  <c:v>6243</c:v>
                </c:pt>
                <c:pt idx="9">
                  <c:v>6137</c:v>
                </c:pt>
                <c:pt idx="10">
                  <c:v>6515</c:v>
                </c:pt>
                <c:pt idx="11">
                  <c:v>6703</c:v>
                </c:pt>
                <c:pt idx="12">
                  <c:v>4349</c:v>
                </c:pt>
                <c:pt idx="13">
                  <c:v>4769</c:v>
                </c:pt>
                <c:pt idx="14">
                  <c:v>3719</c:v>
                </c:pt>
                <c:pt idx="15">
                  <c:v>2727</c:v>
                </c:pt>
                <c:pt idx="16">
                  <c:v>1575</c:v>
                </c:pt>
                <c:pt idx="17">
                  <c:v>1644</c:v>
                </c:pt>
                <c:pt idx="18">
                  <c:v>2839</c:v>
                </c:pt>
                <c:pt idx="19">
                  <c:v>1385</c:v>
                </c:pt>
                <c:pt idx="20">
                  <c:v>875</c:v>
                </c:pt>
                <c:pt idx="21">
                  <c:v>1</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6">
                  <c:v>1575</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Sheet1!$B$2:$B$22</c:f>
              <c:numCache>
                <c:formatCode>General</c:formatCode>
                <c:ptCount val="21"/>
                <c:pt idx="4">
                  <c:v>0.74750000000000005</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Sheet1!$C$2:$C$22</c:f>
              <c:numCache>
                <c:formatCode>0.00%</c:formatCode>
                <c:ptCount val="21"/>
                <c:pt idx="0">
                  <c:v>0.70079999999999998</c:v>
                </c:pt>
                <c:pt idx="1">
                  <c:v>0.81640000000000001</c:v>
                </c:pt>
                <c:pt idx="2">
                  <c:v>0.73929999999999996</c:v>
                </c:pt>
                <c:pt idx="3">
                  <c:v>0.72809999999999997</c:v>
                </c:pt>
                <c:pt idx="4">
                  <c:v>0.74750000000000005</c:v>
                </c:pt>
                <c:pt idx="5">
                  <c:v>0.60170000000000001</c:v>
                </c:pt>
                <c:pt idx="6">
                  <c:v>0.745</c:v>
                </c:pt>
                <c:pt idx="7">
                  <c:v>0.71020000000000005</c:v>
                </c:pt>
                <c:pt idx="8">
                  <c:v>0.79010000000000002</c:v>
                </c:pt>
                <c:pt idx="9">
                  <c:v>0.74760000000000004</c:v>
                </c:pt>
                <c:pt idx="10">
                  <c:v>0.76649999999999996</c:v>
                </c:pt>
                <c:pt idx="11">
                  <c:v>0.77810000000000001</c:v>
                </c:pt>
                <c:pt idx="12">
                  <c:v>0.75060000000000004</c:v>
                </c:pt>
                <c:pt idx="13">
                  <c:v>0.82840000000000003</c:v>
                </c:pt>
                <c:pt idx="14">
                  <c:v>0.61319999999999997</c:v>
                </c:pt>
                <c:pt idx="15">
                  <c:v>0.72860000000000003</c:v>
                </c:pt>
                <c:pt idx="16">
                  <c:v>0.59260000000000002</c:v>
                </c:pt>
                <c:pt idx="17">
                  <c:v>0.83440000000000003</c:v>
                </c:pt>
                <c:pt idx="18">
                  <c:v>0.67500000000000004</c:v>
                </c:pt>
                <c:pt idx="19">
                  <c:v>0.75800000000000001</c:v>
                </c:pt>
                <c:pt idx="20">
                  <c:v>0.58979999999999999</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Sheet1!$D$2:$D$22</c:f>
              <c:numCache>
                <c:formatCode>0.00%</c:formatCode>
                <c:ptCount val="21"/>
                <c:pt idx="0">
                  <c:v>0.58199999999999996</c:v>
                </c:pt>
                <c:pt idx="1">
                  <c:v>0.69289999999999996</c:v>
                </c:pt>
                <c:pt idx="2">
                  <c:v>0.62280000000000002</c:v>
                </c:pt>
                <c:pt idx="3">
                  <c:v>0.61519999999999997</c:v>
                </c:pt>
                <c:pt idx="4">
                  <c:v>0.62819999999999998</c:v>
                </c:pt>
                <c:pt idx="5">
                  <c:v>0.48920000000000002</c:v>
                </c:pt>
                <c:pt idx="6">
                  <c:v>0.63360000000000005</c:v>
                </c:pt>
                <c:pt idx="7">
                  <c:v>0.59319999999999995</c:v>
                </c:pt>
                <c:pt idx="8">
                  <c:v>0.67930000000000001</c:v>
                </c:pt>
                <c:pt idx="9">
                  <c:v>0.64</c:v>
                </c:pt>
                <c:pt idx="10">
                  <c:v>0.6492</c:v>
                </c:pt>
                <c:pt idx="11">
                  <c:v>0.67110000000000003</c:v>
                </c:pt>
                <c:pt idx="12">
                  <c:v>0.64039999999999997</c:v>
                </c:pt>
                <c:pt idx="13">
                  <c:v>0.70330000000000004</c:v>
                </c:pt>
                <c:pt idx="14">
                  <c:v>0.52159999999999995</c:v>
                </c:pt>
                <c:pt idx="15">
                  <c:v>0.62170000000000003</c:v>
                </c:pt>
                <c:pt idx="16">
                  <c:v>0.51029999999999998</c:v>
                </c:pt>
                <c:pt idx="17">
                  <c:v>0.7167</c:v>
                </c:pt>
                <c:pt idx="18">
                  <c:v>0.58919999999999995</c:v>
                </c:pt>
                <c:pt idx="19">
                  <c:v>0.65739999999999998</c:v>
                </c:pt>
                <c:pt idx="20">
                  <c:v>0.51359999999999995</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Sheet1!$E$2:$E$22</c:f>
              <c:numCache>
                <c:formatCode>General</c:formatCode>
                <c:ptCount val="21"/>
                <c:pt idx="4">
                  <c:v>0.62819999999999998</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Sheet1!$B$2:$B$22</c:f>
              <c:numCache>
                <c:formatCode>General</c:formatCode>
                <c:ptCount val="21"/>
                <c:pt idx="17">
                  <c:v>0.94899999999999995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Sheet1!$C$2:$C$22</c:f>
              <c:numCache>
                <c:formatCode>0%</c:formatCode>
                <c:ptCount val="21"/>
                <c:pt idx="0">
                  <c:v>0.88300000000000001</c:v>
                </c:pt>
                <c:pt idx="1">
                  <c:v>0.88900000000000001</c:v>
                </c:pt>
                <c:pt idx="2">
                  <c:v>0.89100000000000001</c:v>
                </c:pt>
                <c:pt idx="3">
                  <c:v>0.90200000000000002</c:v>
                </c:pt>
                <c:pt idx="4">
                  <c:v>0.90400000000000003</c:v>
                </c:pt>
                <c:pt idx="5">
                  <c:v>0.90800000000000003</c:v>
                </c:pt>
                <c:pt idx="6">
                  <c:v>0.91800000000000004</c:v>
                </c:pt>
                <c:pt idx="7">
                  <c:v>0.92800000000000005</c:v>
                </c:pt>
                <c:pt idx="8">
                  <c:v>0.93200000000000005</c:v>
                </c:pt>
                <c:pt idx="9">
                  <c:v>0.93200000000000005</c:v>
                </c:pt>
                <c:pt idx="10">
                  <c:v>0.93200000000000005</c:v>
                </c:pt>
                <c:pt idx="11">
                  <c:v>0.93799999999999994</c:v>
                </c:pt>
                <c:pt idx="12">
                  <c:v>0.93899999999999995</c:v>
                </c:pt>
                <c:pt idx="13">
                  <c:v>0.94</c:v>
                </c:pt>
                <c:pt idx="14">
                  <c:v>0.94199999999999995</c:v>
                </c:pt>
                <c:pt idx="15">
                  <c:v>0.94299999999999995</c:v>
                </c:pt>
                <c:pt idx="16">
                  <c:v>0.94799999999999995</c:v>
                </c:pt>
                <c:pt idx="18">
                  <c:v>0.95299999999999996</c:v>
                </c:pt>
                <c:pt idx="19">
                  <c:v>0.95699999999999996</c:v>
                </c:pt>
                <c:pt idx="20">
                  <c:v>0.95899999999999996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92.2%</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Sheet1!$D$2:$D$22</c:f>
              <c:numCache>
                <c:formatCode>0%</c:formatCode>
                <c:ptCount val="21"/>
                <c:pt idx="0">
                  <c:v>0.92200000000000004</c:v>
                </c:pt>
                <c:pt idx="1">
                  <c:v>0.92200000000000004</c:v>
                </c:pt>
                <c:pt idx="2">
                  <c:v>0.92200000000000004</c:v>
                </c:pt>
                <c:pt idx="3">
                  <c:v>0.92200000000000004</c:v>
                </c:pt>
                <c:pt idx="4">
                  <c:v>0.92200000000000004</c:v>
                </c:pt>
                <c:pt idx="5">
                  <c:v>0.92200000000000004</c:v>
                </c:pt>
                <c:pt idx="6">
                  <c:v>0.92200000000000004</c:v>
                </c:pt>
                <c:pt idx="7">
                  <c:v>0.92200000000000004</c:v>
                </c:pt>
                <c:pt idx="8">
                  <c:v>0.92200000000000004</c:v>
                </c:pt>
                <c:pt idx="9">
                  <c:v>0.92200000000000004</c:v>
                </c:pt>
                <c:pt idx="10">
                  <c:v>0.92200000000000004</c:v>
                </c:pt>
                <c:pt idx="11">
                  <c:v>0.92200000000000004</c:v>
                </c:pt>
                <c:pt idx="12">
                  <c:v>0.92200000000000004</c:v>
                </c:pt>
                <c:pt idx="13">
                  <c:v>0.92200000000000004</c:v>
                </c:pt>
                <c:pt idx="14">
                  <c:v>0.92200000000000004</c:v>
                </c:pt>
                <c:pt idx="15">
                  <c:v>0.92200000000000004</c:v>
                </c:pt>
                <c:pt idx="16">
                  <c:v>0.92200000000000004</c:v>
                </c:pt>
                <c:pt idx="17">
                  <c:v>0.92200000000000004</c:v>
                </c:pt>
                <c:pt idx="18">
                  <c:v>0.92200000000000004</c:v>
                </c:pt>
                <c:pt idx="19">
                  <c:v>0.92200000000000004</c:v>
                </c:pt>
                <c:pt idx="20">
                  <c:v>0.92200000000000004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2015-2016</c:v>
                </c:pt>
                <c:pt idx="1">
                  <c:v>2016-2017</c:v>
                </c:pt>
                <c:pt idx="2">
                  <c:v>2017-2018</c:v>
                </c:pt>
                <c:pt idx="3">
                  <c:v>2018-2019</c:v>
                </c:pt>
                <c:pt idx="4">
                  <c:v>2019-2020</c:v>
                </c:pt>
                <c:pt idx="5">
                  <c:v>2020-2021</c:v>
                </c:pt>
              </c:strCache>
            </c:strRef>
          </c:cat>
          <c:val>
            <c:numRef>
              <c:f>Sheet1!$B$2:$B$7</c:f>
              <c:numCache>
                <c:formatCode>0%</c:formatCode>
                <c:ptCount val="6"/>
                <c:pt idx="0">
                  <c:v>0.95499999999999996</c:v>
                </c:pt>
                <c:pt idx="1">
                  <c:v>0.95499999999999996</c:v>
                </c:pt>
                <c:pt idx="2">
                  <c:v>0.94399999999999995</c:v>
                </c:pt>
                <c:pt idx="3">
                  <c:v>0.92700000000000005</c:v>
                </c:pt>
                <c:pt idx="4">
                  <c:v>0.96599999999999997</c:v>
                </c:pt>
                <c:pt idx="5">
                  <c:v>0.94899999999999995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Cape May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3.9274481853561409E-2"/>
                  <c:y val="-3.953974403745644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1B3-42CF-B6E0-E52345D674DE}"/>
                </c:ext>
              </c:extLst>
            </c:dLbl>
            <c:dLbl>
              <c:idx val="3"/>
              <c:layout>
                <c:manualLayout>
                  <c:x val="-1.4849194497239569E-2"/>
                  <c:y val="-4.73940117084248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1B3-42CF-B6E0-E52345D674DE}"/>
                </c:ext>
              </c:extLst>
            </c:dLbl>
            <c:dLbl>
              <c:idx val="9"/>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E8D-499E-989F-18D1B29070F8}"/>
                </c:ext>
              </c:extLst>
            </c:dLbl>
            <c:dLbl>
              <c:idx val="1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8D-499E-989F-18D1B29070F8}"/>
                </c:ext>
              </c:extLst>
            </c:dLbl>
            <c:dLbl>
              <c:idx val="1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Sheet1!$B$2:$M$2</c:f>
              <c:numCache>
                <c:formatCode>0.0%</c:formatCode>
                <c:ptCount val="12"/>
                <c:pt idx="0">
                  <c:v>7.3999999999999996E-2</c:v>
                </c:pt>
                <c:pt idx="1">
                  <c:v>7.2999999999999995E-2</c:v>
                </c:pt>
                <c:pt idx="2">
                  <c:v>0.12</c:v>
                </c:pt>
                <c:pt idx="3">
                  <c:v>0.10299999999999999</c:v>
                </c:pt>
                <c:pt idx="4">
                  <c:v>0.129</c:v>
                </c:pt>
                <c:pt idx="5">
                  <c:v>0.13400000000000001</c:v>
                </c:pt>
                <c:pt idx="6">
                  <c:v>0.126</c:v>
                </c:pt>
                <c:pt idx="7">
                  <c:v>0.1</c:v>
                </c:pt>
                <c:pt idx="8">
                  <c:v>8.2000000000000003E-2</c:v>
                </c:pt>
                <c:pt idx="9">
                  <c:v>7.4999999999999997E-2</c:v>
                </c:pt>
                <c:pt idx="10">
                  <c:v>6.6000000000000003E-2</c:v>
                </c:pt>
                <c:pt idx="11" formatCode="0.00%">
                  <c:v>0.06</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E8D-499E-989F-18D1B29070F8}"/>
                </c:ext>
              </c:extLst>
            </c:dLbl>
            <c:dLbl>
              <c:idx val="1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E8D-499E-989F-18D1B29070F8}"/>
                </c:ext>
              </c:extLst>
            </c:dLbl>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E8D-499E-989F-18D1B29070F8}"/>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Sheet1!$B$3:$M$3</c:f>
              <c:numCache>
                <c:formatCode>0.0%</c:formatCode>
                <c:ptCount val="12"/>
                <c:pt idx="0">
                  <c:v>7.6999999999999999E-2</c:v>
                </c:pt>
                <c:pt idx="1">
                  <c:v>7.0999999999999994E-2</c:v>
                </c:pt>
                <c:pt idx="2">
                  <c:v>9.6000000000000002E-2</c:v>
                </c:pt>
                <c:pt idx="3">
                  <c:v>7.1999999999999995E-2</c:v>
                </c:pt>
                <c:pt idx="4">
                  <c:v>0.08</c:v>
                </c:pt>
                <c:pt idx="5">
                  <c:v>8.2000000000000003E-2</c:v>
                </c:pt>
                <c:pt idx="6">
                  <c:v>7.8E-2</c:v>
                </c:pt>
                <c:pt idx="7">
                  <c:v>7.0999999999999994E-2</c:v>
                </c:pt>
                <c:pt idx="8">
                  <c:v>7.0000000000000007E-2</c:v>
                </c:pt>
                <c:pt idx="9">
                  <c:v>7.9000000000000001E-2</c:v>
                </c:pt>
                <c:pt idx="10">
                  <c:v>7.4999999999999997E-2</c:v>
                </c:pt>
                <c:pt idx="11" formatCode="0.00%">
                  <c:v>6.7000000000000004E-2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Sheet1!$B$2:$B$22</c:f>
              <c:numCache>
                <c:formatCode>0.0%</c:formatCode>
                <c:ptCount val="21"/>
                <c:pt idx="0">
                  <c:v>5.3999999999999999E-2</c:v>
                </c:pt>
                <c:pt idx="1">
                  <c:v>5.9499999999999997E-2</c:v>
                </c:pt>
                <c:pt idx="2">
                  <c:v>6.0499999999999998E-2</c:v>
                </c:pt>
                <c:pt idx="3">
                  <c:v>6.0999999999999999E-2</c:v>
                </c:pt>
                <c:pt idx="4">
                  <c:v>6.3500000000000001E-2</c:v>
                </c:pt>
                <c:pt idx="5">
                  <c:v>6.5500000000000003E-2</c:v>
                </c:pt>
                <c:pt idx="6">
                  <c:v>6.6500000000000004E-2</c:v>
                </c:pt>
                <c:pt idx="7">
                  <c:v>6.8500000000000005E-2</c:v>
                </c:pt>
                <c:pt idx="8">
                  <c:v>6.8500000000000005E-2</c:v>
                </c:pt>
                <c:pt idx="9">
                  <c:v>6.9000000000000006E-2</c:v>
                </c:pt>
                <c:pt idx="10">
                  <c:v>7.0999999999999994E-2</c:v>
                </c:pt>
                <c:pt idx="11">
                  <c:v>7.3499999999999996E-2</c:v>
                </c:pt>
                <c:pt idx="12">
                  <c:v>7.9000000000000001E-2</c:v>
                </c:pt>
                <c:pt idx="13">
                  <c:v>8.0500000000000002E-2</c:v>
                </c:pt>
                <c:pt idx="14">
                  <c:v>8.1500000000000003E-2</c:v>
                </c:pt>
                <c:pt idx="15">
                  <c:v>8.4000000000000005E-2</c:v>
                </c:pt>
                <c:pt idx="16">
                  <c:v>8.7499999999999994E-2</c:v>
                </c:pt>
                <c:pt idx="18">
                  <c:v>9.6000000000000002E-2</c:v>
                </c:pt>
                <c:pt idx="19">
                  <c:v>0.10050000000000001</c:v>
                </c:pt>
                <c:pt idx="20">
                  <c:v>0.112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Sheet1!$C$2:$C$22</c:f>
              <c:numCache>
                <c:formatCode>General</c:formatCode>
                <c:ptCount val="21"/>
                <c:pt idx="17" formatCode="0.0">
                  <c:v>9.0999999999999998E-2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7.6%</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Sheet1!$D$2:$D$22</c:f>
              <c:numCache>
                <c:formatCode>0.0%</c:formatCode>
                <c:ptCount val="21"/>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pt idx="10">
                  <c:v>7.5999999999999998E-2</c:v>
                </c:pt>
                <c:pt idx="11">
                  <c:v>7.5999999999999998E-2</c:v>
                </c:pt>
                <c:pt idx="12">
                  <c:v>7.5999999999999998E-2</c:v>
                </c:pt>
                <c:pt idx="13">
                  <c:v>7.5999999999999998E-2</c:v>
                </c:pt>
                <c:pt idx="14">
                  <c:v>7.5999999999999998E-2</c:v>
                </c:pt>
                <c:pt idx="15">
                  <c:v>7.5999999999999998E-2</c:v>
                </c:pt>
                <c:pt idx="16">
                  <c:v>7.5999999999999998E-2</c:v>
                </c:pt>
                <c:pt idx="17">
                  <c:v>7.5999999999999998E-2</c:v>
                </c:pt>
                <c:pt idx="18">
                  <c:v>7.5999999999999998E-2</c:v>
                </c:pt>
                <c:pt idx="19">
                  <c:v>7.5999999999999998E-2</c:v>
                </c:pt>
                <c:pt idx="20">
                  <c:v>7.5999999999999998E-2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926939743661697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Sheet1!$B$2:$B$22</c:f>
              <c:numCache>
                <c:formatCode>0.00%</c:formatCode>
                <c:ptCount val="21"/>
                <c:pt idx="0">
                  <c:v>0.14924970000000001</c:v>
                </c:pt>
                <c:pt idx="1">
                  <c:v>9.1101699999999994E-2</c:v>
                </c:pt>
                <c:pt idx="2">
                  <c:v>7.6902100000000001E-2</c:v>
                </c:pt>
                <c:pt idx="3" formatCode="General">
                  <c:v>7.6046199999999994E-2</c:v>
                </c:pt>
                <c:pt idx="4">
                  <c:v>7.2376499999999996E-2</c:v>
                </c:pt>
                <c:pt idx="6">
                  <c:v>6.8658800000000006E-2</c:v>
                </c:pt>
                <c:pt idx="7">
                  <c:v>6.0443200000000002E-2</c:v>
                </c:pt>
                <c:pt idx="8">
                  <c:v>6.0172900000000001E-2</c:v>
                </c:pt>
                <c:pt idx="9">
                  <c:v>5.88604E-2</c:v>
                </c:pt>
                <c:pt idx="10">
                  <c:v>5.8737499999999998E-2</c:v>
                </c:pt>
                <c:pt idx="11">
                  <c:v>5.6517600000000001E-2</c:v>
                </c:pt>
                <c:pt idx="12">
                  <c:v>5.0314499999999998E-2</c:v>
                </c:pt>
                <c:pt idx="13">
                  <c:v>4.5295000000000002E-2</c:v>
                </c:pt>
                <c:pt idx="14">
                  <c:v>4.2480900000000002E-2</c:v>
                </c:pt>
                <c:pt idx="15">
                  <c:v>3.87155E-2</c:v>
                </c:pt>
                <c:pt idx="16">
                  <c:v>3.5681600000000001E-2</c:v>
                </c:pt>
                <c:pt idx="17">
                  <c:v>3.4668200000000003E-2</c:v>
                </c:pt>
                <c:pt idx="18">
                  <c:v>3.2932900000000001E-2</c:v>
                </c:pt>
                <c:pt idx="19">
                  <c:v>3.1565500000000003E-2</c:v>
                </c:pt>
                <c:pt idx="20">
                  <c:v>2.8504399999999999E-2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Sheet1!$C$2:$C$22</c:f>
              <c:numCache>
                <c:formatCode>General</c:formatCode>
                <c:ptCount val="21"/>
                <c:pt idx="5" formatCode="0.0%">
                  <c:v>7.0564000000000002E-2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0.11329939999999999</c:v>
                </c:pt>
                <c:pt idx="1">
                  <c:v>8.7607299999999999E-2</c:v>
                </c:pt>
                <c:pt idx="2">
                  <c:v>9.8088900000000007E-2</c:v>
                </c:pt>
                <c:pt idx="3">
                  <c:v>8.2421599999999998E-2</c:v>
                </c:pt>
                <c:pt idx="4">
                  <c:v>7.0564000000000002E-2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0.88025209999999998</c:v>
                </c:pt>
                <c:pt idx="1">
                  <c:v>0.87675349999999996</c:v>
                </c:pt>
                <c:pt idx="2">
                  <c:v>0.89326419999999995</c:v>
                </c:pt>
                <c:pt idx="3">
                  <c:v>0.88758029999999999</c:v>
                </c:pt>
              </c:numCache>
            </c:numRef>
          </c:val>
          <c:smooth val="0"/>
          <c:extLst>
            <c:ext xmlns:c16="http://schemas.microsoft.com/office/drawing/2014/chart" uri="{C3380CC4-5D6E-409C-BE32-E72D297353CC}">
              <c16:uniqueId val="{00000001-6B8F-4B87-A965-E0F1BB7638B2}"/>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70000000000000007"/>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Sheet1!$B$2:$B$22</c:f>
              <c:numCache>
                <c:formatCode>0%</c:formatCode>
                <c:ptCount val="21"/>
                <c:pt idx="0">
                  <c:v>0.84</c:v>
                </c:pt>
                <c:pt idx="1">
                  <c:v>0.86</c:v>
                </c:pt>
                <c:pt idx="2" formatCode="General">
                  <c:v>0.86</c:v>
                </c:pt>
                <c:pt idx="3">
                  <c:v>0.87</c:v>
                </c:pt>
                <c:pt idx="4">
                  <c:v>0.87</c:v>
                </c:pt>
                <c:pt idx="5">
                  <c:v>0.88</c:v>
                </c:pt>
                <c:pt idx="7">
                  <c:v>0.89</c:v>
                </c:pt>
                <c:pt idx="8">
                  <c:v>0.91</c:v>
                </c:pt>
                <c:pt idx="9">
                  <c:v>0.91</c:v>
                </c:pt>
                <c:pt idx="10">
                  <c:v>0.91</c:v>
                </c:pt>
                <c:pt idx="11">
                  <c:v>0.93</c:v>
                </c:pt>
                <c:pt idx="12">
                  <c:v>0.93</c:v>
                </c:pt>
                <c:pt idx="13">
                  <c:v>0.93</c:v>
                </c:pt>
                <c:pt idx="14">
                  <c:v>0.94</c:v>
                </c:pt>
                <c:pt idx="15">
                  <c:v>0.94</c:v>
                </c:pt>
                <c:pt idx="16">
                  <c:v>0.95</c:v>
                </c:pt>
                <c:pt idx="17">
                  <c:v>0.95</c:v>
                </c:pt>
                <c:pt idx="18">
                  <c:v>0.95</c:v>
                </c:pt>
                <c:pt idx="19">
                  <c:v>0.95</c:v>
                </c:pt>
                <c:pt idx="20">
                  <c:v>0.96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Sheet1!$C$2:$C$22</c:f>
              <c:numCache>
                <c:formatCode>General</c:formatCode>
                <c:ptCount val="21"/>
                <c:pt idx="6">
                  <c:v>0.89</c:v>
                </c:pt>
              </c:numCache>
            </c:numRef>
          </c:val>
          <c:extLst>
            <c:ext xmlns:c16="http://schemas.microsoft.com/office/drawing/2014/chart" uri="{C3380CC4-5D6E-409C-BE32-E72D297353CC}">
              <c16:uniqueId val="{00000001-E871-4280-A9BF-0E926203063E}"/>
            </c:ext>
          </c:extLst>
        </c:ser>
        <c:ser>
          <c:idx val="2"/>
          <c:order val="2"/>
          <c:tx>
            <c:strRef>
              <c:f>Sheet1!$D$1</c:f>
              <c:strCache>
                <c:ptCount val="1"/>
                <c:pt idx="0">
                  <c:v>NJ avg. 91%</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Sheet1!$D$2:$D$22</c:f>
              <c:numCache>
                <c:formatCode>0%</c:formatCode>
                <c:ptCount val="21"/>
                <c:pt idx="0">
                  <c:v>0.91</c:v>
                </c:pt>
                <c:pt idx="1">
                  <c:v>0.91</c:v>
                </c:pt>
                <c:pt idx="2">
                  <c:v>0.91</c:v>
                </c:pt>
                <c:pt idx="3">
                  <c:v>0.91</c:v>
                </c:pt>
                <c:pt idx="4">
                  <c:v>0.91</c:v>
                </c:pt>
                <c:pt idx="5">
                  <c:v>0.91</c:v>
                </c:pt>
                <c:pt idx="6">
                  <c:v>0.91</c:v>
                </c:pt>
                <c:pt idx="7">
                  <c:v>0.91</c:v>
                </c:pt>
                <c:pt idx="8">
                  <c:v>0.91</c:v>
                </c:pt>
                <c:pt idx="9">
                  <c:v>0.91</c:v>
                </c:pt>
                <c:pt idx="10">
                  <c:v>0.91</c:v>
                </c:pt>
                <c:pt idx="11">
                  <c:v>0.91</c:v>
                </c:pt>
                <c:pt idx="12">
                  <c:v>0.91</c:v>
                </c:pt>
                <c:pt idx="13">
                  <c:v>0.91</c:v>
                </c:pt>
                <c:pt idx="14">
                  <c:v>0.91</c:v>
                </c:pt>
                <c:pt idx="15">
                  <c:v>0.91</c:v>
                </c:pt>
                <c:pt idx="16">
                  <c:v>0.91</c:v>
                </c:pt>
                <c:pt idx="17">
                  <c:v>0.91</c:v>
                </c:pt>
                <c:pt idx="18">
                  <c:v>0.91</c:v>
                </c:pt>
                <c:pt idx="19">
                  <c:v>0.91</c:v>
                </c:pt>
                <c:pt idx="20">
                  <c:v>0.91</c:v>
                </c:pt>
              </c:numCache>
            </c:numRef>
          </c:val>
          <c:extLst>
            <c:ext xmlns:c16="http://schemas.microsoft.com/office/drawing/2014/chart" uri="{C3380CC4-5D6E-409C-BE32-E72D297353CC}">
              <c16:uniqueId val="{00000002-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891244067493643"/>
          <c:y val="0.89713583212732617"/>
          <c:w val="0.144577545112049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0.77100000000000002</c:v>
                </c:pt>
                <c:pt idx="1">
                  <c:v>0.83499999999999996</c:v>
                </c:pt>
                <c:pt idx="2">
                  <c:v>0.86199999999999999</c:v>
                </c:pt>
                <c:pt idx="3">
                  <c:v>0.873</c:v>
                </c:pt>
                <c:pt idx="4">
                  <c:v>0.879</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Sheet1!$B$2:$B$22</c:f>
              <c:numCache>
                <c:formatCode>0.0%</c:formatCode>
                <c:ptCount val="21"/>
                <c:pt idx="0">
                  <c:v>0.83499999999999996</c:v>
                </c:pt>
                <c:pt idx="1">
                  <c:v>0.84499999999999997</c:v>
                </c:pt>
                <c:pt idx="2">
                  <c:v>0.85399999999999998</c:v>
                </c:pt>
                <c:pt idx="3">
                  <c:v>0.86099999999999999</c:v>
                </c:pt>
                <c:pt idx="4">
                  <c:v>0.86599999999999999</c:v>
                </c:pt>
                <c:pt idx="6">
                  <c:v>0.88300000000000001</c:v>
                </c:pt>
                <c:pt idx="7">
                  <c:v>0.88900000000000001</c:v>
                </c:pt>
                <c:pt idx="8" formatCode="General">
                  <c:v>0.89</c:v>
                </c:pt>
                <c:pt idx="9">
                  <c:v>0.89200000000000002</c:v>
                </c:pt>
                <c:pt idx="10">
                  <c:v>0.89300000000000002</c:v>
                </c:pt>
                <c:pt idx="11">
                  <c:v>0.89300000000000002</c:v>
                </c:pt>
                <c:pt idx="12">
                  <c:v>0.89400000000000002</c:v>
                </c:pt>
                <c:pt idx="13">
                  <c:v>0.90100000000000002</c:v>
                </c:pt>
                <c:pt idx="14">
                  <c:v>0.91700000000000004</c:v>
                </c:pt>
                <c:pt idx="15">
                  <c:v>0.91900000000000004</c:v>
                </c:pt>
                <c:pt idx="16">
                  <c:v>0.91900000000000004</c:v>
                </c:pt>
                <c:pt idx="17">
                  <c:v>0.92900000000000005</c:v>
                </c:pt>
                <c:pt idx="18">
                  <c:v>0.93200000000000005</c:v>
                </c:pt>
                <c:pt idx="19">
                  <c:v>0.93400000000000005</c:v>
                </c:pt>
                <c:pt idx="20">
                  <c:v>0.94499999999999995</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Sheet1!$C$2:$C$22</c:f>
              <c:numCache>
                <c:formatCode>General</c:formatCode>
                <c:ptCount val="21"/>
                <c:pt idx="5">
                  <c:v>0.879</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89.4%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Sheet1!$D$2:$D$22</c:f>
              <c:numCache>
                <c:formatCode>0%</c:formatCode>
                <c:ptCount val="21"/>
                <c:pt idx="0">
                  <c:v>0.89400000000000002</c:v>
                </c:pt>
                <c:pt idx="1">
                  <c:v>0.89400000000000002</c:v>
                </c:pt>
                <c:pt idx="2">
                  <c:v>0.89400000000000002</c:v>
                </c:pt>
                <c:pt idx="3">
                  <c:v>0.89400000000000002</c:v>
                </c:pt>
                <c:pt idx="4">
                  <c:v>0.89400000000000002</c:v>
                </c:pt>
                <c:pt idx="5">
                  <c:v>0.89400000000000002</c:v>
                </c:pt>
                <c:pt idx="6">
                  <c:v>0.89400000000000002</c:v>
                </c:pt>
                <c:pt idx="7">
                  <c:v>0.89400000000000002</c:v>
                </c:pt>
                <c:pt idx="8">
                  <c:v>0.89400000000000002</c:v>
                </c:pt>
                <c:pt idx="9">
                  <c:v>0.89400000000000002</c:v>
                </c:pt>
                <c:pt idx="10">
                  <c:v>0.89400000000000002</c:v>
                </c:pt>
                <c:pt idx="11">
                  <c:v>0.89400000000000002</c:v>
                </c:pt>
                <c:pt idx="12">
                  <c:v>0.89400000000000002</c:v>
                </c:pt>
                <c:pt idx="13">
                  <c:v>0.89400000000000002</c:v>
                </c:pt>
                <c:pt idx="14">
                  <c:v>0.89400000000000002</c:v>
                </c:pt>
                <c:pt idx="15">
                  <c:v>0.89400000000000002</c:v>
                </c:pt>
                <c:pt idx="16">
                  <c:v>0.89400000000000002</c:v>
                </c:pt>
                <c:pt idx="17">
                  <c:v>0.89400000000000002</c:v>
                </c:pt>
                <c:pt idx="18">
                  <c:v>0.89400000000000002</c:v>
                </c:pt>
                <c:pt idx="19">
                  <c:v>0.89400000000000002</c:v>
                </c:pt>
                <c:pt idx="20">
                  <c:v>0.89400000000000002</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11">
                  <c:v>167.9</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dLbl>
              <c:idx val="17"/>
              <c:layout>
                <c:manualLayout>
                  <c:x val="-7.042095763186954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65-4D07-A717-B4BA75F027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9">
                  <c:v>129.69999999999999</c:v>
                </c:pt>
                <c:pt idx="10">
                  <c:v>143.1</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6.9243617275113337E-3"/>
                  <c:y val="0.17332930105841385"/>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029428139664359E-2"/>
                  <c:y val="1.045436292049079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0</c:v>
                </c:pt>
                <c:pt idx="1">
                  <c:v>19</c:v>
                </c:pt>
                <c:pt idx="2">
                  <c:v>25</c:v>
                </c:pt>
                <c:pt idx="3">
                  <c:v>110</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6.980977950257744E-2"/>
                  <c:y val="2.2342088755348138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237</c:v>
                </c:pt>
                <c:pt idx="1">
                  <c:v>1559</c:v>
                </c:pt>
                <c:pt idx="2">
                  <c:v>60</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Sheet1!$B$2:$B$22</c:f>
              <c:numCache>
                <c:formatCode>General</c:formatCode>
                <c:ptCount val="21"/>
                <c:pt idx="0">
                  <c:v>3.2473000000000001</c:v>
                </c:pt>
                <c:pt idx="1">
                  <c:v>3.5244399999999998</c:v>
                </c:pt>
                <c:pt idx="2">
                  <c:v>4.1375099999999998</c:v>
                </c:pt>
                <c:pt idx="3">
                  <c:v>4.7272400000000001</c:v>
                </c:pt>
                <c:pt idx="4">
                  <c:v>4.7765000000000004</c:v>
                </c:pt>
                <c:pt idx="5">
                  <c:v>5.59842</c:v>
                </c:pt>
                <c:pt idx="6">
                  <c:v>5.8228299999999997</c:v>
                </c:pt>
                <c:pt idx="7">
                  <c:v>6.2396799999999999</c:v>
                </c:pt>
                <c:pt idx="8">
                  <c:v>6.3904399999999999</c:v>
                </c:pt>
                <c:pt idx="9">
                  <c:v>7.4010699999999998</c:v>
                </c:pt>
                <c:pt idx="10">
                  <c:v>7.5027600000000003</c:v>
                </c:pt>
                <c:pt idx="11">
                  <c:v>8.0386199999999999</c:v>
                </c:pt>
                <c:pt idx="12">
                  <c:v>8.2683199999999992</c:v>
                </c:pt>
                <c:pt idx="13">
                  <c:v>8.6473700000000004</c:v>
                </c:pt>
                <c:pt idx="14">
                  <c:v>12.426690000000001</c:v>
                </c:pt>
                <c:pt idx="15">
                  <c:v>12.571899999999999</c:v>
                </c:pt>
                <c:pt idx="16">
                  <c:v>12.82314</c:v>
                </c:pt>
                <c:pt idx="17">
                  <c:v>13.558529999999999</c:v>
                </c:pt>
                <c:pt idx="18">
                  <c:v>15.276210000000001</c:v>
                </c:pt>
                <c:pt idx="19">
                  <c:v>15.599220000000001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Sheet1!$C$2:$C$22</c:f>
              <c:numCache>
                <c:formatCode>General</c:formatCode>
                <c:ptCount val="21"/>
                <c:pt idx="20">
                  <c:v>27.335419999999999</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7.6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Sheet1!$D$2:$D$22</c:f>
              <c:numCache>
                <c:formatCode>General</c:formatCode>
                <c:ptCount val="21"/>
                <c:pt idx="0">
                  <c:v>7.6</c:v>
                </c:pt>
                <c:pt idx="1">
                  <c:v>7.6</c:v>
                </c:pt>
                <c:pt idx="2">
                  <c:v>7.6</c:v>
                </c:pt>
                <c:pt idx="3">
                  <c:v>7.6</c:v>
                </c:pt>
                <c:pt idx="4">
                  <c:v>7.6</c:v>
                </c:pt>
                <c:pt idx="5">
                  <c:v>7.6</c:v>
                </c:pt>
                <c:pt idx="6">
                  <c:v>7.6</c:v>
                </c:pt>
                <c:pt idx="7">
                  <c:v>7.6</c:v>
                </c:pt>
                <c:pt idx="8">
                  <c:v>7.6</c:v>
                </c:pt>
                <c:pt idx="9">
                  <c:v>7.6</c:v>
                </c:pt>
                <c:pt idx="10">
                  <c:v>7.6</c:v>
                </c:pt>
                <c:pt idx="11">
                  <c:v>7.6</c:v>
                </c:pt>
                <c:pt idx="12">
                  <c:v>7.6</c:v>
                </c:pt>
                <c:pt idx="13">
                  <c:v>7.6</c:v>
                </c:pt>
                <c:pt idx="14">
                  <c:v>7.6</c:v>
                </c:pt>
                <c:pt idx="15">
                  <c:v>7.6</c:v>
                </c:pt>
                <c:pt idx="16">
                  <c:v>7.6</c:v>
                </c:pt>
                <c:pt idx="17">
                  <c:v>7.6</c:v>
                </c:pt>
                <c:pt idx="18">
                  <c:v>7.6</c:v>
                </c:pt>
                <c:pt idx="19">
                  <c:v>7.6</c:v>
                </c:pt>
                <c:pt idx="20">
                  <c:v>7.6</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7302706692913387"/>
          <c:y val="0.87893986242298117"/>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Cape May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30.038070000000001</c:v>
                </c:pt>
                <c:pt idx="1">
                  <c:v>30.63983</c:v>
                </c:pt>
                <c:pt idx="2">
                  <c:v>39.308459999999997</c:v>
                </c:pt>
                <c:pt idx="3">
                  <c:v>24.278739999999999</c:v>
                </c:pt>
                <c:pt idx="4">
                  <c:v>27.335419999999999</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General</c:formatCode>
                <c:ptCount val="5"/>
                <c:pt idx="0">
                  <c:v>11.1</c:v>
                </c:pt>
                <c:pt idx="1">
                  <c:v>10.5</c:v>
                </c:pt>
                <c:pt idx="2">
                  <c:v>9.3191199999999998</c:v>
                </c:pt>
                <c:pt idx="3">
                  <c:v>7.4523599999999997</c:v>
                </c:pt>
                <c:pt idx="4">
                  <c:v>7.5911299999999997</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scaling>
        <c:delete val="1"/>
        <c:axPos val="l"/>
        <c:numFmt formatCode="General" sourceLinked="1"/>
        <c:majorTickMark val="out"/>
        <c:minorTickMark val="none"/>
        <c:tickLblPos val="nextTo"/>
        <c:crossAx val="379079704"/>
        <c:crosses val="autoZero"/>
        <c:crossBetween val="between"/>
      </c:valAx>
      <c:spPr>
        <a:noFill/>
        <a:ln>
          <a:noFill/>
        </a:ln>
        <a:effectLst/>
      </c:spPr>
    </c:plotArea>
    <c:legend>
      <c:legendPos val="r"/>
      <c:layout>
        <c:manualLayout>
          <c:xMode val="edge"/>
          <c:yMode val="edge"/>
          <c:x val="0.43277661125692624"/>
          <c:y val="6.8140431338165174E-3"/>
          <c:w val="0.56722347206599166"/>
          <c:h val="0.171585444728775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Sheet1!$B$2:$B$22</c:f>
              <c:numCache>
                <c:formatCode>General</c:formatCode>
                <c:ptCount val="21"/>
                <c:pt idx="4">
                  <c:v>19</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Sheet1!$C$2:$C$22</c:f>
              <c:numCache>
                <c:formatCode>General</c:formatCode>
                <c:ptCount val="21"/>
                <c:pt idx="0">
                  <c:v>10</c:v>
                </c:pt>
                <c:pt idx="1">
                  <c:v>11</c:v>
                </c:pt>
                <c:pt idx="2">
                  <c:v>16</c:v>
                </c:pt>
                <c:pt idx="3">
                  <c:v>16</c:v>
                </c:pt>
                <c:pt idx="4">
                  <c:v>19</c:v>
                </c:pt>
                <c:pt idx="5">
                  <c:v>39</c:v>
                </c:pt>
                <c:pt idx="6">
                  <c:v>40</c:v>
                </c:pt>
                <c:pt idx="7">
                  <c:v>43</c:v>
                </c:pt>
                <c:pt idx="8">
                  <c:v>47</c:v>
                </c:pt>
                <c:pt idx="9">
                  <c:v>51</c:v>
                </c:pt>
                <c:pt idx="10">
                  <c:v>55</c:v>
                </c:pt>
                <c:pt idx="11">
                  <c:v>59</c:v>
                </c:pt>
                <c:pt idx="12">
                  <c:v>65</c:v>
                </c:pt>
                <c:pt idx="13">
                  <c:v>71</c:v>
                </c:pt>
                <c:pt idx="14">
                  <c:v>76</c:v>
                </c:pt>
                <c:pt idx="15">
                  <c:v>81</c:v>
                </c:pt>
                <c:pt idx="16">
                  <c:v>82</c:v>
                </c:pt>
                <c:pt idx="17">
                  <c:v>88</c:v>
                </c:pt>
                <c:pt idx="18">
                  <c:v>94</c:v>
                </c:pt>
                <c:pt idx="19">
                  <c:v>100</c:v>
                </c:pt>
                <c:pt idx="20">
                  <c:v>210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Sheet1!$D$2:$D$22</c:f>
              <c:numCache>
                <c:formatCode>General</c:formatCode>
                <c:ptCount val="21"/>
                <c:pt idx="0">
                  <c:v>52</c:v>
                </c:pt>
                <c:pt idx="1">
                  <c:v>46</c:v>
                </c:pt>
                <c:pt idx="2">
                  <c:v>69</c:v>
                </c:pt>
                <c:pt idx="3">
                  <c:v>78</c:v>
                </c:pt>
                <c:pt idx="4">
                  <c:v>84</c:v>
                </c:pt>
                <c:pt idx="5">
                  <c:v>457</c:v>
                </c:pt>
                <c:pt idx="6">
                  <c:v>215</c:v>
                </c:pt>
                <c:pt idx="7">
                  <c:v>433</c:v>
                </c:pt>
                <c:pt idx="8">
                  <c:v>267</c:v>
                </c:pt>
                <c:pt idx="9">
                  <c:v>345</c:v>
                </c:pt>
                <c:pt idx="10">
                  <c:v>528</c:v>
                </c:pt>
                <c:pt idx="11">
                  <c:v>229</c:v>
                </c:pt>
                <c:pt idx="12">
                  <c:v>473</c:v>
                </c:pt>
                <c:pt idx="13">
                  <c:v>360</c:v>
                </c:pt>
                <c:pt idx="14">
                  <c:v>735</c:v>
                </c:pt>
                <c:pt idx="15">
                  <c:v>353</c:v>
                </c:pt>
                <c:pt idx="16">
                  <c:v>472</c:v>
                </c:pt>
                <c:pt idx="17">
                  <c:v>696</c:v>
                </c:pt>
                <c:pt idx="18">
                  <c:v>622</c:v>
                </c:pt>
                <c:pt idx="19">
                  <c:v>585</c:v>
                </c:pt>
                <c:pt idx="20">
                  <c:v>1439</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Sheet1!$E$2:$E$22</c:f>
              <c:numCache>
                <c:formatCode>General</c:formatCode>
                <c:ptCount val="21"/>
                <c:pt idx="4">
                  <c:v>84</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13.4</c:v>
                </c:pt>
                <c:pt idx="1">
                  <c:v>13.3</c:v>
                </c:pt>
                <c:pt idx="2">
                  <c:v>13.3</c:v>
                </c:pt>
                <c:pt idx="3">
                  <c:v>13.4</c:v>
                </c:pt>
                <c:pt idx="4">
                  <c:v>13.7</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1"/>
        <c:axPos val="l"/>
        <c:numFmt formatCode="0.0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Sheet1!$B$2:$B$22</c:f>
              <c:numCache>
                <c:formatCode>General</c:formatCode>
                <c:ptCount val="21"/>
                <c:pt idx="0">
                  <c:v>13.7</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Sheet1!$C$2:$C$22</c:f>
              <c:numCache>
                <c:formatCode>General</c:formatCode>
                <c:ptCount val="21"/>
                <c:pt idx="1">
                  <c:v>12.5</c:v>
                </c:pt>
                <c:pt idx="2">
                  <c:v>11.5</c:v>
                </c:pt>
                <c:pt idx="3">
                  <c:v>11</c:v>
                </c:pt>
                <c:pt idx="4">
                  <c:v>10.1</c:v>
                </c:pt>
                <c:pt idx="5">
                  <c:v>10.1</c:v>
                </c:pt>
                <c:pt idx="6">
                  <c:v>10</c:v>
                </c:pt>
                <c:pt idx="7">
                  <c:v>9.9</c:v>
                </c:pt>
                <c:pt idx="8">
                  <c:v>9.5</c:v>
                </c:pt>
                <c:pt idx="9">
                  <c:v>9.4</c:v>
                </c:pt>
                <c:pt idx="10">
                  <c:v>8.9</c:v>
                </c:pt>
                <c:pt idx="11">
                  <c:v>8.6999999999999993</c:v>
                </c:pt>
                <c:pt idx="12">
                  <c:v>8.6</c:v>
                </c:pt>
                <c:pt idx="13">
                  <c:v>8.3000000000000007</c:v>
                </c:pt>
                <c:pt idx="14">
                  <c:v>8.3000000000000007</c:v>
                </c:pt>
                <c:pt idx="15">
                  <c:v>8.1</c:v>
                </c:pt>
                <c:pt idx="16">
                  <c:v>8.1</c:v>
                </c:pt>
                <c:pt idx="17">
                  <c:v>7.4</c:v>
                </c:pt>
                <c:pt idx="18">
                  <c:v>7.3</c:v>
                </c:pt>
                <c:pt idx="19">
                  <c:v>6.7</c:v>
                </c:pt>
                <c:pt idx="20">
                  <c:v>5.4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8.7</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Sheet1!$D$2:$D$22</c:f>
              <c:numCache>
                <c:formatCode>General</c:formatCode>
                <c:ptCount val="21"/>
                <c:pt idx="0">
                  <c:v>8.6999999999999993</c:v>
                </c:pt>
                <c:pt idx="1">
                  <c:v>8.6999999999999993</c:v>
                </c:pt>
                <c:pt idx="2">
                  <c:v>8.6999999999999993</c:v>
                </c:pt>
                <c:pt idx="3">
                  <c:v>8.6999999999999993</c:v>
                </c:pt>
                <c:pt idx="4">
                  <c:v>8.6999999999999993</c:v>
                </c:pt>
                <c:pt idx="5">
                  <c:v>8.6999999999999993</c:v>
                </c:pt>
                <c:pt idx="6">
                  <c:v>8.6999999999999993</c:v>
                </c:pt>
                <c:pt idx="7">
                  <c:v>8.6999999999999993</c:v>
                </c:pt>
                <c:pt idx="8">
                  <c:v>8.6999999999999993</c:v>
                </c:pt>
                <c:pt idx="9">
                  <c:v>8.6999999999999993</c:v>
                </c:pt>
                <c:pt idx="10">
                  <c:v>8.6999999999999993</c:v>
                </c:pt>
                <c:pt idx="11">
                  <c:v>8.6999999999999993</c:v>
                </c:pt>
                <c:pt idx="12">
                  <c:v>8.6999999999999993</c:v>
                </c:pt>
                <c:pt idx="13">
                  <c:v>8.6999999999999993</c:v>
                </c:pt>
                <c:pt idx="14">
                  <c:v>8.6999999999999993</c:v>
                </c:pt>
                <c:pt idx="15">
                  <c:v>8.6999999999999993</c:v>
                </c:pt>
                <c:pt idx="16">
                  <c:v>8.6999999999999993</c:v>
                </c:pt>
                <c:pt idx="17">
                  <c:v>8.6999999999999993</c:v>
                </c:pt>
                <c:pt idx="18">
                  <c:v>8.6999999999999993</c:v>
                </c:pt>
                <c:pt idx="19">
                  <c:v>8.6999999999999993</c:v>
                </c:pt>
                <c:pt idx="20">
                  <c:v>8.6999999999999993</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7603964531539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4">
                  <c:v>1339</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0E4-47B1-93F4-37AFD19F996B}"/>
                </c:ext>
              </c:extLst>
            </c:dLbl>
            <c:dLbl>
              <c:idx val="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0E4-47B1-93F4-37AFD19F996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1293</c:v>
                </c:pt>
                <c:pt idx="1">
                  <c:v>1262</c:v>
                </c:pt>
                <c:pt idx="2">
                  <c:v>1324</c:v>
                </c:pt>
                <c:pt idx="3">
                  <c:v>1288</c:v>
                </c:pt>
                <c:pt idx="4">
                  <c:v>1339</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0.11619089866908751"/>
                  <c:y val="-3.749999769315963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2238875309126787"/>
                  <c:y val="-5.15624968280944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7.4743766528068056E-3"/>
                  <c:y val="-0.1242187423585911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Contempt of Court</c:v>
                </c:pt>
                <c:pt idx="4">
                  <c:v>Terroristic Threats</c:v>
                </c:pt>
                <c:pt idx="5">
                  <c:v>Criminal trespass</c:v>
                </c:pt>
                <c:pt idx="6">
                  <c:v>Other</c:v>
                </c:pt>
              </c:strCache>
            </c:strRef>
          </c:cat>
          <c:val>
            <c:numRef>
              <c:f>Sheet1!$B$2:$B$8</c:f>
              <c:numCache>
                <c:formatCode>General</c:formatCode>
                <c:ptCount val="7"/>
                <c:pt idx="0">
                  <c:v>752</c:v>
                </c:pt>
                <c:pt idx="1">
                  <c:v>439</c:v>
                </c:pt>
                <c:pt idx="2">
                  <c:v>71</c:v>
                </c:pt>
                <c:pt idx="3">
                  <c:v>65</c:v>
                </c:pt>
                <c:pt idx="4" formatCode="#,##0">
                  <c:v>21</c:v>
                </c:pt>
                <c:pt idx="5">
                  <c:v>8</c:v>
                </c:pt>
                <c:pt idx="6">
                  <c:v>23</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4">
                  <c:v>55444</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4">
                  <c:v>56062</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4"/>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2FD-4DAD-89A6-444112FE07D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48925</c:v>
                </c:pt>
                <c:pt idx="1">
                  <c:v>54840</c:v>
                </c:pt>
                <c:pt idx="2">
                  <c:v>60221</c:v>
                </c:pt>
                <c:pt idx="3">
                  <c:v>52406</c:v>
                </c:pt>
                <c:pt idx="4">
                  <c:v>55444</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dLbl>
              <c:idx val="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FD-4DAD-89A6-444112FE07D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46007</c:v>
                </c:pt>
                <c:pt idx="1">
                  <c:v>50045</c:v>
                </c:pt>
                <c:pt idx="2">
                  <c:v>47638</c:v>
                </c:pt>
                <c:pt idx="3">
                  <c:v>48697</c:v>
                </c:pt>
                <c:pt idx="4">
                  <c:v>56062</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Sheet1!$B$2:$B$22</c:f>
              <c:numCache>
                <c:formatCode>General</c:formatCode>
                <c:ptCount val="21"/>
                <c:pt idx="0">
                  <c:v>25</c:v>
                </c:pt>
                <c:pt idx="1">
                  <c:v>39</c:v>
                </c:pt>
                <c:pt idx="3">
                  <c:v>51</c:v>
                </c:pt>
                <c:pt idx="4">
                  <c:v>80</c:v>
                </c:pt>
                <c:pt idx="5">
                  <c:v>105</c:v>
                </c:pt>
                <c:pt idx="6">
                  <c:v>110</c:v>
                </c:pt>
                <c:pt idx="7">
                  <c:v>139</c:v>
                </c:pt>
                <c:pt idx="8">
                  <c:v>144</c:v>
                </c:pt>
                <c:pt idx="9">
                  <c:v>169</c:v>
                </c:pt>
                <c:pt idx="10">
                  <c:v>174</c:v>
                </c:pt>
                <c:pt idx="11">
                  <c:v>180</c:v>
                </c:pt>
                <c:pt idx="12">
                  <c:v>182</c:v>
                </c:pt>
                <c:pt idx="13">
                  <c:v>203</c:v>
                </c:pt>
                <c:pt idx="14">
                  <c:v>260</c:v>
                </c:pt>
                <c:pt idx="15">
                  <c:v>271</c:v>
                </c:pt>
                <c:pt idx="16">
                  <c:v>275</c:v>
                </c:pt>
                <c:pt idx="17">
                  <c:v>297</c:v>
                </c:pt>
                <c:pt idx="18">
                  <c:v>304</c:v>
                </c:pt>
                <c:pt idx="19">
                  <c:v>323</c:v>
                </c:pt>
                <c:pt idx="20">
                  <c:v>454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Sheet1!$C$2:$C$22</c:f>
              <c:numCache>
                <c:formatCode>General</c:formatCode>
                <c:ptCount val="21"/>
                <c:pt idx="2">
                  <c:v>47</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32</c:v>
                </c:pt>
                <c:pt idx="1">
                  <c:v>32</c:v>
                </c:pt>
                <c:pt idx="2">
                  <c:v>59</c:v>
                </c:pt>
                <c:pt idx="3">
                  <c:v>43</c:v>
                </c:pt>
                <c:pt idx="4">
                  <c:v>59</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Sheet1!$B$2:$B$22</c:f>
              <c:numCache>
                <c:formatCode>General</c:formatCode>
                <c:ptCount val="21"/>
                <c:pt idx="0" formatCode="0%">
                  <c:v>0.38709677419354799</c:v>
                </c:pt>
                <c:pt idx="2" formatCode="0%">
                  <c:v>0.20588235294117599</c:v>
                </c:pt>
                <c:pt idx="3" formatCode="0%">
                  <c:v>0.16304347826087001</c:v>
                </c:pt>
                <c:pt idx="4" formatCode="0%">
                  <c:v>0.14893617021276601</c:v>
                </c:pt>
                <c:pt idx="5" formatCode="0%">
                  <c:v>6.5217391304347797E-2</c:v>
                </c:pt>
                <c:pt idx="6" formatCode="0%">
                  <c:v>3.97553516819572E-2</c:v>
                </c:pt>
                <c:pt idx="7" formatCode="0%">
                  <c:v>3.1446540880503103E-2</c:v>
                </c:pt>
                <c:pt idx="8" formatCode="0%">
                  <c:v>2.8735632183908E-2</c:v>
                </c:pt>
                <c:pt idx="9" formatCode="0%">
                  <c:v>9.8039215686274508E-3</c:v>
                </c:pt>
                <c:pt idx="10" formatCode="0%">
                  <c:v>-2.27272727272727E-2</c:v>
                </c:pt>
                <c:pt idx="11" formatCode="0%">
                  <c:v>-4.1666666666666699E-2</c:v>
                </c:pt>
                <c:pt idx="12" formatCode="0%">
                  <c:v>-5.2631578947368397E-2</c:v>
                </c:pt>
                <c:pt idx="13" formatCode="0%">
                  <c:v>-0.06</c:v>
                </c:pt>
                <c:pt idx="14" formatCode="0%">
                  <c:v>-6.0439560439560398E-2</c:v>
                </c:pt>
                <c:pt idx="15" formatCode="0%">
                  <c:v>-6.8493150684931503E-2</c:v>
                </c:pt>
                <c:pt idx="16" formatCode="0%">
                  <c:v>-0.13023255813953499</c:v>
                </c:pt>
                <c:pt idx="17" formatCode="0%">
                  <c:v>-0.16666666666666699</c:v>
                </c:pt>
                <c:pt idx="18" formatCode="0%">
                  <c:v>-0.1875</c:v>
                </c:pt>
                <c:pt idx="19" formatCode="0%">
                  <c:v>-0.31578947368421101</c:v>
                </c:pt>
                <c:pt idx="20" formatCode="0%">
                  <c:v>-0.33333333333333298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Sheet1!$C$2:$C$22</c:f>
              <c:numCache>
                <c:formatCode>General</c:formatCode>
                <c:ptCount val="21"/>
                <c:pt idx="1">
                  <c:v>0.372093023255814</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Sheet1!$D$2:$D$22</c:f>
              <c:numCache>
                <c:formatCode>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5035532741420864"/>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Cape May</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0.32</c:v>
                </c:pt>
                <c:pt idx="1">
                  <c:v>0.38</c:v>
                </c:pt>
                <c:pt idx="2">
                  <c:v>0.08</c:v>
                </c:pt>
                <c:pt idx="3">
                  <c:v>0.05</c:v>
                </c:pt>
                <c:pt idx="4">
                  <c:v>7.0000000000000007E-2</c:v>
                </c:pt>
                <c:pt idx="5">
                  <c:v>0.1</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Community Support Services</c:v>
                </c:pt>
                <c:pt idx="19">
                  <c:v>Systems Advocacy</c:v>
                </c:pt>
                <c:pt idx="20">
                  <c:v>Primary Screening Services</c:v>
                </c:pt>
              </c:strCache>
            </c:strRef>
          </c:cat>
          <c:val>
            <c:numRef>
              <c:f>Sheet1!$B$2:$B$22</c:f>
              <c:numCache>
                <c:formatCode>General</c:formatCode>
                <c:ptCount val="21"/>
                <c:pt idx="0">
                  <c:v>1</c:v>
                </c:pt>
                <c:pt idx="1">
                  <c:v>1</c:v>
                </c:pt>
                <c:pt idx="2">
                  <c:v>2</c:v>
                </c:pt>
                <c:pt idx="3">
                  <c:v>1</c:v>
                </c:pt>
                <c:pt idx="4">
                  <c:v>1</c:v>
                </c:pt>
                <c:pt idx="5">
                  <c:v>1</c:v>
                </c:pt>
                <c:pt idx="6">
                  <c:v>1</c:v>
                </c:pt>
                <c:pt idx="7">
                  <c:v>1</c:v>
                </c:pt>
                <c:pt idx="8">
                  <c:v>0</c:v>
                </c:pt>
                <c:pt idx="9">
                  <c:v>1</c:v>
                </c:pt>
                <c:pt idx="10">
                  <c:v>1</c:v>
                </c:pt>
                <c:pt idx="11">
                  <c:v>1</c:v>
                </c:pt>
                <c:pt idx="12">
                  <c:v>0</c:v>
                </c:pt>
                <c:pt idx="13">
                  <c:v>1</c:v>
                </c:pt>
                <c:pt idx="14">
                  <c:v>1</c:v>
                </c:pt>
                <c:pt idx="15">
                  <c:v>0</c:v>
                </c:pt>
                <c:pt idx="16">
                  <c:v>0</c:v>
                </c:pt>
                <c:pt idx="17">
                  <c:v>1</c:v>
                </c:pt>
                <c:pt idx="18">
                  <c:v>1</c:v>
                </c:pt>
                <c:pt idx="19">
                  <c:v>0</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Sheet1!$B$2:$B$22</c:f>
              <c:numCache>
                <c:formatCode>0.0%</c:formatCode>
                <c:ptCount val="21"/>
                <c:pt idx="0">
                  <c:v>0.03</c:v>
                </c:pt>
                <c:pt idx="1">
                  <c:v>7.0999999999999994E-2</c:v>
                </c:pt>
                <c:pt idx="2">
                  <c:v>7.0999999999999994E-2</c:v>
                </c:pt>
                <c:pt idx="3">
                  <c:v>7.3999999999999996E-2</c:v>
                </c:pt>
                <c:pt idx="4">
                  <c:v>7.4999999999999997E-2</c:v>
                </c:pt>
                <c:pt idx="5">
                  <c:v>0.113</c:v>
                </c:pt>
                <c:pt idx="6">
                  <c:v>0.11600000000000001</c:v>
                </c:pt>
                <c:pt idx="7">
                  <c:v>0.11600000000000001</c:v>
                </c:pt>
                <c:pt idx="8">
                  <c:v>0.121</c:v>
                </c:pt>
                <c:pt idx="9">
                  <c:v>0.128</c:v>
                </c:pt>
                <c:pt idx="10">
                  <c:v>0.13</c:v>
                </c:pt>
                <c:pt idx="11">
                  <c:v>0.13200000000000001</c:v>
                </c:pt>
                <c:pt idx="12">
                  <c:v>0.13900000000000001</c:v>
                </c:pt>
                <c:pt idx="13">
                  <c:v>0.14000000000000001</c:v>
                </c:pt>
                <c:pt idx="14">
                  <c:v>0.14799999999999999</c:v>
                </c:pt>
                <c:pt idx="15">
                  <c:v>0.16200000000000001</c:v>
                </c:pt>
                <c:pt idx="16">
                  <c:v>0.17199999999999999</c:v>
                </c:pt>
                <c:pt idx="17">
                  <c:v>0.17399999999999999</c:v>
                </c:pt>
                <c:pt idx="18">
                  <c:v>0.184</c:v>
                </c:pt>
                <c:pt idx="19">
                  <c:v>0.22</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Sheet1!$C$2:$C$22</c:f>
              <c:numCache>
                <c:formatCode>General</c:formatCode>
                <c:ptCount val="21"/>
                <c:pt idx="20">
                  <c:v>0.25</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11.5%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Sheet1!$D$2:$D$22</c:f>
              <c:numCache>
                <c:formatCode>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740423815935889"/>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937231250349024E-2"/>
          <c:y val="6.5454554825276276E-2"/>
          <c:w val="0.943062768749651"/>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0.11338666443290334"/>
                  <c:y val="-4.419556824560753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EF-487A-B591-56802063A489}"/>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0.10100000000000001</c:v>
                </c:pt>
                <c:pt idx="1">
                  <c:v>0.108</c:v>
                </c:pt>
                <c:pt idx="2">
                  <c:v>0.13500000000000001</c:v>
                </c:pt>
                <c:pt idx="3">
                  <c:v>0.159</c:v>
                </c:pt>
                <c:pt idx="4">
                  <c:v>0.25</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1"/>
        <c:axPos val="l"/>
        <c:numFmt formatCode="0.0%" sourceLinked="1"/>
        <c:majorTickMark val="none"/>
        <c:minorTickMark val="none"/>
        <c:tickLblPos val="nextTo"/>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0.26500000000000001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313786411281822E-2"/>
          <c:y val="6.3646879639969151E-2"/>
          <c:w val="0.90868621358871815"/>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dLbl>
              <c:idx val="0"/>
              <c:tx>
                <c:rich>
                  <a:bodyPr/>
                  <a:lstStyle/>
                  <a:p>
                    <a:fld id="{DB5E8EA7-7EF2-4732-BA00-3B8D70CB6E66}" type="VALUE">
                      <a:rPr lang="en-US" sz="1000">
                        <a:latin typeface="Franklin Gothic Medium" panose="020B0603020102020204" pitchFamily="34"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682-4152-B101-16C5AEB06263}"/>
                </c:ext>
              </c:extLst>
            </c:dLbl>
            <c:dLbl>
              <c:idx val="1"/>
              <c:layout>
                <c:manualLayout>
                  <c:x val="-1.3793486654173416E-4"/>
                  <c:y val="5.7861063285879399E-3"/>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solidFill>
                        <a:latin typeface="+mn-lt"/>
                        <a:ea typeface="+mn-ea"/>
                        <a:cs typeface="+mn-cs"/>
                      </a:defRPr>
                    </a:pPr>
                    <a:fld id="{A0659A9A-6834-4C43-9986-AC2B88FED163}" type="VALUE">
                      <a:rPr lang="en-US" sz="1000">
                        <a:solidFill>
                          <a:schemeClr val="tx1"/>
                        </a:solidFill>
                        <a:latin typeface="Franklin Gothic Medium" panose="020B0603020102020204" pitchFamily="34" charset="0"/>
                      </a:rPr>
                      <a:pPr>
                        <a:defRPr>
                          <a:solidFill>
                            <a:schemeClr val="tx1"/>
                          </a:solidFill>
                        </a:defRPr>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9.6845493822877396E-2"/>
                      <c:h val="0.12503775776078596"/>
                    </c:manualLayout>
                  </c15:layout>
                  <c15:dlblFieldTable/>
                  <c15:showDataLabelsRange val="0"/>
                </c:ext>
                <c:ext xmlns:c16="http://schemas.microsoft.com/office/drawing/2014/chart" uri="{C3380CC4-5D6E-409C-BE32-E72D297353CC}">
                  <c16:uniqueId val="{00000001-70AA-4031-A73A-2BEDC44DDD6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1.9E-2</c:v>
                </c:pt>
                <c:pt idx="1">
                  <c:v>0.35499999999999998</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in val="0"/>
        </c:scaling>
        <c:delete val="1"/>
        <c:axPos val="b"/>
        <c:numFmt formatCode="0.0%" sourceLinked="1"/>
        <c:majorTickMark val="out"/>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Sheet1!$B$2:$B$22</c:f>
              <c:numCache>
                <c:formatCode>0.0%</c:formatCode>
                <c:ptCount val="21"/>
                <c:pt idx="0">
                  <c:v>6.9000000000000006E-2</c:v>
                </c:pt>
                <c:pt idx="1">
                  <c:v>7.0999999999999994E-2</c:v>
                </c:pt>
                <c:pt idx="2">
                  <c:v>7.5999999999999998E-2</c:v>
                </c:pt>
                <c:pt idx="3">
                  <c:v>8.6999999999999994E-2</c:v>
                </c:pt>
                <c:pt idx="4">
                  <c:v>8.6999999999999994E-2</c:v>
                </c:pt>
                <c:pt idx="5">
                  <c:v>9.4E-2</c:v>
                </c:pt>
                <c:pt idx="6">
                  <c:v>0.106</c:v>
                </c:pt>
                <c:pt idx="7">
                  <c:v>0.123</c:v>
                </c:pt>
                <c:pt idx="8">
                  <c:v>0.124</c:v>
                </c:pt>
                <c:pt idx="9">
                  <c:v>0.125</c:v>
                </c:pt>
                <c:pt idx="10">
                  <c:v>0.13100000000000001</c:v>
                </c:pt>
                <c:pt idx="11">
                  <c:v>0.14299999999999999</c:v>
                </c:pt>
                <c:pt idx="12">
                  <c:v>0.14699999999999999</c:v>
                </c:pt>
                <c:pt idx="13">
                  <c:v>0.159</c:v>
                </c:pt>
                <c:pt idx="14">
                  <c:v>0.16500000000000001</c:v>
                </c:pt>
                <c:pt idx="15">
                  <c:v>0.186</c:v>
                </c:pt>
                <c:pt idx="16">
                  <c:v>0.20200000000000001</c:v>
                </c:pt>
                <c:pt idx="17">
                  <c:v>0.22</c:v>
                </c:pt>
                <c:pt idx="18">
                  <c:v>0.23699999999999999</c:v>
                </c:pt>
                <c:pt idx="19">
                  <c:v>0.25800000000000001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Sheet1!$C$2:$C$22</c:f>
              <c:numCache>
                <c:formatCode>General</c:formatCode>
                <c:ptCount val="21"/>
                <c:pt idx="20">
                  <c:v>0.313</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11.7%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Sheet1!$D$2:$D$22</c:f>
              <c:numCache>
                <c:formatCode>0.0%</c:formatCode>
                <c:ptCount val="21"/>
                <c:pt idx="0">
                  <c:v>0.11700000000000001</c:v>
                </c:pt>
                <c:pt idx="1">
                  <c:v>0.11700000000000001</c:v>
                </c:pt>
                <c:pt idx="2">
                  <c:v>0.11700000000000001</c:v>
                </c:pt>
                <c:pt idx="3">
                  <c:v>0.11700000000000001</c:v>
                </c:pt>
                <c:pt idx="4">
                  <c:v>0.11700000000000001</c:v>
                </c:pt>
                <c:pt idx="5">
                  <c:v>0.11700000000000001</c:v>
                </c:pt>
                <c:pt idx="6">
                  <c:v>0.11700000000000001</c:v>
                </c:pt>
                <c:pt idx="7">
                  <c:v>0.11700000000000001</c:v>
                </c:pt>
                <c:pt idx="8">
                  <c:v>0.11700000000000001</c:v>
                </c:pt>
                <c:pt idx="9">
                  <c:v>0.11700000000000001</c:v>
                </c:pt>
                <c:pt idx="10">
                  <c:v>0.11700000000000001</c:v>
                </c:pt>
                <c:pt idx="11">
                  <c:v>0.11700000000000001</c:v>
                </c:pt>
                <c:pt idx="12">
                  <c:v>0.11700000000000001</c:v>
                </c:pt>
                <c:pt idx="13">
                  <c:v>0.11700000000000001</c:v>
                </c:pt>
                <c:pt idx="14">
                  <c:v>0.11700000000000001</c:v>
                </c:pt>
                <c:pt idx="15">
                  <c:v>0.11700000000000001</c:v>
                </c:pt>
                <c:pt idx="16">
                  <c:v>0.11700000000000001</c:v>
                </c:pt>
                <c:pt idx="17">
                  <c:v>0.11700000000000001</c:v>
                </c:pt>
                <c:pt idx="18">
                  <c:v>0.11700000000000001</c:v>
                </c:pt>
                <c:pt idx="19">
                  <c:v>0.11700000000000001</c:v>
                </c:pt>
                <c:pt idx="20">
                  <c:v>0.11700000000000001</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27413202141694"/>
          <c:y val="0.9135550306211723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087163851615416E-2"/>
          <c:y val="7.1850645292856952E-2"/>
          <c:w val="0.92080723832585309"/>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0.11302067544644462"/>
                  <c:y val="-7.90521680945075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3B8-4B28-A6DA-B11777554929}"/>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0.14499999999999999</c:v>
                </c:pt>
                <c:pt idx="1">
                  <c:v>0.186</c:v>
                </c:pt>
                <c:pt idx="2">
                  <c:v>0.18099999999999999</c:v>
                </c:pt>
                <c:pt idx="3">
                  <c:v>0.18</c:v>
                </c:pt>
                <c:pt idx="4">
                  <c:v>0.313</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scaling>
        <c:delete val="1"/>
        <c:axPos val="l"/>
        <c:numFmt formatCode="0.0%" sourceLinked="1"/>
        <c:majorTickMark val="out"/>
        <c:minorTickMark val="none"/>
        <c:tickLblPos val="nextTo"/>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82851110288589"/>
          <c:y val="9.7269637643390083E-2"/>
          <c:w val="0.68215064727066177"/>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0.34100000000000003</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scaling>
        <c:delete val="1"/>
        <c:axPos val="t"/>
        <c:numFmt formatCode="0.00%" sourceLinked="1"/>
        <c:majorTickMark val="out"/>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3.4716479803619534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0.125</c:v>
                </c:pt>
                <c:pt idx="1">
                  <c:v>0.4</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in val="0"/>
        </c:scaling>
        <c:delete val="1"/>
        <c:axPos val="b"/>
        <c:numFmt formatCode="0.0%" sourceLinked="1"/>
        <c:majorTickMark val="out"/>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Sheet1!$B$2:$B$22</c:f>
              <c:numCache>
                <c:formatCode>General</c:formatCode>
                <c:ptCount val="21"/>
                <c:pt idx="0">
                  <c:v>6.2</c:v>
                </c:pt>
                <c:pt idx="1">
                  <c:v>6.5</c:v>
                </c:pt>
                <c:pt idx="2">
                  <c:v>6.8</c:v>
                </c:pt>
                <c:pt idx="3">
                  <c:v>6.9</c:v>
                </c:pt>
                <c:pt idx="4">
                  <c:v>7.2</c:v>
                </c:pt>
                <c:pt idx="5">
                  <c:v>7.6</c:v>
                </c:pt>
                <c:pt idx="6">
                  <c:v>7.6</c:v>
                </c:pt>
                <c:pt idx="7">
                  <c:v>7.6</c:v>
                </c:pt>
                <c:pt idx="8">
                  <c:v>7.9</c:v>
                </c:pt>
                <c:pt idx="9">
                  <c:v>8</c:v>
                </c:pt>
                <c:pt idx="10">
                  <c:v>8.6999999999999993</c:v>
                </c:pt>
                <c:pt idx="11">
                  <c:v>9.6</c:v>
                </c:pt>
                <c:pt idx="12">
                  <c:v>10.1</c:v>
                </c:pt>
                <c:pt idx="13">
                  <c:v>10.4</c:v>
                </c:pt>
                <c:pt idx="15">
                  <c:v>10.6</c:v>
                </c:pt>
                <c:pt idx="16">
                  <c:v>10.8</c:v>
                </c:pt>
                <c:pt idx="17">
                  <c:v>10.9</c:v>
                </c:pt>
                <c:pt idx="18">
                  <c:v>11.1</c:v>
                </c:pt>
                <c:pt idx="19">
                  <c:v>11.1</c:v>
                </c:pt>
                <c:pt idx="20">
                  <c:v>12.8</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Sheet1!$C$2:$C$22</c:f>
              <c:numCache>
                <c:formatCode>General</c:formatCode>
                <c:ptCount val="21"/>
                <c:pt idx="14">
                  <c:v>10.4</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8.3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Sheet1!$D$2:$D$22</c:f>
              <c:numCache>
                <c:formatCode>General</c:formatCode>
                <c:ptCount val="21"/>
                <c:pt idx="0">
                  <c:v>8.3000000000000007</c:v>
                </c:pt>
                <c:pt idx="1">
                  <c:v>8.3000000000000007</c:v>
                </c:pt>
                <c:pt idx="2">
                  <c:v>8.3000000000000007</c:v>
                </c:pt>
                <c:pt idx="3">
                  <c:v>8.3000000000000007</c:v>
                </c:pt>
                <c:pt idx="4">
                  <c:v>8.3000000000000007</c:v>
                </c:pt>
                <c:pt idx="5">
                  <c:v>8.3000000000000007</c:v>
                </c:pt>
                <c:pt idx="6">
                  <c:v>8.3000000000000007</c:v>
                </c:pt>
                <c:pt idx="7">
                  <c:v>8.3000000000000007</c:v>
                </c:pt>
                <c:pt idx="8">
                  <c:v>8.3000000000000007</c:v>
                </c:pt>
                <c:pt idx="9">
                  <c:v>8.3000000000000007</c:v>
                </c:pt>
                <c:pt idx="10">
                  <c:v>8.3000000000000007</c:v>
                </c:pt>
                <c:pt idx="11">
                  <c:v>8.3000000000000007</c:v>
                </c:pt>
                <c:pt idx="12">
                  <c:v>8.3000000000000007</c:v>
                </c:pt>
                <c:pt idx="13">
                  <c:v>8.3000000000000007</c:v>
                </c:pt>
                <c:pt idx="14">
                  <c:v>8.3000000000000007</c:v>
                </c:pt>
                <c:pt idx="15">
                  <c:v>8.3000000000000007</c:v>
                </c:pt>
                <c:pt idx="16">
                  <c:v>8.3000000000000007</c:v>
                </c:pt>
                <c:pt idx="17">
                  <c:v>8.3000000000000007</c:v>
                </c:pt>
                <c:pt idx="18">
                  <c:v>8.3000000000000007</c:v>
                </c:pt>
                <c:pt idx="19">
                  <c:v>8.3000000000000007</c:v>
                </c:pt>
                <c:pt idx="20">
                  <c:v>8.3000000000000007</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0</c:formatCode>
                <c:ptCount val="21"/>
                <c:pt idx="1">
                  <c:v>2359</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2019</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2056</c:v>
                </c:pt>
                <c:pt idx="1">
                  <c:v>2359</c:v>
                </c:pt>
                <c:pt idx="2" formatCode="General">
                  <c:v>2936</c:v>
                </c:pt>
                <c:pt idx="3">
                  <c:v>3529</c:v>
                </c:pt>
                <c:pt idx="4">
                  <c:v>4177</c:v>
                </c:pt>
                <c:pt idx="5">
                  <c:v>4995</c:v>
                </c:pt>
                <c:pt idx="6">
                  <c:v>7577</c:v>
                </c:pt>
                <c:pt idx="7">
                  <c:v>9004</c:v>
                </c:pt>
                <c:pt idx="8">
                  <c:v>8896</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2020</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14224</c:v>
                </c:pt>
                <c:pt idx="15">
                  <c:v>14498</c:v>
                </c:pt>
                <c:pt idx="16">
                  <c:v>14532</c:v>
                </c:pt>
                <c:pt idx="17">
                  <c:v>16104</c:v>
                </c:pt>
                <c:pt idx="18">
                  <c:v>18120</c:v>
                </c:pt>
                <c:pt idx="19">
                  <c:v>22101</c:v>
                </c:pt>
                <c:pt idx="20">
                  <c:v>22961</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
                  <c:v>2201</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0"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Sheet1!$B$2:$B$22</c:f>
              <c:numCache>
                <c:formatCode>General</c:formatCode>
                <c:ptCount val="21"/>
                <c:pt idx="0">
                  <c:v>80</c:v>
                </c:pt>
                <c:pt idx="2">
                  <c:v>106</c:v>
                </c:pt>
                <c:pt idx="3">
                  <c:v>130</c:v>
                </c:pt>
                <c:pt idx="4">
                  <c:v>220</c:v>
                </c:pt>
                <c:pt idx="5">
                  <c:v>225</c:v>
                </c:pt>
                <c:pt idx="6">
                  <c:v>370</c:v>
                </c:pt>
                <c:pt idx="7">
                  <c:v>406</c:v>
                </c:pt>
                <c:pt idx="8">
                  <c:v>409</c:v>
                </c:pt>
                <c:pt idx="9">
                  <c:v>487</c:v>
                </c:pt>
                <c:pt idx="10">
                  <c:v>596</c:v>
                </c:pt>
                <c:pt idx="11">
                  <c:v>749</c:v>
                </c:pt>
                <c:pt idx="12">
                  <c:v>777</c:v>
                </c:pt>
                <c:pt idx="13">
                  <c:v>951</c:v>
                </c:pt>
                <c:pt idx="14">
                  <c:v>1056</c:v>
                </c:pt>
                <c:pt idx="15">
                  <c:v>1150</c:v>
                </c:pt>
                <c:pt idx="16">
                  <c:v>1179</c:v>
                </c:pt>
                <c:pt idx="17">
                  <c:v>1356</c:v>
                </c:pt>
                <c:pt idx="18">
                  <c:v>1411</c:v>
                </c:pt>
                <c:pt idx="19">
                  <c:v>1684</c:v>
                </c:pt>
                <c:pt idx="20">
                  <c:v>1696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Sheet1!$C$2:$C$22</c:f>
              <c:numCache>
                <c:formatCode>General</c:formatCode>
                <c:ptCount val="21"/>
                <c:pt idx="1">
                  <c:v>94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46</c:v>
                </c:pt>
                <c:pt idx="1">
                  <c:v>131</c:v>
                </c:pt>
                <c:pt idx="3">
                  <c:v>148</c:v>
                </c:pt>
                <c:pt idx="4">
                  <c:v>181</c:v>
                </c:pt>
                <c:pt idx="5">
                  <c:v>200</c:v>
                </c:pt>
                <c:pt idx="6">
                  <c:v>419</c:v>
                </c:pt>
                <c:pt idx="7">
                  <c:v>461</c:v>
                </c:pt>
                <c:pt idx="8">
                  <c:v>487</c:v>
                </c:pt>
                <c:pt idx="9">
                  <c:v>496</c:v>
                </c:pt>
                <c:pt idx="10">
                  <c:v>606</c:v>
                </c:pt>
                <c:pt idx="11">
                  <c:v>746</c:v>
                </c:pt>
                <c:pt idx="12">
                  <c:v>751</c:v>
                </c:pt>
                <c:pt idx="13">
                  <c:v>779</c:v>
                </c:pt>
                <c:pt idx="14">
                  <c:v>803</c:v>
                </c:pt>
                <c:pt idx="15">
                  <c:v>932</c:v>
                </c:pt>
                <c:pt idx="16">
                  <c:v>937</c:v>
                </c:pt>
                <c:pt idx="17" formatCode="#,##0">
                  <c:v>1008</c:v>
                </c:pt>
                <c:pt idx="18" formatCode="#,##0">
                  <c:v>1051</c:v>
                </c:pt>
                <c:pt idx="19" formatCode="#,##0">
                  <c:v>1125</c:v>
                </c:pt>
                <c:pt idx="20" formatCode="#,##0">
                  <c:v>1268</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2">
                  <c:v>142</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9.8374613003096051E-2"/>
                  <c:y val="-3.87410220101677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E6C-4859-93C1-3119AEC2BC2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127</c:v>
                </c:pt>
                <c:pt idx="1">
                  <c:v>127</c:v>
                </c:pt>
                <c:pt idx="2">
                  <c:v>124</c:v>
                </c:pt>
                <c:pt idx="3">
                  <c:v>131</c:v>
                </c:pt>
                <c:pt idx="4">
                  <c:v>142</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Sheet1!$B$2:$B$22</c:f>
              <c:numCache>
                <c:formatCode>0.0%</c:formatCode>
                <c:ptCount val="21"/>
                <c:pt idx="0">
                  <c:v>7.5999999999999998E-2</c:v>
                </c:pt>
                <c:pt idx="1">
                  <c:v>0.04</c:v>
                </c:pt>
                <c:pt idx="2">
                  <c:v>3.6999999999999998E-2</c:v>
                </c:pt>
                <c:pt idx="3">
                  <c:v>3.5999999999999997E-2</c:v>
                </c:pt>
                <c:pt idx="4">
                  <c:v>0.03</c:v>
                </c:pt>
                <c:pt idx="5" formatCode="General">
                  <c:v>2.8000000000000001E-2</c:v>
                </c:pt>
                <c:pt idx="7">
                  <c:v>2.5000000000000001E-2</c:v>
                </c:pt>
                <c:pt idx="8">
                  <c:v>2.5000000000000001E-2</c:v>
                </c:pt>
                <c:pt idx="9">
                  <c:v>2.3E-2</c:v>
                </c:pt>
                <c:pt idx="10">
                  <c:v>2.3E-2</c:v>
                </c:pt>
                <c:pt idx="11">
                  <c:v>2.1000000000000001E-2</c:v>
                </c:pt>
                <c:pt idx="12">
                  <c:v>0.02</c:v>
                </c:pt>
                <c:pt idx="13">
                  <c:v>1.9E-2</c:v>
                </c:pt>
                <c:pt idx="14">
                  <c:v>1.7000000000000001E-2</c:v>
                </c:pt>
                <c:pt idx="15">
                  <c:v>1.6E-2</c:v>
                </c:pt>
                <c:pt idx="16">
                  <c:v>1.2E-2</c:v>
                </c:pt>
                <c:pt idx="17">
                  <c:v>1.0999999999999999E-2</c:v>
                </c:pt>
                <c:pt idx="18">
                  <c:v>8.9999999999999993E-3</c:v>
                </c:pt>
                <c:pt idx="19">
                  <c:v>5.0000000000000001E-3</c:v>
                </c:pt>
                <c:pt idx="20">
                  <c:v>4.0000000000000001E-3</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Sheet1!$C$2:$C$22</c:f>
              <c:numCache>
                <c:formatCode>General</c:formatCode>
                <c:ptCount val="21"/>
                <c:pt idx="6">
                  <c:v>2.7E-2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Sheet1!$D$2:$D$22</c:f>
              <c:numCache>
                <c:formatCode>0.00%</c:formatCode>
                <c:ptCount val="21"/>
                <c:pt idx="0">
                  <c:v>2.3E-2</c:v>
                </c:pt>
                <c:pt idx="1">
                  <c:v>2.3E-2</c:v>
                </c:pt>
                <c:pt idx="2">
                  <c:v>2.3E-2</c:v>
                </c:pt>
                <c:pt idx="3">
                  <c:v>2.3E-2</c:v>
                </c:pt>
                <c:pt idx="4">
                  <c:v>2.3E-2</c:v>
                </c:pt>
                <c:pt idx="5">
                  <c:v>2.3E-2</c:v>
                </c:pt>
                <c:pt idx="6">
                  <c:v>2.3E-2</c:v>
                </c:pt>
                <c:pt idx="7">
                  <c:v>2.3E-2</c:v>
                </c:pt>
                <c:pt idx="8">
                  <c:v>2.3E-2</c:v>
                </c:pt>
                <c:pt idx="9">
                  <c:v>2.3E-2</c:v>
                </c:pt>
                <c:pt idx="10">
                  <c:v>2.3E-2</c:v>
                </c:pt>
                <c:pt idx="11">
                  <c:v>2.3E-2</c:v>
                </c:pt>
                <c:pt idx="12">
                  <c:v>2.3E-2</c:v>
                </c:pt>
                <c:pt idx="13">
                  <c:v>2.3E-2</c:v>
                </c:pt>
                <c:pt idx="14">
                  <c:v>2.3E-2</c:v>
                </c:pt>
                <c:pt idx="15">
                  <c:v>2.3E-2</c:v>
                </c:pt>
                <c:pt idx="16">
                  <c:v>2.3E-2</c:v>
                </c:pt>
                <c:pt idx="17">
                  <c:v>2.3E-2</c:v>
                </c:pt>
                <c:pt idx="18">
                  <c:v>2.3E-2</c:v>
                </c:pt>
                <c:pt idx="19">
                  <c:v>2.3E-2</c:v>
                </c:pt>
                <c:pt idx="20">
                  <c:v>2.3E-2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29082030181640101"/>
          <c:y val="0.906565028368948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Sheet1!$B$2:$B$22</c:f>
              <c:numCache>
                <c:formatCode>General</c:formatCode>
                <c:ptCount val="21"/>
                <c:pt idx="0">
                  <c:v>26</c:v>
                </c:pt>
                <c:pt idx="1">
                  <c:v>49</c:v>
                </c:pt>
                <c:pt idx="3">
                  <c:v>87</c:v>
                </c:pt>
                <c:pt idx="4">
                  <c:v>108</c:v>
                </c:pt>
                <c:pt idx="5">
                  <c:v>109</c:v>
                </c:pt>
                <c:pt idx="6">
                  <c:v>178</c:v>
                </c:pt>
                <c:pt idx="7">
                  <c:v>185</c:v>
                </c:pt>
                <c:pt idx="8">
                  <c:v>190</c:v>
                </c:pt>
                <c:pt idx="9">
                  <c:v>201</c:v>
                </c:pt>
                <c:pt idx="10">
                  <c:v>233</c:v>
                </c:pt>
                <c:pt idx="11">
                  <c:v>234</c:v>
                </c:pt>
                <c:pt idx="12">
                  <c:v>258</c:v>
                </c:pt>
                <c:pt idx="13">
                  <c:v>270</c:v>
                </c:pt>
                <c:pt idx="14">
                  <c:v>277</c:v>
                </c:pt>
                <c:pt idx="15">
                  <c:v>291</c:v>
                </c:pt>
                <c:pt idx="16">
                  <c:v>323</c:v>
                </c:pt>
                <c:pt idx="17">
                  <c:v>348</c:v>
                </c:pt>
                <c:pt idx="18">
                  <c:v>354</c:v>
                </c:pt>
                <c:pt idx="19">
                  <c:v>414</c:v>
                </c:pt>
                <c:pt idx="20">
                  <c:v>439</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Sheet1!$C$2:$C$22</c:f>
              <c:numCache>
                <c:formatCode>General</c:formatCode>
                <c:ptCount val="21"/>
                <c:pt idx="2">
                  <c:v>51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Sheet1!$C$2:$C$22</c:f>
              <c:numCache>
                <c:formatCode>General</c:formatCode>
                <c:ptCount val="21"/>
                <c:pt idx="0">
                  <c:v>208</c:v>
                </c:pt>
                <c:pt idx="1">
                  <c:v>290</c:v>
                </c:pt>
                <c:pt idx="2">
                  <c:v>384</c:v>
                </c:pt>
                <c:pt idx="3">
                  <c:v>505</c:v>
                </c:pt>
                <c:pt idx="4">
                  <c:v>520</c:v>
                </c:pt>
                <c:pt idx="5">
                  <c:v>542</c:v>
                </c:pt>
                <c:pt idx="6">
                  <c:v>642</c:v>
                </c:pt>
                <c:pt idx="7">
                  <c:v>987</c:v>
                </c:pt>
                <c:pt idx="8">
                  <c:v>1036</c:v>
                </c:pt>
                <c:pt idx="9">
                  <c:v>1046</c:v>
                </c:pt>
                <c:pt idx="10">
                  <c:v>1142</c:v>
                </c:pt>
                <c:pt idx="11">
                  <c:v>1143</c:v>
                </c:pt>
                <c:pt idx="12">
                  <c:v>1280</c:v>
                </c:pt>
                <c:pt idx="13">
                  <c:v>1297</c:v>
                </c:pt>
                <c:pt idx="14">
                  <c:v>1383</c:v>
                </c:pt>
                <c:pt idx="15">
                  <c:v>1527</c:v>
                </c:pt>
                <c:pt idx="16">
                  <c:v>1614</c:v>
                </c:pt>
                <c:pt idx="17">
                  <c:v>1950</c:v>
                </c:pt>
                <c:pt idx="18">
                  <c:v>2103</c:v>
                </c:pt>
                <c:pt idx="19">
                  <c:v>2435</c:v>
                </c:pt>
                <c:pt idx="20">
                  <c:v>2928</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Sheet1!$D$2:$D$22</c:f>
              <c:numCache>
                <c:formatCode>General</c:formatCode>
                <c:ptCount val="21"/>
                <c:pt idx="0">
                  <c:v>13</c:v>
                </c:pt>
                <c:pt idx="1">
                  <c:v>34</c:v>
                </c:pt>
                <c:pt idx="2">
                  <c:v>58</c:v>
                </c:pt>
                <c:pt idx="3">
                  <c:v>29</c:v>
                </c:pt>
                <c:pt idx="4">
                  <c:v>82</c:v>
                </c:pt>
                <c:pt idx="5">
                  <c:v>47</c:v>
                </c:pt>
                <c:pt idx="6">
                  <c:v>68</c:v>
                </c:pt>
                <c:pt idx="7">
                  <c:v>265</c:v>
                </c:pt>
                <c:pt idx="8">
                  <c:v>108</c:v>
                </c:pt>
                <c:pt idx="9">
                  <c:v>151</c:v>
                </c:pt>
                <c:pt idx="10">
                  <c:v>159</c:v>
                </c:pt>
                <c:pt idx="11">
                  <c:v>223</c:v>
                </c:pt>
                <c:pt idx="12">
                  <c:v>203</c:v>
                </c:pt>
                <c:pt idx="13">
                  <c:v>160</c:v>
                </c:pt>
                <c:pt idx="14">
                  <c:v>240</c:v>
                </c:pt>
                <c:pt idx="15">
                  <c:v>205</c:v>
                </c:pt>
                <c:pt idx="16">
                  <c:v>196</c:v>
                </c:pt>
                <c:pt idx="17">
                  <c:v>224</c:v>
                </c:pt>
                <c:pt idx="18">
                  <c:v>184</c:v>
                </c:pt>
                <c:pt idx="19">
                  <c:v>596</c:v>
                </c:pt>
                <c:pt idx="20">
                  <c:v>468</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Sheet1!$E$2:$E$22</c:f>
              <c:numCache>
                <c:formatCode>General</c:formatCode>
                <c:ptCount val="21"/>
                <c:pt idx="0">
                  <c:v>221</c:v>
                </c:pt>
                <c:pt idx="1">
                  <c:v>324</c:v>
                </c:pt>
                <c:pt idx="2">
                  <c:v>442</c:v>
                </c:pt>
                <c:pt idx="3">
                  <c:v>534</c:v>
                </c:pt>
                <c:pt idx="4">
                  <c:v>602</c:v>
                </c:pt>
                <c:pt idx="5">
                  <c:v>589</c:v>
                </c:pt>
                <c:pt idx="6">
                  <c:v>710</c:v>
                </c:pt>
                <c:pt idx="7">
                  <c:v>1252</c:v>
                </c:pt>
                <c:pt idx="8">
                  <c:v>1144</c:v>
                </c:pt>
                <c:pt idx="9">
                  <c:v>1197</c:v>
                </c:pt>
                <c:pt idx="10">
                  <c:v>1301</c:v>
                </c:pt>
                <c:pt idx="11">
                  <c:v>1366</c:v>
                </c:pt>
                <c:pt idx="12">
                  <c:v>1483</c:v>
                </c:pt>
                <c:pt idx="13">
                  <c:v>1457</c:v>
                </c:pt>
                <c:pt idx="14">
                  <c:v>1623</c:v>
                </c:pt>
                <c:pt idx="15">
                  <c:v>1732</c:v>
                </c:pt>
                <c:pt idx="16">
                  <c:v>1810</c:v>
                </c:pt>
                <c:pt idx="17">
                  <c:v>2174</c:v>
                </c:pt>
                <c:pt idx="18">
                  <c:v>2287</c:v>
                </c:pt>
                <c:pt idx="19">
                  <c:v>3031</c:v>
                </c:pt>
                <c:pt idx="20">
                  <c:v>3396</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Sheet1!$B$2:$B$22</c:f>
              <c:numCache>
                <c:formatCode>General</c:formatCode>
                <c:ptCount val="21"/>
                <c:pt idx="4">
                  <c:v>602</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Sheet1!$F$2:$F$22</c:f>
              <c:numCache>
                <c:formatCode>General</c:formatCode>
                <c:ptCount val="21"/>
                <c:pt idx="4">
                  <c:v>602</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Sheet1!$B$2:$B$9</c:f>
              <c:numCache>
                <c:formatCode>General</c:formatCode>
                <c:ptCount val="8"/>
                <c:pt idx="0">
                  <c:v>79</c:v>
                </c:pt>
                <c:pt idx="1">
                  <c:v>66</c:v>
                </c:pt>
                <c:pt idx="2">
                  <c:v>73</c:v>
                </c:pt>
                <c:pt idx="3">
                  <c:v>90</c:v>
                </c:pt>
                <c:pt idx="4">
                  <c:v>83</c:v>
                </c:pt>
                <c:pt idx="5">
                  <c:v>67</c:v>
                </c:pt>
                <c:pt idx="6">
                  <c:v>37</c:v>
                </c:pt>
                <c:pt idx="7">
                  <c:v>21</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Sheet1!$C$2:$C$9</c:f>
              <c:numCache>
                <c:formatCode>General</c:formatCode>
                <c:ptCount val="8"/>
                <c:pt idx="0">
                  <c:v>78</c:v>
                </c:pt>
                <c:pt idx="1">
                  <c:v>84</c:v>
                </c:pt>
                <c:pt idx="2">
                  <c:v>95</c:v>
                </c:pt>
                <c:pt idx="3">
                  <c:v>92</c:v>
                </c:pt>
                <c:pt idx="4">
                  <c:v>93</c:v>
                </c:pt>
                <c:pt idx="5">
                  <c:v>92</c:v>
                </c:pt>
                <c:pt idx="6">
                  <c:v>70</c:v>
                </c:pt>
                <c:pt idx="7">
                  <c:v>61</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Sheet1!$B$2:$B$22</c:f>
              <c:numCache>
                <c:formatCode>General</c:formatCode>
                <c:ptCount val="21"/>
                <c:pt idx="0">
                  <c:v>138</c:v>
                </c:pt>
                <c:pt idx="1">
                  <c:v>411</c:v>
                </c:pt>
                <c:pt idx="2">
                  <c:v>456</c:v>
                </c:pt>
                <c:pt idx="3">
                  <c:v>682</c:v>
                </c:pt>
                <c:pt idx="5" formatCode="#,##0">
                  <c:v>1060</c:v>
                </c:pt>
                <c:pt idx="6" formatCode="#,##0">
                  <c:v>1084</c:v>
                </c:pt>
                <c:pt idx="7" formatCode="#,##0">
                  <c:v>1127</c:v>
                </c:pt>
                <c:pt idx="8" formatCode="#,##0">
                  <c:v>2061</c:v>
                </c:pt>
                <c:pt idx="9" formatCode="#,##0">
                  <c:v>2131</c:v>
                </c:pt>
                <c:pt idx="10" formatCode="#,##0">
                  <c:v>2204</c:v>
                </c:pt>
                <c:pt idx="11" formatCode="#,##0">
                  <c:v>2238</c:v>
                </c:pt>
                <c:pt idx="12" formatCode="#,##0">
                  <c:v>2736</c:v>
                </c:pt>
                <c:pt idx="13">
                  <c:v>2736</c:v>
                </c:pt>
                <c:pt idx="14" formatCode="#,##0">
                  <c:v>2947</c:v>
                </c:pt>
                <c:pt idx="15" formatCode="#,##0">
                  <c:v>3021</c:v>
                </c:pt>
                <c:pt idx="16" formatCode="#,##0">
                  <c:v>3029</c:v>
                </c:pt>
                <c:pt idx="17" formatCode="#,##0">
                  <c:v>3600</c:v>
                </c:pt>
                <c:pt idx="18" formatCode="#,##0">
                  <c:v>3703</c:v>
                </c:pt>
                <c:pt idx="19" formatCode="#,##0">
                  <c:v>4146</c:v>
                </c:pt>
                <c:pt idx="20" formatCode="#,##0">
                  <c:v>4944</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Sheet1!$C$2:$C$22</c:f>
              <c:numCache>
                <c:formatCode>General</c:formatCode>
                <c:ptCount val="21"/>
                <c:pt idx="4">
                  <c:v>778</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8">
                  <c:v>4.5199999999999996</c:v>
                </c:pt>
                <c:pt idx="9">
                  <c:v>4.87</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7">
                  <c:v>4.41</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11/30/2021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s://www.capeatlanticresourcenet.org/" TargetMode="External"/><Relationship Id="rId7" Type="http://schemas.openxmlformats.org/officeDocument/2006/relationships/hyperlink" Target="https://www.unitedway.org/local/united-states/new-jersey/greater-philadelphia-southern-new-jersey-atlantic-cape-may-cumberland-count"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mhaac.info/family-support-services.html" TargetMode="External"/><Relationship Id="rId5" Type="http://schemas.openxmlformats.org/officeDocument/2006/relationships/hyperlink" Target="https://www.centerffs.org/counties/atlantic-county" TargetMode="External"/><Relationship Id="rId4" Type="http://schemas.openxmlformats.org/officeDocument/2006/relationships/hyperlink" Target="http://www.jfsatlantic.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11/30/2021</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of Black/African American, American Indian/Alaska Native, Asian, “Other” minority,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proportions of residents has remained fairly steady by race/ethnicity.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index of Black/White residential segregation of the NJ counties.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rPr>
              <a:t>The Black/White residential segregation index in this county tended to vary over time.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Wildwood and Cape May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increase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NJ. (Note that total county population size has not been accounted for in this indicator).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children between the ages of 12-17 years old is the largest group.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1.12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Lower township and Middle township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middling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nSpc>
                <a:spcPct val="107000"/>
              </a:lnSpc>
              <a:spcBef>
                <a:spcPts val="0"/>
              </a:spcBef>
              <a:spcAft>
                <a:spcPts val="0"/>
              </a:spcAft>
              <a:buFont typeface="Arial" panose="020B0604020202020204" pitchFamily="34" charset="0"/>
              <a:buChar char="•"/>
            </a:pPr>
            <a:r>
              <a:rPr lang="en-US" sz="1800" kern="1200" dirty="0">
                <a:effectLst/>
                <a:latin typeface="Calibri" panose="020F0502020204030204" pitchFamily="34" charset="0"/>
                <a:ea typeface="Calibri" panose="020F0502020204030204" pitchFamily="34" charset="0"/>
                <a:cs typeface="Calibri" panose="020F0502020204030204" pitchFamily="34" charset="0"/>
              </a:rPr>
              <a:t>The </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costliest</a:t>
            </a:r>
            <a:r>
              <a:rPr lang="en-US" sz="1800" kern="1200" dirty="0">
                <a:effectLst/>
                <a:latin typeface="Calibri" panose="020F0502020204030204" pitchFamily="34" charset="0"/>
                <a:ea typeface="Calibri" panose="020F0502020204030204" pitchFamily="34" charset="0"/>
                <a:cs typeface="Calibri" panose="020F0502020204030204" pitchFamily="34" charset="0"/>
              </a:rPr>
              <a:t> component in this county tends to be child care.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r>
              <a:rPr lang="en-US" sz="1800" kern="1200" dirty="0">
                <a:effectLst/>
                <a:latin typeface="Calibri" panose="020F0502020204030204" pitchFamily="34" charset="0"/>
                <a:ea typeface="Calibri" panose="020F0502020204030204" pitchFamily="34" charset="0"/>
                <a:cs typeface="Calibri" panose="020F0502020204030204" pitchFamily="34" charset="0"/>
              </a:rPr>
              <a:t> </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monthly cost of living budget estimates how much income a family is likely to need (across 7 components) to attain a modest yet adequate standard of living.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p>
          <a:p>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Woodbine and Wildwood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Woodbine and Wildwood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slightly higher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slightly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higher than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county’s food insecurity rates have stayed about the same over the two years shown.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2015 and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low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around as expected for infant, toddler and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shorter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AllTransit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7.3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Wildwood Crest and North Wildwood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by children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74.75% of Cape May County’s population has received at least one dose of the COVID-19 vaccination.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62.82% of Cape May County’s population has been fully vaccinated against COVID-19.  </a:t>
            </a:r>
            <a:endParaRPr lang="en-US" sz="1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Symbol" panose="05050102010706020507" pitchFamily="18" charset="2"/>
              <a:buNone/>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Per the CDC, in general, people are considered fully vaccinated against COVID-19 two weeks after their second dose in a two-dose series, such as Pfizer-BioNTech or Moderna vaccines, or two weeks after a single-dose vaccine, such as Johnson &amp; Johnson.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11183742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 data is available for Cape May County.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t>
            </a:r>
            <a:r>
              <a:rPr lang="en-US" sz="1200" kern="1200">
                <a:solidFill>
                  <a:schemeClr val="tx1"/>
                </a:solidFill>
                <a:effectLst/>
                <a:latin typeface="+mn-lt"/>
                <a:ea typeface="+mn-ea"/>
                <a:cs typeface="+mn-cs"/>
              </a:rPr>
              <a:t>are combined </a:t>
            </a:r>
            <a:r>
              <a:rPr lang="en-US" sz="1200" kern="1200" dirty="0">
                <a:solidFill>
                  <a:schemeClr val="tx1"/>
                </a:solidFill>
                <a:effectLst/>
                <a:latin typeface="+mn-lt"/>
                <a:ea typeface="+mn-ea"/>
                <a:cs typeface="+mn-cs"/>
              </a:rPr>
              <a:t>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higher than the state's rate in the winter, and slightly lower in the summer.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high school graduation rate of the NJ counties.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rPr>
              <a:t>In this county, the high school graduation rate has tended to remain mostly steady over time.</a:t>
            </a:r>
            <a:r>
              <a:rPr lang="en-US" sz="1800" dirty="0">
                <a:effectLst/>
                <a:latin typeface="Calibri" panose="020F0502020204030204" pitchFamily="34" charset="0"/>
                <a:ea typeface="Calibri" panose="020F0502020204030204" pitchFamily="34" charset="0"/>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vary over time, and is generally above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 and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each NJ county, except for Cape May, men tend to have higher annual incomes than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varied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varied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 about $5K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10 counties experienced an increase in the percentage of suspected opioid deaths (positive percentages), while the remaining 11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37.21% change indicates an increase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pPr marL="0" marR="0">
              <a:lnSpc>
                <a:spcPct val="107000"/>
              </a:lnSpc>
              <a:spcBef>
                <a:spcPts val="0"/>
              </a:spcBef>
              <a:spcAft>
                <a:spcPts val="0"/>
              </a:spcAft>
            </a:pPr>
            <a:r>
              <a:rPr lang="en-US" sz="18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Data in chart is in terms of county residents not treatment sites.</a:t>
            </a: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highlight>
                  <a:srgbClr val="FFFF00"/>
                </a:highlight>
                <a:latin typeface="Calibri" panose="020F0502020204030204" pitchFamily="34" charset="0"/>
                <a:ea typeface="Calibri" panose="020F0502020204030204" pitchFamily="34" charset="0"/>
              </a:rPr>
              <a:t>This statewide Substance Abuse Overview provides statistics on substance abuse treatment in New Jersey for calendar year 2020. In 2020, there were 82,254 treatment admissions and 83,994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July 2021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emergency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frequency of reported symptoms of mental health distress were not available for most races/ethnicities.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a:t>
            </a:r>
            <a:r>
              <a:rPr lang="en-US" sz="1800" kern="1200" dirty="0">
                <a:solidFill>
                  <a:schemeClr val="tx1"/>
                </a:solidFill>
                <a:effectLst/>
                <a:latin typeface="+mn-lt"/>
                <a:ea typeface="+mn-ea"/>
                <a:cs typeface="+mn-cs"/>
              </a:rPr>
              <a:t>reported diagnosed depression rates were not available for most races/ethnicities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Diagnosed depression was reported by Women at a higher rate as compared to Men.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the point in time of December 31, 2020, this county had the 5</a:t>
            </a:r>
            <a:r>
              <a:rPr lang="en-US" sz="1200" baseline="300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lowest number of children served by CP&amp;P of NJ counties. (Note that county population size has not been accounted for in this indicator).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The number of children served (from workbook and the data table behind graph 14.1):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In-home:  520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Out-of-home placement: 82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NJ, the numbers of children served: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27,332 (in-home); 3,717 (out-of-home placement); 31,049 (total)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As this data is from a single point-in-time (last day of the 2020 calendar year) the number of children served in total across the full year by CP&amp;P would be higher.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each year, the number of children in CP&amp;P out-of-home placements was lower in 2020 as compared to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https://www.capeatlanticresourcenet.org/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http://www.jfsatlantic.org/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https://www.centerffs.org/</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http://mhaac.info/family-support-services.html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https://www.unitedway.org/local/united-states/new-jersey/greater-philadelphia-southern-new-jersey-atlantic-cape-may-cumberland-count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511396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rate (per 1,000 households) of same sex couples in this county is the 8</a:t>
            </a:r>
            <a:r>
              <a:rPr lang="en-US" baseline="30000" dirty="0"/>
              <a:t>th</a:t>
            </a:r>
            <a:r>
              <a:rPr lang="en-US" dirty="0"/>
              <a:t> lowest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9303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14.png"/><Relationship Id="rId4" Type="http://schemas.openxmlformats.org/officeDocument/2006/relationships/image" Target="../media/image13.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5" Type="http://schemas.openxmlformats.org/officeDocument/2006/relationships/image" Target="../media/image14.png"/><Relationship Id="rId4" Type="http://schemas.openxmlformats.org/officeDocument/2006/relationships/image" Target="../media/image17.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Cape May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530108" y="436401"/>
            <a:ext cx="112319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Cape May</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9" name="Picture 2">
            <a:extLst>
              <a:ext uri="{FF2B5EF4-FFF2-40B4-BE49-F238E27FC236}">
                <a16:creationId xmlns:a16="http://schemas.microsoft.com/office/drawing/2014/main" id="{B7E29F7F-E836-475F-AD97-D3D480B98C7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6405" y="130908"/>
            <a:ext cx="483195"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278642"/>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Median monthly childcare cost </a:t>
            </a:r>
            <a:r>
              <a:rPr lang="en-US" sz="1400" b="1" dirty="0">
                <a:ea typeface="+mn-lt"/>
                <a:cs typeface="+mn-lt"/>
              </a:rPr>
              <a:t>($) </a:t>
            </a:r>
            <a:r>
              <a:rPr lang="en-US" sz="1400" b="1" dirty="0"/>
              <a:t>of center-based care by age of child </a:t>
            </a:r>
            <a:endParaRPr lang="en-US" sz="1400" dirty="0"/>
          </a:p>
          <a:p>
            <a:pPr lvl="1"/>
            <a:r>
              <a:rPr lang="en-US" sz="1400" dirty="0"/>
              <a:t>5.2: </a:t>
            </a:r>
            <a:r>
              <a:rPr lang="en-US" sz="1400" b="1" dirty="0">
                <a:ea typeface="+mn-lt"/>
                <a:cs typeface="+mn-lt"/>
              </a:rPr>
              <a:t>Median monthly childcare cost ($) compared with average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27ED2DED-EB51-4912-8C94-EAAF7B2A6701}"/>
              </a:ext>
            </a:extLst>
          </p:cNvPr>
          <p:cNvSpPr txBox="1"/>
          <p:nvPr userDrawn="1"/>
        </p:nvSpPr>
        <p:spPr>
          <a:xfrm>
            <a:off x="530108" y="436401"/>
            <a:ext cx="112319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Cape May</a:t>
            </a:r>
          </a:p>
          <a:p>
            <a:r>
              <a:rPr lang="en-US" dirty="0">
                <a:latin typeface="Franklin Gothic Medium Cond" panose="020B0606030402020204" pitchFamily="34" charset="0"/>
              </a:rPr>
              <a:t>County</a:t>
            </a:r>
          </a:p>
        </p:txBody>
      </p:sp>
      <p:pic>
        <p:nvPicPr>
          <p:cNvPr id="11" name="Picture 2">
            <a:extLst>
              <a:ext uri="{FF2B5EF4-FFF2-40B4-BE49-F238E27FC236}">
                <a16:creationId xmlns:a16="http://schemas.microsoft.com/office/drawing/2014/main" id="{A9DC2AEC-15C3-4E6B-95C8-D91535B433DA}"/>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6405" y="130908"/>
            <a:ext cx="483195"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a:t>AllTransit™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unemployment rate from Sept 2020-Aug</a:t>
            </a:r>
            <a:r>
              <a:rPr lang="en-US" sz="1200" b="1" baseline="0" dirty="0"/>
              <a:t> 2021</a:t>
            </a:r>
            <a:r>
              <a:rPr lang="en-US" sz="1200" b="1" dirty="0"/>
              <a:t>: state and county comparison (unadjusted)</a:t>
            </a:r>
          </a:p>
          <a:p>
            <a:pPr lvl="1"/>
            <a:r>
              <a:rPr lang="en-US" sz="1200" dirty="0"/>
              <a:t>8.2: </a:t>
            </a:r>
            <a:r>
              <a:rPr lang="en-US" sz="1200" b="1" dirty="0"/>
              <a:t>Median unemployment rates,</a:t>
            </a:r>
            <a:r>
              <a:rPr lang="en-US" sz="1200" b="1" baseline="0" dirty="0"/>
              <a:t> Sept 2020-Aug 2021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graduation rates (by county)</a:t>
            </a:r>
          </a:p>
          <a:p>
            <a:pPr lvl="1"/>
            <a:r>
              <a:rPr lang="en-US" sz="1200" dirty="0">
                <a:cs typeface="Calibri"/>
              </a:rPr>
              <a:t>8.6: </a:t>
            </a:r>
            <a:r>
              <a:rPr lang="en-US" sz="1200" b="1" dirty="0">
                <a:cs typeface="Calibri"/>
              </a:rPr>
              <a:t>High school graduation rates, over time, in county</a:t>
            </a:r>
            <a:endParaRPr lang="en-US" sz="1400" b="1" dirty="0">
              <a:solidFill>
                <a:srgbClr val="C00000"/>
              </a:solidFill>
            </a:endParaRPr>
          </a:p>
          <a:p>
            <a:pPr lvl="1"/>
            <a:r>
              <a:rPr lang="en-US" sz="1400" b="1" dirty="0">
                <a:solidFill>
                  <a:srgbClr val="C00000"/>
                </a:solidFill>
              </a:rPr>
              <a:t>Broadband Access</a:t>
            </a:r>
            <a:endParaRPr lang="en-US" sz="1400" b="1" dirty="0">
              <a:cs typeface="Calibri"/>
            </a:endParaRPr>
          </a:p>
          <a:p>
            <a:pPr lvl="1"/>
            <a:r>
              <a:rPr lang="en-US" sz="1200" dirty="0">
                <a:cs typeface="Calibri"/>
              </a:rPr>
              <a:t>8.7: </a:t>
            </a:r>
            <a:r>
              <a:rPr lang="en-US" sz="1200" b="1" dirty="0">
                <a:cs typeface="Calibri"/>
              </a:rPr>
              <a:t>Percentage of households with broadband access (by county)</a:t>
            </a:r>
          </a:p>
          <a:p>
            <a:pPr lvl="1"/>
            <a:r>
              <a:rPr lang="en-US" sz="1200" dirty="0">
                <a:cs typeface="Calibri"/>
              </a:rPr>
              <a:t>8.8: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10" name="TextBox 14">
            <a:extLst>
              <a:ext uri="{FF2B5EF4-FFF2-40B4-BE49-F238E27FC236}">
                <a16:creationId xmlns:a16="http://schemas.microsoft.com/office/drawing/2014/main" id="{7E134983-BE38-4B95-BFE0-F3BCAD1B47DC}"/>
              </a:ext>
            </a:extLst>
          </p:cNvPr>
          <p:cNvSpPr txBox="1"/>
          <p:nvPr userDrawn="1"/>
        </p:nvSpPr>
        <p:spPr>
          <a:xfrm>
            <a:off x="530108" y="436401"/>
            <a:ext cx="112319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Cape May</a:t>
            </a:r>
          </a:p>
          <a:p>
            <a:r>
              <a:rPr lang="en-US" dirty="0">
                <a:latin typeface="Franklin Gothic Medium Cond" panose="020B0606030402020204" pitchFamily="34" charset="0"/>
              </a:rPr>
              <a:t>County</a:t>
            </a:r>
          </a:p>
        </p:txBody>
      </p:sp>
      <p:pic>
        <p:nvPicPr>
          <p:cNvPr id="11" name="Picture 2">
            <a:extLst>
              <a:ext uri="{FF2B5EF4-FFF2-40B4-BE49-F238E27FC236}">
                <a16:creationId xmlns:a16="http://schemas.microsoft.com/office/drawing/2014/main" id="{DE1D2DD2-5204-473C-9EB6-5D00047A335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6405" y="130908"/>
            <a:ext cx="483195"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B9A09696-05A3-487A-AB06-6389B0653F76}"/>
              </a:ext>
            </a:extLst>
          </p:cNvPr>
          <p:cNvSpPr txBox="1"/>
          <p:nvPr userDrawn="1"/>
        </p:nvSpPr>
        <p:spPr>
          <a:xfrm>
            <a:off x="530108" y="436401"/>
            <a:ext cx="112319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Cape May</a:t>
            </a:r>
          </a:p>
          <a:p>
            <a:r>
              <a:rPr lang="en-US" dirty="0">
                <a:latin typeface="Franklin Gothic Medium Cond" panose="020B0606030402020204" pitchFamily="34" charset="0"/>
              </a:rPr>
              <a:t>County</a:t>
            </a:r>
          </a:p>
        </p:txBody>
      </p:sp>
      <p:pic>
        <p:nvPicPr>
          <p:cNvPr id="11" name="Picture 2">
            <a:extLst>
              <a:ext uri="{FF2B5EF4-FFF2-40B4-BE49-F238E27FC236}">
                <a16:creationId xmlns:a16="http://schemas.microsoft.com/office/drawing/2014/main" id="{9729E2D2-5BB7-4D58-8CA6-00EBF52AD39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6405" y="130908"/>
            <a:ext cx="483195"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9" name="TextBox 14">
            <a:extLst>
              <a:ext uri="{FF2B5EF4-FFF2-40B4-BE49-F238E27FC236}">
                <a16:creationId xmlns:a16="http://schemas.microsoft.com/office/drawing/2014/main" id="{0F89C7D6-7DC2-40C1-AD6D-2C1DDE9FD8DF}"/>
              </a:ext>
            </a:extLst>
          </p:cNvPr>
          <p:cNvSpPr txBox="1"/>
          <p:nvPr userDrawn="1"/>
        </p:nvSpPr>
        <p:spPr>
          <a:xfrm>
            <a:off x="530108" y="436401"/>
            <a:ext cx="112319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Cape May</a:t>
            </a:r>
          </a:p>
          <a:p>
            <a:r>
              <a:rPr lang="en-US" dirty="0">
                <a:latin typeface="Franklin Gothic Medium Cond" panose="020B0606030402020204" pitchFamily="34" charset="0"/>
              </a:rPr>
              <a:t>County</a:t>
            </a:r>
          </a:p>
        </p:txBody>
      </p:sp>
      <p:pic>
        <p:nvPicPr>
          <p:cNvPr id="11" name="Picture 2">
            <a:extLst>
              <a:ext uri="{FF2B5EF4-FFF2-40B4-BE49-F238E27FC236}">
                <a16:creationId xmlns:a16="http://schemas.microsoft.com/office/drawing/2014/main" id="{5A13E671-86C0-4AAE-9477-A9A0579F57FA}"/>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6405" y="130908"/>
            <a:ext cx="483195"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14">
            <a:extLst>
              <a:ext uri="{FF2B5EF4-FFF2-40B4-BE49-F238E27FC236}">
                <a16:creationId xmlns:a16="http://schemas.microsoft.com/office/drawing/2014/main" id="{5E6AB224-D720-4219-AE43-21368077FF4F}"/>
              </a:ext>
            </a:extLst>
          </p:cNvPr>
          <p:cNvSpPr txBox="1"/>
          <p:nvPr userDrawn="1"/>
        </p:nvSpPr>
        <p:spPr>
          <a:xfrm>
            <a:off x="530108" y="436401"/>
            <a:ext cx="112319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Cape May</a:t>
            </a:r>
          </a:p>
          <a:p>
            <a:r>
              <a:rPr lang="en-US" dirty="0">
                <a:latin typeface="Franklin Gothic Medium Cond" panose="020B0606030402020204" pitchFamily="34" charset="0"/>
              </a:rPr>
              <a:t>County</a:t>
            </a:r>
          </a:p>
        </p:txBody>
      </p:sp>
      <p:pic>
        <p:nvPicPr>
          <p:cNvPr id="10" name="Picture 2">
            <a:extLst>
              <a:ext uri="{FF2B5EF4-FFF2-40B4-BE49-F238E27FC236}">
                <a16:creationId xmlns:a16="http://schemas.microsoft.com/office/drawing/2014/main" id="{CFA3B969-966C-41B2-95F0-3734C9FB3D8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6405" y="130908"/>
            <a:ext cx="483195"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8" name="TextBox 14">
            <a:extLst>
              <a:ext uri="{FF2B5EF4-FFF2-40B4-BE49-F238E27FC236}">
                <a16:creationId xmlns:a16="http://schemas.microsoft.com/office/drawing/2014/main" id="{5E2DB7DC-B32D-4902-8FB5-13E4590DBB1E}"/>
              </a:ext>
            </a:extLst>
          </p:cNvPr>
          <p:cNvSpPr txBox="1"/>
          <p:nvPr userDrawn="1"/>
        </p:nvSpPr>
        <p:spPr>
          <a:xfrm>
            <a:off x="530108" y="436401"/>
            <a:ext cx="112319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Cape May</a:t>
            </a:r>
          </a:p>
          <a:p>
            <a:r>
              <a:rPr lang="en-US" dirty="0">
                <a:latin typeface="Franklin Gothic Medium Cond" panose="020B0606030402020204" pitchFamily="34" charset="0"/>
              </a:rPr>
              <a:t>County</a:t>
            </a:r>
          </a:p>
        </p:txBody>
      </p:sp>
      <p:pic>
        <p:nvPicPr>
          <p:cNvPr id="9" name="Picture 2">
            <a:extLst>
              <a:ext uri="{FF2B5EF4-FFF2-40B4-BE49-F238E27FC236}">
                <a16:creationId xmlns:a16="http://schemas.microsoft.com/office/drawing/2014/main" id="{4A10CCFF-B96B-484F-BFD7-3BB2FEB6193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6405" y="130908"/>
            <a:ext cx="483195"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81C94E24-E512-4D82-9712-207416F06161}"/>
              </a:ext>
            </a:extLst>
          </p:cNvPr>
          <p:cNvSpPr txBox="1"/>
          <p:nvPr userDrawn="1"/>
        </p:nvSpPr>
        <p:spPr>
          <a:xfrm>
            <a:off x="530108" y="436401"/>
            <a:ext cx="112319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Cape May</a:t>
            </a:r>
          </a:p>
          <a:p>
            <a:r>
              <a:rPr lang="en-US" dirty="0">
                <a:latin typeface="Franklin Gothic Medium Cond" panose="020B0606030402020204" pitchFamily="34" charset="0"/>
              </a:rPr>
              <a:t>County</a:t>
            </a:r>
          </a:p>
        </p:txBody>
      </p:sp>
      <p:pic>
        <p:nvPicPr>
          <p:cNvPr id="8" name="Picture 2">
            <a:extLst>
              <a:ext uri="{FF2B5EF4-FFF2-40B4-BE49-F238E27FC236}">
                <a16:creationId xmlns:a16="http://schemas.microsoft.com/office/drawing/2014/main" id="{EBB1700E-C7C3-4F1A-8B79-05C32373A99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6405" y="130908"/>
            <a:ext cx="483195"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6EEF78B2-4F4D-44E5-A199-7D36C5685C4E}"/>
              </a:ext>
            </a:extLst>
          </p:cNvPr>
          <p:cNvSpPr txBox="1"/>
          <p:nvPr userDrawn="1"/>
        </p:nvSpPr>
        <p:spPr>
          <a:xfrm>
            <a:off x="530108" y="436401"/>
            <a:ext cx="112319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Cape May</a:t>
            </a:r>
          </a:p>
          <a:p>
            <a:r>
              <a:rPr lang="en-US" dirty="0">
                <a:latin typeface="Franklin Gothic Medium Cond" panose="020B0606030402020204" pitchFamily="34" charset="0"/>
              </a:rPr>
              <a:t>County</a:t>
            </a:r>
          </a:p>
        </p:txBody>
      </p:sp>
      <p:pic>
        <p:nvPicPr>
          <p:cNvPr id="8" name="Picture 2">
            <a:extLst>
              <a:ext uri="{FF2B5EF4-FFF2-40B4-BE49-F238E27FC236}">
                <a16:creationId xmlns:a16="http://schemas.microsoft.com/office/drawing/2014/main" id="{59AEA3AD-1ECB-4B1D-AFE2-328C42EF235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6405" y="130908"/>
            <a:ext cx="483195"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11" name="TextBox 14">
            <a:extLst>
              <a:ext uri="{FF2B5EF4-FFF2-40B4-BE49-F238E27FC236}">
                <a16:creationId xmlns:a16="http://schemas.microsoft.com/office/drawing/2014/main" id="{D8BC9926-F3A0-41B0-8E63-886B97E99193}"/>
              </a:ext>
            </a:extLst>
          </p:cNvPr>
          <p:cNvSpPr txBox="1"/>
          <p:nvPr userDrawn="1"/>
        </p:nvSpPr>
        <p:spPr>
          <a:xfrm>
            <a:off x="530108" y="436401"/>
            <a:ext cx="112319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Cape May</a:t>
            </a:r>
          </a:p>
          <a:p>
            <a:r>
              <a:rPr lang="en-US" dirty="0">
                <a:latin typeface="Franklin Gothic Medium Cond" panose="020B0606030402020204" pitchFamily="34" charset="0"/>
              </a:rPr>
              <a:t>County</a:t>
            </a:r>
          </a:p>
        </p:txBody>
      </p:sp>
      <p:pic>
        <p:nvPicPr>
          <p:cNvPr id="12" name="Picture 2">
            <a:extLst>
              <a:ext uri="{FF2B5EF4-FFF2-40B4-BE49-F238E27FC236}">
                <a16:creationId xmlns:a16="http://schemas.microsoft.com/office/drawing/2014/main" id="{F537B13D-4621-400F-8C3C-0F58FBA7767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6405" y="130908"/>
            <a:ext cx="483195" cy="91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2">
            <a:extLst>
              <a:ext uri="{FF2B5EF4-FFF2-40B4-BE49-F238E27FC236}">
                <a16:creationId xmlns:a16="http://schemas.microsoft.com/office/drawing/2014/main" id="{E5A632C6-74C5-45C4-B8B8-DB9D236A4A2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200" y="955887"/>
            <a:ext cx="778110" cy="1472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10" name="Picture 2">
            <a:extLst>
              <a:ext uri="{FF2B5EF4-FFF2-40B4-BE49-F238E27FC236}">
                <a16:creationId xmlns:a16="http://schemas.microsoft.com/office/drawing/2014/main" id="{6C1773D6-5A32-4BB9-B239-E9C7A4BCFA1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18175" y="4426099"/>
            <a:ext cx="811425" cy="1535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8" name="Picture 2">
            <a:extLst>
              <a:ext uri="{FF2B5EF4-FFF2-40B4-BE49-F238E27FC236}">
                <a16:creationId xmlns:a16="http://schemas.microsoft.com/office/drawing/2014/main" id="{B0542D01-EC62-43C5-B7D0-E51968778CC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43000" y="457200"/>
            <a:ext cx="819150" cy="1550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8" name="Picture 2">
            <a:extLst>
              <a:ext uri="{FF2B5EF4-FFF2-40B4-BE49-F238E27FC236}">
                <a16:creationId xmlns:a16="http://schemas.microsoft.com/office/drawing/2014/main" id="{61019C2D-E86F-4846-9181-42CB125B5AB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02794" y="417084"/>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2">
            <a:extLst>
              <a:ext uri="{FF2B5EF4-FFF2-40B4-BE49-F238E27FC236}">
                <a16:creationId xmlns:a16="http://schemas.microsoft.com/office/drawing/2014/main" id="{AF4383D4-B363-4AFD-B570-0F59DD815D7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240496" y="2609393"/>
            <a:ext cx="866207" cy="1639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2">
            <a:extLst>
              <a:ext uri="{FF2B5EF4-FFF2-40B4-BE49-F238E27FC236}">
                <a16:creationId xmlns:a16="http://schemas.microsoft.com/office/drawing/2014/main" id="{66721A11-7029-4733-9BD6-430C3D3D8C3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40771" y="455184"/>
            <a:ext cx="900957" cy="1704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2">
            <a:extLst>
              <a:ext uri="{FF2B5EF4-FFF2-40B4-BE49-F238E27FC236}">
                <a16:creationId xmlns:a16="http://schemas.microsoft.com/office/drawing/2014/main" id="{69179750-0C7E-430A-928B-667B936BE6CE}"/>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71651" y="390248"/>
            <a:ext cx="780158" cy="147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2">
            <a:extLst>
              <a:ext uri="{FF2B5EF4-FFF2-40B4-BE49-F238E27FC236}">
                <a16:creationId xmlns:a16="http://schemas.microsoft.com/office/drawing/2014/main" id="{0BDA42F3-3D40-423A-955B-40E181303E3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42407" y="4914641"/>
            <a:ext cx="780158" cy="147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2">
            <a:extLst>
              <a:ext uri="{FF2B5EF4-FFF2-40B4-BE49-F238E27FC236}">
                <a16:creationId xmlns:a16="http://schemas.microsoft.com/office/drawing/2014/main" id="{A5503A0E-D43F-4393-A357-CEA4CD694AE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14670" y="4852948"/>
            <a:ext cx="780158" cy="147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3" name="Picture 2">
            <a:extLst>
              <a:ext uri="{FF2B5EF4-FFF2-40B4-BE49-F238E27FC236}">
                <a16:creationId xmlns:a16="http://schemas.microsoft.com/office/drawing/2014/main" id="{0D565D0D-E2B4-4306-9824-3091E70B247E}"/>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874925" y="418662"/>
            <a:ext cx="780158" cy="147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2">
            <a:extLst>
              <a:ext uri="{FF2B5EF4-FFF2-40B4-BE49-F238E27FC236}">
                <a16:creationId xmlns:a16="http://schemas.microsoft.com/office/drawing/2014/main" id="{30D23B44-E335-4FEE-B09A-4CF508AD268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94221" y="280408"/>
            <a:ext cx="780158" cy="147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1" name="Picture 2">
            <a:extLst>
              <a:ext uri="{FF2B5EF4-FFF2-40B4-BE49-F238E27FC236}">
                <a16:creationId xmlns:a16="http://schemas.microsoft.com/office/drawing/2014/main" id="{B6D7954D-1B55-4039-B37A-7C3E5F0C48D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17717" y="435890"/>
            <a:ext cx="780158" cy="147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2" name="Picture 2">
            <a:extLst>
              <a:ext uri="{FF2B5EF4-FFF2-40B4-BE49-F238E27FC236}">
                <a16:creationId xmlns:a16="http://schemas.microsoft.com/office/drawing/2014/main" id="{38A1ADFA-990C-4BF7-A09E-3D4377874C3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01816" y="745466"/>
            <a:ext cx="780158" cy="147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4" name="Picture 2">
            <a:extLst>
              <a:ext uri="{FF2B5EF4-FFF2-40B4-BE49-F238E27FC236}">
                <a16:creationId xmlns:a16="http://schemas.microsoft.com/office/drawing/2014/main" id="{83DC85E2-74B7-415C-9018-C23AA1CFA5A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23400" y="478908"/>
            <a:ext cx="780158" cy="147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2">
            <a:extLst>
              <a:ext uri="{FF2B5EF4-FFF2-40B4-BE49-F238E27FC236}">
                <a16:creationId xmlns:a16="http://schemas.microsoft.com/office/drawing/2014/main" id="{F45A886F-43ED-4880-B802-F25230B1463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73979" y="346303"/>
            <a:ext cx="780158" cy="147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2">
            <a:extLst>
              <a:ext uri="{FF2B5EF4-FFF2-40B4-BE49-F238E27FC236}">
                <a16:creationId xmlns:a16="http://schemas.microsoft.com/office/drawing/2014/main" id="{D4079D2B-22C2-42D0-9250-F729174154C6}"/>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65233" y="391992"/>
            <a:ext cx="780158" cy="147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0" name="Picture 2">
            <a:extLst>
              <a:ext uri="{FF2B5EF4-FFF2-40B4-BE49-F238E27FC236}">
                <a16:creationId xmlns:a16="http://schemas.microsoft.com/office/drawing/2014/main" id="{59605415-09A7-4484-842F-D768A61BF040}"/>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819000" y="297990"/>
            <a:ext cx="780158" cy="147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6927"/>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9" name="Picture 2">
            <a:extLst>
              <a:ext uri="{FF2B5EF4-FFF2-40B4-BE49-F238E27FC236}">
                <a16:creationId xmlns:a16="http://schemas.microsoft.com/office/drawing/2014/main" id="{22935141-0BCE-4604-8192-7FBE827A3BF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11656" y="950484"/>
            <a:ext cx="780158" cy="147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slideLayout" Target="../slideLayouts/slideLayout18.xml"/><Relationship Id="rId7" Type="http://schemas.openxmlformats.org/officeDocument/2006/relationships/image" Target="../media/image27.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6.png"/><Relationship Id="rId4" Type="http://schemas.openxmlformats.org/officeDocument/2006/relationships/notesSlide" Target="../notesSlides/notesSlide1.xml"/><Relationship Id="rId9" Type="http://schemas.openxmlformats.org/officeDocument/2006/relationships/image" Target="../media/image29.png"/></Relationships>
</file>

<file path=ppt/slides/_rels/slide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9.xml"/><Relationship Id="rId7"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5.xml"/><Relationship Id="rId7"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9.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chart" Target="../charts/chart6.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chart" Target="../charts/chart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8.xml"/><Relationship Id="rId5" Type="http://schemas.openxmlformats.org/officeDocument/2006/relationships/tags" Target="../tags/tag35.xml"/><Relationship Id="rId10" Type="http://schemas.openxmlformats.org/officeDocument/2006/relationships/slideLayout" Target="../slideLayouts/slideLayout9.xml"/><Relationship Id="rId4" Type="http://schemas.openxmlformats.org/officeDocument/2006/relationships/tags" Target="../tags/tag34.xml"/><Relationship Id="rId9"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chart" Target="../charts/char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chart" Target="../charts/char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9.xml"/><Relationship Id="rId5" Type="http://schemas.openxmlformats.org/officeDocument/2006/relationships/tags" Target="../tags/tag44.xml"/><Relationship Id="rId10" Type="http://schemas.openxmlformats.org/officeDocument/2006/relationships/slideLayout" Target="../slideLayouts/slideLayout9.xml"/><Relationship Id="rId4" Type="http://schemas.openxmlformats.org/officeDocument/2006/relationships/tags" Target="../tags/tag43.xml"/><Relationship Id="rId9" Type="http://schemas.openxmlformats.org/officeDocument/2006/relationships/tags" Target="../tags/tag4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chart" Target="../charts/chart10.xml"/><Relationship Id="rId5" Type="http://schemas.openxmlformats.org/officeDocument/2006/relationships/tags" Target="../tags/tag59.xml"/><Relationship Id="rId10" Type="http://schemas.openxmlformats.org/officeDocument/2006/relationships/notesSlide" Target="../notesSlides/notesSlide11.xml"/><Relationship Id="rId4" Type="http://schemas.openxmlformats.org/officeDocument/2006/relationships/tags" Target="../tags/tag5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chart" Target="../charts/chart13.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chart" Target="../charts/chart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notesSlide" Target="../notesSlides/notesSlide12.xml"/><Relationship Id="rId5" Type="http://schemas.openxmlformats.org/officeDocument/2006/relationships/tags" Target="../tags/tag67.xml"/><Relationship Id="rId10" Type="http://schemas.openxmlformats.org/officeDocument/2006/relationships/slideLayout" Target="../slideLayouts/slideLayout9.xml"/><Relationship Id="rId4" Type="http://schemas.openxmlformats.org/officeDocument/2006/relationships/tags" Target="../tags/tag66.xml"/><Relationship Id="rId9"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chart" Target="../charts/chart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chart" Target="../charts/chart15.xml"/><Relationship Id="rId5" Type="http://schemas.openxmlformats.org/officeDocument/2006/relationships/tags" Target="../tags/tag82.xml"/><Relationship Id="rId10" Type="http://schemas.openxmlformats.org/officeDocument/2006/relationships/notesSlide" Target="../notesSlides/notesSlide14.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chart" Target="../charts/chart17.xml"/><Relationship Id="rId4" Type="http://schemas.openxmlformats.org/officeDocument/2006/relationships/tags" Target="../tags/tag89.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5.xml"/><Relationship Id="rId7" Type="http://schemas.openxmlformats.org/officeDocument/2006/relationships/slideLayout" Target="../slideLayouts/slideLayout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chart" Target="../charts/chart20.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chart" Target="../charts/chart19.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notesSlide" Target="../notesSlides/notesSlide17.xml"/><Relationship Id="rId5" Type="http://schemas.openxmlformats.org/officeDocument/2006/relationships/tags" Target="../tags/tag103.xml"/><Relationship Id="rId10" Type="http://schemas.openxmlformats.org/officeDocument/2006/relationships/slideLayout" Target="../slideLayouts/slideLayout9.xml"/><Relationship Id="rId4" Type="http://schemas.openxmlformats.org/officeDocument/2006/relationships/tags" Target="../tags/tag102.xml"/><Relationship Id="rId9" Type="http://schemas.openxmlformats.org/officeDocument/2006/relationships/tags" Target="../tags/tag10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3.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chart" Target="../charts/chart22.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9.xml"/><Relationship Id="rId5" Type="http://schemas.openxmlformats.org/officeDocument/2006/relationships/tags" Target="../tags/tag118.xml"/><Relationship Id="rId10" Type="http://schemas.openxmlformats.org/officeDocument/2006/relationships/slideLayout" Target="../slideLayouts/slideLayout9.xml"/><Relationship Id="rId4" Type="http://schemas.openxmlformats.org/officeDocument/2006/relationships/tags" Target="../tags/tag117.xml"/><Relationship Id="rId9" Type="http://schemas.openxmlformats.org/officeDocument/2006/relationships/tags" Target="../tags/tag1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5.xml"/><Relationship Id="rId7"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1.xml"/><Relationship Id="rId7" Type="http://schemas.openxmlformats.org/officeDocument/2006/relationships/notesSlide" Target="../notesSlides/notesSlide2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9.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6.xml"/><Relationship Id="rId7" Type="http://schemas.openxmlformats.org/officeDocument/2006/relationships/notesSlide" Target="../notesSlides/notesSlide2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9.xml"/><Relationship Id="rId5" Type="http://schemas.openxmlformats.org/officeDocument/2006/relationships/tags" Target="../tags/tag138.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chart" Target="../charts/chart2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chart" Target="../charts/chart27.xml"/><Relationship Id="rId5" Type="http://schemas.openxmlformats.org/officeDocument/2006/relationships/tags" Target="../tags/tag143.xml"/><Relationship Id="rId10" Type="http://schemas.openxmlformats.org/officeDocument/2006/relationships/notesSlide" Target="../notesSlides/notesSlide23.xml"/><Relationship Id="rId4" Type="http://schemas.openxmlformats.org/officeDocument/2006/relationships/tags" Target="../tags/tag142.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notesSlide" Target="../notesSlides/notesSlide2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slideLayout" Target="../slideLayouts/slideLayout9.xml"/><Relationship Id="rId2" Type="http://schemas.openxmlformats.org/officeDocument/2006/relationships/tags" Target="../tags/tag148.xml"/><Relationship Id="rId16" Type="http://schemas.openxmlformats.org/officeDocument/2006/relationships/chart" Target="../charts/chart31.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chart" Target="../charts/chart30.xml"/><Relationship Id="rId10" Type="http://schemas.openxmlformats.org/officeDocument/2006/relationships/tags" Target="../tags/tag156.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0.xml"/><Relationship Id="rId7" Type="http://schemas.openxmlformats.org/officeDocument/2006/relationships/notesSlide" Target="../notesSlides/notesSlide25.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9.xml"/><Relationship Id="rId5" Type="http://schemas.openxmlformats.org/officeDocument/2006/relationships/tags" Target="../tags/tag162.xml"/><Relationship Id="rId4" Type="http://schemas.openxmlformats.org/officeDocument/2006/relationships/tags" Target="../tags/tag161.xml"/></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chart" Target="../charts/chart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chart" Target="../charts/chart35.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chart" Target="../charts/chart3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notesSlide" Target="../notesSlides/notesSlide27.xml"/><Relationship Id="rId5" Type="http://schemas.openxmlformats.org/officeDocument/2006/relationships/tags" Target="../tags/tag171.xml"/><Relationship Id="rId10" Type="http://schemas.openxmlformats.org/officeDocument/2006/relationships/slideLayout" Target="../slideLayouts/slideLayout9.xml"/><Relationship Id="rId4" Type="http://schemas.openxmlformats.org/officeDocument/2006/relationships/tags" Target="../tags/tag170.xml"/><Relationship Id="rId9" Type="http://schemas.openxmlformats.org/officeDocument/2006/relationships/tags" Target="../tags/tag17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78.xml"/><Relationship Id="rId7" Type="http://schemas.openxmlformats.org/officeDocument/2006/relationships/notesSlide" Target="../notesSlides/notesSlide2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9.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3.xml"/><Relationship Id="rId7" Type="http://schemas.openxmlformats.org/officeDocument/2006/relationships/notesSlide" Target="../notesSlides/notesSlide2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9.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chart" Target="../charts/chart39.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chart" Target="../charts/chart3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notesSlide" Target="../notesSlides/notesSlide30.xml"/><Relationship Id="rId5" Type="http://schemas.openxmlformats.org/officeDocument/2006/relationships/tags" Target="../tags/tag190.xml"/><Relationship Id="rId10" Type="http://schemas.openxmlformats.org/officeDocument/2006/relationships/slideLayout" Target="../slideLayouts/slideLayout9.xml"/><Relationship Id="rId4" Type="http://schemas.openxmlformats.org/officeDocument/2006/relationships/tags" Target="../tags/tag189.xml"/><Relationship Id="rId9" Type="http://schemas.openxmlformats.org/officeDocument/2006/relationships/tags" Target="../tags/tag194.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7.xml"/><Relationship Id="rId7" Type="http://schemas.openxmlformats.org/officeDocument/2006/relationships/slideLayout" Target="../slideLayouts/slideLayout9.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3.xml"/><Relationship Id="rId7" Type="http://schemas.openxmlformats.org/officeDocument/2006/relationships/slideLayout" Target="../slideLayouts/slideLayout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09.xml"/><Relationship Id="rId7" Type="http://schemas.openxmlformats.org/officeDocument/2006/relationships/notesSlide" Target="../notesSlides/notesSlide3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9.xml"/><Relationship Id="rId5" Type="http://schemas.openxmlformats.org/officeDocument/2006/relationships/tags" Target="../tags/tag211.xml"/><Relationship Id="rId4" Type="http://schemas.openxmlformats.org/officeDocument/2006/relationships/tags" Target="../tags/tag21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4.xml"/><Relationship Id="rId7" Type="http://schemas.openxmlformats.org/officeDocument/2006/relationships/slideLayout" Target="../slideLayouts/slideLayout9.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0.xml"/><Relationship Id="rId7" Type="http://schemas.openxmlformats.org/officeDocument/2006/relationships/slideLayout" Target="../slideLayouts/slideLayout9.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6.xml"/><Relationship Id="rId7" Type="http://schemas.openxmlformats.org/officeDocument/2006/relationships/slideLayout" Target="../slideLayouts/slideLayout9.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2.xml"/><Relationship Id="rId7" Type="http://schemas.openxmlformats.org/officeDocument/2006/relationships/slideLayout" Target="../slideLayouts/slideLayout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8.xml"/><Relationship Id="rId7" Type="http://schemas.openxmlformats.org/officeDocument/2006/relationships/slideLayout" Target="../slideLayouts/slideLayout9.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chart" Target="../charts/chart49.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chart" Target="../charts/chart4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39.xml"/><Relationship Id="rId5" Type="http://schemas.openxmlformats.org/officeDocument/2006/relationships/tags" Target="../tags/tag246.xml"/><Relationship Id="rId10" Type="http://schemas.openxmlformats.org/officeDocument/2006/relationships/slideLayout" Target="../slideLayouts/slideLayout9.xml"/><Relationship Id="rId4" Type="http://schemas.openxmlformats.org/officeDocument/2006/relationships/tags" Target="../tags/tag245.xml"/><Relationship Id="rId9" Type="http://schemas.openxmlformats.org/officeDocument/2006/relationships/tags" Target="../tags/tag250.xml"/></Relationships>
</file>

<file path=ppt/slides/_rels/slide5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chart" Target="../charts/chart51.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chart" Target="../charts/chart50.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40.xml"/><Relationship Id="rId5" Type="http://schemas.openxmlformats.org/officeDocument/2006/relationships/tags" Target="../tags/tag255.xml"/><Relationship Id="rId10" Type="http://schemas.openxmlformats.org/officeDocument/2006/relationships/slideLayout" Target="../slideLayouts/slideLayout9.xml"/><Relationship Id="rId4" Type="http://schemas.openxmlformats.org/officeDocument/2006/relationships/tags" Target="../tags/tag254.xml"/><Relationship Id="rId9" Type="http://schemas.openxmlformats.org/officeDocument/2006/relationships/tags" Target="../tags/tag25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3.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chart" Target="../charts/chart52.xml"/><Relationship Id="rId5" Type="http://schemas.openxmlformats.org/officeDocument/2006/relationships/tags" Target="../tags/tag264.xml"/><Relationship Id="rId10" Type="http://schemas.openxmlformats.org/officeDocument/2006/relationships/notesSlide" Target="../notesSlides/notesSlide41.xml"/><Relationship Id="rId4" Type="http://schemas.openxmlformats.org/officeDocument/2006/relationships/tags" Target="../tags/tag263.xml"/><Relationship Id="rId9"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0.xml"/><Relationship Id="rId7" Type="http://schemas.openxmlformats.org/officeDocument/2006/relationships/slideLayout" Target="../slideLayouts/slideLayout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chart" Target="../charts/chart5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chart" Target="../charts/chart55.xml"/><Relationship Id="rId5" Type="http://schemas.openxmlformats.org/officeDocument/2006/relationships/tags" Target="../tags/tag278.xml"/><Relationship Id="rId10" Type="http://schemas.openxmlformats.org/officeDocument/2006/relationships/notesSlide" Target="../notesSlides/notesSlide43.xml"/><Relationship Id="rId4" Type="http://schemas.openxmlformats.org/officeDocument/2006/relationships/tags" Target="../tags/tag277.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chart" Target="../charts/chart58.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chart" Target="../charts/chart57.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notesSlide" Target="../notesSlides/notesSlide44.xml"/><Relationship Id="rId5" Type="http://schemas.openxmlformats.org/officeDocument/2006/relationships/tags" Target="../tags/tag286.xml"/><Relationship Id="rId10" Type="http://schemas.openxmlformats.org/officeDocument/2006/relationships/slideLayout" Target="../slideLayouts/slideLayout9.xml"/><Relationship Id="rId4" Type="http://schemas.openxmlformats.org/officeDocument/2006/relationships/tags" Target="../tags/tag285.xml"/><Relationship Id="rId9" Type="http://schemas.openxmlformats.org/officeDocument/2006/relationships/tags" Target="../tags/tag29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3.xml"/><Relationship Id="rId7" Type="http://schemas.openxmlformats.org/officeDocument/2006/relationships/slideLayout" Target="../slideLayouts/slideLayout9.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4" Type="http://schemas.openxmlformats.org/officeDocument/2006/relationships/tags" Target="../tags/tag294.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chart" Target="../charts/chart61.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chart" Target="../charts/chart6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46.xml"/><Relationship Id="rId5" Type="http://schemas.openxmlformats.org/officeDocument/2006/relationships/tags" Target="../tags/tag301.xml"/><Relationship Id="rId10"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8.xml"/><Relationship Id="rId7" Type="http://schemas.openxmlformats.org/officeDocument/2006/relationships/notesSlide" Target="../notesSlides/notesSlide4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10.xml"/><Relationship Id="rId5" Type="http://schemas.openxmlformats.org/officeDocument/2006/relationships/tags" Target="../tags/tag310.xml"/><Relationship Id="rId4" Type="http://schemas.openxmlformats.org/officeDocument/2006/relationships/tags" Target="../tags/tag309.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3.xml"/><Relationship Id="rId7" Type="http://schemas.openxmlformats.org/officeDocument/2006/relationships/notesSlide" Target="../notesSlides/notesSlide4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slideLayout" Target="../slideLayouts/slideLayout10.xml"/><Relationship Id="rId5" Type="http://schemas.openxmlformats.org/officeDocument/2006/relationships/tags" Target="../tags/tag315.xml"/><Relationship Id="rId4" Type="http://schemas.openxmlformats.org/officeDocument/2006/relationships/tags" Target="../tags/tag314.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8.xml"/><Relationship Id="rId7" Type="http://schemas.openxmlformats.org/officeDocument/2006/relationships/notesSlide" Target="../notesSlides/notesSlide49.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10.xml"/><Relationship Id="rId5" Type="http://schemas.openxmlformats.org/officeDocument/2006/relationships/tags" Target="../tags/tag320.xml"/><Relationship Id="rId4" Type="http://schemas.openxmlformats.org/officeDocument/2006/relationships/tags" Target="../tags/tag319.xml"/></Relationships>
</file>

<file path=ppt/slides/_rels/slide64.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3.xml"/><Relationship Id="rId7" Type="http://schemas.openxmlformats.org/officeDocument/2006/relationships/notesSlide" Target="../notesSlides/notesSlide50.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slideLayout" Target="../slideLayouts/slideLayout9.xml"/><Relationship Id="rId5" Type="http://schemas.openxmlformats.org/officeDocument/2006/relationships/tags" Target="../tags/tag325.xml"/><Relationship Id="rId4" Type="http://schemas.openxmlformats.org/officeDocument/2006/relationships/tags" Target="../tags/tag324.xml"/></Relationships>
</file>

<file path=ppt/slides/_rels/slide65.xml.rels><?xml version="1.0" encoding="UTF-8" standalone="yes"?>
<Relationships xmlns="http://schemas.openxmlformats.org/package/2006/relationships"><Relationship Id="rId3" Type="http://schemas.openxmlformats.org/officeDocument/2006/relationships/tags" Target="../tags/tag328.xml"/><Relationship Id="rId7" Type="http://schemas.openxmlformats.org/officeDocument/2006/relationships/chart" Target="../charts/chart6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51.xml"/><Relationship Id="rId5" Type="http://schemas.openxmlformats.org/officeDocument/2006/relationships/slideLayout" Target="../slideLayouts/slideLayout9.xml"/><Relationship Id="rId4" Type="http://schemas.openxmlformats.org/officeDocument/2006/relationships/tags" Target="../tags/tag3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10.xml"/><Relationship Id="rId5" Type="http://schemas.openxmlformats.org/officeDocument/2006/relationships/tags" Target="../tags/tag334.xml"/><Relationship Id="rId4" Type="http://schemas.openxmlformats.org/officeDocument/2006/relationships/tags" Target="../tags/tag333.xml"/></Relationships>
</file>

<file path=ppt/slides/_rels/slide68.xml.rels><?xml version="1.0" encoding="UTF-8" standalone="yes"?>
<Relationships xmlns="http://schemas.openxmlformats.org/package/2006/relationships"><Relationship Id="rId8" Type="http://schemas.openxmlformats.org/officeDocument/2006/relationships/tags" Target="../tags/tag342.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chart" Target="../charts/chart69.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chart" Target="../charts/chart68.xml"/><Relationship Id="rId5" Type="http://schemas.openxmlformats.org/officeDocument/2006/relationships/tags" Target="../tags/tag339.xml"/><Relationship Id="rId10" Type="http://schemas.openxmlformats.org/officeDocument/2006/relationships/notesSlide" Target="../notesSlides/notesSlide53.xml"/><Relationship Id="rId4" Type="http://schemas.openxmlformats.org/officeDocument/2006/relationships/tags" Target="../tags/tag338.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chart" Target="../charts/chart70.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49.xml"/><Relationship Id="rId7" Type="http://schemas.openxmlformats.org/officeDocument/2006/relationships/slideLayout" Target="../slideLayouts/slideLayout10.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chart" Target="../charts/chart71.xml"/></Relationships>
</file>

<file path=ppt/slides/_rels/slide72.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chart" Target="../charts/chart73.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chart" Target="../charts/chart72.xml"/><Relationship Id="rId5" Type="http://schemas.openxmlformats.org/officeDocument/2006/relationships/tags" Target="../tags/tag357.xml"/><Relationship Id="rId10" Type="http://schemas.openxmlformats.org/officeDocument/2006/relationships/notesSlide" Target="../notesSlides/notesSlide56.xml"/><Relationship Id="rId4" Type="http://schemas.openxmlformats.org/officeDocument/2006/relationships/tags" Target="../tags/tag356.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chart" Target="../charts/chart74.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notesSlide" Target="../notesSlides/notesSlide5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slideLayout" Target="../slideLayouts/slideLayout10.xml"/><Relationship Id="rId5" Type="http://schemas.openxmlformats.org/officeDocument/2006/relationships/tags" Target="../tags/tag365.xml"/><Relationship Id="rId10" Type="http://schemas.openxmlformats.org/officeDocument/2006/relationships/tags" Target="../tags/tag370.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chart" Target="../charts/chart75.xml"/></Relationships>
</file>

<file path=ppt/slides/_rels/slide74.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chart" Target="../charts/chart77.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chart" Target="../charts/chart76.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notesSlide" Target="../notesSlides/notesSlide58.xml"/><Relationship Id="rId5" Type="http://schemas.openxmlformats.org/officeDocument/2006/relationships/tags" Target="../tags/tag375.xml"/><Relationship Id="rId10" Type="http://schemas.openxmlformats.org/officeDocument/2006/relationships/slideLayout" Target="../slideLayouts/slideLayout10.xml"/><Relationship Id="rId4" Type="http://schemas.openxmlformats.org/officeDocument/2006/relationships/tags" Target="../tags/tag374.xml"/><Relationship Id="rId9" Type="http://schemas.openxmlformats.org/officeDocument/2006/relationships/tags" Target="../tags/tag379.xml"/></Relationships>
</file>

<file path=ppt/slides/_rels/slide75.xml.rels><?xml version="1.0" encoding="UTF-8" standalone="yes"?>
<Relationships xmlns="http://schemas.openxmlformats.org/package/2006/relationships"><Relationship Id="rId8" Type="http://schemas.openxmlformats.org/officeDocument/2006/relationships/tags" Target="../tags/tag387.xml"/><Relationship Id="rId13" Type="http://schemas.openxmlformats.org/officeDocument/2006/relationships/chart" Target="../charts/chart78.xml"/><Relationship Id="rId3" Type="http://schemas.openxmlformats.org/officeDocument/2006/relationships/tags" Target="../tags/tag382.xml"/><Relationship Id="rId7" Type="http://schemas.openxmlformats.org/officeDocument/2006/relationships/tags" Target="../tags/tag386.xml"/><Relationship Id="rId12" Type="http://schemas.openxmlformats.org/officeDocument/2006/relationships/notesSlide" Target="../notesSlides/notesSlide59.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tags" Target="../tags/tag385.xml"/><Relationship Id="rId11" Type="http://schemas.openxmlformats.org/officeDocument/2006/relationships/slideLayout" Target="../slideLayouts/slideLayout10.xml"/><Relationship Id="rId5" Type="http://schemas.openxmlformats.org/officeDocument/2006/relationships/tags" Target="../tags/tag384.xml"/><Relationship Id="rId10" Type="http://schemas.openxmlformats.org/officeDocument/2006/relationships/tags" Target="../tags/tag389.xml"/><Relationship Id="rId4" Type="http://schemas.openxmlformats.org/officeDocument/2006/relationships/tags" Target="../tags/tag383.xml"/><Relationship Id="rId9" Type="http://schemas.openxmlformats.org/officeDocument/2006/relationships/tags" Target="../tags/tag388.xml"/><Relationship Id="rId14" Type="http://schemas.openxmlformats.org/officeDocument/2006/relationships/chart" Target="../charts/chart79.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2.xml"/><Relationship Id="rId7" Type="http://schemas.openxmlformats.org/officeDocument/2006/relationships/slideLayout" Target="../slideLayouts/slideLayout10.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9" Type="http://schemas.openxmlformats.org/officeDocument/2006/relationships/chart" Target="../charts/chart8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398.xml"/><Relationship Id="rId7" Type="http://schemas.openxmlformats.org/officeDocument/2006/relationships/notesSlide" Target="../notesSlides/notesSlide61.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slideLayout" Target="../slideLayouts/slideLayout10.xml"/><Relationship Id="rId5" Type="http://schemas.openxmlformats.org/officeDocument/2006/relationships/tags" Target="../tags/tag400.xml"/><Relationship Id="rId4" Type="http://schemas.openxmlformats.org/officeDocument/2006/relationships/tags" Target="../tags/tag399.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tags" Target="../tags/tag413.xml"/><Relationship Id="rId3" Type="http://schemas.openxmlformats.org/officeDocument/2006/relationships/tags" Target="../tags/tag408.xml"/><Relationship Id="rId7" Type="http://schemas.openxmlformats.org/officeDocument/2006/relationships/tags" Target="../tags/tag412.xml"/><Relationship Id="rId12" Type="http://schemas.openxmlformats.org/officeDocument/2006/relationships/chart" Target="../charts/chart8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11" Type="http://schemas.openxmlformats.org/officeDocument/2006/relationships/chart" Target="../charts/chart83.xml"/><Relationship Id="rId5" Type="http://schemas.openxmlformats.org/officeDocument/2006/relationships/tags" Target="../tags/tag410.xml"/><Relationship Id="rId10" Type="http://schemas.openxmlformats.org/officeDocument/2006/relationships/notesSlide" Target="../notesSlides/notesSlide63.xml"/><Relationship Id="rId4" Type="http://schemas.openxmlformats.org/officeDocument/2006/relationships/tags" Target="../tags/tag409.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16.xml"/><Relationship Id="rId7" Type="http://schemas.openxmlformats.org/officeDocument/2006/relationships/notesSlide" Target="../notesSlides/notesSlide6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10.xml"/><Relationship Id="rId5" Type="http://schemas.openxmlformats.org/officeDocument/2006/relationships/tags" Target="../tags/tag418.xml"/><Relationship Id="rId4" Type="http://schemas.openxmlformats.org/officeDocument/2006/relationships/tags" Target="../tags/tag417.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3" Type="http://schemas.openxmlformats.org/officeDocument/2006/relationships/tags" Target="../tags/tag441.xml"/><Relationship Id="rId2" Type="http://schemas.openxmlformats.org/officeDocument/2006/relationships/tags" Target="../tags/tag440.xml"/><Relationship Id="rId1" Type="http://schemas.openxmlformats.org/officeDocument/2006/relationships/tags" Target="../tags/tag439.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4.xml"/><Relationship Id="rId7" Type="http://schemas.openxmlformats.org/officeDocument/2006/relationships/notesSlide" Target="../notesSlides/notesSlide70.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9.xml"/><Relationship Id="rId5" Type="http://schemas.openxmlformats.org/officeDocument/2006/relationships/tags" Target="../tags/tag446.xml"/><Relationship Id="rId4" Type="http://schemas.openxmlformats.org/officeDocument/2006/relationships/tags" Target="../tags/tag445.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1D6A2F3-9176-490B-80D7-6A24E481FB32}"/>
              </a:ext>
            </a:extLst>
          </p:cNvPr>
          <p:cNvPicPr>
            <a:picLocks noChangeAspect="1"/>
          </p:cNvPicPr>
          <p:nvPr/>
        </p:nvPicPr>
        <p:blipFill>
          <a:blip r:embed="rId5"/>
          <a:stretch>
            <a:fillRect/>
          </a:stretch>
        </p:blipFill>
        <p:spPr>
          <a:xfrm>
            <a:off x="-76200" y="-190500"/>
            <a:ext cx="13030200" cy="72390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Cape May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November 2021</a:t>
              </a:r>
            </a:p>
          </p:txBody>
        </p:sp>
      </p:grpSp>
      <p:pic>
        <p:nvPicPr>
          <p:cNvPr id="12" name="Picture 2">
            <a:extLst>
              <a:ext uri="{FF2B5EF4-FFF2-40B4-BE49-F238E27FC236}">
                <a16:creationId xmlns:a16="http://schemas.microsoft.com/office/drawing/2014/main" id="{D9F4797F-BCA3-47F7-BFA9-F6F88BA0EA7B}"/>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28118" y="4927663"/>
            <a:ext cx="742950" cy="1405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8E74C1F0-3A1C-4A9F-AB10-A317D59BBE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81000"/>
            <a:ext cx="2343150" cy="443418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A59FBEE1-317B-48E5-BAA8-3F918ACCFD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0" y="987552"/>
            <a:ext cx="5631473" cy="4800600"/>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Cape May County Basic Needs</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5952086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dirty="0">
                          <a:latin typeface="Franklin Gothic Book" panose="020B0503020102020204" pitchFamily="34" charset="0"/>
                        </a:rPr>
                        <a:t>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dirty="0">
                          <a:latin typeface="Franklin Gothic Book" panose="020B0503020102020204" pitchFamily="34" charset="0"/>
                        </a:rPr>
                        <a:t>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dirty="0">
                          <a:latin typeface="Franklin Gothic Book" panose="020B0503020102020204" pitchFamily="34" charset="0"/>
                        </a:rPr>
                        <a:t>6.3</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dirty="0">
                          <a:latin typeface="Franklin Gothic Book" panose="020B0503020102020204" pitchFamily="34" charset="0"/>
                        </a:rPr>
                        <a:t>6.4</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dirty="0">
                          <a:latin typeface="Franklin Gothic Book" panose="020B0503020102020204" pitchFamily="34" charset="0"/>
                        </a:rPr>
                        <a:t>AllTransit™ Performance Score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dirty="0">
                          <a:latin typeface="Franklin Gothic Book" panose="020B0503020102020204" pitchFamily="34" charset="0"/>
                        </a:rPr>
                        <a:t>7.1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dirty="0">
                          <a:latin typeface="Franklin Gothic Book" panose="020B0503020102020204" pitchFamily="34" charset="0"/>
                        </a:rPr>
                        <a:t>7.6</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dirty="0">
                          <a:latin typeface="Franklin Gothic Book" panose="020B0503020102020204" pitchFamily="34" charset="0"/>
                        </a:rPr>
                        <a:t>7.8</a:t>
                      </a: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dirty="0">
                          <a:latin typeface="Franklin Gothic Book" panose="020B0503020102020204" pitchFamily="34" charset="0"/>
                        </a:rPr>
                        <a:t>8.2</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285620032"/>
              </p:ext>
            </p:extLst>
          </p:nvPr>
        </p:nvGraphicFramePr>
        <p:xfrm>
          <a:off x="7543801" y="924727"/>
          <a:ext cx="4800600" cy="608567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Cape May County Support/Services</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3549460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special education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811726947"/>
              </p:ext>
            </p:extLst>
          </p:nvPr>
        </p:nvGraphicFramePr>
        <p:xfrm>
          <a:off x="7022991" y="1193709"/>
          <a:ext cx="5321409" cy="5892891"/>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355670026"/>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19519384"/>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501616614"/>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514841649"/>
              </p:ext>
            </p:extLst>
          </p:nvPr>
        </p:nvGraphicFramePr>
        <p:xfrm>
          <a:off x="3249706" y="567672"/>
          <a:ext cx="6520665" cy="5071128"/>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1.3: Residential segregation – Black/White (by county)</a:t>
            </a:r>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dirty="0">
                <a:latin typeface="Franklin Gothic Medium" panose="020B0603020102020204" pitchFamily="34" charset="0"/>
              </a:rPr>
              <a:t>Source: County Health Rankings and Roadmaps, Residential Segregation - Black/White, 2021 </a:t>
            </a: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dirty="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2017-2021 </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1.5: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192724571"/>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711711437"/>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912462200"/>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1.8: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1.9: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389176882"/>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4294664135"/>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680514960"/>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881617123"/>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1.11: Children (%) per age category, in county</a:t>
            </a:r>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2019 </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3168906755"/>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Children in Single-parent households, 2017-2021</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193131988"/>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987587476"/>
              </p:ext>
            </p:extLst>
          </p:nvPr>
        </p:nvGraphicFramePr>
        <p:xfrm>
          <a:off x="3478078" y="581799"/>
          <a:ext cx="7844043" cy="62762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Children (%) in single-parent households (by county)</a:t>
            </a:r>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Children in Single-parent households, 2021 </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Demographics</a:t>
            </a: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Monthly cost of living budget ($), in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233833123"/>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4"/>
            </p:custDataLst>
            <p:extLst>
              <p:ext uri="{D42A27DB-BD31-4B8C-83A1-F6EECF244321}">
                <p14:modId xmlns:p14="http://schemas.microsoft.com/office/powerpoint/2010/main" val="2120874398"/>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54050" y="3626461"/>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2.4: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98129" y="4089350"/>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3431767659"/>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604662713"/>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2.5: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3964862099"/>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2.6: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3076237024"/>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1149289071"/>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2.8: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2899753292"/>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4207840723"/>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the American Community Survey 2015-2019 data.</a:t>
            </a:r>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Households (%) with severe housing problems* over time, in county</a:t>
            </a:r>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3240087098"/>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Comprehensive Housing Affordability Strategy (CHAS), 2008-2017 data.</a:t>
            </a:r>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https://map.feedingamerica.org/county/2019/overall/new-jersey/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583949046"/>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Food insecurity (%) over time, in county</a:t>
            </a:r>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900" dirty="0">
                <a:solidFill>
                  <a:schemeClr val="tx1">
                    <a:lumMod val="95000"/>
                    <a:lumOff val="5000"/>
                  </a:schemeClr>
                </a:solidFill>
                <a:latin typeface="Franklin Gothic Medium" panose="020B0603020102020204" pitchFamily="34" charset="0"/>
              </a:rPr>
              <a:t>Source: https://map.feedingamerica.org/county/2019/overall/new-jersey/</a:t>
            </a:r>
            <a:endParaRPr lang="en-US" sz="800" dirty="0">
              <a:solidFill>
                <a:schemeClr val="tx1">
                  <a:lumMod val="95000"/>
                  <a:lumOff val="5000"/>
                </a:schemeClr>
              </a:solidFill>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2630484753"/>
              </p:ext>
            </p:extLst>
          </p:nvPr>
        </p:nvGraphicFramePr>
        <p:xfrm>
          <a:off x="8798128" y="4480560"/>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dirty="0"/>
              <a:t>Source: NJ Department of Agriculture via Advocates for Children of New Jersey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867785566"/>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950936496"/>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754505574"/>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214935205"/>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030316645"/>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1918045129"/>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990767314"/>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p:cNvSpPr txBox="1"/>
          <p:nvPr>
            <p:custDataLst>
              <p:tags r:id="rId8"/>
            </p:custDataLst>
          </p:nvPr>
        </p:nvSpPr>
        <p:spPr>
          <a:xfrm>
            <a:off x="7848357" y="6169968"/>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9"/>
            </p:custDataLst>
          </p:nvPr>
        </p:nvSpPr>
        <p:spPr>
          <a:xfrm>
            <a:off x="7010400" y="6169968"/>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Cost of transportation as a percentage of income (%) in NJ (by county)</a:t>
            </a:r>
          </a:p>
        </p:txBody>
      </p:sp>
      <p:graphicFrame>
        <p:nvGraphicFramePr>
          <p:cNvPr id="9" name="Chart 8"/>
          <p:cNvGraphicFramePr/>
          <p:nvPr>
            <p:custDataLst>
              <p:tags r:id="rId5"/>
            </p:custDataLst>
            <p:extLst>
              <p:ext uri="{D42A27DB-BD31-4B8C-83A1-F6EECF244321}">
                <p14:modId xmlns:p14="http://schemas.microsoft.com/office/powerpoint/2010/main" val="1061570277"/>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AllTransit™ Rankings, 2021. https://alltransit.cnt.org/rankings/</a:t>
            </a:r>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AllTransit™ Performance Score (by county)</a:t>
            </a:r>
          </a:p>
        </p:txBody>
      </p:sp>
      <p:graphicFrame>
        <p:nvGraphicFramePr>
          <p:cNvPr id="6" name="Chart 5"/>
          <p:cNvGraphicFramePr/>
          <p:nvPr>
            <p:custDataLst>
              <p:tags r:id="rId4"/>
            </p:custDataLst>
            <p:extLst>
              <p:ext uri="{D42A27DB-BD31-4B8C-83A1-F6EECF244321}">
                <p14:modId xmlns:p14="http://schemas.microsoft.com/office/powerpoint/2010/main" val="174217155"/>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dirty="0">
                <a:latin typeface="Franklin Gothic Book"/>
              </a:rPr>
              <a:t>Note: The AllTransitTM Performance Score (with values from 0 to 10) is a weighted sum of transit connectivity, access to land area and jobs, and frequency of service, where the higher the number the better the transit service.</a:t>
            </a: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457579235"/>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069489366"/>
              </p:ext>
            </p:extLst>
          </p:nvPr>
        </p:nvGraphicFramePr>
        <p:xfrm>
          <a:off x="8577587" y="5053356"/>
          <a:ext cx="3581400" cy="1608197"/>
        </p:xfrm>
        <a:graphic>
          <a:graphicData uri="http://schemas.openxmlformats.org/drawingml/2006/chart">
            <c:chart xmlns:c="http://schemas.openxmlformats.org/drawingml/2006/chart" xmlns:r="http://schemas.openxmlformats.org/officeDocument/2006/relationships" r:id="rId13"/>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626118429"/>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 September 2021</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715979650"/>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Medicaid Participation</a:t>
            </a: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Reno Gazette Journal per the Centers for Disease Control and Prevention (CDC) and state health departments, October 23, 2021</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197396643"/>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2020-2021</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676952133"/>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2015-2016 through 2020-2021</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062039439"/>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881217074"/>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from Sept 2020-Aug 2021: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4245899319"/>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Sept 2020-Aug 2021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4235235106"/>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2019 (Based on American Community Survey 5-year estimates data, 2019); NJ average sourced from ACNJ Kids Count Data Dashboard, 2020</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2229060549"/>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2015-2019 (Based on American Community Survey 5-year estimates data, 2015-2019)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1976518277"/>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013991465"/>
              </p:ext>
            </p:extLst>
          </p:nvPr>
        </p:nvGraphicFramePr>
        <p:xfrm>
          <a:off x="8487010" y="4393513"/>
          <a:ext cx="3506868" cy="1926771"/>
        </p:xfrm>
        <a:graphic>
          <a:graphicData uri="http://schemas.openxmlformats.org/drawingml/2006/chart">
            <c:chart xmlns:c="http://schemas.openxmlformats.org/drawingml/2006/chart" xmlns:r="http://schemas.openxmlformats.org/officeDocument/2006/relationships" r:id="rId12"/>
          </a:graphicData>
        </a:graphic>
      </p:graphicFrame>
      <p:sp>
        <p:nvSpPr>
          <p:cNvPr id="3" name="TextBox 2">
            <a:extLst>
              <a:ext uri="{FF2B5EF4-FFF2-40B4-BE49-F238E27FC236}">
                <a16:creationId xmlns:a16="http://schemas.microsoft.com/office/drawing/2014/main" id="{2CBA865F-FB5C-42A6-B459-D3BF0E7C9CCE}"/>
              </a:ext>
            </a:extLst>
          </p:cNvPr>
          <p:cNvSpPr txBox="1"/>
          <p:nvPr>
            <p:custDataLst>
              <p:tags r:id="rId2"/>
            </p:custDataLst>
          </p:nvPr>
        </p:nvSpPr>
        <p:spPr>
          <a:xfrm>
            <a:off x="8487009" y="3711713"/>
            <a:ext cx="3854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8.6: High school graduation rates over time, in county </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4" name="TextBox 3">
            <a:extLst>
              <a:ext uri="{FF2B5EF4-FFF2-40B4-BE49-F238E27FC236}">
                <a16:creationId xmlns:a16="http://schemas.microsoft.com/office/drawing/2014/main" id="{CDBEDB54-7C21-4AD7-BF97-6D45B5AD2E2D}"/>
              </a:ext>
            </a:extLst>
          </p:cNvPr>
          <p:cNvSpPr txBox="1"/>
          <p:nvPr>
            <p:custDataLst>
              <p:tags r:id="rId3"/>
            </p:custDataLst>
          </p:nvPr>
        </p:nvSpPr>
        <p:spPr>
          <a:xfrm>
            <a:off x="8487009" y="4162681"/>
            <a:ext cx="3722260"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Foundation, Kids Count Data Center, 2016-2019</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 name="TextBox 4">
            <a:extLst>
              <a:ext uri="{FF2B5EF4-FFF2-40B4-BE49-F238E27FC236}">
                <a16:creationId xmlns:a16="http://schemas.microsoft.com/office/drawing/2014/main" id="{2CBA865F-FB5C-42A6-B459-D3BF0E7C9CCE}"/>
              </a:ext>
            </a:extLst>
          </p:cNvPr>
          <p:cNvSpPr txBox="1"/>
          <p:nvPr>
            <p:custDataLst>
              <p:tags r:id="rId4"/>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graduation rates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5"/>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Foundation, Kids Count Data Center, 2019</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6"/>
            </p:custDataLst>
            <p:extLst>
              <p:ext uri="{D42A27DB-BD31-4B8C-83A1-F6EECF244321}">
                <p14:modId xmlns:p14="http://schemas.microsoft.com/office/powerpoint/2010/main" val="1036049648"/>
              </p:ext>
            </p:extLst>
          </p:nvPr>
        </p:nvGraphicFramePr>
        <p:xfrm>
          <a:off x="3144347" y="612485"/>
          <a:ext cx="6981872" cy="5638891"/>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New Jersey measures and reports on 4-year and 5-year adjusted cohort graduation rates and will begin reporting on 6-year adjusted cohort graduation rates beginning with 2021. The 4-year adjusted cohort graduation rate measures the percentage of students in the adjusted cohort who graduate by the end of 4 years. This includes students who graduate in less than 4 years. 5-year adjusted cohort graduation rates are not included in this chart.</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8.8: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2015-2019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695378158"/>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550778113"/>
              </p:ext>
            </p:extLst>
          </p:nvPr>
        </p:nvGraphicFramePr>
        <p:xfrm>
          <a:off x="3158171" y="870405"/>
          <a:ext cx="6916558" cy="5911395"/>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8.7: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2019 </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267973652"/>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3963416313"/>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3108476720"/>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Advocates for Children of New Jersey using raw data from NJ Department of Law and Public Safety, Division of NJ State Police, Uniform Crime Reports, 2019</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Advocates for Children of New Jersey using raw data from NJ Department of Law and Public Safety, Division of NJ State Police, Uniform Crime Reports, 2015-2019.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32132361"/>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969891534"/>
              </p:ext>
            </p:extLst>
          </p:nvPr>
        </p:nvGraphicFramePr>
        <p:xfrm>
          <a:off x="8534400" y="4854310"/>
          <a:ext cx="3429000" cy="192749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229476262"/>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2021 </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912669435"/>
              </p:ext>
            </p:extLst>
          </p:nvPr>
        </p:nvGraphicFramePr>
        <p:xfrm>
          <a:off x="8764331" y="4202472"/>
          <a:ext cx="3254840" cy="2122128"/>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2017-2021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463884943"/>
              </p:ext>
            </p:extLst>
          </p:nvPr>
        </p:nvGraphicFramePr>
        <p:xfrm>
          <a:off x="3197889" y="705774"/>
          <a:ext cx="6665302" cy="5695025"/>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996204974"/>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2470445906"/>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769830300"/>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3459637753"/>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1745926483"/>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88140955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
            </a:r>
            <a:r>
              <a:rPr lang="en-US" sz="900"/>
              <a:t>Attorney General, 2015-2019</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3791777853"/>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2087076829"/>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2020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4095103023"/>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2021</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940960139"/>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576095176"/>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882008233"/>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169181455"/>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4201499362"/>
              </p:ext>
            </p:extLst>
          </p:nvPr>
        </p:nvGraphicFramePr>
        <p:xfrm>
          <a:off x="4038599" y="4148425"/>
          <a:ext cx="7162801" cy="219491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532167491"/>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3591034249"/>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2896190415"/>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44871322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2017-2019</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792832013"/>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2394552248"/>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26488318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2020</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680615004"/>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2016-2020</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581049204"/>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2019 (Based on State Fiscal Year July 1, 2018 through June 30, 2019)</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998203090"/>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34107317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1560319776"/>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295418"/>
            <a:ext cx="9084627" cy="562582"/>
          </a:xfrm>
          <a:prstGeom prst="rect">
            <a:avLst/>
          </a:prstGeom>
          <a:noFill/>
        </p:spPr>
        <p:txBody>
          <a:bodyPr wrap="square" rtlCol="0" anchor="ctr" anchorCtr="0">
            <a:noAutofit/>
          </a:bodyPr>
          <a:lstStyle/>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1367874299"/>
              </p:ext>
            </p:extLst>
          </p:nvPr>
        </p:nvGraphicFramePr>
        <p:xfrm>
          <a:off x="3208972" y="990153"/>
          <a:ext cx="8830628" cy="548684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3914605006"/>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2019 </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Jewish Family Service of Atlantic and Cape May Counties </a:t>
            </a:r>
            <a:r>
              <a:rPr lang="en-US" sz="1200" dirty="0">
                <a:solidFill>
                  <a:srgbClr val="C00000"/>
                </a:solidFill>
                <a:latin typeface="Franklin Gothic Medium" panose="020B0603020102020204" pitchFamily="34" charset="0"/>
              </a:rPr>
              <a:t>[Family Counseling]</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Center for Family Services </a:t>
            </a:r>
            <a:r>
              <a:rPr lang="en-US" sz="1200" dirty="0">
                <a:solidFill>
                  <a:srgbClr val="C00000"/>
                </a:solidFill>
                <a:latin typeface="Franklin Gothic Medium" panose="020B0603020102020204" pitchFamily="34" charset="0"/>
              </a:rPr>
              <a:t>[Teen Center/Kinship/Parenting Support]</a:t>
            </a:r>
          </a:p>
          <a:p>
            <a:endParaRPr lang="en-US" sz="1600" dirty="0">
              <a:latin typeface="Franklin Gothic Medium" panose="020B0603020102020204" pitchFamily="34" charset="0"/>
            </a:endParaRPr>
          </a:p>
          <a:p>
            <a:r>
              <a:rPr lang="en-US" sz="1600" dirty="0">
                <a:latin typeface="Franklin Gothic Medium" panose="020B0603020102020204" pitchFamily="34" charset="0"/>
              </a:rPr>
              <a:t>Intensive Family Support Services </a:t>
            </a:r>
            <a:r>
              <a:rPr lang="en-US" sz="1200" dirty="0">
                <a:solidFill>
                  <a:srgbClr val="C00000"/>
                </a:solidFill>
                <a:latin typeface="Franklin Gothic Medium" panose="020B0603020102020204" pitchFamily="34" charset="0"/>
              </a:rPr>
              <a:t>[Mental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United Way – Atlantic County/Cape May Office </a:t>
            </a:r>
            <a:r>
              <a:rPr lang="en-US" sz="1200" dirty="0">
                <a:solidFill>
                  <a:srgbClr val="C00000"/>
                </a:solidFill>
                <a:latin typeface="Franklin Gothic Medium" panose="020B0603020102020204" pitchFamily="34" charset="0"/>
              </a:rPr>
              <a:t>[Job, Health, Utilities, Housing]</a:t>
            </a:r>
          </a:p>
          <a:p>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www.capeatlanticresourcenet.org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23074840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4112705548"/>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South Jersey Legal Services </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spc="-20" dirty="0">
                <a:latin typeface="Franklin Gothic Medium" panose="020B0603020102020204" pitchFamily="34" charset="0"/>
              </a:rPr>
              <a:t>  ACLU of New Jersey</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dirty="0">
                <a:solidFill>
                  <a:srgbClr val="C00000"/>
                </a:solidFill>
                <a:latin typeface="Franklin Gothic Medium" panose="020B0603020102020204" pitchFamily="34" charset="0"/>
              </a:rPr>
              <a:t>Disability</a:t>
            </a:r>
            <a:r>
              <a:rPr lang="en-US" sz="1400" spc="-20" dirty="0">
                <a:latin typeface="Franklin Gothic Medium" panose="020B0603020102020204" pitchFamily="34" charset="0"/>
              </a:rPr>
              <a:t>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p>
          <a:p>
            <a:r>
              <a:rPr lang="en-US" sz="1400" spc="-20" dirty="0">
                <a:latin typeface="Franklin Gothic Medium" panose="020B0603020102020204" pitchFamily="34" charset="0"/>
              </a:rPr>
              <a:t>  Coalition Against Rape and Abuse Project</a:t>
            </a:r>
            <a:endParaRPr lang="en-US" sz="140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21995758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1a6044441354330ec6c6875&quot;,&quot;SmartGridHorizontal&quot;:0,&quot;LinkedExcelSources&quot;:{&quot;618a971e383938345c058b52&quot;:&quot;{{Desktop}}\\County Workbooks\\Cape_May_County_11.08.21 (with Engage).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1eQ8Qtr9dvQJcjb1T2_1636454606&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UX5fAEVepsVM2JoXgLT_1636454606&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eGxLBqeYckJEovhRHTY_1636454606&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bGaMvrBdjkyInsRp1Z_1636454607&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9XPyjNQ1fvCqmLANFCX_1636454607&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7j48FsoGZb0D2QliP0F_1636454607&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9Yq9wCrrnyQGfRXx5Gz_1636454607&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aoUHDoRYS1l8lZfQH1_1636454607&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htg4vd7YNHhO0WliNl_1636454607&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JpaSlWu8EP5PTMQUjV8_1636454607&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SWnGOszmfriYyjNWN17_1636454607&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MeRFMq5Rg4K7WO8NN0d_1636454607&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6G23j7l1t5MIZutYlZv_1636454607&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4kueL4X1IFUKNyg5Kde_1636454607&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6hnKg4ZT7UfY1AWHmE_1636454607&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K3hyF01As6Tt1oFKsi_1636454608&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DU5BAlZCAd0QpNBqjf_1636454608&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ZQCAH2mc33Ly9oUzv6u_1636454608&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f0xTp6FFqYrZXmK19Fz_1636454608&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xWdBjMS4Azi7dckV4OX_1636454608&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dBgeBQptPEJOt9DdiW_1636454608&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64nnhuh69MoJ7sR5NCY_1636454608&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JHRa0yryJVzK5Ww16U_1636454608&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pfUaLO7xTAlUkJgcC_1636454608&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2fAzghuYYLMNM1Qu6kI_1636454608&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a7PDwx5Wi2W4UTPqrn_1636454609&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cFUu0UX7SyndgQ9MQLE_1636454609&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ZIFjHRMoc8HSooMTE84_1636454609&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rbBXF88F3wRK0iM8QX5_1636454609&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rlFZ9zA5NBGvtfq9xRE_1636454609&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ojrHcQcGjhiejKWXoC7_1636454609&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A0CW40E7dxzVSrFh8GM_1636454610&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waqtddOcQgVnjOIrDJG_1636454610&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p1HJTQgdtfTI9jrOe1d_1636454610&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ZUd1rZBkxHavNmpwLb_1636454610&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mh5as2cQKVASzPB9Qa3_1636454610&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u3yjf9ksZ7zfzFj3MXO_1636454610&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pelW82jtMuGxhoeElAO_1636454610&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4w51IB6V617rH6BCpJm_163645461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GTAZgFbuZohPIlX6bCm_163645461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JB54d0KDwMfewt4ttxh_163645461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gP47wJaOmD4Zv9L6wjE_163645461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xOOXvtEmxOC9QACB6yR_163645461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H5tJkSZkv5Q7XwdsHFg_1636454610&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7nzP1nl2jrpH7035d8S_16364546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gsg9FA0pgjyIFxdB4n2_16364546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SBhlFQotAGCJStclm8_16364546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8bfg64GTwB68o43Cwk_16364546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ecdPGaMaH7lrXZu0w_16364546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ejGqE49RW8ud2b3TRR_16364546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LQIPyMQyAjr5fSjE8kZ_16364546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HgNvklxnFSNhJik8cW_1636454612&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vYOzxb5yrNbcgOqInJY_1636454612&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hai90auTNRoEA0tePoE_1636454612&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8oD3pNScp4zDN89W3d_1636454612&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ggICu7dqisYIiOtfk0u_1636454612&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zVAew8FNpOHntdce1wb_1636454612&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BukRFnOUhNfwVvygYMp_1636454612&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iZ9S3X11JbFWJThDnH_1636454612&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oECfwWGKSLu9AIFs7I_1636454613&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0i6o8tGqOo1aq4WRDjb_1636454613&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ICtRJZpP9bevTWsbMU_1636454614&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XV1cNmAVtitUIUyryGl_1636454614&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bdgYPa5fn2albbHpwxa_1636454614&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OnxR5LhDTFZYxDpGpJ_1636454614&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F9t4y4WxkEQS3As6hY_1636454614&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UKTiBwARfqzqeKgmt9V_1636454614&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Ir5OoH14dd9daoXU8K_1636454614&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jBFEXAaiPwoOda5bqka_1636454614&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ztxCH2SKA3yw6PvJPTD_1636454614&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9bh8ogqL72OU0R90xLZ_1636454615&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WMOoPqVDJIEP1WZId0i_1636454615&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wP2M0RSkl7yEojhPTB_1636454615&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8gxJUjOmQi7j8cByp0r_1636454615&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e0gDgC22BBciosvLNy_1636454615&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l2Sbz1V9MuLtMpiD7Ey_1636454615&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KHPjya0ikyMulPwteqY_1636454615&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dVA814OdZTpCT3JBurS_1636454615&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1WteJV5y8dg2TFRRsNT_1636454615&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0gQL4hJ8QAbDy7JtuhF_1636454615&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1gCYEnklR1hq4aznwyR_1636454616&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uaOFV5ykTdVOkBas4N_1636454616&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iIHK0V1zOQnG8rcvnL6_1636454616&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LKCsT4mqBfvdIBHyeK_1636454616&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5pkBSNrDX7wGKLjaeA_1636454616&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7RX3zkbl9CUDVPqnYkg_1636454616&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bHFvJQab85kzrNDPMAL_1636454616&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1JaTcD3LNifmAUovUrV_1636454617&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lNpfCVZceSbbBex8AJ_1636454617&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7Cbo9j2tvXQHJ3e3Up_1636454617&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DnxBYmKHieVwk4EUq6_1636454617&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Bui3Sx61V0oyPM4nhF2_1636454617&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suQetfPqZIv5P9hVKs_1636454617&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JtHdMpnD4QqtPJYnlE_1636454617&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c7QiZSG7qmomwMUVMb_1636454617&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l41FSmIVWh1BlltCCUl_163645461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B3WGWYQfj5ZVlSXPIDv_163645461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85g0Z6PtqTXxbT64pKg_163645461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P336UDE5OAMqSvhDJE_163645461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bYEJnofJT0IuaDU4B6Q_163645461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K5aLuyYJ5NE0r6XwH0_163645461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zzwsl2riu5b6Zbpdml_163645461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akagClIyXfwpkHdOOc_1636454618&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xrAl3fc0gnYY8Go5sTp_1636454618&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S0wDys9MBmWulLaqW1a_1636454619&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c85zOG6rqXSYfU3Eq7_1636454619&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WtbcRZJZoFcTmR6Yphh_1636454619&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SKLRl14Hy3Y2Cs4Jc2_1636454620&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Xc2c43U64DTa584P19V_1636454620&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1IBuqpk5m0DYHVJT15j_1636454620&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5NTnKTIEC38FNPROqi_1636454620&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INk2h78eU2WjWSUUGZl_1636454620&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2rYTbmwwfswI0Rghht_1636454620&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gJYaWiMjPFlv7iagXa_1636454620&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nyc27OSMjlFIs3Hhzqd_1636454620&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YHV5xqmxZE04rlZN8T_1636454620&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qREOjAx94kIlJUt7WMe_1636454620&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4Omb6PYXTaaWwNer4E_1636454620&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Mene55GILboKqEsjvv_1636454621&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ybqGO4BYFMw9kcE6iS_1636454621&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pQ2JxcQtZB7bmTMDZw6_1636454622&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3JPLlsqP8VJbf4TWCSG_1636454622&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VhNx1dGV21JbRS9Sgmd_1636454622&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RJ4Zuj4QS0uvmTn388E_1636454622&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VhSRyzER8xgeHYEDcf_1636454622&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mCbMyJnD83STASVnmJ_1636454622&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fa2nbUyjaRi9jHMKh9A_1636454622&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Y5VSDWEF8FpZErqNilo_1636454622&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igP8dBP8u8YXUJQUB0e_1636454622&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95NPtWD7RUUqptueW0O_1636454622&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mcVPIwtctWXcyAYoLFh_1636454623&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ikARhgswHNupbvsXtd7_163645462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abds8ajiu5F6MhLRIN_163645462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dcgEtDMyzi2Y4iZmCIe_163645462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y512uFKR5xO3cPMbWN_163645462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8qOmI2EP6mgOd8YvWkR_163645462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tfDJ2r9ufMW8puEk8Dg_1636454624&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ffmoNSiLMTCMslz5fDM_1636454624&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ECzZctCL8OvieOT12B7_163645462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40luW4hae0uteaHxuf_163645462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LFEhFdMhpsSH5hXZqsR_163645462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RocdnIJ4EOVs0lZfZ9_163645462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TR55CMxr51SSUbr4KPN_1636454625&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YzFT5Pp0MDWRu5uecS_1636454625&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dCsYHmvE2gWaFMOwTR7_1636454625&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yMBv3uqZ8cnmGvbc9iS_1636454625&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OjR3l9iQt9bUZKdPn_1636454625&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8ozx7oEsIbvlxAlRuJZ_1636454625&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BABmXn6axH9uvPgp9R_1636454625&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uwF5mexBJPZpJO6B658_1636454625&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d3rg7nDHjlh9ZbjFvL_1636454625&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AAymkC3uFzQl3gKiH25_1636454625&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FmIDcShawkzweDyRMJ_1636454625&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KCQLp2UPkgVq1noFuEf_1636454626&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4IBdE2udpKH3Ecv3VX_1636454626&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NDIkSx9jZxPWu25XU4_1636454626&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W8hkF6pV3OyCAzn8gz_1636454626&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g6ZAP1E0cQ1guhsUVyA_1636454626&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Is6j0Oo4HxjB2zC2hp_1636454626&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0YdaVbkQIFsrp9bCSZ_1636454626&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200UjCzEed2UOeUTcSp_1636454626&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ReYvfr7SmJMxgcmWBx7_1636454626&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QsRTctWhThviTw7JUtQ_1636454626&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TEZhw2kokqpuT9ns1Q6_1636454626&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HRk6i69KmGMiFwkc9W_1636454627&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HRiuEQwykbaFWVPj0Gt_1636454628&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ajxFFkYu1c2K7AdmRyI_1636454628&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LJmTAoOdAm5p9qOieLG_1636454628&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o8OdJ0G35pb9MZG4VfN_1636454628&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wdAAMyJzAsAiHmZS1Dk_163645462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gmv5wDuZEbE1B0AbTi_163645462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8RPVnWidZhQ69FpvB0M_1636454629&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WhK9bp8vOMHlCM8HlYv_163645462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eRN78F80TfY9kKQdDK_1636454629&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xWRG7E3q1HlcDYf259_1636454629&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4XYVG8Q0Amh4Jjz7QPe_1636454630&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4rYCfmROCboMYhDaP3p_1636454630&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xMMtyzqO6XM4R0CbFCY_1636454630&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ciz6K69dCgyHGmzCWx2_1636454630&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NJNwe3KZ6KE86uhmDYg_1636454630&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7o5sel2iiBOJfT6qc99_1636454631&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ORgp6HEZUPyTmg38m7_1636454631&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oXwrSVxbQZhI6zjyCb_1636454631&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9BU2wgUII2pfbm3yXJc_1636454631&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XjGl8Ecf0cMk6XLoViJ_1636454631&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raqXR9Ro0czjWaleyc_1636454631&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PDKos5pmDEze1i9U3N_1636454632&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iFfk0y6kylYnhQ3Yt9z_1636454632&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7s1kZiHJEy5wjhP1zEy_1636454632&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Z8ItpushWiiJQzNYld4_1636454632&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5W2yqkHHOODxTN1sr8m_1636454633&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qVkK2wS5LKhtWfRguZU_1636454633&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wpEdDH34UPfELnMxfs_1636454633&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rn4hJtcvx1z7P5EwrA_1636454633&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t0TQfv3RmmRyeUiVnh5_1636454633&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mlc6TBl1dhyEAZkrIKH_1636454633&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jBA8LfJThPKkjg16O4p_1636454633&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7NAVU9akrdnI1RhUzXP_1636454633&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0trlxqWdORa9tF1MGq1_1636454633&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uSAQ8uerZyvsBLwK2gM_1636454633&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x2OvASr7yMOnkA4hoVm_1636454634&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9obIIzYK1TFO2lCaaC7_1636454634&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xeGHxN23VODiD4AXKuo_1636454634&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kgtOnfVu3QKRgzfk0C_1636454634&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SF0oN1N7uixcYKOgliH_1636454635&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hyHKwIimQ8ERyRuyMj_1636454635&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fnimeEvtU2H38pBwlZ_1636454635&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xHbLwVV3fH2ANMIzE2F_1636454636&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53OyzlFnlBuSDgRtgr2_1636454636&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0uVcLUuqHWVUq5px50_1636454636&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dKMnlqIk315dBre25ei_1636454636&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31hOdUKxEjoRi0cYGbC_1636454636&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ezoCpV4smnuLryxUfhN_1636454636&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wIWEYOYjHaPSqUNSzJ_1636454636&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oezT8QbIN8Zk9pciNKf_1636454636&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ObKt8dQ1hahjumPEf9_1636454637&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uwWbuVD27166cw8Wxw0_1636454637&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U9gAjV2iS1HiHNwSDrP_1636454637&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D1xTdJg7EJN9vZypqfX_1636454637&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UaC9mHS8xdHELkCdas_1636454637&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kcwaQXEpo96qL3XMsdX_1636454637&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5UtmvZaMpM0dAuauB4A_1636454637&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5ArxjJCLvKV6FdWQ41x_1636454637&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GpFy3n1oebv1wSze1bV_1636454637&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489BY94KBAHKPzVc0Ua_1636454637&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rojqov3X89Dm9MshKMI_1636454637&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OBtiHjR7jVcUe2dZe2_1636454638&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bIzSvGXjEHfKQ9SKgNy_163645463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mdyq0KXOXNgCzxmHcPl_163645463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CE9QL8ZEpQcllR7gOyR_1636454638&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eTIDgQFH1L0JaQhcVlv_163645463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0ujnbIR8GszdJ54tMX_163645463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5b6K2yWLWllcoNKQCn_163645463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WRTtPji8InD5pFzKgrE_163645463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VNRc5RuD43kSoaYJGNi_163645463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HNquvNHKCKWPoeClbi2_163645463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x8zeTMaifd4YKhKjrB_1636454639&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QT8Dx4XjsmIaPqUBf9_1636454639&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iTf2oGTh3qgiFPZm5yR_1636454639&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JWTGagNBzyDGK5sgSRU_1636454640&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x5mgwaMctulsNQC6g6U_1636454640&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3OGDLLpBdsj8zHrgXQd_1636454640&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x0PSeaorZQhhSs7uTQ_1636454640&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PiiWxSjfTWXTArY1wty_1636454641&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qTCLSsAtKcyvZO0RXo5_1636454641&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2nYJAIpRzJ0ms3E1aPj_1636454641&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5g9EKQ7irPGns4OC9q4_1636454641&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3IRnaOit66QWobGQFVu_1636454641&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nrQDdEgkOb5d3n6R0Th_1636454641&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GrbfGaPhNkgLKx71HoG_1636454642&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7UUl3agcKfbWwMjzsZp_1636454642&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YfIeYb1WHJka1J1AZgQ_1636454642&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EXQTvciNVqLduLQGO5k_1636454642&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u0AEuBBFYdjkfenz2T9_1636454642&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Xx0Cw16L35f6uWcAlXB_1636454642&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klEj8H6B2AKuKOonOA_1636454643&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2kkPotF6PWaVR4nmihG_1636454643&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qcJCBJ7gb909EQTSSf_1636454643&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OdWyaHUQgTmMWjt5ccA_163645464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cIbzEUcCp37TunOIX9Y_1636454643&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c0rnCn7f9HkFzok8zbg_1636454643&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9qGs0xOBWGUFsr64BMb_1636454643&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pvLNajX1HbHGNaEU27O_1636454644&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mbRGVG4etkDyQVNJV5Q_163645464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tIg9NXJUYl0tzW0xYD_163645464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2UqQwNrL3FuQBD9tzA_163645464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coP1PCAphVmdDSZk82f_163645464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jtB14M4gqJm4mULaXuw_163645464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vKflQLR6xGYbhgxxshZ_1636454644&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4a4vfDcBQf0YpWTqMWN_163645464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20tuF5OjgvqLHQnQgSQ_1636454645&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NjQ3FpoLEmp6MITUj5S_1636454645&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qUj29RxKgalJjpEYkkp_1636454645&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uuxU3ViJX4xgx1yNGWI_1636454645&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U4Nv3WoFYI707gO9v0T_1636454645&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Rn27HEaIvW5HazhFxD6_1636454645&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GVQXwOLhMOzmMHDubIw_1636454645&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95UDPJu8lP3HOUgvon_1636454645&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xQ7Yae2zOJoPV6gPSnw_1636454646&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k2N5Ht23hWYz3Pcz95T_1636454646&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1JHmw9rUxO85A0yBzC_1636454646&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pn3PhQG4Qc1xEp1AOQ_1636454646&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R5maFk5wipvplNSjfY_1636454646&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HZnBKszl0qrkmF2NAH1_1636454646&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QrRb8mIERk70fG2BGRH_1636454646&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uYU8rxvG9dcxnhvFo15_1636454646&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69Uz4AtkxJisGXy7SdE_1636454647&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xsrrIjG2MY0kp8HJv8_1636454647&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fpGPMvYjEVde9p9tPlq_1636454647&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WZj4qDuPaFHFNgo7YFw_1636454647&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m7TzfTvaETO3mebY1xE_1636454648&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00ErguYwDLBlOUMssfn_1636454648&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0XxKqOplR85npeVQBkG_1636454648&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BntD9h3IHy1mFo64fg_1636454648&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eX23ZrD1MEpsaboW3uG_1636454648&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2EjKcPsJlleBl7v5gZI_1636454648&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0LlX77ECgY4FxnFLYsb_163645464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hdwwbfk0OrcfRmI6lOe_1636454649&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nGHi1mojguuavO45pW0_1636454649&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FhggJ92hiB74KzDKkRa_1636454649&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tfGFusSkxHOSfm1pJJN_1636454649&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hb8EJEfPPSNo62JVX2N_1636454650&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CsAHJtH3g9wX6SIcxu_1636454650&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9an9enWxsl5RQ4eI4RK_1636454650&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2L84m78b0h7JBNqkeMP_1636454650&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LkoE2UL5GQTC6e4z9w_1636454650&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BumdQJQQrh1sRAoN2uM_1636454650&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VrcnUMZlOXRIT6HpCj0_1636454650&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6cy4JSoAAlIjx1k4tz_1636454651&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KrlzGRysMiCN0E1IRYG_1636454651&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jwfsIJ1fS8dkNzLuoEa_1636454651&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Ii1WiGkHzpm9hgM1Sj_1636454651&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ZGYz35x32VYKIk5sVCx_1636454651&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aTAAhiWa4DdhpGxCe_1636454651&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A1ONjjSbtUejY7kOOW_1636454651&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UREdWqpP8eeWsNnWgQq_1636454651&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JJ0aOm5hcpUykuaUov_1636454651&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fBtUCHnMIezfhmwWVR_163645465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HtjvYUZmEhCUo81yF8P_163645465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gkJxmBeM1qpBSQK012_1636454651&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vmKbFsFymjFZSvtax6_1636454652&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pE1FgMt63ZJXjxyO1m_1636454652&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IuXtdtcDcGJcQCm4cY_1636454653&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Kuxdoi6uD7Np3RT2KB_1636454653&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5FhTcLeYMMl6aVAyZiI_1636454653&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TKA0Ux2alyXH78rxNH9_1636454653&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p1QotQ4vg8Q5VxorvDF_1636454653&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p0mX81WK4hBFcYmLxeW_1636454653&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K8XdQax8OHqVhnxUMn2_1636454653&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oWKyxm0NtIWLBZ6f0ul_1636454654&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hIFYudgSFYYuGrqQQet_1636454654&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EkYld9UXU1j8y7oOHc_163645465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G1gIgcRMHD9oAlRkTWH_1636454654&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61aFuiUI0lHx6FkAjj_1636454654&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wR7DbBQsosH9JaXtT5u_1636454654&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3dJLZEbeztCPlJIK8b_1636454654&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ICSti58OOdfY4EPtyX_1636454654&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2NIaJXmn0n04dTjQ4Iv_1636454654&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od9FUwG7HFnZPaFsr6C_163645465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h6wZnan11LpEczR7gEH_1636454655&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e5Hx4yhL9t2rasGyL7_1636454655&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JQqpnxH8BcWopgjDNyh_1636454655&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ICkaGSbTmd0vEMx7dH_1636454655&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4BgUFu65UCWnu9yxvp_163645465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MMNjv4ctT0KWyoKIwrW_163645465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dqXbIkZrvl1YEYBHWI0_1636454656&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fRlFOqznCmR4YGnxGD7_163645465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J68p83rW6t0plIsveOV_1636454656&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ombHL2FbzghakOBhfoG_1636454656&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tYWvAkXCcjtlmS7jRwe_1636454656&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A4Myym1gGmf5GTpsx5_1636454656&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3ZVoBIKm1GZLU79RJzC_1636454656&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Jn9LApHgiVWGUD0jxQ_1636454656&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MMNWdanAkB9qHAuqjMt_1636454657&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2g1CVATl9Fxz7IYixUD_1636454657&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TFlqL6pNhqqmCAHTSeD_163645465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HF4i8KK5wi1FFma3HIh_1636454658&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7PUHO9y3i5XxDuW8jt_1636454658&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k92zCsCMn0pd6zOhXx4_163645465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htaDJcGgjZy1DdIzZmw_163645465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WciuYzRNrr4zezrrSZh_163645465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Gi9cDFLF7hnGkqz3cxi_163645465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coysG4MfT8Is3vj468n_163645465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j9Q1BJgpAyewpdTNUy_163645465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4x9LdTzrOC0Me87NGUV_1636454658&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UqV9SFUi8VNspMUdsD_1636454658&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vZTfBh3ZwvNbXcJNaWB_1636454658&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I6xf0aagVO3N0GYJUke_163645465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cuc1eD70j6fFB6LJUEg_1636454659&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1fpoByqDMt3O4If6p9Y_1636454659&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pLmObxJbgnWfHuFlQi_1636454659&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l1ReXh3WLtbZglPEhw_1636454659&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MUufcfEBvgEv18osOe_1636454659&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6nKwmnxyDBXBGiG9AL7_163645466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w4gdTUanB3nI2sAbLpF_163645466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NnJKvxJvKfuKwa2Xvy_1636454660&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naLYEchMnxHVEDvqpR9_1636454660&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4WQPiU3PUkWxOMeKDol_1636454660&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moPmsxLUuJKFYVyanmE_1636454660&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5foy1ZJFs6esdQKb77q_1636454660&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WG0Ian68HSr6FQbgiRs_1636454660&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pmV1GVLsabGsa4j1erE_1636454661&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PzVFoGu4GED6DvSl9Bi_1636454661&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zY7dDFEJFE81qGrIMB_1636454661&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N1Y9rTb2eIWz5yLkRDO_1636454661&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mxtQVAEMRfazQpFa0Aa_1636454661&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DJVNZM2H3oZWneukPI_1636454661&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WLPaN1WrCRWIRDb3NOn_1636454661&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2O63HO6HTFxf7RUGNft_1636454661&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ftQS7Kp65NEbyGODFMT_1636454661&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6JijBMKL0kawKewJ321_1636454662&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EQzjIPi3N04VWcXmlb_163645466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qbhZt4vDiCRaqw0y5sH_1636454662&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O1HarLj79dCMv19ljI_1636454662&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XQ07cTaeI7o5WLxwwuU_1636454662&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McN3f5u9ukrBEdj3qW_1636454662&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YGiOA5hUBcR7NPAzLxp_1636454662&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wskqsg6Cya7tPuAeciK_1636454663&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fkWQkJNJ3nc7OA4d2eD_163645466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rjxaYSQJSTrEcbMwPOi_1636454664&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gO7qlG3LRIKoyJUXaM_1636454664&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riWr0waqShwpFvYpfB5_1636454664&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FcKkFAW5Y1gNItLH8rF_1636454664&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ODXatos7f49Si8QXp5z_1636454664&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3uCFdwbYZ6fSvR4Tvoj_1636454664&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JKAjg4MNvEbOgUtJZWz_1636454665&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fdvjj8rg62HDhVKDo41_1636454665&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BJdIAeHs01NzNdqyuX_1636454665&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zbm8tiGXPcBURd6kTMl_1636454665&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BTvPuUVTxcZIiRARpH_1636454665&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f7b46EMgLMYpzKzDwZY_1636454665&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IUVuLoOWfJyFkAg9IGt_1636454665&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sE4QDfPM0REQkM3ABLm_1636454666&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Ii84yZnCRCKNYqPRx8p_1636454666&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t4FnO6HgMYS8LyYUog_1636454667&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yTAHekTHxErFY4LhalR_1636454667&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2ueHTVWqeSKLtv6sXoe_1636454667&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gX0PnZb5ZVsnlFYjRk_1636454667&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RKSLfcNaWica1bHa1wy_1636454667&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oxJmT4GpoxrnZ58lRPn_1636454667&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goGGBZjwHDSbrfapeo_1636454668&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95djittWtbhMBcjN1Wn_1636454668&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ONERExnsqgdOW7aTO2D_1636454668&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du7pqd98e9coWrwpCf_1636454668&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7UwUCgW0u06ERe70NIk_1636454669&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eVjtkzqncaXZYqI8gZ_1636454669&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3ZwK8pZe63cg8hCHdag_1636454669&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cNqhcd3jPuNlxcqFvEt_1636454669&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3zz2w0ODNz6zf9lN1CO_1636454669&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dhRsRK6dAWS6Jm7Dmgg_1636454670&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CWdTRgYHOQTinQMcCeL_1636454670&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8rQpyd11Nw6GLvHXj6s_1636454670&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GYdHNSrPuDzX0zDbDTM_1636454670&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g2KUsqYyYsZp4yvROEl_1636454670&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LzkDjnfQwoGZGgiyUf_1636454670&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e6M38A0Wv6gZbIGaYa_1636454671&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rElF5OPdeHCxowdCO1w_1636454671&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N8cIu1zWTOdsznkEONJ_1636454671&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DPVIjqGobzpKRfelu4Z_1636454672&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HGuY3LN7rTB15c5KpZY_1636454672&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25166</TotalTime>
  <Words>9925</Words>
  <Application>Microsoft Office PowerPoint</Application>
  <PresentationFormat>Widescreen</PresentationFormat>
  <Paragraphs>864</Paragraphs>
  <Slides>90</Slides>
  <Notes>71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Symbol</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1691</cp:revision>
  <dcterms:created xsi:type="dcterms:W3CDTF">2006-08-16T00:00:00Z</dcterms:created>
  <dcterms:modified xsi:type="dcterms:W3CDTF">2021-11-30T11:00:20Z</dcterms:modified>
</cp:coreProperties>
</file>