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drawings/drawing2.xml" ContentType="application/vnd.openxmlformats-officedocument.drawingml.chartshapes+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82098" autoAdjust="0"/>
  </p:normalViewPr>
  <p:slideViewPr>
    <p:cSldViewPr>
      <p:cViewPr varScale="1">
        <p:scale>
          <a:sx n="99" d="100"/>
          <a:sy n="99" d="100"/>
        </p:scale>
        <p:origin x="1056" y="7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Linked%20County%20Workbooks%20and%20PPT\Linked%20with%20Manual%20Updates\Cape%20May\Cape%20May_2020_QA_01_15_V06%20(linked)%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Linked%20County%20Workbooks%20and%20PPT\Linked%20with%20Manual%20Updates\Cape%20May\Cape%20May_2020_QA_01_15_V06%20(linked)%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chartUserShapes" Target="../drawings/drawing2.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'[Cape May_2020_QA_01_15_V06 (linked) (1).xlsx]0. Overview'!$A$16,'[Cape May_2020_QA_01_15_V06 (linked) (1).xlsx]0. Overview'!$A$42,'[Cape May_2020_QA_01_15_V06 (linked) (1).xlsx]0. Overview'!$A$61,'[Cape May_2020_QA_01_15_V06 (linked) (1).xlsx]0. Overview'!$A$85,'[Cape May_2020_QA_01_15_V06 (linked) (1).xlsx]0. Overview'!$A$91,'[Cape May_2020_QA_01_15_V06 (linked) (1).xlsx]0. Overview'!$A$125,'[Cape May_2020_QA_01_15_V06 (linked) (1).xlsx]0. Overview'!$A$143,'[Cape May_2020_QA_01_15_V06 (linked) (1).xlsx]0. Overview'!$A$161,'[Cape May_2020_QA_01_15_V06 (linked) (1).xlsx]0. Overview'!$A$196,'[Cape May_2020_QA_01_15_V06 (linked) (1).xlsx]0. Overview'!$A$220,'[Cape May_2020_QA_01_15_V06 (linked) (1).xlsx]0. Overview'!$A$241</c:f>
              <c:strCache>
                <c:ptCount val="11"/>
                <c:pt idx="0">
                  <c:v>Cape May</c:v>
                </c:pt>
                <c:pt idx="1">
                  <c:v>Cape May</c:v>
                </c:pt>
                <c:pt idx="2">
                  <c:v>Cape May</c:v>
                </c:pt>
                <c:pt idx="3">
                  <c:v>Cape May</c:v>
                </c:pt>
                <c:pt idx="4">
                  <c:v>Cape May</c:v>
                </c:pt>
                <c:pt idx="5">
                  <c:v>Cape May</c:v>
                </c:pt>
                <c:pt idx="6">
                  <c:v>Cape May</c:v>
                </c:pt>
                <c:pt idx="7">
                  <c:v>Cape May</c:v>
                </c:pt>
                <c:pt idx="8">
                  <c:v>Cape May</c:v>
                </c:pt>
                <c:pt idx="10">
                  <c:v>Cape May</c:v>
                </c:pt>
              </c:strCache>
            </c:strRef>
          </c:cat>
          <c:val>
            <c:numRef>
              <c:f>'[Cape May_2020_QA_01_15_V06 (linked) (1).xlsx]0. Overview'!$C$16,'[Cape May_2020_QA_01_15_V06 (linked) (1).xlsx]0. Overview'!$C$42,'[Cape May_2020_QA_01_15_V06 (linked) (1).xlsx]0. Overview'!$C$61,'[Cape May_2020_QA_01_15_V06 (linked) (1).xlsx]0. Overview'!$C$85,'[Cape May_2020_QA_01_15_V06 (linked) (1).xlsx]0. Overview'!$C$91,'[Cape May_2020_QA_01_15_V06 (linked) (1).xlsx]0. Overview'!$C$125,'[Cape May_2020_QA_01_15_V06 (linked) (1).xlsx]0. Overview'!$C$143,'[Cape May_2020_QA_01_15_V06 (linked) (1).xlsx]0. Overview'!$C$161,'[Cape May_2020_QA_01_15_V06 (linked) (1).xlsx]0. Overview'!$C$196,'[Cape May_2020_QA_01_15_V06 (linked) (1).xlsx]0. Overview'!$C$220,'[Cape May_2020_QA_01_15_V06 (linked) (1).xlsx]0. Overview'!$C$241</c:f>
              <c:numCache>
                <c:formatCode>General</c:formatCode>
                <c:ptCount val="11"/>
                <c:pt idx="0">
                  <c:v>22</c:v>
                </c:pt>
                <c:pt idx="1">
                  <c:v>22</c:v>
                </c:pt>
                <c:pt idx="2">
                  <c:v>22</c:v>
                </c:pt>
                <c:pt idx="3">
                  <c:v>22</c:v>
                </c:pt>
                <c:pt idx="4">
                  <c:v>22</c:v>
                </c:pt>
                <c:pt idx="5">
                  <c:v>22</c:v>
                </c:pt>
                <c:pt idx="6">
                  <c:v>22</c:v>
                </c:pt>
                <c:pt idx="7">
                  <c:v>22</c:v>
                </c:pt>
                <c:pt idx="8">
                  <c:v>22</c:v>
                </c:pt>
                <c:pt idx="10">
                  <c:v>22</c:v>
                </c:pt>
              </c:numCache>
            </c:numRef>
          </c:val>
          <c:extLst>
            <c:ext xmlns:c16="http://schemas.microsoft.com/office/drawing/2014/chart" uri="{C3380CC4-5D6E-409C-BE32-E72D297353CC}">
              <c16:uniqueId val="{00000000-DF1F-44C6-9CD0-83FB5A3A57E5}"/>
            </c:ext>
          </c:extLst>
        </c:ser>
        <c:dLbls>
          <c:showLegendKey val="0"/>
          <c:showVal val="0"/>
          <c:showCatName val="0"/>
          <c:showSerName val="0"/>
          <c:showPercent val="0"/>
          <c:showBubbleSize val="0"/>
        </c:dLbls>
        <c:gapWidth val="150"/>
        <c:overlap val="100"/>
        <c:axId val="629792664"/>
        <c:axId val="629798152"/>
      </c:barChart>
      <c:barChart>
        <c:barDir val="bar"/>
        <c:grouping val="stacked"/>
        <c:varyColors val="0"/>
        <c:ser>
          <c:idx val="2"/>
          <c:order val="1"/>
          <c:spPr>
            <a:noFill/>
            <a:ln>
              <a:noFill/>
            </a:ln>
            <a:effectLst/>
          </c:spPr>
          <c:invertIfNegative val="0"/>
          <c:cat>
            <c:strRef>
              <c:f>'[Cape May_2020_QA_01_15_V06 (linked) (1).xlsx]0. Overview'!$A$16,'[Cape May_2020_QA_01_15_V06 (linked) (1).xlsx]0. Overview'!$A$42,'[Cape May_2020_QA_01_15_V06 (linked) (1).xlsx]0. Overview'!$A$61,'[Cape May_2020_QA_01_15_V06 (linked) (1).xlsx]0. Overview'!$A$85,'[Cape May_2020_QA_01_15_V06 (linked) (1).xlsx]0. Overview'!$A$91,'[Cape May_2020_QA_01_15_V06 (linked) (1).xlsx]0. Overview'!$A$125,'[Cape May_2020_QA_01_15_V06 (linked) (1).xlsx]0. Overview'!$A$143,'[Cape May_2020_QA_01_15_V06 (linked) (1).xlsx]0. Overview'!$A$161,'[Cape May_2020_QA_01_15_V06 (linked) (1).xlsx]0. Overview'!$A$196,'[Cape May_2020_QA_01_15_V06 (linked) (1).xlsx]0. Overview'!$A$220,'[Cape May_2020_QA_01_15_V06 (linked) (1).xlsx]0. Overview'!$A$241</c:f>
              <c:strCache>
                <c:ptCount val="11"/>
                <c:pt idx="0">
                  <c:v>Cape May</c:v>
                </c:pt>
                <c:pt idx="1">
                  <c:v>Cape May</c:v>
                </c:pt>
                <c:pt idx="2">
                  <c:v>Cape May</c:v>
                </c:pt>
                <c:pt idx="3">
                  <c:v>Cape May</c:v>
                </c:pt>
                <c:pt idx="4">
                  <c:v>Cape May</c:v>
                </c:pt>
                <c:pt idx="5">
                  <c:v>Cape May</c:v>
                </c:pt>
                <c:pt idx="6">
                  <c:v>Cape May</c:v>
                </c:pt>
                <c:pt idx="7">
                  <c:v>Cape May</c:v>
                </c:pt>
                <c:pt idx="8">
                  <c:v>Cape May</c:v>
                </c:pt>
                <c:pt idx="10">
                  <c:v>Cape May</c:v>
                </c:pt>
              </c:strCache>
            </c:strRef>
          </c:cat>
          <c:val>
            <c:numRef>
              <c:f>'[Cape May_2020_QA_01_15_V06 (linked) (1).xlsx]0. Overview'!$D$16,'[Cape May_2020_QA_01_15_V06 (linked) (1).xlsx]0. Overview'!$D$42,'[Cape May_2020_QA_01_15_V06 (linked) (1).xlsx]0. Overview'!$D$61,'[Cape May_2020_QA_01_15_V06 (linked) (1).xlsx]0. Overview'!$D$85,'[Cape May_2020_QA_01_15_V06 (linked) (1).xlsx]0. Overview'!$D$91,'[Cape May_2020_QA_01_15_V06 (linked) (1).xlsx]0. Overview'!$D$125,'[Cape May_2020_QA_01_15_V06 (linked) (1).xlsx]0. Overview'!$D$143,'[Cape May_2020_QA_01_15_V06 (linked) (1).xlsx]0. Overview'!$D$161,'[Cape May_2020_QA_01_15_V06 (linked) (1).xlsx]0. Overview'!$D$196,'[Cape May_2020_QA_01_15_V06 (linked) (1).xlsx]0. Overview'!$D$220,'[Cape May_2020_QA_01_15_V06 (linked) (1).xlsx]0. Overview'!$D$241</c:f>
              <c:numCache>
                <c:formatCode>General</c:formatCode>
                <c:ptCount val="11"/>
                <c:pt idx="0">
                  <c:v>7.875</c:v>
                </c:pt>
                <c:pt idx="1">
                  <c:v>3.875</c:v>
                </c:pt>
                <c:pt idx="2">
                  <c:v>6.875</c:v>
                </c:pt>
                <c:pt idx="3">
                  <c:v>3.875</c:v>
                </c:pt>
                <c:pt idx="4">
                  <c:v>20.875</c:v>
                </c:pt>
                <c:pt idx="5">
                  <c:v>8.875</c:v>
                </c:pt>
                <c:pt idx="6">
                  <c:v>12.875</c:v>
                </c:pt>
                <c:pt idx="7">
                  <c:v>16.875</c:v>
                </c:pt>
                <c:pt idx="8">
                  <c:v>3.875</c:v>
                </c:pt>
                <c:pt idx="10">
                  <c:v>0.875</c:v>
                </c:pt>
              </c:numCache>
            </c:numRef>
          </c:val>
          <c:extLst>
            <c:ext xmlns:c16="http://schemas.microsoft.com/office/drawing/2014/chart" uri="{C3380CC4-5D6E-409C-BE32-E72D297353CC}">
              <c16:uniqueId val="{00000001-DF1F-44C6-9CD0-83FB5A3A57E5}"/>
            </c:ext>
          </c:extLst>
        </c:ser>
        <c:ser>
          <c:idx val="3"/>
          <c:order val="2"/>
          <c:spPr>
            <a:solidFill>
              <a:schemeClr val="bg2">
                <a:lumMod val="75000"/>
              </a:schemeClr>
            </a:solidFill>
            <a:ln>
              <a:solidFill>
                <a:schemeClr val="tx1"/>
              </a:solidFill>
            </a:ln>
            <a:effectLst/>
          </c:spPr>
          <c:invertIfNegative val="0"/>
          <c:cat>
            <c:strRef>
              <c:f>'[Cape May_2020_QA_01_15_V06 (linked) (1).xlsx]0. Overview'!$A$16,'[Cape May_2020_QA_01_15_V06 (linked) (1).xlsx]0. Overview'!$A$42,'[Cape May_2020_QA_01_15_V06 (linked) (1).xlsx]0. Overview'!$A$61,'[Cape May_2020_QA_01_15_V06 (linked) (1).xlsx]0. Overview'!$A$85,'[Cape May_2020_QA_01_15_V06 (linked) (1).xlsx]0. Overview'!$A$91,'[Cape May_2020_QA_01_15_V06 (linked) (1).xlsx]0. Overview'!$A$125,'[Cape May_2020_QA_01_15_V06 (linked) (1).xlsx]0. Overview'!$A$143,'[Cape May_2020_QA_01_15_V06 (linked) (1).xlsx]0. Overview'!$A$161,'[Cape May_2020_QA_01_15_V06 (linked) (1).xlsx]0. Overview'!$A$196,'[Cape May_2020_QA_01_15_V06 (linked) (1).xlsx]0. Overview'!$A$220,'[Cape May_2020_QA_01_15_V06 (linked) (1).xlsx]0. Overview'!$A$241</c:f>
              <c:strCache>
                <c:ptCount val="11"/>
                <c:pt idx="0">
                  <c:v>Cape May</c:v>
                </c:pt>
                <c:pt idx="1">
                  <c:v>Cape May</c:v>
                </c:pt>
                <c:pt idx="2">
                  <c:v>Cape May</c:v>
                </c:pt>
                <c:pt idx="3">
                  <c:v>Cape May</c:v>
                </c:pt>
                <c:pt idx="4">
                  <c:v>Cape May</c:v>
                </c:pt>
                <c:pt idx="5">
                  <c:v>Cape May</c:v>
                </c:pt>
                <c:pt idx="6">
                  <c:v>Cape May</c:v>
                </c:pt>
                <c:pt idx="7">
                  <c:v>Cape May</c:v>
                </c:pt>
                <c:pt idx="8">
                  <c:v>Cape May</c:v>
                </c:pt>
                <c:pt idx="10">
                  <c:v>Cape May</c:v>
                </c:pt>
              </c:strCache>
            </c:strRef>
          </c:cat>
          <c:val>
            <c:numRef>
              <c:f>'[Cape May_2020_QA_01_15_V06 (linked) (1).xlsx]0. Overview'!$E$16,'[Cape May_2020_QA_01_15_V06 (linked) (1).xlsx]0. Overview'!$E$42,'[Cape May_2020_QA_01_15_V06 (linked) (1).xlsx]0. Overview'!$E$61,'[Cape May_2020_QA_01_15_V06 (linked) (1).xlsx]0. Overview'!$E$85,'[Cape May_2020_QA_01_15_V06 (linked) (1).xlsx]0. Overview'!$E$91,'[Cape May_2020_QA_01_15_V06 (linked) (1).xlsx]0. Overview'!$E$125,'[Cape May_2020_QA_01_15_V06 (linked) (1).xlsx]0. Overview'!$E$143,'[Cape May_2020_QA_01_15_V06 (linked) (1).xlsx]0. Overview'!$E$161,'[Cape May_2020_QA_01_15_V06 (linked) (1).xlsx]0. Overview'!$E$196,'[Cape May_2020_QA_01_15_V06 (linked) (1).xlsx]0. Overview'!$E$220,'[Cape May_2020_QA_01_15_V06 (linked) (1).xlsx]0. Overview'!$E$241</c:f>
              <c:numCache>
                <c:formatCode>General</c:formatCode>
                <c:ptCount val="11"/>
                <c:pt idx="0">
                  <c:v>0.25</c:v>
                </c:pt>
                <c:pt idx="1">
                  <c:v>0.25</c:v>
                </c:pt>
                <c:pt idx="2">
                  <c:v>0.25</c:v>
                </c:pt>
                <c:pt idx="3">
                  <c:v>0.25</c:v>
                </c:pt>
                <c:pt idx="4">
                  <c:v>0.25</c:v>
                </c:pt>
                <c:pt idx="5">
                  <c:v>0.25</c:v>
                </c:pt>
                <c:pt idx="6">
                  <c:v>0.25</c:v>
                </c:pt>
                <c:pt idx="7">
                  <c:v>0.25</c:v>
                </c:pt>
                <c:pt idx="8">
                  <c:v>0.25</c:v>
                </c:pt>
                <c:pt idx="10">
                  <c:v>0.25</c:v>
                </c:pt>
              </c:numCache>
            </c:numRef>
          </c:val>
          <c:extLst>
            <c:ext xmlns:c16="http://schemas.microsoft.com/office/drawing/2014/chart" uri="{C3380CC4-5D6E-409C-BE32-E72D297353CC}">
              <c16:uniqueId val="{00000002-DF1F-44C6-9CD0-83FB5A3A57E5}"/>
            </c:ext>
          </c:extLst>
        </c:ser>
        <c:dLbls>
          <c:showLegendKey val="0"/>
          <c:showVal val="0"/>
          <c:showCatName val="0"/>
          <c:showSerName val="0"/>
          <c:showPercent val="0"/>
          <c:showBubbleSize val="0"/>
        </c:dLbls>
        <c:gapWidth val="50"/>
        <c:overlap val="100"/>
        <c:axId val="629792272"/>
        <c:axId val="629797760"/>
      </c:barChart>
      <c:catAx>
        <c:axId val="629792664"/>
        <c:scaling>
          <c:orientation val="maxMin"/>
        </c:scaling>
        <c:delete val="1"/>
        <c:axPos val="l"/>
        <c:numFmt formatCode="General" sourceLinked="1"/>
        <c:majorTickMark val="none"/>
        <c:minorTickMark val="none"/>
        <c:tickLblPos val="nextTo"/>
        <c:crossAx val="629798152"/>
        <c:crosses val="autoZero"/>
        <c:auto val="1"/>
        <c:lblAlgn val="ctr"/>
        <c:lblOffset val="100"/>
        <c:noMultiLvlLbl val="0"/>
      </c:catAx>
      <c:valAx>
        <c:axId val="629798152"/>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9792664"/>
        <c:crosses val="autoZero"/>
        <c:crossBetween val="between"/>
      </c:valAx>
      <c:valAx>
        <c:axId val="629797760"/>
        <c:scaling>
          <c:orientation val="minMax"/>
          <c:max val="22"/>
          <c:min val="0"/>
        </c:scaling>
        <c:delete val="1"/>
        <c:axPos val="b"/>
        <c:numFmt formatCode="General" sourceLinked="1"/>
        <c:majorTickMark val="out"/>
        <c:minorTickMark val="none"/>
        <c:tickLblPos val="nextTo"/>
        <c:crossAx val="629792272"/>
        <c:crosses val="max"/>
        <c:crossBetween val="between"/>
      </c:valAx>
      <c:catAx>
        <c:axId val="629792272"/>
        <c:scaling>
          <c:orientation val="maxMin"/>
        </c:scaling>
        <c:delete val="1"/>
        <c:axPos val="r"/>
        <c:numFmt formatCode="General" sourceLinked="1"/>
        <c:majorTickMark val="out"/>
        <c:minorTickMark val="none"/>
        <c:tickLblPos val="nextTo"/>
        <c:crossAx val="62979776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'[Cape May_2020_QA_01_15_V06 (linked) (1).xlsx]0. Overview'!$A$250,'[Cape May_2020_QA_01_15_V06 (linked) (1).xlsx]0. Overview'!$A$280,'[Cape May_2020_QA_01_15_V06 (linked) (1).xlsx]0. Overview'!$A$311,'[Cape May_2020_QA_01_15_V06 (linked) (1).xlsx]0. Overview'!$A$317,'[Cape May_2020_QA_01_15_V06 (linked) (1).xlsx]0. Overview'!$A$356,'[Cape May_2020_QA_01_15_V06 (linked) (1).xlsx]0. Overview'!$A$376,'[Cape May_2020_QA_01_15_V06 (linked) (1).xlsx]0. Overview'!$A$393,'[Cape May_2020_QA_01_15_V06 (linked) (1).xlsx]0. Overview'!$A$405,'[Cape May_2020_QA_01_15_V06 (linked) (1).xlsx]0. Overview'!$A$428</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'[Cape May_2020_QA_01_15_V06 (linked) (1).xlsx]0. Overview'!$C$250,'[Cape May_2020_QA_01_15_V06 (linked) (1).xlsx]0. Overview'!$C$280,'[Cape May_2020_QA_01_15_V06 (linked) (1).xlsx]0. Overview'!$C$311,'[Cape May_2020_QA_01_15_V06 (linked) (1).xlsx]0. Overview'!$C$317,'[Cape May_2020_QA_01_15_V06 (linked) (1).xlsx]0. Overview'!$C$356,'[Cape May_2020_QA_01_15_V06 (linked) (1).xlsx]0. Overview'!$C$376,'[Cape May_2020_QA_01_15_V06 (linked) (1).xlsx]0. Overview'!$C$393,'[Cape May_2020_QA_01_15_V06 (linked) (1).xlsx]0. Overview'!$C$405,'[Cape May_2020_QA_01_15_V06 (linked) (1).xlsx]0. Overview'!$C$428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CB1-477E-A7EC-68D676C12961}"/>
            </c:ext>
          </c:extLst>
        </c:ser>
        <c:dLbls>
          <c:showLegendKey val="0"/>
          <c:showVal val="0"/>
          <c:showCatName val="0"/>
          <c:showSerName val="0"/>
          <c:showPercent val="0"/>
          <c:showBubbleSize val="0"/>
        </c:dLbls>
        <c:gapWidth val="150"/>
        <c:overlap val="100"/>
        <c:axId val="629795408"/>
        <c:axId val="629799720"/>
      </c:barChart>
      <c:barChart>
        <c:barDir val="bar"/>
        <c:grouping val="stacked"/>
        <c:varyColors val="0"/>
        <c:ser>
          <c:idx val="2"/>
          <c:order val="1"/>
          <c:spPr>
            <a:noFill/>
            <a:ln>
              <a:noFill/>
            </a:ln>
            <a:effectLst/>
          </c:spPr>
          <c:invertIfNegative val="0"/>
          <c:cat>
            <c:strRef>
              <c:f>'[Cape May_2020_QA_01_15_V06 (linked) (1).xlsx]0. Overview'!$A$250,'[Cape May_2020_QA_01_15_V06 (linked) (1).xlsx]0. Overview'!$A$280,'[Cape May_2020_QA_01_15_V06 (linked) (1).xlsx]0. Overview'!$A$311,'[Cape May_2020_QA_01_15_V06 (linked) (1).xlsx]0. Overview'!$A$317,'[Cape May_2020_QA_01_15_V06 (linked) (1).xlsx]0. Overview'!$A$356,'[Cape May_2020_QA_01_15_V06 (linked) (1).xlsx]0. Overview'!$A$376,'[Cape May_2020_QA_01_15_V06 (linked) (1).xlsx]0. Overview'!$A$393,'[Cape May_2020_QA_01_15_V06 (linked) (1).xlsx]0. Overview'!$A$405,'[Cape May_2020_QA_01_15_V06 (linked) (1).xlsx]0. Overview'!$A$428</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'[Cape May_2020_QA_01_15_V06 (linked) (1).xlsx]0. Overview'!$D$250,'[Cape May_2020_QA_01_15_V06 (linked) (1).xlsx]0. Overview'!$D$280,'[Cape May_2020_QA_01_15_V06 (linked) (1).xlsx]0. Overview'!$D$311,'[Cape May_2020_QA_01_15_V06 (linked) (1).xlsx]0. Overview'!$D$317,'[Cape May_2020_QA_01_15_V06 (linked) (1).xlsx]0. Overview'!$D$356,'[Cape May_2020_QA_01_15_V06 (linked) (1).xlsx]0. Overview'!$D$376,'[Cape May_2020_QA_01_15_V06 (linked) (1).xlsx]0. Overview'!$D$393,'[Cape May_2020_QA_01_15_V06 (linked) (1).xlsx]0. Overview'!$D$405,'[Cape May_2020_QA_01_15_V06 (linked) (1).xlsx]0. Overview'!$D$428</c:f>
              <c:numCache>
                <c:formatCode>General</c:formatCode>
                <c:ptCount val="9"/>
                <c:pt idx="0">
                  <c:v>17.875</c:v>
                </c:pt>
                <c:pt idx="1">
                  <c:v>9.875</c:v>
                </c:pt>
                <c:pt idx="2">
                  <c:v>0.875</c:v>
                </c:pt>
                <c:pt idx="3">
                  <c:v>16.875</c:v>
                </c:pt>
                <c:pt idx="4">
                  <c:v>0.875</c:v>
                </c:pt>
                <c:pt idx="5">
                  <c:v>2.875</c:v>
                </c:pt>
                <c:pt idx="6">
                  <c:v>7.875</c:v>
                </c:pt>
                <c:pt idx="7">
                  <c:v>19.875</c:v>
                </c:pt>
                <c:pt idx="8">
                  <c:v>18.875</c:v>
                </c:pt>
              </c:numCache>
            </c:numRef>
          </c:val>
          <c:extLst>
            <c:ext xmlns:c16="http://schemas.microsoft.com/office/drawing/2014/chart" uri="{C3380CC4-5D6E-409C-BE32-E72D297353CC}">
              <c16:uniqueId val="{00000001-FCB1-477E-A7EC-68D676C12961}"/>
            </c:ext>
          </c:extLst>
        </c:ser>
        <c:ser>
          <c:idx val="3"/>
          <c:order val="2"/>
          <c:spPr>
            <a:solidFill>
              <a:schemeClr val="bg2">
                <a:lumMod val="75000"/>
              </a:schemeClr>
            </a:solidFill>
            <a:ln>
              <a:solidFill>
                <a:schemeClr val="tx1"/>
              </a:solidFill>
            </a:ln>
            <a:effectLst/>
          </c:spPr>
          <c:invertIfNegative val="0"/>
          <c:cat>
            <c:strRef>
              <c:f>'[Cape May_2020_QA_01_15_V06 (linked) (1).xlsx]0. Overview'!$A$250,'[Cape May_2020_QA_01_15_V06 (linked) (1).xlsx]0. Overview'!$A$280,'[Cape May_2020_QA_01_15_V06 (linked) (1).xlsx]0. Overview'!$A$311,'[Cape May_2020_QA_01_15_V06 (linked) (1).xlsx]0. Overview'!$A$317,'[Cape May_2020_QA_01_15_V06 (linked) (1).xlsx]0. Overview'!$A$356,'[Cape May_2020_QA_01_15_V06 (linked) (1).xlsx]0. Overview'!$A$376,'[Cape May_2020_QA_01_15_V06 (linked) (1).xlsx]0. Overview'!$A$393,'[Cape May_2020_QA_01_15_V06 (linked) (1).xlsx]0. Overview'!$A$405,'[Cape May_2020_QA_01_15_V06 (linked) (1).xlsx]0. Overview'!$A$428</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'[Cape May_2020_QA_01_15_V06 (linked) (1).xlsx]0. Overview'!$E$250,'[Cape May_2020_QA_01_15_V06 (linked) (1).xlsx]0. Overview'!$E$280,'[Cape May_2020_QA_01_15_V06 (linked) (1).xlsx]0. Overview'!$E$311,'[Cape May_2020_QA_01_15_V06 (linked) (1).xlsx]0. Overview'!$E$317,'[Cape May_2020_QA_01_15_V06 (linked) (1).xlsx]0. Overview'!$E$356,'[Cape May_2020_QA_01_15_V06 (linked) (1).xlsx]0. Overview'!$E$376,'[Cape May_2020_QA_01_15_V06 (linked) (1).xlsx]0. Overview'!$E$393,'[Cape May_2020_QA_01_15_V06 (linked) (1).xlsx]0. Overview'!$E$405,'[Cape May_2020_QA_01_15_V06 (linked) (1).xlsx]0. Overview'!$E$428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CB1-477E-A7EC-68D676C12961}"/>
            </c:ext>
          </c:extLst>
        </c:ser>
        <c:dLbls>
          <c:showLegendKey val="0"/>
          <c:showVal val="0"/>
          <c:showCatName val="0"/>
          <c:showSerName val="0"/>
          <c:showPercent val="0"/>
          <c:showBubbleSize val="0"/>
        </c:dLbls>
        <c:gapWidth val="50"/>
        <c:overlap val="100"/>
        <c:axId val="629795016"/>
        <c:axId val="629798544"/>
      </c:barChart>
      <c:catAx>
        <c:axId val="629795408"/>
        <c:scaling>
          <c:orientation val="maxMin"/>
        </c:scaling>
        <c:delete val="1"/>
        <c:axPos val="l"/>
        <c:numFmt formatCode="General" sourceLinked="1"/>
        <c:majorTickMark val="none"/>
        <c:minorTickMark val="none"/>
        <c:tickLblPos val="nextTo"/>
        <c:crossAx val="629799720"/>
        <c:crosses val="autoZero"/>
        <c:auto val="1"/>
        <c:lblAlgn val="ctr"/>
        <c:lblOffset val="100"/>
        <c:noMultiLvlLbl val="0"/>
      </c:catAx>
      <c:valAx>
        <c:axId val="629799720"/>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9795408"/>
        <c:crosses val="autoZero"/>
        <c:crossBetween val="between"/>
      </c:valAx>
      <c:valAx>
        <c:axId val="629798544"/>
        <c:scaling>
          <c:orientation val="minMax"/>
          <c:max val="22"/>
          <c:min val="0"/>
        </c:scaling>
        <c:delete val="1"/>
        <c:axPos val="b"/>
        <c:numFmt formatCode="General" sourceLinked="1"/>
        <c:majorTickMark val="out"/>
        <c:minorTickMark val="none"/>
        <c:tickLblPos val="nextTo"/>
        <c:crossAx val="629795016"/>
        <c:crosses val="max"/>
        <c:crossBetween val="between"/>
      </c:valAx>
      <c:catAx>
        <c:axId val="629795016"/>
        <c:scaling>
          <c:orientation val="maxMin"/>
        </c:scaling>
        <c:delete val="1"/>
        <c:axPos val="r"/>
        <c:numFmt formatCode="General" sourceLinked="1"/>
        <c:majorTickMark val="out"/>
        <c:minorTickMark val="none"/>
        <c:tickLblPos val="nextTo"/>
        <c:crossAx val="629798544"/>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Cape May</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0.92800000000000005</c:v>
                </c:pt>
                <c:pt idx="1">
                  <c:v>5.3999999999999999E-2</c:v>
                </c:pt>
                <c:pt idx="2">
                  <c:v>5.0000000000000001E-3</c:v>
                </c:pt>
                <c:pt idx="3">
                  <c:v>1.4E-2</c:v>
                </c:pt>
                <c:pt idx="4">
                  <c:v>2E-3</c:v>
                </c:pt>
                <c:pt idx="5">
                  <c:v>1.6E-2</c:v>
                </c:pt>
                <c:pt idx="6">
                  <c:v>7.3999999999999996E-2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29793840"/>
        <c:axId val="510494600"/>
      </c:barChart>
      <c:catAx>
        <c:axId val="629793840"/>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94600"/>
        <c:crosses val="autoZero"/>
        <c:auto val="1"/>
        <c:lblAlgn val="ctr"/>
        <c:lblOffset val="100"/>
        <c:noMultiLvlLbl val="0"/>
      </c:catAx>
      <c:valAx>
        <c:axId val="510494600"/>
        <c:scaling>
          <c:orientation val="minMax"/>
          <c:max val="1"/>
        </c:scaling>
        <c:delete val="1"/>
        <c:axPos val="l"/>
        <c:numFmt formatCode="0%" sourceLinked="1"/>
        <c:majorTickMark val="none"/>
        <c:minorTickMark val="none"/>
        <c:tickLblPos val="nextTo"/>
        <c:crossAx val="629793840"/>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0.92100000000000004</c:v>
                </c:pt>
                <c:pt idx="1">
                  <c:v>0.92200000000000004</c:v>
                </c:pt>
                <c:pt idx="2">
                  <c:v>0.92200000000000004</c:v>
                </c:pt>
                <c:pt idx="3">
                  <c:v>0.92600000000000005</c:v>
                </c:pt>
                <c:pt idx="4">
                  <c:v>0.92800000000000005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3.4765009842519685E-3"/>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6EF-4F77-AD4F-11846B160867}"/>
                </c:ext>
              </c:extLst>
            </c:dLbl>
            <c:dLbl>
              <c:idx val="1"/>
              <c:layout>
                <c:manualLayout>
                  <c:x val="-9.7265009842519689E-3"/>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EF-4F77-AD4F-11846B160867}"/>
                </c:ext>
              </c:extLst>
            </c:dLbl>
            <c:dLbl>
              <c:idx val="2"/>
              <c:layout>
                <c:manualLayout>
                  <c:x val="-6.6015009842519687E-3"/>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EF-4F77-AD4F-11846B160867}"/>
                </c:ext>
              </c:extLst>
            </c:dLbl>
            <c:dLbl>
              <c:idx val="3"/>
              <c:layout>
                <c:manualLayout>
                  <c:x val="-1.9140009842519685E-3"/>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6EF-4F77-AD4F-11846B160867}"/>
                </c:ext>
              </c:extLst>
            </c:dLbl>
            <c:dLbl>
              <c:idx val="4"/>
              <c:layout>
                <c:manualLayout>
                  <c:x val="-8.1640009842520837E-3"/>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EF-4F77-AD4F-11846B1608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5.5E-2</c:v>
                </c:pt>
                <c:pt idx="1">
                  <c:v>5.5E-2</c:v>
                </c:pt>
                <c:pt idx="2">
                  <c:v>5.5E-2</c:v>
                </c:pt>
                <c:pt idx="3">
                  <c:v>5.3999999999999999E-2</c:v>
                </c:pt>
                <c:pt idx="4">
                  <c:v>5.3999999999999999E-2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9414000984251969E-2"/>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EF-4F77-AD4F-11846B160867}"/>
                </c:ext>
              </c:extLst>
            </c:dLbl>
            <c:dLbl>
              <c:idx val="1"/>
              <c:layout>
                <c:manualLayout>
                  <c:x val="-5.3476500984251968E-2"/>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EF-4F77-AD4F-11846B160867}"/>
                </c:ext>
              </c:extLst>
            </c:dLbl>
            <c:dLbl>
              <c:idx val="2"/>
              <c:layout>
                <c:manualLayout>
                  <c:x val="-4.8789000984251971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6EF-4F77-AD4F-11846B160867}"/>
                </c:ext>
              </c:extLst>
            </c:dLbl>
            <c:dLbl>
              <c:idx val="3"/>
              <c:layout>
                <c:manualLayout>
                  <c:x val="-4.5664000984251968E-2"/>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EF-4F77-AD4F-11846B160867}"/>
                </c:ext>
              </c:extLst>
            </c:dLbl>
            <c:dLbl>
              <c:idx val="4"/>
              <c:layout>
                <c:manualLayout>
                  <c:x val="-5.3476500984252086E-2"/>
                  <c:y val="-1.87499988465799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6EF-4F77-AD4F-11846B1608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8.9999999999999993E-3</c:v>
                </c:pt>
                <c:pt idx="1">
                  <c:v>8.9999999999999993E-3</c:v>
                </c:pt>
                <c:pt idx="2">
                  <c:v>7.0000000000000001E-3</c:v>
                </c:pt>
                <c:pt idx="3">
                  <c:v>7.0000000000000001E-3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4.2363312007874014E-2"/>
                  <c:y val="1.6406248990757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EF-4F77-AD4F-11846B160867}"/>
                </c:ext>
              </c:extLst>
            </c:dLbl>
            <c:dLbl>
              <c:idx val="1"/>
              <c:layout>
                <c:manualLayout>
                  <c:x val="-5.6425812007874013E-2"/>
                  <c:y val="1.6406248990757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EF-4F77-AD4F-11846B160867}"/>
                </c:ext>
              </c:extLst>
            </c:dLbl>
            <c:dLbl>
              <c:idx val="2"/>
              <c:layout>
                <c:manualLayout>
                  <c:x val="-4.236331200787407E-2"/>
                  <c:y val="1.87499988465797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6EF-4F77-AD4F-11846B160867}"/>
                </c:ext>
              </c:extLst>
            </c:dLbl>
            <c:dLbl>
              <c:idx val="3"/>
              <c:layout>
                <c:manualLayout>
                  <c:x val="-4.8613312007874013E-2"/>
                  <c:y val="1.6406248990757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6EF-4F77-AD4F-11846B160867}"/>
                </c:ext>
              </c:extLst>
            </c:dLbl>
            <c:dLbl>
              <c:idx val="4"/>
              <c:layout>
                <c:manualLayout>
                  <c:x val="-4.3925812007874016E-2"/>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EF-4F77-AD4F-11846B1608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1.2999999999999999E-2</c:v>
                </c:pt>
                <c:pt idx="1">
                  <c:v>1.2999999999999999E-2</c:v>
                </c:pt>
                <c:pt idx="2">
                  <c:v>1.4E-2</c:v>
                </c:pt>
                <c:pt idx="3">
                  <c:v>1.2999999999999999E-2</c:v>
                </c:pt>
                <c:pt idx="4">
                  <c:v>1.4E-2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6.5000000000000002E-2</c:v>
                </c:pt>
                <c:pt idx="1">
                  <c:v>6.8000000000000005E-2</c:v>
                </c:pt>
                <c:pt idx="2">
                  <c:v>7.0000000000000007E-2</c:v>
                </c:pt>
                <c:pt idx="3">
                  <c:v>7.1999999999999995E-2</c:v>
                </c:pt>
                <c:pt idx="4">
                  <c:v>7.3999999999999996E-2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10495384"/>
        <c:axId val="510495776"/>
      </c:lineChart>
      <c:catAx>
        <c:axId val="51049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495776"/>
        <c:crosses val="autoZero"/>
        <c:auto val="1"/>
        <c:lblAlgn val="ctr"/>
        <c:lblOffset val="100"/>
        <c:noMultiLvlLbl val="0"/>
      </c:catAx>
      <c:valAx>
        <c:axId val="510495776"/>
        <c:scaling>
          <c:orientation val="minMax"/>
        </c:scaling>
        <c:delete val="1"/>
        <c:axPos val="l"/>
        <c:numFmt formatCode="0%" sourceLinked="1"/>
        <c:majorTickMark val="none"/>
        <c:minorTickMark val="none"/>
        <c:tickLblPos val="nextTo"/>
        <c:crossAx val="510495384"/>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Wildwood </c:v>
                </c:pt>
                <c:pt idx="1">
                  <c:v>North Wildwood </c:v>
                </c:pt>
                <c:pt idx="2">
                  <c:v>Woodbine Boro </c:v>
                </c:pt>
              </c:strCache>
            </c:strRef>
          </c:cat>
          <c:val>
            <c:numRef>
              <c:f>Sheet1!$B$2:$B$4</c:f>
              <c:numCache>
                <c:formatCode>0%</c:formatCode>
                <c:ptCount val="3"/>
                <c:pt idx="0">
                  <c:v>0.998</c:v>
                </c:pt>
                <c:pt idx="1">
                  <c:v>0.97899999999999998</c:v>
                </c:pt>
                <c:pt idx="2">
                  <c:v>0.63100000000000001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Wildwood </c:v>
                </c:pt>
                <c:pt idx="1">
                  <c:v>North Wildwood </c:v>
                </c:pt>
                <c:pt idx="2">
                  <c:v>Woodbine Boro </c:v>
                </c:pt>
              </c:strCache>
            </c:strRef>
          </c:cat>
          <c:val>
            <c:numRef>
              <c:f>Sheet1!$C$2:$C$4</c:f>
              <c:numCache>
                <c:formatCode>0%</c:formatCode>
                <c:ptCount val="3"/>
                <c:pt idx="0">
                  <c:v>7.0000000000000001E-3</c:v>
                </c:pt>
                <c:pt idx="1">
                  <c:v>1.7999999999999999E-2</c:v>
                </c:pt>
                <c:pt idx="2">
                  <c:v>0.32200000000000001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Wildwood </c:v>
                </c:pt>
                <c:pt idx="1">
                  <c:v>North Wildwood </c:v>
                </c:pt>
                <c:pt idx="2">
                  <c:v>Woodbine Boro </c:v>
                </c:pt>
              </c:strCache>
            </c:strRef>
          </c:cat>
          <c:val>
            <c:numRef>
              <c:f>Sheet1!$D$2:$D$4</c:f>
              <c:numCache>
                <c:formatCode>0%</c:formatCode>
                <c:ptCount val="3"/>
                <c:pt idx="0">
                  <c:v>0</c:v>
                </c:pt>
                <c:pt idx="1">
                  <c:v>0</c:v>
                </c:pt>
                <c:pt idx="2">
                  <c:v>6.0000000000000001E-3</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West Wildwood </c:v>
                </c:pt>
                <c:pt idx="1">
                  <c:v>North Wildwood </c:v>
                </c:pt>
                <c:pt idx="2">
                  <c:v>Woodbine Boro </c:v>
                </c:pt>
              </c:strCache>
            </c:strRef>
          </c:cat>
          <c:val>
            <c:numRef>
              <c:f>Sheet1!$E$2:$E$4</c:f>
              <c:numCache>
                <c:formatCode>0%</c:formatCode>
                <c:ptCount val="3"/>
                <c:pt idx="0">
                  <c:v>2E-3</c:v>
                </c:pt>
                <c:pt idx="1">
                  <c:v>1.0999999999999999E-2</c:v>
                </c:pt>
                <c:pt idx="2">
                  <c:v>0.248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63161192"/>
        <c:axId val="363161584"/>
      </c:barChart>
      <c:catAx>
        <c:axId val="36316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161584"/>
        <c:crosses val="autoZero"/>
        <c:auto val="1"/>
        <c:lblAlgn val="ctr"/>
        <c:lblOffset val="100"/>
        <c:noMultiLvlLbl val="0"/>
      </c:catAx>
      <c:valAx>
        <c:axId val="363161584"/>
        <c:scaling>
          <c:orientation val="minMax"/>
        </c:scaling>
        <c:delete val="1"/>
        <c:axPos val="l"/>
        <c:numFmt formatCode="0%" sourceLinked="1"/>
        <c:majorTickMark val="none"/>
        <c:minorTickMark val="none"/>
        <c:tickLblPos val="nextTo"/>
        <c:crossAx val="363161192"/>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5.3999999999999999E-2</c:v>
                </c:pt>
                <c:pt idx="1">
                  <c:v>5.7000000000000002E-2</c:v>
                </c:pt>
                <c:pt idx="2">
                  <c:v>5.6000000000000001E-2</c:v>
                </c:pt>
                <c:pt idx="3">
                  <c:v>0.05</c:v>
                </c:pt>
                <c:pt idx="4">
                  <c:v>4.8000000000000001E-2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63162368"/>
        <c:axId val="363162760"/>
      </c:lineChart>
      <c:catAx>
        <c:axId val="36316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162760"/>
        <c:crosses val="autoZero"/>
        <c:auto val="1"/>
        <c:lblAlgn val="ctr"/>
        <c:lblOffset val="100"/>
        <c:noMultiLvlLbl val="0"/>
      </c:catAx>
      <c:valAx>
        <c:axId val="363162760"/>
        <c:scaling>
          <c:orientation val="minMax"/>
          <c:max val="1"/>
        </c:scaling>
        <c:delete val="1"/>
        <c:axPos val="l"/>
        <c:numFmt formatCode="0%" sourceLinked="1"/>
        <c:majorTickMark val="none"/>
        <c:minorTickMark val="none"/>
        <c:tickLblPos val="nextTo"/>
        <c:crossAx val="363162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0">
                  <c:v>4.8000000000000001E-2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67459440"/>
        <c:axId val="367459832"/>
      </c:barChart>
      <c:catAx>
        <c:axId val="367459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7459832"/>
        <c:crosses val="autoZero"/>
        <c:auto val="1"/>
        <c:lblAlgn val="ctr"/>
        <c:lblOffset val="100"/>
        <c:noMultiLvlLbl val="0"/>
      </c:catAx>
      <c:valAx>
        <c:axId val="367459832"/>
        <c:scaling>
          <c:orientation val="minMax"/>
        </c:scaling>
        <c:delete val="1"/>
        <c:axPos val="b"/>
        <c:numFmt formatCode="0%" sourceLinked="1"/>
        <c:majorTickMark val="none"/>
        <c:minorTickMark val="none"/>
        <c:tickLblPos val="nextTo"/>
        <c:crossAx val="3674594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Cape May Point </c:v>
                </c:pt>
                <c:pt idx="1">
                  <c:v>Upper Twp. </c:v>
                </c:pt>
                <c:pt idx="2">
                  <c:v>Avalon Boro </c:v>
                </c:pt>
                <c:pt idx="3">
                  <c:v>Cape May City </c:v>
                </c:pt>
                <c:pt idx="4">
                  <c:v>Stone Harbor </c:v>
                </c:pt>
                <c:pt idx="5">
                  <c:v>West Wildwood </c:v>
                </c:pt>
                <c:pt idx="6">
                  <c:v>Woodbine Boro </c:v>
                </c:pt>
                <c:pt idx="7">
                  <c:v>Dennis Twp. </c:v>
                </c:pt>
                <c:pt idx="8">
                  <c:v>Middle Twp. </c:v>
                </c:pt>
                <c:pt idx="9">
                  <c:v>Sea Isle City </c:v>
                </c:pt>
              </c:strCache>
            </c:strRef>
          </c:cat>
          <c:val>
            <c:numRef>
              <c:f>Sheet1!$B$2:$B$11</c:f>
              <c:numCache>
                <c:formatCode>0.00%</c:formatCode>
                <c:ptCount val="10"/>
                <c:pt idx="0">
                  <c:v>0.159</c:v>
                </c:pt>
                <c:pt idx="1">
                  <c:v>9.5000000000000001E-2</c:v>
                </c:pt>
                <c:pt idx="2">
                  <c:v>7.1999999999999995E-2</c:v>
                </c:pt>
                <c:pt idx="3">
                  <c:v>6.9000000000000006E-2</c:v>
                </c:pt>
                <c:pt idx="4">
                  <c:v>5.8000000000000003E-2</c:v>
                </c:pt>
                <c:pt idx="5">
                  <c:v>0.04</c:v>
                </c:pt>
                <c:pt idx="6">
                  <c:v>3.7999999999999999E-2</c:v>
                </c:pt>
                <c:pt idx="7">
                  <c:v>3.7999999999999999E-2</c:v>
                </c:pt>
                <c:pt idx="8">
                  <c:v>2.9000000000000001E-2</c:v>
                </c:pt>
                <c:pt idx="9">
                  <c:v>2.5000000000000001E-2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Cape May county avg 4.8%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Cape May Point </c:v>
                </c:pt>
                <c:pt idx="1">
                  <c:v>Upper Twp. </c:v>
                </c:pt>
                <c:pt idx="2">
                  <c:v>Avalon Boro </c:v>
                </c:pt>
                <c:pt idx="3">
                  <c:v>Cape May City </c:v>
                </c:pt>
                <c:pt idx="4">
                  <c:v>Stone Harbor </c:v>
                </c:pt>
                <c:pt idx="5">
                  <c:v>West Wildwood </c:v>
                </c:pt>
                <c:pt idx="6">
                  <c:v>Woodbine Boro </c:v>
                </c:pt>
                <c:pt idx="7">
                  <c:v>Dennis Twp. </c:v>
                </c:pt>
                <c:pt idx="8">
                  <c:v>Middle Twp. </c:v>
                </c:pt>
                <c:pt idx="9">
                  <c:v>Sea Isle City </c:v>
                </c:pt>
              </c:strCache>
            </c:strRef>
          </c:cat>
          <c:val>
            <c:numRef>
              <c:f>Sheet1!$C$2:$C$11</c:f>
              <c:numCache>
                <c:formatCode>0%</c:formatCode>
                <c:ptCount val="10"/>
                <c:pt idx="0">
                  <c:v>4.8000000000000001E-2</c:v>
                </c:pt>
                <c:pt idx="1">
                  <c:v>4.8000000000000001E-2</c:v>
                </c:pt>
                <c:pt idx="2">
                  <c:v>4.8000000000000001E-2</c:v>
                </c:pt>
                <c:pt idx="3">
                  <c:v>4.8000000000000001E-2</c:v>
                </c:pt>
                <c:pt idx="4">
                  <c:v>4.8000000000000001E-2</c:v>
                </c:pt>
                <c:pt idx="5">
                  <c:v>4.8000000000000001E-2</c:v>
                </c:pt>
                <c:pt idx="6">
                  <c:v>4.8000000000000001E-2</c:v>
                </c:pt>
                <c:pt idx="7">
                  <c:v>4.8000000000000001E-2</c:v>
                </c:pt>
                <c:pt idx="8">
                  <c:v>4.8000000000000001E-2</c:v>
                </c:pt>
                <c:pt idx="9">
                  <c:v>4.8000000000000001E-2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67460616"/>
        <c:axId val="707726392"/>
      </c:barChart>
      <c:catAx>
        <c:axId val="3674606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726392"/>
        <c:crosses val="autoZero"/>
        <c:auto val="1"/>
        <c:lblAlgn val="ctr"/>
        <c:lblOffset val="100"/>
        <c:noMultiLvlLbl val="0"/>
      </c:catAx>
      <c:valAx>
        <c:axId val="707726392"/>
        <c:scaling>
          <c:orientation val="minMax"/>
        </c:scaling>
        <c:delete val="1"/>
        <c:axPos val="b"/>
        <c:numFmt formatCode="0.00%" sourceLinked="1"/>
        <c:majorTickMark val="none"/>
        <c:minorTickMark val="none"/>
        <c:tickLblPos val="nextTo"/>
        <c:crossAx val="36746061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533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0.90300000000000002</c:v>
                </c:pt>
                <c:pt idx="1">
                  <c:v>0.89900000000000002</c:v>
                </c:pt>
                <c:pt idx="2">
                  <c:v>0.90100000000000002</c:v>
                </c:pt>
                <c:pt idx="3">
                  <c:v>0.90300000000000002</c:v>
                </c:pt>
                <c:pt idx="4">
                  <c:v>0.90700000000000003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07727176"/>
        <c:axId val="707727568"/>
      </c:lineChart>
      <c:catAx>
        <c:axId val="7077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7727568"/>
        <c:crosses val="autoZero"/>
        <c:auto val="1"/>
        <c:lblAlgn val="ctr"/>
        <c:lblOffset val="100"/>
        <c:noMultiLvlLbl val="0"/>
      </c:catAx>
      <c:valAx>
        <c:axId val="707727568"/>
        <c:scaling>
          <c:orientation val="minMax"/>
          <c:max val="1"/>
        </c:scaling>
        <c:delete val="1"/>
        <c:axPos val="l"/>
        <c:numFmt formatCode="0%" sourceLinked="1"/>
        <c:majorTickMark val="out"/>
        <c:minorTickMark val="none"/>
        <c:tickLblPos val="nextTo"/>
        <c:crossAx val="707727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8">
                  <c:v>0.90700000000000003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517012608"/>
        <c:axId val="517013000"/>
      </c:barChart>
      <c:catAx>
        <c:axId val="517012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013000"/>
        <c:crosses val="autoZero"/>
        <c:auto val="1"/>
        <c:lblAlgn val="ctr"/>
        <c:lblOffset val="100"/>
        <c:noMultiLvlLbl val="0"/>
      </c:catAx>
      <c:valAx>
        <c:axId val="517013000"/>
        <c:scaling>
          <c:orientation val="minMax"/>
        </c:scaling>
        <c:delete val="1"/>
        <c:axPos val="b"/>
        <c:numFmt formatCode="0%" sourceLinked="1"/>
        <c:majorTickMark val="none"/>
        <c:minorTickMark val="none"/>
        <c:tickLblPos val="nextTo"/>
        <c:crossAx val="51701260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Stone Harbor </c:v>
                </c:pt>
                <c:pt idx="1">
                  <c:v>Dennis Twp. </c:v>
                </c:pt>
                <c:pt idx="2">
                  <c:v>Wildwood City </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Cape May county avg 90.7%</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Stone Harbor </c:v>
                </c:pt>
                <c:pt idx="1">
                  <c:v>Dennis Twp. </c:v>
                </c:pt>
                <c:pt idx="2">
                  <c:v>Wildwood City </c:v>
                </c:pt>
              </c:strCache>
            </c:strRef>
          </c:cat>
          <c:val>
            <c:numRef>
              <c:f>Sheet1!$D$2:$D$4</c:f>
              <c:numCache>
                <c:formatCode>0%</c:formatCode>
                <c:ptCount val="3"/>
                <c:pt idx="0">
                  <c:v>0.90700000000000003</c:v>
                </c:pt>
                <c:pt idx="1">
                  <c:v>0.90700000000000003</c:v>
                </c:pt>
                <c:pt idx="2">
                  <c:v>0.90700000000000003</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17013784"/>
        <c:axId val="5170141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Stone Harbor </c:v>
                </c:pt>
                <c:pt idx="1">
                  <c:v>Dennis Twp. </c:v>
                </c:pt>
                <c:pt idx="2">
                  <c:v>Wildwood City </c:v>
                </c:pt>
              </c:strCache>
            </c:strRef>
          </c:cat>
          <c:val>
            <c:numRef>
              <c:f>Sheet1!$B$2:$B$4</c:f>
              <c:numCache>
                <c:formatCode>0%</c:formatCode>
                <c:ptCount val="3"/>
                <c:pt idx="0">
                  <c:v>0.98</c:v>
                </c:pt>
                <c:pt idx="1">
                  <c:v>0.91500000000000004</c:v>
                </c:pt>
                <c:pt idx="2">
                  <c:v>0.72799999999999998</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511037616"/>
        <c:axId val="511037224"/>
      </c:barChart>
      <c:catAx>
        <c:axId val="517013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014176"/>
        <c:crosses val="autoZero"/>
        <c:auto val="1"/>
        <c:lblAlgn val="ctr"/>
        <c:lblOffset val="100"/>
        <c:noMultiLvlLbl val="0"/>
      </c:catAx>
      <c:valAx>
        <c:axId val="517014176"/>
        <c:scaling>
          <c:orientation val="minMax"/>
        </c:scaling>
        <c:delete val="1"/>
        <c:axPos val="b"/>
        <c:numFmt formatCode="0%" sourceLinked="1"/>
        <c:majorTickMark val="none"/>
        <c:minorTickMark val="none"/>
        <c:tickLblPos val="nextTo"/>
        <c:crossAx val="517013784"/>
        <c:crosses val="autoZero"/>
        <c:crossBetween val="between"/>
      </c:valAx>
      <c:valAx>
        <c:axId val="511037224"/>
        <c:scaling>
          <c:orientation val="minMax"/>
        </c:scaling>
        <c:delete val="1"/>
        <c:axPos val="t"/>
        <c:numFmt formatCode="0%" sourceLinked="1"/>
        <c:majorTickMark val="out"/>
        <c:minorTickMark val="none"/>
        <c:tickLblPos val="nextTo"/>
        <c:crossAx val="511037616"/>
        <c:crosses val="max"/>
        <c:crossBetween val="between"/>
      </c:valAx>
      <c:catAx>
        <c:axId val="511037616"/>
        <c:scaling>
          <c:orientation val="minMax"/>
        </c:scaling>
        <c:delete val="1"/>
        <c:axPos val="l"/>
        <c:numFmt formatCode="General" sourceLinked="1"/>
        <c:majorTickMark val="out"/>
        <c:minorTickMark val="none"/>
        <c:tickLblPos val="nextTo"/>
        <c:crossAx val="511037224"/>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618848425196854"/>
          <c:y val="0.8137564090947090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
                  <c:v>16226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511038400"/>
        <c:axId val="511038792"/>
      </c:barChart>
      <c:catAx>
        <c:axId val="511038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1038792"/>
        <c:crosses val="autoZero"/>
        <c:auto val="1"/>
        <c:lblAlgn val="ctr"/>
        <c:lblOffset val="100"/>
        <c:noMultiLvlLbl val="0"/>
      </c:catAx>
      <c:valAx>
        <c:axId val="51103879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1038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510421456"/>
        <c:axId val="51042106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4">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4">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507671776"/>
        <c:axId val="510421848"/>
      </c:barChart>
      <c:valAx>
        <c:axId val="51042106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10421456"/>
        <c:crosses val="max"/>
        <c:crossBetween val="between"/>
      </c:valAx>
      <c:catAx>
        <c:axId val="51042145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10421064"/>
        <c:crosses val="autoZero"/>
        <c:auto val="1"/>
        <c:lblAlgn val="ctr"/>
        <c:lblOffset val="100"/>
        <c:noMultiLvlLbl val="0"/>
      </c:catAx>
      <c:valAx>
        <c:axId val="510421848"/>
        <c:scaling>
          <c:orientation val="minMax"/>
          <c:max val="1"/>
        </c:scaling>
        <c:delete val="1"/>
        <c:axPos val="b"/>
        <c:numFmt formatCode="General" sourceLinked="1"/>
        <c:majorTickMark val="out"/>
        <c:minorTickMark val="none"/>
        <c:tickLblPos val="nextTo"/>
        <c:crossAx val="507671776"/>
        <c:crosses val="autoZero"/>
        <c:crossBetween val="between"/>
      </c:valAx>
      <c:catAx>
        <c:axId val="507671776"/>
        <c:scaling>
          <c:orientation val="minMax"/>
        </c:scaling>
        <c:delete val="1"/>
        <c:axPos val="r"/>
        <c:numFmt formatCode="General" sourceLinked="1"/>
        <c:majorTickMark val="out"/>
        <c:minorTickMark val="none"/>
        <c:tickLblPos val="nextTo"/>
        <c:crossAx val="510421848"/>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Sheet1!$B$2</c:f>
              <c:numCache>
                <c:formatCode>0%</c:formatCode>
                <c:ptCount val="1"/>
                <c:pt idx="0">
                  <c:v>0.318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Sheet1!$C$2</c:f>
              <c:numCache>
                <c:formatCode>0%</c:formatCode>
                <c:ptCount val="1"/>
                <c:pt idx="0">
                  <c:v>0.33400000000000002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Sheet1!$D$2</c:f>
              <c:numCache>
                <c:formatCode>0%</c:formatCode>
                <c:ptCount val="1"/>
                <c:pt idx="0">
                  <c:v>0.34799999999999998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507672560"/>
        <c:axId val="507672952"/>
      </c:barChart>
      <c:catAx>
        <c:axId val="50767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672952"/>
        <c:crosses val="autoZero"/>
        <c:auto val="1"/>
        <c:lblAlgn val="ctr"/>
        <c:lblOffset val="100"/>
        <c:noMultiLvlLbl val="0"/>
      </c:catAx>
      <c:valAx>
        <c:axId val="50767295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67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501799520"/>
        <c:axId val="501799912"/>
      </c:barChart>
      <c:barChart>
        <c:barDir val="bar"/>
        <c:grouping val="clustered"/>
        <c:varyColors val="0"/>
        <c:ser>
          <c:idx val="0"/>
          <c:order val="0"/>
          <c:tx>
            <c:strRef>
              <c:f>Sheet1!$B$1</c:f>
              <c:strCache>
                <c:ptCount val="1"/>
                <c:pt idx="0">
                  <c:v>County Copy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3">
                  <c:v>742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County copy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3">
                  <c:v>742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501800696"/>
        <c:axId val="501800304"/>
      </c:barChart>
      <c:catAx>
        <c:axId val="501799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1799912"/>
        <c:crosses val="autoZero"/>
        <c:auto val="1"/>
        <c:lblAlgn val="ctr"/>
        <c:lblOffset val="100"/>
        <c:noMultiLvlLbl val="0"/>
      </c:catAx>
      <c:valAx>
        <c:axId val="501799912"/>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1799520"/>
        <c:crosses val="autoZero"/>
        <c:crossBetween val="between"/>
      </c:valAx>
      <c:valAx>
        <c:axId val="501800304"/>
        <c:scaling>
          <c:orientation val="minMax"/>
          <c:max val="7000"/>
        </c:scaling>
        <c:delete val="1"/>
        <c:axPos val="t"/>
        <c:numFmt formatCode="General" sourceLinked="1"/>
        <c:majorTickMark val="out"/>
        <c:minorTickMark val="none"/>
        <c:tickLblPos val="nextTo"/>
        <c:crossAx val="501800696"/>
        <c:crosses val="max"/>
        <c:crossBetween val="between"/>
      </c:valAx>
      <c:catAx>
        <c:axId val="501800696"/>
        <c:scaling>
          <c:orientation val="minMax"/>
        </c:scaling>
        <c:delete val="1"/>
        <c:axPos val="l"/>
        <c:numFmt formatCode="General" sourceLinked="1"/>
        <c:majorTickMark val="out"/>
        <c:minorTickMark val="none"/>
        <c:tickLblPos val="nextTo"/>
        <c:crossAx val="50180030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67</c:v>
                </c:pt>
                <c:pt idx="1">
                  <c:v>77</c:v>
                </c:pt>
                <c:pt idx="2">
                  <c:v>79</c:v>
                </c:pt>
                <c:pt idx="3">
                  <c:v>66</c:v>
                </c:pt>
                <c:pt idx="4">
                  <c:v>73</c:v>
                </c:pt>
                <c:pt idx="5">
                  <c:v>90</c:v>
                </c:pt>
                <c:pt idx="6">
                  <c:v>83</c:v>
                </c:pt>
                <c:pt idx="7">
                  <c:v>67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83</c:v>
                </c:pt>
                <c:pt idx="1">
                  <c:v>90</c:v>
                </c:pt>
                <c:pt idx="2">
                  <c:v>78</c:v>
                </c:pt>
                <c:pt idx="3">
                  <c:v>84</c:v>
                </c:pt>
                <c:pt idx="4">
                  <c:v>95</c:v>
                </c:pt>
                <c:pt idx="5">
                  <c:v>92</c:v>
                </c:pt>
                <c:pt idx="6">
                  <c:v>93</c:v>
                </c:pt>
                <c:pt idx="7">
                  <c:v>92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06043624"/>
        <c:axId val="506044016"/>
      </c:barChart>
      <c:catAx>
        <c:axId val="50604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044016"/>
        <c:crosses val="autoZero"/>
        <c:auto val="1"/>
        <c:lblAlgn val="ctr"/>
        <c:lblOffset val="100"/>
        <c:noMultiLvlLbl val="0"/>
      </c:catAx>
      <c:valAx>
        <c:axId val="50604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04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3" formatCode="0%">
                  <c:v>0.13600000000000001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506044800"/>
        <c:axId val="506045192"/>
      </c:barChart>
      <c:catAx>
        <c:axId val="506044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045192"/>
        <c:crosses val="autoZero"/>
        <c:auto val="1"/>
        <c:lblAlgn val="ctr"/>
        <c:lblOffset val="100"/>
        <c:noMultiLvlLbl val="0"/>
      </c:catAx>
      <c:valAx>
        <c:axId val="506045192"/>
        <c:scaling>
          <c:orientation val="minMax"/>
          <c:max val="0.25"/>
          <c:min val="0"/>
        </c:scaling>
        <c:delete val="1"/>
        <c:axPos val="b"/>
        <c:numFmt formatCode="0%" sourceLinked="1"/>
        <c:majorTickMark val="out"/>
        <c:minorTickMark val="none"/>
        <c:tickLblPos val="nextTo"/>
        <c:crossAx val="50604480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0.13200000000000001</c:v>
                </c:pt>
                <c:pt idx="1">
                  <c:v>0.152</c:v>
                </c:pt>
                <c:pt idx="2">
                  <c:v>0.13300000000000001</c:v>
                </c:pt>
                <c:pt idx="3">
                  <c:v>0.13800000000000001</c:v>
                </c:pt>
                <c:pt idx="4">
                  <c:v>0.13600000000000001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81851616"/>
        <c:axId val="381852008"/>
      </c:lineChart>
      <c:catAx>
        <c:axId val="3818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852008"/>
        <c:crosses val="autoZero"/>
        <c:auto val="1"/>
        <c:lblAlgn val="ctr"/>
        <c:lblOffset val="100"/>
        <c:noMultiLvlLbl val="0"/>
      </c:catAx>
      <c:valAx>
        <c:axId val="381852008"/>
        <c:scaling>
          <c:orientation val="minMax"/>
          <c:max val="1"/>
          <c:min val="0"/>
        </c:scaling>
        <c:delete val="1"/>
        <c:axPos val="l"/>
        <c:numFmt formatCode="0%" sourceLinked="1"/>
        <c:majorTickMark val="out"/>
        <c:minorTickMark val="none"/>
        <c:tickLblPos val="nextTo"/>
        <c:crossAx val="3818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Cape May Point </c:v>
                </c:pt>
                <c:pt idx="1">
                  <c:v>Wildwood City </c:v>
                </c:pt>
                <c:pt idx="2">
                  <c:v>Woodbine Boro </c:v>
                </c:pt>
                <c:pt idx="3">
                  <c:v>West Cape May </c:v>
                </c:pt>
                <c:pt idx="4">
                  <c:v>Dennis Twp. </c:v>
                </c:pt>
                <c:pt idx="5">
                  <c:v>Cape May City </c:v>
                </c:pt>
                <c:pt idx="6">
                  <c:v>Lower Twp. </c:v>
                </c:pt>
                <c:pt idx="7">
                  <c:v>Avalon Boro </c:v>
                </c:pt>
                <c:pt idx="8">
                  <c:v>Middle Twp. </c:v>
                </c:pt>
                <c:pt idx="9">
                  <c:v>Ocean City </c:v>
                </c:pt>
              </c:strCache>
            </c:strRef>
          </c:cat>
          <c:val>
            <c:numRef>
              <c:f>Sheet1!$B$2:$B$11</c:f>
              <c:numCache>
                <c:formatCode>0%</c:formatCode>
                <c:ptCount val="10"/>
                <c:pt idx="0">
                  <c:v>0.66700000000000004</c:v>
                </c:pt>
                <c:pt idx="1">
                  <c:v>0.442</c:v>
                </c:pt>
                <c:pt idx="2">
                  <c:v>0.27900000000000003</c:v>
                </c:pt>
                <c:pt idx="3">
                  <c:v>0.27800000000000002</c:v>
                </c:pt>
                <c:pt idx="4">
                  <c:v>0.182</c:v>
                </c:pt>
                <c:pt idx="5">
                  <c:v>0.16</c:v>
                </c:pt>
                <c:pt idx="6">
                  <c:v>0.153</c:v>
                </c:pt>
                <c:pt idx="7">
                  <c:v>0.108</c:v>
                </c:pt>
                <c:pt idx="8">
                  <c:v>0.106</c:v>
                </c:pt>
                <c:pt idx="9">
                  <c:v>9.1999999999999998E-2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Cape May Point </c:v>
                </c:pt>
                <c:pt idx="1">
                  <c:v>Wildwood City </c:v>
                </c:pt>
                <c:pt idx="2">
                  <c:v>Woodbine Boro </c:v>
                </c:pt>
                <c:pt idx="3">
                  <c:v>West Cape May </c:v>
                </c:pt>
                <c:pt idx="4">
                  <c:v>Dennis Twp. </c:v>
                </c:pt>
                <c:pt idx="5">
                  <c:v>Cape May City </c:v>
                </c:pt>
                <c:pt idx="6">
                  <c:v>Lower Twp. </c:v>
                </c:pt>
                <c:pt idx="7">
                  <c:v>Avalon Boro </c:v>
                </c:pt>
                <c:pt idx="8">
                  <c:v>Middle Twp. </c:v>
                </c:pt>
                <c:pt idx="9">
                  <c:v>Ocean City </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Cape May Point </c:v>
                </c:pt>
                <c:pt idx="1">
                  <c:v>Wildwood City </c:v>
                </c:pt>
                <c:pt idx="2">
                  <c:v>Woodbine Boro </c:v>
                </c:pt>
                <c:pt idx="3">
                  <c:v>West Cape May </c:v>
                </c:pt>
                <c:pt idx="4">
                  <c:v>Dennis Twp. </c:v>
                </c:pt>
                <c:pt idx="5">
                  <c:v>Cape May City </c:v>
                </c:pt>
                <c:pt idx="6">
                  <c:v>Lower Twp. </c:v>
                </c:pt>
                <c:pt idx="7">
                  <c:v>Avalon Boro </c:v>
                </c:pt>
                <c:pt idx="8">
                  <c:v>Middle Twp. </c:v>
                </c:pt>
                <c:pt idx="9">
                  <c:v>Ocean City </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Cape May county avg 13.6%</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Cape May Point </c:v>
                </c:pt>
                <c:pt idx="1">
                  <c:v>Wildwood City </c:v>
                </c:pt>
                <c:pt idx="2">
                  <c:v>Woodbine Boro </c:v>
                </c:pt>
                <c:pt idx="3">
                  <c:v>West Cape May </c:v>
                </c:pt>
                <c:pt idx="4">
                  <c:v>Dennis Twp. </c:v>
                </c:pt>
                <c:pt idx="5">
                  <c:v>Cape May City </c:v>
                </c:pt>
                <c:pt idx="6">
                  <c:v>Lower Twp. </c:v>
                </c:pt>
                <c:pt idx="7">
                  <c:v>Avalon Boro </c:v>
                </c:pt>
                <c:pt idx="8">
                  <c:v>Middle Twp. </c:v>
                </c:pt>
                <c:pt idx="9">
                  <c:v>Ocean City </c:v>
                </c:pt>
              </c:strCache>
            </c:strRef>
          </c:cat>
          <c:val>
            <c:numRef>
              <c:f>Sheet1!$E$2:$E$11</c:f>
              <c:numCache>
                <c:formatCode>0%</c:formatCode>
                <c:ptCount val="10"/>
                <c:pt idx="0">
                  <c:v>0.13600000000000001</c:v>
                </c:pt>
                <c:pt idx="1">
                  <c:v>0.13600000000000001</c:v>
                </c:pt>
                <c:pt idx="2">
                  <c:v>0.13600000000000001</c:v>
                </c:pt>
                <c:pt idx="3">
                  <c:v>0.13600000000000001</c:v>
                </c:pt>
                <c:pt idx="4">
                  <c:v>0.13600000000000001</c:v>
                </c:pt>
                <c:pt idx="5">
                  <c:v>0.13600000000000001</c:v>
                </c:pt>
                <c:pt idx="6">
                  <c:v>0.13600000000000001</c:v>
                </c:pt>
                <c:pt idx="7">
                  <c:v>0.13600000000000001</c:v>
                </c:pt>
                <c:pt idx="8">
                  <c:v>0.13600000000000001</c:v>
                </c:pt>
                <c:pt idx="9">
                  <c:v>0.13600000000000001</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81852792"/>
        <c:axId val="506407464"/>
      </c:barChart>
      <c:catAx>
        <c:axId val="38185279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407464"/>
        <c:crosses val="autoZero"/>
        <c:auto val="1"/>
        <c:lblAlgn val="ctr"/>
        <c:lblOffset val="100"/>
        <c:noMultiLvlLbl val="0"/>
      </c:catAx>
      <c:valAx>
        <c:axId val="506407464"/>
        <c:scaling>
          <c:orientation val="minMax"/>
          <c:max val="0.8"/>
        </c:scaling>
        <c:delete val="1"/>
        <c:axPos val="b"/>
        <c:numFmt formatCode="0%" sourceLinked="1"/>
        <c:majorTickMark val="out"/>
        <c:minorTickMark val="none"/>
        <c:tickLblPos val="nextTo"/>
        <c:crossAx val="381852792"/>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12309022231850701"/>
          <c:y val="0.90985882446512367"/>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0080321285140562E-2"/>
                  <c:y val="-2.31660249267340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4.0160642570281121E-3"/>
                  <c:y val="2.60617780425757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1127</c:v>
                </c:pt>
                <c:pt idx="1">
                  <c:v>939</c:v>
                </c:pt>
                <c:pt idx="2">
                  <c:v>1437</c:v>
                </c:pt>
                <c:pt idx="3">
                  <c:v>1223</c:v>
                </c:pt>
                <c:pt idx="4">
                  <c:v>1078</c:v>
                </c:pt>
                <c:pt idx="5">
                  <c:v>833</c:v>
                </c:pt>
                <c:pt idx="6">
                  <c:v>1026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4">
                  <c:v>91949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06408640"/>
        <c:axId val="506409032"/>
      </c:barChart>
      <c:catAx>
        <c:axId val="506408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409032"/>
        <c:crosses val="autoZero"/>
        <c:auto val="1"/>
        <c:lblAlgn val="ctr"/>
        <c:lblOffset val="100"/>
        <c:noMultiLvlLbl val="0"/>
      </c:catAx>
      <c:valAx>
        <c:axId val="506409032"/>
        <c:scaling>
          <c:orientation val="minMax"/>
        </c:scaling>
        <c:delete val="1"/>
        <c:axPos val="b"/>
        <c:numFmt formatCode="&quot;$&quot;#,##0_);[Red]\(&quot;$&quot;#,##0\)" sourceLinked="1"/>
        <c:majorTickMark val="none"/>
        <c:minorTickMark val="none"/>
        <c:tickLblPos val="nextTo"/>
        <c:crossAx val="506408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56494</c:v>
                </c:pt>
                <c:pt idx="1">
                  <c:v>57394</c:v>
                </c:pt>
                <c:pt idx="2">
                  <c:v>57637</c:v>
                </c:pt>
                <c:pt idx="3">
                  <c:v>59338</c:v>
                </c:pt>
                <c:pt idx="4">
                  <c:v>62332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62908464"/>
        <c:axId val="362908856"/>
      </c:lineChart>
      <c:catAx>
        <c:axId val="36290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908856"/>
        <c:crosses val="autoZero"/>
        <c:auto val="1"/>
        <c:lblAlgn val="ctr"/>
        <c:lblOffset val="100"/>
        <c:noMultiLvlLbl val="0"/>
      </c:catAx>
      <c:valAx>
        <c:axId val="362908856"/>
        <c:scaling>
          <c:orientation val="minMax"/>
        </c:scaling>
        <c:delete val="1"/>
        <c:axPos val="l"/>
        <c:numFmt formatCode="_(&quot;$&quot;* #,##0_);_(&quot;$&quot;* \(#,##0\);_(&quot;$&quot;* &quot;-&quot;??_);_(@_)" sourceLinked="1"/>
        <c:majorTickMark val="out"/>
        <c:minorTickMark val="none"/>
        <c:tickLblPos val="nextTo"/>
        <c:crossAx val="362908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3" formatCode="_(&quot;$&quot;* #,##0_);_(&quot;$&quot;* \(#,##0\);_(&quot;$&quot;* &quot;-&quot;??_);_(@_)">
                  <c:v>62332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62909640"/>
        <c:axId val="510125832"/>
      </c:barChart>
      <c:catAx>
        <c:axId val="36290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125832"/>
        <c:crosses val="autoZero"/>
        <c:auto val="1"/>
        <c:lblAlgn val="ctr"/>
        <c:lblOffset val="100"/>
        <c:noMultiLvlLbl val="0"/>
      </c:catAx>
      <c:valAx>
        <c:axId val="510125832"/>
        <c:scaling>
          <c:orientation val="minMax"/>
        </c:scaling>
        <c:delete val="1"/>
        <c:axPos val="b"/>
        <c:numFmt formatCode="_(&quot;$&quot;* #,##0_);_(&quot;$&quot;* \(#,##0\);_(&quot;$&quot;* &quot;-&quot;??_);_(@_)" sourceLinked="1"/>
        <c:majorTickMark val="none"/>
        <c:minorTickMark val="none"/>
        <c:tickLblPos val="nextTo"/>
        <c:crossAx val="36290964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Wildwood City </c:v>
                </c:pt>
                <c:pt idx="1">
                  <c:v>Woodbine Boro </c:v>
                </c:pt>
                <c:pt idx="2">
                  <c:v>North Wildwood </c:v>
                </c:pt>
                <c:pt idx="3">
                  <c:v>Cape May Point </c:v>
                </c:pt>
                <c:pt idx="4">
                  <c:v>West Wildwood </c:v>
                </c:pt>
                <c:pt idx="5">
                  <c:v>Cape May City </c:v>
                </c:pt>
                <c:pt idx="6">
                  <c:v>Wildwood Crest </c:v>
                </c:pt>
                <c:pt idx="7">
                  <c:v>Lower Twp. </c:v>
                </c:pt>
                <c:pt idx="8">
                  <c:v>West Cape May </c:v>
                </c:pt>
                <c:pt idx="9">
                  <c:v>Middle Twp. </c:v>
                </c:pt>
              </c:strCache>
            </c:strRef>
          </c:cat>
          <c:val>
            <c:numRef>
              <c:f>Sheet1!$B$2:$B$11</c:f>
              <c:numCache>
                <c:formatCode>_("$"* #,##0_);_("$"* \(#,##0\);_("$"* "-"??_);_(@_)</c:formatCode>
                <c:ptCount val="10"/>
                <c:pt idx="0">
                  <c:v>29945</c:v>
                </c:pt>
                <c:pt idx="1">
                  <c:v>41111</c:v>
                </c:pt>
                <c:pt idx="2">
                  <c:v>45629</c:v>
                </c:pt>
                <c:pt idx="3">
                  <c:v>46964</c:v>
                </c:pt>
                <c:pt idx="4">
                  <c:v>52396</c:v>
                </c:pt>
                <c:pt idx="5">
                  <c:v>58958</c:v>
                </c:pt>
                <c:pt idx="6">
                  <c:v>59436</c:v>
                </c:pt>
                <c:pt idx="7">
                  <c:v>60234</c:v>
                </c:pt>
                <c:pt idx="8">
                  <c:v>61250</c:v>
                </c:pt>
                <c:pt idx="9">
                  <c:v>62249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Cape May median $62,332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Wildwood City </c:v>
                </c:pt>
                <c:pt idx="1">
                  <c:v>Woodbine Boro </c:v>
                </c:pt>
                <c:pt idx="2">
                  <c:v>North Wildwood </c:v>
                </c:pt>
                <c:pt idx="3">
                  <c:v>Cape May Point </c:v>
                </c:pt>
                <c:pt idx="4">
                  <c:v>West Wildwood </c:v>
                </c:pt>
                <c:pt idx="5">
                  <c:v>Cape May City </c:v>
                </c:pt>
                <c:pt idx="6">
                  <c:v>Wildwood Crest </c:v>
                </c:pt>
                <c:pt idx="7">
                  <c:v>Lower Twp. </c:v>
                </c:pt>
                <c:pt idx="8">
                  <c:v>West Cape May </c:v>
                </c:pt>
                <c:pt idx="9">
                  <c:v>Middle Twp. </c:v>
                </c:pt>
              </c:strCache>
            </c:strRef>
          </c:cat>
          <c:val>
            <c:numRef>
              <c:f>Sheet1!$C$2:$C$11</c:f>
              <c:numCache>
                <c:formatCode>"$"#,##0</c:formatCode>
                <c:ptCount val="10"/>
                <c:pt idx="0">
                  <c:v>62332</c:v>
                </c:pt>
                <c:pt idx="1">
                  <c:v>62332</c:v>
                </c:pt>
                <c:pt idx="2">
                  <c:v>62332</c:v>
                </c:pt>
                <c:pt idx="3">
                  <c:v>62332</c:v>
                </c:pt>
                <c:pt idx="4">
                  <c:v>62332</c:v>
                </c:pt>
                <c:pt idx="5">
                  <c:v>62332</c:v>
                </c:pt>
                <c:pt idx="6">
                  <c:v>62332</c:v>
                </c:pt>
                <c:pt idx="7">
                  <c:v>62332</c:v>
                </c:pt>
                <c:pt idx="8">
                  <c:v>62332</c:v>
                </c:pt>
                <c:pt idx="9">
                  <c:v>62332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10126224"/>
        <c:axId val="510126616"/>
      </c:barChart>
      <c:catAx>
        <c:axId val="510126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126616"/>
        <c:crosses val="autoZero"/>
        <c:auto val="1"/>
        <c:lblAlgn val="ctr"/>
        <c:lblOffset val="100"/>
        <c:noMultiLvlLbl val="0"/>
      </c:catAx>
      <c:valAx>
        <c:axId val="510126616"/>
        <c:scaling>
          <c:orientation val="minMax"/>
        </c:scaling>
        <c:delete val="1"/>
        <c:axPos val="b"/>
        <c:numFmt formatCode="_(&quot;$&quot;* #,##0_);_(&quot;$&quot;* \(#,##0\);_(&quot;$&quot;* &quot;-&quot;??_);_(@_)" sourceLinked="1"/>
        <c:majorTickMark val="none"/>
        <c:minorTickMark val="none"/>
        <c:tickLblPos val="nextTo"/>
        <c:crossAx val="510126224"/>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5125178787886766"/>
          <c:w val="0.1754113055703205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4">
                  <c:v>0.2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510127400"/>
        <c:axId val="162586592"/>
      </c:barChart>
      <c:catAx>
        <c:axId val="5101274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86592"/>
        <c:crosses val="autoZero"/>
        <c:auto val="1"/>
        <c:lblAlgn val="ctr"/>
        <c:lblOffset val="100"/>
        <c:noMultiLvlLbl val="0"/>
      </c:catAx>
      <c:valAx>
        <c:axId val="162586592"/>
        <c:scaling>
          <c:orientation val="minMax"/>
        </c:scaling>
        <c:delete val="1"/>
        <c:axPos val="b"/>
        <c:numFmt formatCode="0%" sourceLinked="1"/>
        <c:majorTickMark val="none"/>
        <c:minorTickMark val="none"/>
        <c:tickLblPos val="nextTo"/>
        <c:crossAx val="51012740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0.22</c:v>
                </c:pt>
                <c:pt idx="1">
                  <c:v>0.23</c:v>
                </c:pt>
                <c:pt idx="2">
                  <c:v>0.23</c:v>
                </c:pt>
                <c:pt idx="3">
                  <c:v>0.23</c:v>
                </c:pt>
                <c:pt idx="4">
                  <c:v>0.21</c:v>
                </c:pt>
                <c:pt idx="5">
                  <c:v>0.21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162587376"/>
        <c:axId val="162587768"/>
      </c:lineChart>
      <c:catAx>
        <c:axId val="16258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587768"/>
        <c:crosses val="autoZero"/>
        <c:auto val="1"/>
        <c:lblAlgn val="ctr"/>
        <c:lblOffset val="100"/>
        <c:noMultiLvlLbl val="0"/>
      </c:catAx>
      <c:valAx>
        <c:axId val="162587768"/>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587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Cape May</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0.13300000000000001</c:v>
                </c:pt>
                <c:pt idx="1">
                  <c:v>0.124</c:v>
                </c:pt>
                <c:pt idx="2">
                  <c:v>0.11899999999999999</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44225048"/>
        <c:axId val="344225440"/>
      </c:lineChart>
      <c:catAx>
        <c:axId val="34422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225440"/>
        <c:crosses val="autoZero"/>
        <c:auto val="1"/>
        <c:lblAlgn val="ctr"/>
        <c:lblOffset val="100"/>
        <c:noMultiLvlLbl val="0"/>
      </c:catAx>
      <c:valAx>
        <c:axId val="344225440"/>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225048"/>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6" formatCode="0.0%">
                  <c:v>0.11899999999999999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226224"/>
        <c:axId val="344226616"/>
      </c:barChart>
      <c:catAx>
        <c:axId val="344226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226616"/>
        <c:crosses val="autoZero"/>
        <c:auto val="1"/>
        <c:lblAlgn val="ctr"/>
        <c:lblOffset val="100"/>
        <c:noMultiLvlLbl val="0"/>
      </c:catAx>
      <c:valAx>
        <c:axId val="344226616"/>
        <c:scaling>
          <c:orientation val="minMax"/>
        </c:scaling>
        <c:delete val="1"/>
        <c:axPos val="b"/>
        <c:numFmt formatCode="0.0%" sourceLinked="1"/>
        <c:majorTickMark val="none"/>
        <c:minorTickMark val="none"/>
        <c:tickLblPos val="nextTo"/>
        <c:crossAx val="34422622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1835</c:v>
                </c:pt>
                <c:pt idx="1">
                  <c:v>1856</c:v>
                </c:pt>
                <c:pt idx="2">
                  <c:v>1685</c:v>
                </c:pt>
                <c:pt idx="3">
                  <c:v>1513</c:v>
                </c:pt>
                <c:pt idx="4" formatCode="General">
                  <c:v>1445</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630858184"/>
        <c:axId val="630858576"/>
      </c:lineChart>
      <c:catAx>
        <c:axId val="63085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858576"/>
        <c:crosses val="autoZero"/>
        <c:auto val="1"/>
        <c:lblAlgn val="ctr"/>
        <c:lblOffset val="100"/>
        <c:noMultiLvlLbl val="0"/>
      </c:catAx>
      <c:valAx>
        <c:axId val="6308585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858184"/>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3765</c:v>
                </c:pt>
                <c:pt idx="1">
                  <c:v>3725</c:v>
                </c:pt>
                <c:pt idx="2">
                  <c:v>3579</c:v>
                </c:pt>
                <c:pt idx="3">
                  <c:v>3627</c:v>
                </c:pt>
                <c:pt idx="4">
                  <c:v>3555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630859360"/>
        <c:axId val="630859752"/>
      </c:lineChart>
      <c:catAx>
        <c:axId val="63085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859752"/>
        <c:crosses val="autoZero"/>
        <c:auto val="1"/>
        <c:lblAlgn val="ctr"/>
        <c:lblOffset val="100"/>
        <c:noMultiLvlLbl val="0"/>
      </c:catAx>
      <c:valAx>
        <c:axId val="6308597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859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4396</c:v>
                </c:pt>
                <c:pt idx="1">
                  <c:v>3394</c:v>
                </c:pt>
                <c:pt idx="2">
                  <c:v>3919</c:v>
                </c:pt>
                <c:pt idx="3">
                  <c:v>3845</c:v>
                </c:pt>
                <c:pt idx="4">
                  <c:v>3482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630860536"/>
        <c:axId val="630860928"/>
      </c:lineChart>
      <c:catAx>
        <c:axId val="63086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860928"/>
        <c:crosses val="autoZero"/>
        <c:auto val="1"/>
        <c:lblAlgn val="ctr"/>
        <c:lblOffset val="100"/>
        <c:noMultiLvlLbl val="0"/>
      </c:catAx>
      <c:valAx>
        <c:axId val="6308609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0860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Cape May</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840</c:v>
                </c:pt>
                <c:pt idx="1">
                  <c:v>840</c:v>
                </c:pt>
                <c:pt idx="2">
                  <c:v>800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81817976"/>
        <c:axId val="381818368"/>
      </c:barChart>
      <c:catAx>
        <c:axId val="38181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818368"/>
        <c:crosses val="autoZero"/>
        <c:auto val="1"/>
        <c:lblAlgn val="ctr"/>
        <c:lblOffset val="100"/>
        <c:noMultiLvlLbl val="0"/>
      </c:catAx>
      <c:valAx>
        <c:axId val="3818183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81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3">
                  <c:v>840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3" formatCode="&quot;$&quot;#,##0_);[Red]\(&quot;$&quot;#,##0\)">
                  <c:v>800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81819152"/>
        <c:axId val="38181954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81820328"/>
        <c:axId val="381819936"/>
      </c:lineChart>
      <c:catAx>
        <c:axId val="38181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819544"/>
        <c:crosses val="autoZero"/>
        <c:auto val="1"/>
        <c:lblAlgn val="ctr"/>
        <c:lblOffset val="100"/>
        <c:noMultiLvlLbl val="0"/>
      </c:catAx>
      <c:valAx>
        <c:axId val="3818195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819152"/>
        <c:crosses val="autoZero"/>
        <c:crossBetween val="between"/>
      </c:valAx>
      <c:valAx>
        <c:axId val="38181993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81820328"/>
        <c:crosses val="max"/>
        <c:crossBetween val="between"/>
      </c:valAx>
      <c:catAx>
        <c:axId val="381820328"/>
        <c:scaling>
          <c:orientation val="minMax"/>
        </c:scaling>
        <c:delete val="1"/>
        <c:axPos val="b"/>
        <c:numFmt formatCode="General" sourceLinked="1"/>
        <c:majorTickMark val="out"/>
        <c:minorTickMark val="none"/>
        <c:tickLblPos val="nextTo"/>
        <c:crossAx val="38181993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20">
                  <c:v>22.9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81821112"/>
        <c:axId val="381821504"/>
      </c:barChart>
      <c:catAx>
        <c:axId val="3818211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821504"/>
        <c:crosses val="autoZero"/>
        <c:auto val="1"/>
        <c:lblAlgn val="ctr"/>
        <c:lblOffset val="100"/>
        <c:noMultiLvlLbl val="0"/>
      </c:catAx>
      <c:valAx>
        <c:axId val="381821504"/>
        <c:scaling>
          <c:orientation val="minMax"/>
        </c:scaling>
        <c:delete val="1"/>
        <c:axPos val="t"/>
        <c:numFmt formatCode="General" sourceLinked="1"/>
        <c:majorTickMark val="none"/>
        <c:minorTickMark val="none"/>
        <c:tickLblPos val="nextTo"/>
        <c:crossAx val="3818211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21.8</c:v>
                </c:pt>
                <c:pt idx="1">
                  <c:v>22.3</c:v>
                </c:pt>
                <c:pt idx="2">
                  <c:v>22.4</c:v>
                </c:pt>
                <c:pt idx="3" formatCode="0.0">
                  <c:v>22.5</c:v>
                </c:pt>
                <c:pt idx="4" formatCode="0.0">
                  <c:v>22.9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34556560"/>
        <c:axId val="634556952"/>
      </c:lineChart>
      <c:catAx>
        <c:axId val="63455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4556952"/>
        <c:crosses val="autoZero"/>
        <c:auto val="1"/>
        <c:lblAlgn val="ctr"/>
        <c:lblOffset val="100"/>
        <c:noMultiLvlLbl val="0"/>
      </c:catAx>
      <c:valAx>
        <c:axId val="634556952"/>
        <c:scaling>
          <c:orientation val="minMax"/>
          <c:max val="40"/>
          <c:min val="0"/>
        </c:scaling>
        <c:delete val="1"/>
        <c:axPos val="l"/>
        <c:numFmt formatCode="General" sourceLinked="1"/>
        <c:majorTickMark val="none"/>
        <c:minorTickMark val="none"/>
        <c:tickLblPos val="nextTo"/>
        <c:crossAx val="634556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 Isle City</c:v>
                </c:pt>
                <c:pt idx="1">
                  <c:v>North Wildwood</c:v>
                </c:pt>
                <c:pt idx="2">
                  <c:v>Avalon borough</c:v>
                </c:pt>
                <c:pt idx="3">
                  <c:v>Stone Harbor</c:v>
                </c:pt>
                <c:pt idx="4">
                  <c:v>Ocean city</c:v>
                </c:pt>
                <c:pt idx="5">
                  <c:v>Upper township</c:v>
                </c:pt>
                <c:pt idx="6">
                  <c:v>West Wildwood borough</c:v>
                </c:pt>
                <c:pt idx="7">
                  <c:v>West Cape May borough</c:v>
                </c:pt>
                <c:pt idx="8">
                  <c:v>Lower township</c:v>
                </c:pt>
                <c:pt idx="9">
                  <c:v>Cape May Point borough</c:v>
                </c:pt>
              </c:strCache>
            </c:strRef>
          </c:cat>
          <c:val>
            <c:numRef>
              <c:f>Sheet1!$B$2:$B$11</c:f>
              <c:numCache>
                <c:formatCode>General</c:formatCode>
                <c:ptCount val="10"/>
                <c:pt idx="0">
                  <c:v>32.299999999999997</c:v>
                </c:pt>
                <c:pt idx="1">
                  <c:v>32.200000000000003</c:v>
                </c:pt>
                <c:pt idx="2">
                  <c:v>29</c:v>
                </c:pt>
                <c:pt idx="3" formatCode="0.0">
                  <c:v>29</c:v>
                </c:pt>
                <c:pt idx="4">
                  <c:v>27.3</c:v>
                </c:pt>
                <c:pt idx="5">
                  <c:v>26.2</c:v>
                </c:pt>
                <c:pt idx="6">
                  <c:v>24.6</c:v>
                </c:pt>
                <c:pt idx="7" formatCode="0.0">
                  <c:v>22.7</c:v>
                </c:pt>
                <c:pt idx="8">
                  <c:v>21.4</c:v>
                </c:pt>
                <c:pt idx="9">
                  <c:v>21.3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Cape May county avg 22.9</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Sea Isle City</c:v>
                </c:pt>
                <c:pt idx="1">
                  <c:v>North Wildwood</c:v>
                </c:pt>
                <c:pt idx="2">
                  <c:v>Avalon borough</c:v>
                </c:pt>
                <c:pt idx="3">
                  <c:v>Stone Harbor</c:v>
                </c:pt>
                <c:pt idx="4">
                  <c:v>Ocean city</c:v>
                </c:pt>
                <c:pt idx="5">
                  <c:v>Upper township</c:v>
                </c:pt>
                <c:pt idx="6">
                  <c:v>West Wildwood borough</c:v>
                </c:pt>
                <c:pt idx="7">
                  <c:v>West Cape May borough</c:v>
                </c:pt>
                <c:pt idx="8">
                  <c:v>Lower township</c:v>
                </c:pt>
                <c:pt idx="9">
                  <c:v>Cape May Point borough</c:v>
                </c:pt>
              </c:strCache>
            </c:strRef>
          </c:cat>
          <c:val>
            <c:numRef>
              <c:f>Sheet1!$C$2:$C$11</c:f>
              <c:numCache>
                <c:formatCode>General</c:formatCode>
                <c:ptCount val="10"/>
                <c:pt idx="0">
                  <c:v>22.9</c:v>
                </c:pt>
                <c:pt idx="1">
                  <c:v>22.9</c:v>
                </c:pt>
                <c:pt idx="2">
                  <c:v>22.9</c:v>
                </c:pt>
                <c:pt idx="3">
                  <c:v>22.9</c:v>
                </c:pt>
                <c:pt idx="4">
                  <c:v>22.9</c:v>
                </c:pt>
                <c:pt idx="5">
                  <c:v>22.9</c:v>
                </c:pt>
                <c:pt idx="6">
                  <c:v>22.9</c:v>
                </c:pt>
                <c:pt idx="7">
                  <c:v>22.9</c:v>
                </c:pt>
                <c:pt idx="8">
                  <c:v>22.9</c:v>
                </c:pt>
                <c:pt idx="9">
                  <c:v>22.9</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34557736"/>
        <c:axId val="717729784"/>
      </c:barChart>
      <c:catAx>
        <c:axId val="634557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729784"/>
        <c:crosses val="autoZero"/>
        <c:auto val="1"/>
        <c:lblAlgn val="ctr"/>
        <c:lblOffset val="100"/>
        <c:noMultiLvlLbl val="0"/>
      </c:catAx>
      <c:valAx>
        <c:axId val="717729784"/>
        <c:scaling>
          <c:orientation val="minMax"/>
        </c:scaling>
        <c:delete val="1"/>
        <c:axPos val="t"/>
        <c:numFmt formatCode="General" sourceLinked="1"/>
        <c:majorTickMark val="none"/>
        <c:minorTickMark val="none"/>
        <c:tickLblPos val="nextTo"/>
        <c:crossAx val="63455773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2" formatCode="0%">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717730568"/>
        <c:axId val="717730960"/>
      </c:barChart>
      <c:catAx>
        <c:axId val="717730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730960"/>
        <c:crosses val="autoZero"/>
        <c:auto val="1"/>
        <c:lblAlgn val="ctr"/>
        <c:lblOffset val="100"/>
        <c:noMultiLvlLbl val="0"/>
      </c:catAx>
      <c:valAx>
        <c:axId val="717730960"/>
        <c:scaling>
          <c:orientation val="minMax"/>
        </c:scaling>
        <c:delete val="1"/>
        <c:axPos val="b"/>
        <c:numFmt formatCode="0%" sourceLinked="1"/>
        <c:majorTickMark val="none"/>
        <c:minorTickMark val="none"/>
        <c:tickLblPos val="nextTo"/>
        <c:crossAx val="717730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7" formatCode="&quot;$&quot;#,##0">
                  <c:v>13142</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717731744"/>
        <c:axId val="717732136"/>
      </c:barChart>
      <c:catAx>
        <c:axId val="717731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732136"/>
        <c:crosses val="autoZero"/>
        <c:auto val="1"/>
        <c:lblAlgn val="ctr"/>
        <c:lblOffset val="100"/>
        <c:noMultiLvlLbl val="0"/>
      </c:catAx>
      <c:valAx>
        <c:axId val="717732136"/>
        <c:scaling>
          <c:orientation val="minMax"/>
        </c:scaling>
        <c:delete val="1"/>
        <c:axPos val="b"/>
        <c:numFmt formatCode="&quot;$&quot;#,##0" sourceLinked="1"/>
        <c:majorTickMark val="none"/>
        <c:minorTickMark val="none"/>
        <c:tickLblPos val="nextTo"/>
        <c:crossAx val="717731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8"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717732920"/>
        <c:axId val="717733312"/>
      </c:barChart>
      <c:catAx>
        <c:axId val="717732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733312"/>
        <c:crosses val="autoZero"/>
        <c:auto val="1"/>
        <c:lblAlgn val="ctr"/>
        <c:lblOffset val="100"/>
        <c:noMultiLvlLbl val="0"/>
      </c:catAx>
      <c:valAx>
        <c:axId val="717733312"/>
        <c:scaling>
          <c:orientation val="minMax"/>
        </c:scaling>
        <c:delete val="1"/>
        <c:axPos val="b"/>
        <c:numFmt formatCode="0.0%" sourceLinked="1"/>
        <c:majorTickMark val="none"/>
        <c:minorTickMark val="none"/>
        <c:tickLblPos val="nextTo"/>
        <c:crossAx val="717732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5.3999999999999999E-2</c:v>
                </c:pt>
                <c:pt idx="1">
                  <c:v>4.9000000000000002E-2</c:v>
                </c:pt>
                <c:pt idx="2">
                  <c:v>0.04</c:v>
                </c:pt>
                <c:pt idx="3">
                  <c:v>3.5000000000000003E-2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509576800"/>
        <c:axId val="509577192"/>
      </c:lineChart>
      <c:catAx>
        <c:axId val="50957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577192"/>
        <c:crosses val="autoZero"/>
        <c:auto val="1"/>
        <c:lblAlgn val="ctr"/>
        <c:lblOffset val="100"/>
        <c:noMultiLvlLbl val="0"/>
      </c:catAx>
      <c:valAx>
        <c:axId val="509577192"/>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5768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Cape May </c:v>
                </c:pt>
                <c:pt idx="1">
                  <c:v>West Wildwood </c:v>
                </c:pt>
                <c:pt idx="2">
                  <c:v>Wildwood Crest </c:v>
                </c:pt>
                <c:pt idx="3">
                  <c:v>North Wildwood </c:v>
                </c:pt>
                <c:pt idx="4">
                  <c:v>Upper Twp. </c:v>
                </c:pt>
                <c:pt idx="5">
                  <c:v>Middle Twp. </c:v>
                </c:pt>
                <c:pt idx="6">
                  <c:v>Ocean City </c:v>
                </c:pt>
                <c:pt idx="7">
                  <c:v>Stone Harbor </c:v>
                </c:pt>
                <c:pt idx="8">
                  <c:v>Lower Twp. </c:v>
                </c:pt>
                <c:pt idx="9">
                  <c:v>Woodbine Boro </c:v>
                </c:pt>
              </c:strCache>
            </c:strRef>
          </c:cat>
          <c:val>
            <c:numRef>
              <c:f>Sheet1!$B$2:$B$11</c:f>
              <c:numCache>
                <c:formatCode>0.0%</c:formatCode>
                <c:ptCount val="10"/>
                <c:pt idx="0">
                  <c:v>0.184</c:v>
                </c:pt>
                <c:pt idx="1">
                  <c:v>0.17899999999999999</c:v>
                </c:pt>
                <c:pt idx="2">
                  <c:v>0.129</c:v>
                </c:pt>
                <c:pt idx="3">
                  <c:v>9.4E-2</c:v>
                </c:pt>
                <c:pt idx="4">
                  <c:v>5.5E-2</c:v>
                </c:pt>
                <c:pt idx="5">
                  <c:v>3.6999999999999998E-2</c:v>
                </c:pt>
                <c:pt idx="6">
                  <c:v>3.4000000000000002E-2</c:v>
                </c:pt>
                <c:pt idx="7">
                  <c:v>3.3000000000000002E-2</c:v>
                </c:pt>
                <c:pt idx="8">
                  <c:v>2.5999999999999999E-2</c:v>
                </c:pt>
                <c:pt idx="9">
                  <c:v>2.5000000000000001E-2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Cape May county avg 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West Cape May </c:v>
                </c:pt>
                <c:pt idx="1">
                  <c:v>West Wildwood </c:v>
                </c:pt>
                <c:pt idx="2">
                  <c:v>Wildwood Crest </c:v>
                </c:pt>
                <c:pt idx="3">
                  <c:v>North Wildwood </c:v>
                </c:pt>
                <c:pt idx="4">
                  <c:v>Upper Twp. </c:v>
                </c:pt>
                <c:pt idx="5">
                  <c:v>Middle Twp. </c:v>
                </c:pt>
                <c:pt idx="6">
                  <c:v>Ocean City </c:v>
                </c:pt>
                <c:pt idx="7">
                  <c:v>Stone Harbor </c:v>
                </c:pt>
                <c:pt idx="8">
                  <c:v>Lower Twp. </c:v>
                </c:pt>
                <c:pt idx="9">
                  <c:v>Woodbine Boro </c:v>
                </c:pt>
              </c:strCache>
            </c:strRef>
          </c:cat>
          <c:val>
            <c:numRef>
              <c:f>Sheet1!$C$2:$C$11</c:f>
              <c:numCache>
                <c:formatCode>0.00%</c:formatCode>
                <c:ptCount val="10"/>
                <c:pt idx="0">
                  <c:v>3.6999999999999998E-2</c:v>
                </c:pt>
                <c:pt idx="1">
                  <c:v>3.6999999999999998E-2</c:v>
                </c:pt>
                <c:pt idx="2">
                  <c:v>3.6999999999999998E-2</c:v>
                </c:pt>
                <c:pt idx="3">
                  <c:v>3.6999999999999998E-2</c:v>
                </c:pt>
                <c:pt idx="4">
                  <c:v>3.6999999999999998E-2</c:v>
                </c:pt>
                <c:pt idx="5">
                  <c:v>3.6999999999999998E-2</c:v>
                </c:pt>
                <c:pt idx="6">
                  <c:v>3.6999999999999998E-2</c:v>
                </c:pt>
                <c:pt idx="7">
                  <c:v>3.6999999999999998E-2</c:v>
                </c:pt>
                <c:pt idx="8">
                  <c:v>3.6999999999999998E-2</c:v>
                </c:pt>
                <c:pt idx="9">
                  <c:v>3.6999999999999998E-2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509577976"/>
        <c:axId val="509578368"/>
      </c:barChart>
      <c:catAx>
        <c:axId val="509577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578368"/>
        <c:crosses val="autoZero"/>
        <c:auto val="1"/>
        <c:lblAlgn val="ctr"/>
        <c:lblOffset val="100"/>
        <c:noMultiLvlLbl val="0"/>
      </c:catAx>
      <c:valAx>
        <c:axId val="509578368"/>
        <c:scaling>
          <c:orientation val="minMax"/>
          <c:max val="0.5"/>
        </c:scaling>
        <c:delete val="1"/>
        <c:axPos val="b"/>
        <c:numFmt formatCode="0.0%" sourceLinked="1"/>
        <c:majorTickMark val="none"/>
        <c:minorTickMark val="none"/>
        <c:tickLblPos val="nextTo"/>
        <c:crossAx val="509577976"/>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9925319881889753E-2"/>
          <c:y val="0.89718582974293437"/>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6">
                  <c:v>4971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6">
                  <c:v>1054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509579152"/>
        <c:axId val="509579544"/>
      </c:barChart>
      <c:catAx>
        <c:axId val="50957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579544"/>
        <c:crosses val="autoZero"/>
        <c:auto val="1"/>
        <c:lblAlgn val="ctr"/>
        <c:lblOffset val="100"/>
        <c:noMultiLvlLbl val="0"/>
      </c:catAx>
      <c:valAx>
        <c:axId val="50957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57915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3">
                  <c:v>0.92700000000000005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53683424"/>
        <c:axId val="353683816"/>
      </c:barChart>
      <c:catAx>
        <c:axId val="35368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683816"/>
        <c:crosses val="autoZero"/>
        <c:auto val="1"/>
        <c:lblAlgn val="ctr"/>
        <c:lblOffset val="100"/>
        <c:noMultiLvlLbl val="0"/>
      </c:catAx>
      <c:valAx>
        <c:axId val="353683816"/>
        <c:scaling>
          <c:orientation val="minMax"/>
          <c:max val="1"/>
          <c:min val="0.8"/>
        </c:scaling>
        <c:delete val="1"/>
        <c:axPos val="l"/>
        <c:numFmt formatCode="General" sourceLinked="1"/>
        <c:majorTickMark val="out"/>
        <c:minorTickMark val="none"/>
        <c:tickLblPos val="nextTo"/>
        <c:crossAx val="353683424"/>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0.96299999999999997</c:v>
                </c:pt>
                <c:pt idx="1">
                  <c:v>0.92300000000000004</c:v>
                </c:pt>
                <c:pt idx="2">
                  <c:v>0.95499999999999996</c:v>
                </c:pt>
                <c:pt idx="3">
                  <c:v>0.95499999999999996</c:v>
                </c:pt>
                <c:pt idx="4">
                  <c:v>0.94399999999999995</c:v>
                </c:pt>
                <c:pt idx="5">
                  <c:v>0.92700000000000005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53684600"/>
        <c:axId val="353684992"/>
      </c:lineChart>
      <c:catAx>
        <c:axId val="35368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684992"/>
        <c:crosses val="autoZero"/>
        <c:auto val="1"/>
        <c:lblAlgn val="ctr"/>
        <c:lblOffset val="100"/>
        <c:noMultiLvlLbl val="0"/>
      </c:catAx>
      <c:valAx>
        <c:axId val="353684992"/>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3684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20">
                  <c:v>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dLbl>
              <c:idx val="20"/>
              <c:delete val="1"/>
              <c:extLst>
                <c:ext xmlns:c15="http://schemas.microsoft.com/office/drawing/2012/chart" uri="{CE6537A1-D6FC-4f65-9D91-7224C49458BB}"/>
                <c:ext xmlns:c16="http://schemas.microsoft.com/office/drawing/2014/chart" uri="{C3380CC4-5D6E-409C-BE32-E72D297353CC}">
                  <c16:uniqueId val="{00000000-C5FF-4A84-93BA-BE8DF3A9237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pt idx="20">
                  <c:v>0</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53685776"/>
        <c:axId val="353686168"/>
      </c:barChart>
      <c:catAx>
        <c:axId val="35368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686168"/>
        <c:crosses val="autoZero"/>
        <c:auto val="1"/>
        <c:lblAlgn val="ctr"/>
        <c:lblOffset val="100"/>
        <c:noMultiLvlLbl val="0"/>
      </c:catAx>
      <c:valAx>
        <c:axId val="35368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3685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Sheet1!$A$2:$C$2</c:f>
              <c:strCache>
                <c:ptCount val="3"/>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c:f>
              <c:strCache>
                <c:ptCount val="1"/>
                <c:pt idx="0">
                  <c:v>2018</c:v>
                </c:pt>
              </c:strCache>
            </c:strRef>
          </c:cat>
          <c:val>
            <c:numRef>
              <c:f>Sheet1!$D$2</c:f>
              <c:numCache>
                <c:formatCode>General</c:formatCode>
                <c:ptCount val="1"/>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53686952"/>
        <c:axId val="89642816"/>
      </c:lineChart>
      <c:catAx>
        <c:axId val="35368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89642816"/>
        <c:crosses val="autoZero"/>
        <c:auto val="1"/>
        <c:lblAlgn val="ctr"/>
        <c:lblOffset val="100"/>
        <c:noMultiLvlLbl val="0"/>
      </c:catAx>
      <c:valAx>
        <c:axId val="896428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3686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Cape May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762</c:v>
                </c:pt>
                <c:pt idx="1">
                  <c:v>689</c:v>
                </c:pt>
                <c:pt idx="2">
                  <c:v>664</c:v>
                </c:pt>
                <c:pt idx="3">
                  <c:v>837</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89643600"/>
        <c:axId val="89643992"/>
      </c:lineChart>
      <c:catAx>
        <c:axId val="8964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89643992"/>
        <c:crosses val="autoZero"/>
        <c:auto val="1"/>
        <c:lblAlgn val="ctr"/>
        <c:lblOffset val="100"/>
        <c:noMultiLvlLbl val="0"/>
      </c:catAx>
      <c:valAx>
        <c:axId val="8964399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8964360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711</c:v>
                </c:pt>
                <c:pt idx="1">
                  <c:v>712</c:v>
                </c:pt>
                <c:pt idx="2">
                  <c:v>728</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638214520"/>
        <c:axId val="638214912"/>
      </c:lineChart>
      <c:catAx>
        <c:axId val="63821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14912"/>
        <c:crosses val="autoZero"/>
        <c:auto val="1"/>
        <c:lblAlgn val="ctr"/>
        <c:lblOffset val="100"/>
        <c:noMultiLvlLbl val="0"/>
      </c:catAx>
      <c:valAx>
        <c:axId val="638214912"/>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145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Cape May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3.7320458865055764E-2"/>
                  <c:y val="-3.43035655901441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62-4608-BBC6-7F0DF7C8C44D}"/>
                </c:ext>
              </c:extLst>
            </c:dLbl>
            <c:dLbl>
              <c:idx val="10"/>
              <c:layout>
                <c:manualLayout>
                  <c:x val="-3.3549416236763508E-3"/>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62-4608-BBC6-7F0DF7C8C44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5.8000000000000003E-2</c:v>
                </c:pt>
                <c:pt idx="1">
                  <c:v>4.9000000000000002E-2</c:v>
                </c:pt>
                <c:pt idx="2">
                  <c:v>4.2999999999999997E-2</c:v>
                </c:pt>
                <c:pt idx="3">
                  <c:v>4.7E-2</c:v>
                </c:pt>
                <c:pt idx="4">
                  <c:v>5.7000000000000002E-2</c:v>
                </c:pt>
                <c:pt idx="5">
                  <c:v>8.5999999999999993E-2</c:v>
                </c:pt>
                <c:pt idx="6">
                  <c:v>0.10299999999999999</c:v>
                </c:pt>
                <c:pt idx="7">
                  <c:v>0.13800000000000001</c:v>
                </c:pt>
                <c:pt idx="8">
                  <c:v>0.13</c:v>
                </c:pt>
                <c:pt idx="9">
                  <c:v>0.114</c:v>
                </c:pt>
                <c:pt idx="10">
                  <c:v>7.1999999999999995E-2</c:v>
                </c:pt>
                <c:pt idx="11" formatCode="0.00%">
                  <c:v>4.8000000000000001E-2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638215696"/>
        <c:axId val="638216088"/>
      </c:lineChart>
      <c:catAx>
        <c:axId val="63821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16088"/>
        <c:crosses val="autoZero"/>
        <c:auto val="1"/>
        <c:lblAlgn val="ctr"/>
        <c:lblOffset val="100"/>
        <c:noMultiLvlLbl val="1"/>
      </c:catAx>
      <c:valAx>
        <c:axId val="63821608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15696"/>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20" formatCode="0.0">
                  <c:v>6.5000000000000002E-2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638216872"/>
        <c:axId val="638217264"/>
      </c:barChart>
      <c:catAx>
        <c:axId val="638216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17264"/>
        <c:crosses val="autoZero"/>
        <c:auto val="1"/>
        <c:lblAlgn val="ctr"/>
        <c:lblOffset val="100"/>
        <c:noMultiLvlLbl val="0"/>
      </c:catAx>
      <c:valAx>
        <c:axId val="638217264"/>
        <c:scaling>
          <c:orientation val="minMax"/>
        </c:scaling>
        <c:delete val="1"/>
        <c:axPos val="b"/>
        <c:numFmt formatCode="0.0%" sourceLinked="1"/>
        <c:majorTickMark val="none"/>
        <c:minorTickMark val="none"/>
        <c:tickLblPos val="nextTo"/>
        <c:crossAx val="63821687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6">
                  <c:v>55561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6">
                  <c:v>45508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638218048"/>
        <c:axId val="388640792"/>
      </c:barChart>
      <c:catAx>
        <c:axId val="638218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40792"/>
        <c:crosses val="autoZero"/>
        <c:auto val="1"/>
        <c:lblAlgn val="ctr"/>
        <c:lblOffset val="100"/>
        <c:noMultiLvlLbl val="0"/>
      </c:catAx>
      <c:valAx>
        <c:axId val="388640792"/>
        <c:scaling>
          <c:orientation val="minMax"/>
        </c:scaling>
        <c:delete val="1"/>
        <c:axPos val="b"/>
        <c:numFmt formatCode="General" sourceLinked="1"/>
        <c:majorTickMark val="none"/>
        <c:minorTickMark val="none"/>
        <c:tickLblPos val="nextTo"/>
        <c:crossAx val="638218048"/>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Cape May</c:v>
                </c:pt>
                <c:pt idx="1">
                  <c:v>New Jersey</c:v>
                </c:pt>
                <c:pt idx="2">
                  <c:v>United States</c:v>
                </c:pt>
              </c:strCache>
            </c:strRef>
          </c:cat>
          <c:val>
            <c:numRef>
              <c:f>Sheet1!$B$2:$B$4</c:f>
              <c:numCache>
                <c:formatCode>_("$"* #,##0_);_("$"* \(#,##0\);_("$"* "-"??_);_(@_)</c:formatCode>
                <c:ptCount val="3"/>
                <c:pt idx="0">
                  <c:v>55561</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Cape May</c:v>
                </c:pt>
                <c:pt idx="1">
                  <c:v>New Jersey</c:v>
                </c:pt>
                <c:pt idx="2">
                  <c:v>United States</c:v>
                </c:pt>
              </c:strCache>
            </c:strRef>
          </c:cat>
          <c:val>
            <c:numRef>
              <c:f>Sheet1!$C$2:$C$4</c:f>
              <c:numCache>
                <c:formatCode>_("$"* #,##0_);_("$"* \(#,##0\);_("$"* "-"??_);_(@_)</c:formatCode>
                <c:ptCount val="3"/>
                <c:pt idx="0">
                  <c:v>45508</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88641576"/>
        <c:axId val="388641968"/>
      </c:barChart>
      <c:catAx>
        <c:axId val="388641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41968"/>
        <c:crosses val="autoZero"/>
        <c:auto val="1"/>
        <c:lblAlgn val="ctr"/>
        <c:lblOffset val="100"/>
        <c:noMultiLvlLbl val="0"/>
      </c:catAx>
      <c:valAx>
        <c:axId val="388641968"/>
        <c:scaling>
          <c:orientation val="minMax"/>
        </c:scaling>
        <c:delete val="1"/>
        <c:axPos val="b"/>
        <c:numFmt formatCode="_(&quot;$&quot;* #,##0_);_(&quot;$&quot;* \(#,##0\);_(&quot;$&quot;* &quot;-&quot;??_);_(@_)" sourceLinked="1"/>
        <c:majorTickMark val="none"/>
        <c:minorTickMark val="none"/>
        <c:tickLblPos val="nextTo"/>
        <c:crossAx val="38864157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52858</c:v>
                </c:pt>
                <c:pt idx="1">
                  <c:v>53612</c:v>
                </c:pt>
                <c:pt idx="2">
                  <c:v>51449</c:v>
                </c:pt>
                <c:pt idx="3">
                  <c:v>55665</c:v>
                </c:pt>
                <c:pt idx="4">
                  <c:v>55561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42135</c:v>
                </c:pt>
                <c:pt idx="1">
                  <c:v>41905</c:v>
                </c:pt>
                <c:pt idx="2">
                  <c:v>42550</c:v>
                </c:pt>
                <c:pt idx="3">
                  <c:v>42469</c:v>
                </c:pt>
                <c:pt idx="4">
                  <c:v>45508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88642752"/>
        <c:axId val="388643144"/>
      </c:lineChart>
      <c:catAx>
        <c:axId val="38864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643144"/>
        <c:crosses val="autoZero"/>
        <c:auto val="1"/>
        <c:lblAlgn val="ctr"/>
        <c:lblOffset val="100"/>
        <c:noMultiLvlLbl val="0"/>
      </c:catAx>
      <c:valAx>
        <c:axId val="38864314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864275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Stone Harbor </c:v>
                </c:pt>
                <c:pt idx="1">
                  <c:v>West Cape May </c:v>
                </c:pt>
                <c:pt idx="2">
                  <c:v>Cape May City </c:v>
                </c:pt>
              </c:strCache>
            </c:strRef>
          </c:cat>
          <c:val>
            <c:numRef>
              <c:f>Sheet1!$B$2:$B$4</c:f>
              <c:numCache>
                <c:formatCode>_("$"* #,##0_);_("$"* \(#,##0\);_("$"* "-"??_);_(@_)</c:formatCode>
                <c:ptCount val="3"/>
                <c:pt idx="0">
                  <c:v>101364</c:v>
                </c:pt>
                <c:pt idx="1">
                  <c:v>53214</c:v>
                </c:pt>
                <c:pt idx="2">
                  <c:v>35604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Stone Harbor </c:v>
                </c:pt>
                <c:pt idx="1">
                  <c:v>West Cape May </c:v>
                </c:pt>
                <c:pt idx="2">
                  <c:v>Cape May City </c:v>
                </c:pt>
              </c:strCache>
            </c:strRef>
          </c:cat>
          <c:val>
            <c:numRef>
              <c:f>Sheet1!$C$2:$C$4</c:f>
              <c:numCache>
                <c:formatCode>_("$"* #,##0_);_("$"* \(#,##0\);_("$"* "-"??_);_(@_)</c:formatCode>
                <c:ptCount val="3"/>
                <c:pt idx="0">
                  <c:v>55000</c:v>
                </c:pt>
                <c:pt idx="1">
                  <c:v>31563</c:v>
                </c:pt>
                <c:pt idx="2">
                  <c:v>32267</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88643928"/>
        <c:axId val="388644320"/>
      </c:barChart>
      <c:catAx>
        <c:axId val="38864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44320"/>
        <c:crosses val="autoZero"/>
        <c:auto val="1"/>
        <c:lblAlgn val="ctr"/>
        <c:lblOffset val="100"/>
        <c:noMultiLvlLbl val="0"/>
      </c:catAx>
      <c:valAx>
        <c:axId val="38864432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864392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1">
                  <c:v>217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549261067901096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1F-494A-9E48-377FB022740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89294544"/>
        <c:axId val="8929493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89295720"/>
        <c:axId val="89295328"/>
      </c:lineChart>
      <c:catAx>
        <c:axId val="8929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89294936"/>
        <c:crosses val="autoZero"/>
        <c:auto val="1"/>
        <c:lblAlgn val="ctr"/>
        <c:lblOffset val="100"/>
        <c:noMultiLvlLbl val="0"/>
      </c:catAx>
      <c:valAx>
        <c:axId val="8929493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294544"/>
        <c:crosses val="autoZero"/>
        <c:crossBetween val="between"/>
      </c:valAx>
      <c:valAx>
        <c:axId val="8929532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295720"/>
        <c:crosses val="max"/>
        <c:crossBetween val="between"/>
      </c:valAx>
      <c:catAx>
        <c:axId val="89295720"/>
        <c:scaling>
          <c:orientation val="minMax"/>
        </c:scaling>
        <c:delete val="1"/>
        <c:axPos val="b"/>
        <c:numFmt formatCode="General" sourceLinked="1"/>
        <c:majorTickMark val="out"/>
        <c:minorTickMark val="none"/>
        <c:tickLblPos val="nextTo"/>
        <c:crossAx val="89295328"/>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69247766657550758"/>
          <c:y val="2.397856954989966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59218914907818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6680187703809634E-3"/>
                  <c:y val="-0.3376938867582056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25</c:v>
                </c:pt>
                <c:pt idx="2">
                  <c:v>54</c:v>
                </c:pt>
                <c:pt idx="3">
                  <c:v>138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7046299161669299"/>
                  <c:y val="4.529135179100372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0843528921864196"/>
                  <c:y val="3.8235648362685373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532</c:v>
                </c:pt>
                <c:pt idx="1">
                  <c:v>2257</c:v>
                </c:pt>
                <c:pt idx="2">
                  <c:v>49</c:v>
                </c:pt>
                <c:pt idx="3">
                  <c:v>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20">
                  <c:v>31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89297288"/>
        <c:axId val="89297680"/>
      </c:barChart>
      <c:catAx>
        <c:axId val="8929728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89297680"/>
        <c:crosses val="autoZero"/>
        <c:auto val="1"/>
        <c:lblAlgn val="ctr"/>
        <c:lblOffset val="100"/>
        <c:noMultiLvlLbl val="0"/>
      </c:catAx>
      <c:valAx>
        <c:axId val="89297680"/>
        <c:scaling>
          <c:orientation val="minMax"/>
        </c:scaling>
        <c:delete val="1"/>
        <c:axPos val="b"/>
        <c:numFmt formatCode="General" sourceLinked="1"/>
        <c:majorTickMark val="none"/>
        <c:minorTickMark val="none"/>
        <c:tickLblPos val="nextTo"/>
        <c:crossAx val="892972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Cape May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36</c:v>
                </c:pt>
                <c:pt idx="1">
                  <c:v>31</c:v>
                </c:pt>
                <c:pt idx="2">
                  <c:v>32</c:v>
                </c:pt>
                <c:pt idx="3">
                  <c:v>30</c:v>
                </c:pt>
                <c:pt idx="4">
                  <c:v>31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89298464"/>
        <c:axId val="89298856"/>
      </c:lineChart>
      <c:catAx>
        <c:axId val="892984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89298856"/>
        <c:crosses val="autoZero"/>
        <c:auto val="1"/>
        <c:lblAlgn val="ctr"/>
        <c:lblOffset val="100"/>
        <c:noMultiLvlLbl val="0"/>
      </c:catAx>
      <c:valAx>
        <c:axId val="89298856"/>
        <c:scaling>
          <c:orientation val="minMax"/>
        </c:scaling>
        <c:delete val="1"/>
        <c:axPos val="l"/>
        <c:numFmt formatCode="General" sourceLinked="1"/>
        <c:majorTickMark val="out"/>
        <c:minorTickMark val="none"/>
        <c:tickLblPos val="nextTo"/>
        <c:crossAx val="89298464"/>
        <c:crosses val="autoZero"/>
        <c:crossBetween val="between"/>
      </c:valAx>
      <c:spPr>
        <a:noFill/>
        <a:ln>
          <a:noFill/>
        </a:ln>
        <a:effectLst/>
      </c:spPr>
    </c:plotArea>
    <c:legend>
      <c:legendPos val="r"/>
      <c:layout>
        <c:manualLayout>
          <c:xMode val="edge"/>
          <c:yMode val="edge"/>
          <c:x val="0.39651735199766697"/>
          <c:y val="2.3035618194933833E-4"/>
          <c:w val="0.60348264800233309"/>
          <c:h val="0.1620132122780302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89299640"/>
        <c:axId val="89300032"/>
      </c:barChart>
      <c:catAx>
        <c:axId val="89299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89300032"/>
        <c:crosses val="autoZero"/>
        <c:auto val="1"/>
        <c:lblAlgn val="ctr"/>
        <c:lblOffset val="100"/>
        <c:noMultiLvlLbl val="0"/>
      </c:catAx>
      <c:valAx>
        <c:axId val="89300032"/>
        <c:scaling>
          <c:orientation val="minMax"/>
        </c:scaling>
        <c:delete val="1"/>
        <c:axPos val="b"/>
        <c:numFmt formatCode="General" sourceLinked="1"/>
        <c:majorTickMark val="none"/>
        <c:minorTickMark val="none"/>
        <c:tickLblPos val="nextTo"/>
        <c:crossAx val="892996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Cape May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89300816"/>
        <c:axId val="89301208"/>
      </c:lineChart>
      <c:catAx>
        <c:axId val="8930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89301208"/>
        <c:crosses val="autoZero"/>
        <c:auto val="1"/>
        <c:lblAlgn val="ctr"/>
        <c:lblOffset val="100"/>
        <c:noMultiLvlLbl val="0"/>
      </c:catAx>
      <c:valAx>
        <c:axId val="89301208"/>
        <c:scaling>
          <c:orientation val="minMax"/>
        </c:scaling>
        <c:delete val="1"/>
        <c:axPos val="l"/>
        <c:numFmt formatCode="General" sourceLinked="1"/>
        <c:majorTickMark val="none"/>
        <c:minorTickMark val="none"/>
        <c:tickLblPos val="nextTo"/>
        <c:crossAx val="8930081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Two or More Races, non-Hispanic</c:v>
                </c:pt>
              </c:strCache>
            </c:strRef>
          </c:cat>
          <c:val>
            <c:numRef>
              <c:f>Sheet1!$B$2:$B$5</c:f>
              <c:numCache>
                <c:formatCode>General</c:formatCode>
                <c:ptCount val="4"/>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765332344"/>
        <c:axId val="765332736"/>
      </c:barChart>
      <c:catAx>
        <c:axId val="76533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2736"/>
        <c:crosses val="autoZero"/>
        <c:auto val="1"/>
        <c:lblAlgn val="ctr"/>
        <c:lblOffset val="100"/>
        <c:noMultiLvlLbl val="0"/>
      </c:catAx>
      <c:valAx>
        <c:axId val="7653327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2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765333520"/>
        <c:axId val="765333912"/>
      </c:barChart>
      <c:catAx>
        <c:axId val="76533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3912"/>
        <c:crosses val="autoZero"/>
        <c:auto val="1"/>
        <c:lblAlgn val="ctr"/>
        <c:lblOffset val="100"/>
        <c:noMultiLvlLbl val="0"/>
      </c:catAx>
      <c:valAx>
        <c:axId val="765333912"/>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35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4">
                  <c:v>1262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765334696"/>
        <c:axId val="765335088"/>
      </c:barChart>
      <c:catAx>
        <c:axId val="765334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5088"/>
        <c:crosses val="autoZero"/>
        <c:auto val="1"/>
        <c:lblAlgn val="ctr"/>
        <c:lblOffset val="100"/>
        <c:noMultiLvlLbl val="0"/>
      </c:catAx>
      <c:valAx>
        <c:axId val="765335088"/>
        <c:scaling>
          <c:orientation val="minMax"/>
        </c:scaling>
        <c:delete val="1"/>
        <c:axPos val="b"/>
        <c:numFmt formatCode="General" sourceLinked="1"/>
        <c:majorTickMark val="none"/>
        <c:minorTickMark val="none"/>
        <c:tickLblPos val="nextTo"/>
        <c:crossAx val="765334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7768065268065269E-2"/>
                  <c:y val="-6.1177776748414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A2-4231-91D8-2A458D92FF3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1194</c:v>
                </c:pt>
                <c:pt idx="1">
                  <c:v>1253</c:v>
                </c:pt>
                <c:pt idx="2">
                  <c:v>1166</c:v>
                </c:pt>
                <c:pt idx="3">
                  <c:v>1293</c:v>
                </c:pt>
                <c:pt idx="4">
                  <c:v>1262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765335872"/>
        <c:axId val="765336264"/>
      </c:lineChart>
      <c:catAx>
        <c:axId val="76533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6264"/>
        <c:crosses val="autoZero"/>
        <c:auto val="1"/>
        <c:lblAlgn val="ctr"/>
        <c:lblOffset val="100"/>
        <c:noMultiLvlLbl val="0"/>
      </c:catAx>
      <c:valAx>
        <c:axId val="76533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5335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Middle Twp. </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265</c:v>
                </c:pt>
                <c:pt idx="1">
                  <c:v>222</c:v>
                </c:pt>
                <c:pt idx="2">
                  <c:v>266</c:v>
                </c:pt>
                <c:pt idx="3">
                  <c:v>317</c:v>
                </c:pt>
                <c:pt idx="4">
                  <c:v>297</c:v>
                </c:pt>
                <c:pt idx="5">
                  <c:v>390</c:v>
                </c:pt>
                <c:pt idx="6">
                  <c:v>388</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Lower Twp. </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331</c:v>
                </c:pt>
                <c:pt idx="1">
                  <c:v>356</c:v>
                </c:pt>
                <c:pt idx="2">
                  <c:v>371</c:v>
                </c:pt>
                <c:pt idx="3">
                  <c:v>405</c:v>
                </c:pt>
                <c:pt idx="4">
                  <c:v>420</c:v>
                </c:pt>
                <c:pt idx="5">
                  <c:v>405</c:v>
                </c:pt>
                <c:pt idx="6">
                  <c:v>353</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Wildwood City </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101</c:v>
                </c:pt>
                <c:pt idx="1">
                  <c:v>99</c:v>
                </c:pt>
                <c:pt idx="2">
                  <c:v>86</c:v>
                </c:pt>
                <c:pt idx="3">
                  <c:v>123</c:v>
                </c:pt>
                <c:pt idx="4">
                  <c:v>102</c:v>
                </c:pt>
                <c:pt idx="5">
                  <c:v>89</c:v>
                </c:pt>
                <c:pt idx="6">
                  <c:v>123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Ocean City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136</c:v>
                </c:pt>
                <c:pt idx="1">
                  <c:v>111</c:v>
                </c:pt>
                <c:pt idx="2">
                  <c:v>94</c:v>
                </c:pt>
                <c:pt idx="3">
                  <c:v>85</c:v>
                </c:pt>
                <c:pt idx="4">
                  <c:v>91</c:v>
                </c:pt>
                <c:pt idx="5">
                  <c:v>117</c:v>
                </c:pt>
                <c:pt idx="6">
                  <c:v>83</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Wildwood Crest </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51</c:v>
                </c:pt>
                <c:pt idx="1">
                  <c:v>42</c:v>
                </c:pt>
                <c:pt idx="2">
                  <c:v>70</c:v>
                </c:pt>
                <c:pt idx="3">
                  <c:v>34</c:v>
                </c:pt>
                <c:pt idx="4">
                  <c:v>24</c:v>
                </c:pt>
                <c:pt idx="5">
                  <c:v>54</c:v>
                </c:pt>
                <c:pt idx="6">
                  <c:v>67</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Woodbine Boro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52</c:v>
                </c:pt>
                <c:pt idx="1">
                  <c:v>46</c:v>
                </c:pt>
                <c:pt idx="2">
                  <c:v>68</c:v>
                </c:pt>
                <c:pt idx="3">
                  <c:v>36</c:v>
                </c:pt>
                <c:pt idx="4">
                  <c:v>47</c:v>
                </c:pt>
                <c:pt idx="5">
                  <c:v>49</c:v>
                </c:pt>
                <c:pt idx="6">
                  <c:v>60</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Upper Twp.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67</c:v>
                </c:pt>
                <c:pt idx="1">
                  <c:v>58</c:v>
                </c:pt>
                <c:pt idx="2">
                  <c:v>71</c:v>
                </c:pt>
                <c:pt idx="3">
                  <c:v>86</c:v>
                </c:pt>
                <c:pt idx="4">
                  <c:v>75</c:v>
                </c:pt>
                <c:pt idx="5">
                  <c:v>47</c:v>
                </c:pt>
                <c:pt idx="6">
                  <c:v>48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Dennis Twp. </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49</c:v>
                </c:pt>
                <c:pt idx="1">
                  <c:v>69</c:v>
                </c:pt>
                <c:pt idx="2">
                  <c:v>48</c:v>
                </c:pt>
                <c:pt idx="3">
                  <c:v>58</c:v>
                </c:pt>
                <c:pt idx="4">
                  <c:v>39</c:v>
                </c:pt>
                <c:pt idx="5">
                  <c:v>47</c:v>
                </c:pt>
                <c:pt idx="6">
                  <c:v>43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North Wildwood </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60</c:v>
                </c:pt>
                <c:pt idx="1">
                  <c:v>67</c:v>
                </c:pt>
                <c:pt idx="2">
                  <c:v>45</c:v>
                </c:pt>
                <c:pt idx="3">
                  <c:v>44</c:v>
                </c:pt>
                <c:pt idx="4">
                  <c:v>13</c:v>
                </c:pt>
                <c:pt idx="5">
                  <c:v>43</c:v>
                </c:pt>
                <c:pt idx="6">
                  <c:v>33</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Cape May City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37</c:v>
                </c:pt>
                <c:pt idx="1">
                  <c:v>23</c:v>
                </c:pt>
                <c:pt idx="2">
                  <c:v>48</c:v>
                </c:pt>
                <c:pt idx="3">
                  <c:v>26</c:v>
                </c:pt>
                <c:pt idx="4">
                  <c:v>30</c:v>
                </c:pt>
                <c:pt idx="5">
                  <c:v>28</c:v>
                </c:pt>
                <c:pt idx="6">
                  <c:v>30</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765337048"/>
        <c:axId val="765337440"/>
      </c:lineChart>
      <c:catAx>
        <c:axId val="76533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5337440"/>
        <c:crosses val="autoZero"/>
        <c:auto val="1"/>
        <c:lblAlgn val="ctr"/>
        <c:lblOffset val="100"/>
        <c:noMultiLvlLbl val="0"/>
      </c:catAx>
      <c:valAx>
        <c:axId val="76533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533704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24</c:v>
                </c:pt>
                <c:pt idx="1">
                  <c:v>32</c:v>
                </c:pt>
                <c:pt idx="2">
                  <c:v>32</c:v>
                </c:pt>
                <c:pt idx="3">
                  <c:v>59</c:v>
                </c:pt>
                <c:pt idx="4">
                  <c:v>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765339400"/>
        <c:axId val="765339792"/>
      </c:lineChart>
      <c:catAx>
        <c:axId val="76533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5339792"/>
        <c:crosses val="autoZero"/>
        <c:auto val="1"/>
        <c:lblAlgn val="ctr"/>
        <c:lblOffset val="100"/>
        <c:noMultiLvlLbl val="0"/>
      </c:catAx>
      <c:valAx>
        <c:axId val="7653397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533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20">
                  <c:v>-0.20338983050847501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507868680"/>
        <c:axId val="507869072"/>
      </c:barChart>
      <c:catAx>
        <c:axId val="50786868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869072"/>
        <c:crosses val="autoZero"/>
        <c:auto val="1"/>
        <c:lblAlgn val="ctr"/>
        <c:lblOffset val="100"/>
        <c:noMultiLvlLbl val="0"/>
      </c:catAx>
      <c:valAx>
        <c:axId val="507869072"/>
        <c:scaling>
          <c:orientation val="minMax"/>
        </c:scaling>
        <c:delete val="1"/>
        <c:axPos val="t"/>
        <c:numFmt formatCode="0%" sourceLinked="1"/>
        <c:majorTickMark val="none"/>
        <c:minorTickMark val="none"/>
        <c:tickLblPos val="nextTo"/>
        <c:crossAx val="50786868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852261423153033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0">
                  <c:v>0.246991766941102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507869856"/>
        <c:axId val="507870248"/>
      </c:barChart>
      <c:catAx>
        <c:axId val="50786985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870248"/>
        <c:crosses val="autoZero"/>
        <c:auto val="1"/>
        <c:lblAlgn val="ctr"/>
        <c:lblOffset val="100"/>
        <c:noMultiLvlLbl val="0"/>
      </c:catAx>
      <c:valAx>
        <c:axId val="507870248"/>
        <c:scaling>
          <c:orientation val="minMax"/>
        </c:scaling>
        <c:delete val="1"/>
        <c:axPos val="t"/>
        <c:numFmt formatCode="0%" sourceLinked="1"/>
        <c:majorTickMark val="none"/>
        <c:minorTickMark val="none"/>
        <c:tickLblPos val="nextTo"/>
        <c:crossAx val="5078698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88-466B-8D9B-F4B13093F598}"/>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88-466B-8D9B-F4B13093F59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3955</c:v>
                </c:pt>
                <c:pt idx="1">
                  <c:v>2943</c:v>
                </c:pt>
                <c:pt idx="2">
                  <c:v>2927</c:v>
                </c:pt>
                <c:pt idx="3" formatCode="#,##0">
                  <c:v>1579</c:v>
                </c:pt>
                <c:pt idx="4" formatCode="#,##0">
                  <c:v>1969</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507871032"/>
        <c:axId val="507871424"/>
      </c:lineChart>
      <c:catAx>
        <c:axId val="50787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871424"/>
        <c:crosses val="autoZero"/>
        <c:auto val="1"/>
        <c:lblAlgn val="ctr"/>
        <c:lblOffset val="100"/>
        <c:noMultiLvlLbl val="0"/>
      </c:catAx>
      <c:valAx>
        <c:axId val="50787142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871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0.27</c:v>
                </c:pt>
                <c:pt idx="1">
                  <c:v>0.51</c:v>
                </c:pt>
                <c:pt idx="2">
                  <c:v>7.0000000000000007E-2</c:v>
                </c:pt>
                <c:pt idx="3">
                  <c:v>0.03</c:v>
                </c:pt>
                <c:pt idx="4">
                  <c:v>0.09</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0</c:v>
                </c:pt>
                <c:pt idx="3">
                  <c:v>1</c:v>
                </c:pt>
                <c:pt idx="4">
                  <c:v>1</c:v>
                </c:pt>
                <c:pt idx="5">
                  <c:v>1</c:v>
                </c:pt>
                <c:pt idx="6">
                  <c:v>1</c:v>
                </c:pt>
                <c:pt idx="7">
                  <c:v>1</c:v>
                </c:pt>
                <c:pt idx="8">
                  <c:v>0</c:v>
                </c:pt>
                <c:pt idx="9">
                  <c:v>1</c:v>
                </c:pt>
                <c:pt idx="10">
                  <c:v>1</c:v>
                </c:pt>
                <c:pt idx="11">
                  <c:v>1</c:v>
                </c:pt>
                <c:pt idx="12">
                  <c:v>0</c:v>
                </c:pt>
                <c:pt idx="13">
                  <c:v>1</c:v>
                </c:pt>
                <c:pt idx="14">
                  <c:v>1</c:v>
                </c:pt>
                <c:pt idx="15">
                  <c:v>0</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507872600"/>
        <c:axId val="507872992"/>
      </c:barChart>
      <c:catAx>
        <c:axId val="507872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872992"/>
        <c:crosses val="autoZero"/>
        <c:auto val="1"/>
        <c:lblAlgn val="ctr"/>
        <c:lblOffset val="100"/>
        <c:noMultiLvlLbl val="0"/>
      </c:catAx>
      <c:valAx>
        <c:axId val="507872992"/>
        <c:scaling>
          <c:orientation val="minMax"/>
        </c:scaling>
        <c:delete val="1"/>
        <c:axPos val="b"/>
        <c:numFmt formatCode="General" sourceLinked="1"/>
        <c:majorTickMark val="none"/>
        <c:minorTickMark val="none"/>
        <c:tickLblPos val="nextTo"/>
        <c:crossAx val="507872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8">
                  <c:v>0.159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507873776"/>
        <c:axId val="507874168"/>
      </c:barChart>
      <c:catAx>
        <c:axId val="507873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874168"/>
        <c:crosses val="autoZero"/>
        <c:auto val="1"/>
        <c:lblAlgn val="ctr"/>
        <c:lblOffset val="100"/>
        <c:noMultiLvlLbl val="0"/>
      </c:catAx>
      <c:valAx>
        <c:axId val="507874168"/>
        <c:scaling>
          <c:orientation val="minMax"/>
        </c:scaling>
        <c:delete val="1"/>
        <c:axPos val="b"/>
        <c:numFmt formatCode="0.0%" sourceLinked="1"/>
        <c:majorTickMark val="none"/>
        <c:minorTickMark val="none"/>
        <c:tickLblPos val="nextTo"/>
        <c:crossAx val="5078737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0.105</c:v>
                </c:pt>
                <c:pt idx="1">
                  <c:v>0.10100000000000001</c:v>
                </c:pt>
                <c:pt idx="2">
                  <c:v>0.108</c:v>
                </c:pt>
                <c:pt idx="3">
                  <c:v>0.13500000000000001</c:v>
                </c:pt>
                <c:pt idx="4">
                  <c:v>0.159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507874952"/>
        <c:axId val="507875344"/>
      </c:lineChart>
      <c:catAx>
        <c:axId val="50787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875344"/>
        <c:crosses val="autoZero"/>
        <c:auto val="1"/>
        <c:lblAlgn val="ctr"/>
        <c:lblOffset val="100"/>
        <c:noMultiLvlLbl val="0"/>
      </c:catAx>
      <c:valAx>
        <c:axId val="50787534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874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0.17799999999999999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5524192"/>
        <c:axId val="515524584"/>
      </c:barChart>
      <c:catAx>
        <c:axId val="5155241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524584"/>
        <c:crosses val="autoZero"/>
        <c:auto val="1"/>
        <c:lblAlgn val="ctr"/>
        <c:lblOffset val="100"/>
        <c:noMultiLvlLbl val="0"/>
      </c:catAx>
      <c:valAx>
        <c:axId val="515524584"/>
        <c:scaling>
          <c:orientation val="minMax"/>
          <c:max val="0.30000000000000004"/>
        </c:scaling>
        <c:delete val="1"/>
        <c:axPos val="t"/>
        <c:numFmt formatCode="0.00%" sourceLinked="1"/>
        <c:majorTickMark val="none"/>
        <c:minorTickMark val="none"/>
        <c:tickLblPos val="nextTo"/>
        <c:crossAx val="515524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0.19600000000000001</c:v>
                </c:pt>
                <c:pt idx="1">
                  <c:v>0.13300000000000001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15525368"/>
        <c:axId val="515525760"/>
      </c:barChart>
      <c:catAx>
        <c:axId val="515525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525760"/>
        <c:crosses val="autoZero"/>
        <c:auto val="1"/>
        <c:lblAlgn val="ctr"/>
        <c:lblOffset val="100"/>
        <c:noMultiLvlLbl val="0"/>
      </c:catAx>
      <c:valAx>
        <c:axId val="515525760"/>
        <c:scaling>
          <c:orientation val="minMax"/>
          <c:max val="0.30000000000000004"/>
          <c:min val="0"/>
        </c:scaling>
        <c:delete val="1"/>
        <c:axPos val="b"/>
        <c:numFmt formatCode="0.0%" sourceLinked="1"/>
        <c:majorTickMark val="none"/>
        <c:minorTickMark val="none"/>
        <c:tickLblPos val="nextTo"/>
        <c:crossAx val="515525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3">
                  <c:v>0.18</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515526544"/>
        <c:axId val="515526936"/>
      </c:barChart>
      <c:catAx>
        <c:axId val="515526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526936"/>
        <c:crosses val="autoZero"/>
        <c:auto val="1"/>
        <c:lblAlgn val="ctr"/>
        <c:lblOffset val="100"/>
        <c:noMultiLvlLbl val="0"/>
      </c:catAx>
      <c:valAx>
        <c:axId val="515526936"/>
        <c:scaling>
          <c:orientation val="minMax"/>
        </c:scaling>
        <c:delete val="1"/>
        <c:axPos val="b"/>
        <c:numFmt formatCode="0.0%" sourceLinked="1"/>
        <c:majorTickMark val="none"/>
        <c:minorTickMark val="none"/>
        <c:tickLblPos val="nextTo"/>
        <c:crossAx val="5155265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0.192</c:v>
                </c:pt>
                <c:pt idx="1">
                  <c:v>0.14499999999999999</c:v>
                </c:pt>
                <c:pt idx="2">
                  <c:v>0.186</c:v>
                </c:pt>
                <c:pt idx="3">
                  <c:v>0.18099999999999999</c:v>
                </c:pt>
                <c:pt idx="4">
                  <c:v>0.18</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15527720"/>
        <c:axId val="515528112"/>
      </c:lineChart>
      <c:catAx>
        <c:axId val="51552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5528112"/>
        <c:crosses val="autoZero"/>
        <c:auto val="1"/>
        <c:lblAlgn val="ctr"/>
        <c:lblOffset val="100"/>
        <c:noMultiLvlLbl val="0"/>
      </c:catAx>
      <c:valAx>
        <c:axId val="515528112"/>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5527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5528896"/>
        <c:axId val="515529288"/>
      </c:barChart>
      <c:catAx>
        <c:axId val="51552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529288"/>
        <c:crosses val="autoZero"/>
        <c:auto val="1"/>
        <c:lblAlgn val="ctr"/>
        <c:lblOffset val="100"/>
        <c:noMultiLvlLbl val="0"/>
      </c:catAx>
      <c:valAx>
        <c:axId val="515529288"/>
        <c:scaling>
          <c:orientation val="minMax"/>
          <c:max val="0.30000000000000004"/>
        </c:scaling>
        <c:delete val="1"/>
        <c:axPos val="t"/>
        <c:numFmt formatCode="0.00%" sourceLinked="1"/>
        <c:majorTickMark val="none"/>
        <c:minorTickMark val="none"/>
        <c:tickLblPos val="nextTo"/>
        <c:crossAx val="515528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0.19400000000000001</c:v>
                </c:pt>
                <c:pt idx="1">
                  <c:v>0.17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15530072"/>
        <c:axId val="515530464"/>
      </c:barChart>
      <c:catAx>
        <c:axId val="51553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530464"/>
        <c:crosses val="autoZero"/>
        <c:auto val="1"/>
        <c:lblAlgn val="ctr"/>
        <c:lblOffset val="100"/>
        <c:noMultiLvlLbl val="0"/>
      </c:catAx>
      <c:valAx>
        <c:axId val="515530464"/>
        <c:scaling>
          <c:orientation val="minMax"/>
          <c:max val="0.30000000000000004"/>
          <c:min val="0"/>
        </c:scaling>
        <c:delete val="1"/>
        <c:axPos val="b"/>
        <c:numFmt formatCode="0.0%" sourceLinked="1"/>
        <c:majorTickMark val="none"/>
        <c:minorTickMark val="none"/>
        <c:tickLblPos val="nextTo"/>
        <c:crossAx val="515530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0</c:formatCode>
                <c:ptCount val="21"/>
                <c:pt idx="1">
                  <c:v>2417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
                  <c:v>2411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515531248"/>
        <c:axId val="515531640"/>
      </c:barChart>
      <c:catAx>
        <c:axId val="515531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5531640"/>
        <c:crosses val="autoZero"/>
        <c:auto val="1"/>
        <c:lblAlgn val="ctr"/>
        <c:lblOffset val="100"/>
        <c:noMultiLvlLbl val="0"/>
      </c:catAx>
      <c:valAx>
        <c:axId val="515531640"/>
        <c:scaling>
          <c:orientation val="minMax"/>
        </c:scaling>
        <c:delete val="1"/>
        <c:axPos val="b"/>
        <c:numFmt formatCode="0" sourceLinked="1"/>
        <c:majorTickMark val="none"/>
        <c:minorTickMark val="none"/>
        <c:tickLblPos val="nextTo"/>
        <c:crossAx val="51553124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8" formatCode="0.0%">
                  <c:v>0.1971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8" formatCode="0.0%">
                  <c:v>0.19489999999999999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75874264"/>
        <c:axId val="75874656"/>
      </c:barChart>
      <c:catAx>
        <c:axId val="7587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874656"/>
        <c:crosses val="autoZero"/>
        <c:auto val="1"/>
        <c:lblAlgn val="ctr"/>
        <c:lblOffset val="100"/>
        <c:noMultiLvlLbl val="0"/>
      </c:catAx>
      <c:valAx>
        <c:axId val="75874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874264"/>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2">
                  <c:v>110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75875440"/>
        <c:axId val="75875832"/>
      </c:barChart>
      <c:catAx>
        <c:axId val="7587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875832"/>
        <c:crosses val="autoZero"/>
        <c:auto val="1"/>
        <c:lblAlgn val="ctr"/>
        <c:lblOffset val="100"/>
        <c:noMultiLvlLbl val="0"/>
      </c:catAx>
      <c:valAx>
        <c:axId val="7587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875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8" Type="http://schemas.openxmlformats.org/officeDocument/2006/relationships/hyperlink" Target="https://www.hcdnnj.org/assets/documents/atlantic%20co%20resource%20guide.pdf" TargetMode="External"/><Relationship Id="rId3" Type="http://schemas.openxmlformats.org/officeDocument/2006/relationships/hyperlink" Target="https://www.capeatlanticresourcenet.org/" TargetMode="External"/><Relationship Id="rId7" Type="http://schemas.openxmlformats.org/officeDocument/2006/relationships/hyperlink" Target="http://mhaac.info/family-support-services.html" TargetMode="External"/><Relationship Id="rId2" Type="http://schemas.openxmlformats.org/officeDocument/2006/relationships/slide" Target="../slides/slide90.xml"/><Relationship Id="rId1" Type="http://schemas.openxmlformats.org/officeDocument/2006/relationships/notesMaster" Target="../notesMasters/notesMaster1.xml"/><Relationship Id="rId6" Type="http://schemas.openxmlformats.org/officeDocument/2006/relationships/hyperlink" Target="https://thearcatlantic.org/services/" TargetMode="External"/><Relationship Id="rId5" Type="http://schemas.openxmlformats.org/officeDocument/2006/relationships/hyperlink" Target="https://www.centerffs.org/counties/atlantic-county" TargetMode="External"/><Relationship Id="rId4" Type="http://schemas.openxmlformats.org/officeDocument/2006/relationships/hyperlink" Target="http://www.jfsatlantic.org/" TargetMode="External"/><Relationship Id="rId9"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and Hispanic/Latino 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 with White residents increasing Black residents decreasing very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West </a:t>
            </a:r>
            <a:r>
              <a:rPr lang="en-US" sz="1200" kern="1200" dirty="0" smtClean="0">
                <a:solidFill>
                  <a:schemeClr val="tx1"/>
                </a:solidFill>
                <a:effectLst/>
                <a:latin typeface="+mn-lt"/>
                <a:ea typeface="+mn-ea"/>
                <a:cs typeface="+mn-cs"/>
              </a:rPr>
              <a:t>Wildwood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North </a:t>
            </a:r>
            <a:r>
              <a:rPr lang="en-US" sz="1200" kern="1200" dirty="0" smtClean="0">
                <a:solidFill>
                  <a:schemeClr val="tx1"/>
                </a:solidFill>
                <a:effectLst/>
                <a:latin typeface="+mn-lt"/>
                <a:ea typeface="+mn-ea"/>
                <a:cs typeface="+mn-cs"/>
              </a:rPr>
              <a:t>Wildwood,</a:t>
            </a:r>
            <a:r>
              <a:rPr lang="en-US" sz="1200" kern="1200" baseline="0" dirty="0" smtClean="0">
                <a:solidFill>
                  <a:schemeClr val="tx1"/>
                </a:solidFill>
                <a:effectLst/>
                <a:latin typeface="+mn-lt"/>
                <a:ea typeface="+mn-ea"/>
                <a:cs typeface="+mn-cs"/>
              </a:rPr>
              <a:t> and Woodbine </a:t>
            </a:r>
            <a:r>
              <a:rPr lang="en-US" sz="1200" kern="1200" baseline="0" dirty="0" err="1" smtClean="0">
                <a:solidFill>
                  <a:schemeClr val="tx1"/>
                </a:solidFill>
                <a:effectLst/>
                <a:latin typeface="+mn-lt"/>
                <a:ea typeface="+mn-ea"/>
                <a:cs typeface="+mn-cs"/>
              </a:rPr>
              <a:t>Boro</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are composed of </a:t>
            </a:r>
            <a:r>
              <a:rPr lang="en-US" sz="1200" kern="1200" dirty="0" smtClean="0">
                <a:solidFill>
                  <a:schemeClr val="tx1"/>
                </a:solidFill>
                <a:effectLst/>
                <a:latin typeface="+mn-lt"/>
                <a:ea typeface="+mn-ea"/>
                <a:cs typeface="+mn-cs"/>
              </a:rPr>
              <a:t>mostly </a:t>
            </a:r>
            <a:r>
              <a:rPr lang="en-US" sz="1200" kern="1200" dirty="0" smtClean="0">
                <a:solidFill>
                  <a:schemeClr val="tx1"/>
                </a:solidFill>
                <a:effectLst/>
                <a:latin typeface="+mn-lt"/>
                <a:ea typeface="+mn-ea"/>
                <a:cs typeface="+mn-cs"/>
              </a:rPr>
              <a:t>White residents;</a:t>
            </a:r>
            <a:r>
              <a:rPr lang="en-US" sz="1200" kern="1200" baseline="0" dirty="0" smtClean="0">
                <a:solidFill>
                  <a:schemeClr val="tx1"/>
                </a:solidFill>
                <a:effectLst/>
                <a:latin typeface="+mn-lt"/>
                <a:ea typeface="+mn-ea"/>
                <a:cs typeface="+mn-cs"/>
              </a:rPr>
              <a:t> however, Woodbine </a:t>
            </a:r>
            <a:r>
              <a:rPr lang="en-US" sz="1200" kern="1200" baseline="0" dirty="0" err="1" smtClean="0">
                <a:solidFill>
                  <a:schemeClr val="tx1"/>
                </a:solidFill>
                <a:effectLst/>
                <a:latin typeface="+mn-lt"/>
                <a:ea typeface="+mn-ea"/>
                <a:cs typeface="+mn-cs"/>
              </a:rPr>
              <a:t>Boro</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also includes larger </a:t>
            </a:r>
            <a:r>
              <a:rPr lang="en-US" sz="1200" kern="1200" baseline="0" dirty="0" smtClean="0">
                <a:solidFill>
                  <a:schemeClr val="tx1"/>
                </a:solidFill>
                <a:effectLst/>
                <a:latin typeface="+mn-lt"/>
                <a:ea typeface="+mn-ea"/>
                <a:cs typeface="+mn-cs"/>
              </a:rPr>
              <a:t>percentages of Black/African American and Hispanic/Latino residents.</a:t>
            </a: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slightly decreased 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Cape May Point and Upper Township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slightly increased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Wildwood City has the lowest proportion of residents who speak English-only, while Stone</a:t>
            </a:r>
            <a:r>
              <a:rPr lang="en-US" sz="1200" kern="1200" baseline="0" dirty="0" smtClean="0">
                <a:solidFill>
                  <a:schemeClr val="tx1"/>
                </a:solidFill>
                <a:effectLst/>
                <a:latin typeface="+mn-lt"/>
                <a:ea typeface="+mn-ea"/>
                <a:cs typeface="+mn-cs"/>
              </a:rPr>
              <a:t> Harbor</a:t>
            </a:r>
            <a:r>
              <a:rPr lang="en-US" sz="1200" kern="1200" dirty="0" smtClean="0">
                <a:solidFill>
                  <a:schemeClr val="tx1"/>
                </a:solidFill>
                <a:effectLst/>
                <a:latin typeface="+mn-lt"/>
                <a:ea typeface="+mn-ea"/>
                <a:cs typeface="+mn-cs"/>
              </a:rPr>
              <a:t>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6-11 years old is the largest group.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is no municipality data available for</a:t>
            </a:r>
            <a:r>
              <a:rPr lang="en-US" sz="1200" kern="1200" baseline="0" dirty="0" smtClean="0">
                <a:solidFill>
                  <a:schemeClr val="tx1"/>
                </a:solidFill>
                <a:effectLst/>
                <a:latin typeface="+mn-lt"/>
                <a:ea typeface="+mn-ea"/>
                <a:cs typeface="+mn-cs"/>
              </a:rPr>
              <a:t> this county.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583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159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has remained fairly steady.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increased slightly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Cape May Point and Wildwood City 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lower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Wildwood City and Woodbine </a:t>
            </a:r>
            <a:r>
              <a:rPr lang="en-US" sz="1200" kern="1200" dirty="0" err="1" smtClean="0">
                <a:solidFill>
                  <a:schemeClr val="tx1"/>
                </a:solidFill>
                <a:effectLst/>
                <a:latin typeface="+mn-lt"/>
                <a:ea typeface="+mn-ea"/>
                <a:cs typeface="+mn-cs"/>
              </a:rPr>
              <a:t>Boro</a:t>
            </a:r>
            <a:r>
              <a:rPr lang="en-US" sz="1200" kern="1200" dirty="0" smtClean="0">
                <a:solidFill>
                  <a:schemeClr val="tx1"/>
                </a:solidFill>
                <a:effectLst/>
                <a:latin typeface="+mn-lt"/>
                <a:ea typeface="+mn-ea"/>
                <a:cs typeface="+mn-cs"/>
              </a:rPr>
              <a:t>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varied between 2014 and 2019.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69615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decreasing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 decreased 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on the low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as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Sea Isle City and North Wildwood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West Cape May and West Wildwood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decreased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is no data available for Cape May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is no data available for Cape May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higher than the state's rate and did not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higher median income to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 increased slightly between 2013 and 2017. Men consistently earn about $11K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middling for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highest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higher than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racial/ethnic</a:t>
            </a:r>
            <a:r>
              <a:rPr lang="en-US" sz="1200" kern="1200" baseline="0" dirty="0" smtClean="0">
                <a:solidFill>
                  <a:schemeClr val="tx1"/>
                </a:solidFill>
                <a:effectLst/>
                <a:latin typeface="+mn-lt"/>
                <a:ea typeface="+mn-ea"/>
                <a:cs typeface="+mn-cs"/>
              </a:rPr>
              <a:t> group.</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sex.</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increased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Middle Township</a:t>
            </a:r>
            <a:r>
              <a:rPr lang="en-US" sz="1200" kern="1200" baseline="0" dirty="0" smtClean="0">
                <a:solidFill>
                  <a:schemeClr val="tx1"/>
                </a:solidFill>
                <a:effectLst/>
                <a:latin typeface="+mn-lt"/>
                <a:ea typeface="+mn-ea"/>
                <a:cs typeface="+mn-cs"/>
              </a:rPr>
              <a:t> and Lower Township</a:t>
            </a:r>
            <a:r>
              <a:rPr lang="en-US" sz="1200" kern="1200" dirty="0" smtClean="0">
                <a:solidFill>
                  <a:schemeClr val="tx1"/>
                </a:solidFill>
                <a:effectLst/>
                <a:latin typeface="+mn-lt"/>
                <a:ea typeface="+mn-ea"/>
                <a:cs typeface="+mn-cs"/>
              </a:rPr>
              <a:t> have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decreased 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roughly doubling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 decreasing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r>
              <a:rPr lang="en-US" sz="1200" kern="1200" baseline="0" dirty="0" smtClean="0">
                <a:solidFill>
                  <a:schemeClr val="tx1"/>
                </a:solidFill>
                <a:effectLst/>
                <a:latin typeface="+mn-lt"/>
                <a:ea typeface="+mn-ea"/>
                <a:cs typeface="+mn-cs"/>
              </a:rPr>
              <a:t> except for 2017 to 2018 which shows that less people have died of overdoses during that time.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a:t>
            </a:r>
            <a:r>
              <a:rPr lang="en-US" sz="1200" kern="1200" baseline="0" dirty="0" smtClean="0">
                <a:solidFill>
                  <a:schemeClr val="tx1"/>
                </a:solidFill>
                <a:effectLst/>
                <a:latin typeface="+mn-lt"/>
                <a:ea typeface="+mn-ea"/>
                <a:cs typeface="+mn-cs"/>
              </a:rPr>
              <a:t> of mental health programs available are all similar, except for the following: systems advocacy, supported education, short term care facilities, Residential Intensive Support Team (RIST), Justice Involved Services, and Emergency Services.  These all are not available in the county.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increased.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White, non-Hispanic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lower rate than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decreased</a:t>
            </a:r>
            <a:r>
              <a:rPr lang="en-US" sz="1200" kern="1200" baseline="0" dirty="0" smtClean="0">
                <a:solidFill>
                  <a:schemeClr val="tx1"/>
                </a:solidFill>
                <a:effectLst/>
                <a:latin typeface="+mn-lt"/>
                <a:ea typeface="+mn-ea"/>
                <a:cs typeface="+mn-cs"/>
              </a:rPr>
              <a:t> slightly.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a:t>
            </a:r>
            <a:r>
              <a:rPr lang="en-US" sz="1200" kern="1200" baseline="0" dirty="0" smtClean="0">
                <a:solidFill>
                  <a:schemeClr val="tx1"/>
                </a:solidFill>
                <a:effectLst/>
                <a:latin typeface="+mn-lt"/>
                <a:ea typeface="+mn-ea"/>
                <a:cs typeface="+mn-cs"/>
              </a:rPr>
              <a:t> non-Hispanic residents </a:t>
            </a:r>
            <a:r>
              <a:rPr lang="en-US" sz="1200" kern="1200" dirty="0" smtClean="0">
                <a:solidFill>
                  <a:schemeClr val="tx1"/>
                </a:solidFill>
                <a:effectLst/>
                <a:latin typeface="+mn-lt"/>
                <a:ea typeface="+mn-ea"/>
                <a:cs typeface="+mn-cs"/>
              </a:rPr>
              <a:t>reported diagnosed depression,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Men than by Women.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above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Multiple sources identified: </a:t>
            </a:r>
          </a:p>
          <a:p>
            <a:pPr defTabSz="904046">
              <a:defRPr/>
            </a:pPr>
            <a:r>
              <a:rPr lang="en-US" dirty="0" smtClean="0">
                <a:hlinkClick r:id="rId3"/>
              </a:rPr>
              <a:t>https://www.capeatlanticresourcenet.org/</a:t>
            </a:r>
            <a:endParaRPr lang="en-US" dirty="0" smtClean="0"/>
          </a:p>
          <a:p>
            <a:pPr defTabSz="904046">
              <a:defRPr/>
            </a:pPr>
            <a:r>
              <a:rPr lang="en-US" dirty="0" smtClean="0">
                <a:hlinkClick r:id="rId4"/>
              </a:rPr>
              <a:t>http://www.jfsatlantic.org/</a:t>
            </a:r>
            <a:endParaRPr lang="en-US" dirty="0" smtClean="0"/>
          </a:p>
          <a:p>
            <a:pPr defTabSz="904046">
              <a:defRPr/>
            </a:pPr>
            <a:r>
              <a:rPr lang="en-US" dirty="0" smtClean="0">
                <a:hlinkClick r:id="rId5"/>
              </a:rPr>
              <a:t>https://www.centerffs.org/counties/atlantic-county</a:t>
            </a:r>
            <a:endParaRPr lang="en-US" dirty="0" smtClean="0"/>
          </a:p>
          <a:p>
            <a:pPr defTabSz="904046">
              <a:defRPr/>
            </a:pPr>
            <a:r>
              <a:rPr lang="en-US" dirty="0" smtClean="0">
                <a:hlinkClick r:id="rId6"/>
              </a:rPr>
              <a:t>https://thearcatlantic.org/services/</a:t>
            </a:r>
            <a:endParaRPr lang="en-US" dirty="0" smtClean="0"/>
          </a:p>
          <a:p>
            <a:pPr defTabSz="904046">
              <a:defRPr/>
            </a:pPr>
            <a:r>
              <a:rPr lang="en-US" dirty="0" smtClean="0">
                <a:hlinkClick r:id="rId7"/>
              </a:rPr>
              <a:t>http://mhaac.info/family-support-services.html</a:t>
            </a:r>
            <a:endParaRPr lang="en-US" dirty="0" smtClean="0"/>
          </a:p>
          <a:p>
            <a:pPr defTabSz="904046">
              <a:defRPr/>
            </a:pPr>
            <a:r>
              <a:rPr lang="en-US" dirty="0" smtClean="0">
                <a:hlinkClick r:id="rId8"/>
              </a:rPr>
              <a:t>https://www.hcdnnj.org/assets/documents/atlantic%20co%20resource%20guide.pdf</a:t>
            </a:r>
            <a:endParaRPr lang="en-US" dirty="0" smtClean="0"/>
          </a:p>
          <a:p>
            <a:pPr defTabSz="904046">
              <a:defRPr/>
            </a:pPr>
            <a:endParaRPr lang="en-US" dirty="0" smtClean="0"/>
          </a:p>
          <a:p>
            <a:pPr defTabSz="904046">
              <a:defRPr/>
            </a:pPr>
            <a:r>
              <a:rPr lang="en-US" dirty="0" smtClean="0"/>
              <a:t>16.2. </a:t>
            </a:r>
            <a:r>
              <a:rPr lang="en-US" dirty="0" smtClean="0">
                <a:hlinkClick r:id="rId9"/>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1651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Cape</a:t>
            </a:r>
            <a:r>
              <a:rPr lang="en-US" sz="3200" b="0" baseline="0" dirty="0" smtClean="0">
                <a:solidFill>
                  <a:schemeClr val="bg1"/>
                </a:solidFill>
                <a:latin typeface="Franklin Gothic Demi" panose="020B0703020102020204" pitchFamily="34" charset="0"/>
              </a:rPr>
              <a:t> May County</a:t>
            </a:r>
            <a:endParaRPr lang="en-US" sz="3200" b="0" dirty="0" smtClean="0">
              <a:solidFill>
                <a:schemeClr val="bg1"/>
              </a:solidFill>
              <a:latin typeface="Franklin Gothic Demi" panose="020B0703020102020204" pitchFamily="34" charset="0"/>
            </a:endParaRP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3" name="TextBox 2"/>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8" name="TextBox 7"/>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7" name="TextBox 6"/>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6" name="TextBox 5"/>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6" name="TextBox 5"/>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cape may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636" y="0"/>
            <a:ext cx="771525" cy="1044357"/>
          </a:xfrm>
          <a:prstGeom prst="rect">
            <a:avLst/>
          </a:prstGeom>
          <a:noFill/>
          <a:ln>
            <a:noFill/>
          </a:ln>
        </p:spPr>
      </p:pic>
      <p:sp>
        <p:nvSpPr>
          <p:cNvPr id="10" name="TextBox 9"/>
          <p:cNvSpPr txBox="1"/>
          <p:nvPr userDrawn="1"/>
        </p:nvSpPr>
        <p:spPr>
          <a:xfrm>
            <a:off x="684067" y="522178"/>
            <a:ext cx="1251239" cy="523220"/>
          </a:xfrm>
          <a:prstGeom prst="rect">
            <a:avLst/>
          </a:prstGeom>
          <a:noFill/>
        </p:spPr>
        <p:txBody>
          <a:bodyPr wrap="square" rtlCol="0">
            <a:spAutoFit/>
          </a:bodyPr>
          <a:lstStyle/>
          <a:p>
            <a:r>
              <a:rPr lang="en-US" sz="1400" b="1" dirty="0" smtClean="0"/>
              <a:t>Cape May County</a:t>
            </a:r>
            <a:endParaRPr lang="en-US" sz="14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11460" y="914400"/>
            <a:ext cx="933450" cy="140017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43642" y="4493783"/>
            <a:ext cx="933450" cy="140017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3000" y="531384"/>
            <a:ext cx="933450" cy="140017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4449" y="504825"/>
            <a:ext cx="933450" cy="140017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06875" y="2728911"/>
            <a:ext cx="933450" cy="140017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48147" y="577735"/>
            <a:ext cx="933450" cy="140017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pe may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3797" y="404336"/>
            <a:ext cx="933450" cy="1400175"/>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75994" y="4950983"/>
            <a:ext cx="933450" cy="1400175"/>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15723" y="4819666"/>
            <a:ext cx="933450" cy="1400175"/>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ape may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078461" y="455184"/>
            <a:ext cx="933450" cy="1400175"/>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80144" y="315639"/>
            <a:ext cx="933450" cy="1400175"/>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43294" y="450962"/>
            <a:ext cx="933450" cy="1400175"/>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97906" y="818514"/>
            <a:ext cx="933450" cy="1400175"/>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39628" y="613487"/>
            <a:ext cx="933450" cy="1400175"/>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001000" y="465303"/>
            <a:ext cx="933450" cy="1400175"/>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cape may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9281" y="969798"/>
            <a:ext cx="933450" cy="1400175"/>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chart" Target="../charts/chart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chart" Target="../charts/char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4.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7.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3.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2.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9.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31.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4.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40.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9.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6.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8.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7.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51.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3.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4.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5.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7.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6.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9.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8.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6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60.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2.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70.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9.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2.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71.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3.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4.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6.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5.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7.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8.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80.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9.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3.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4.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76200" y="-381000"/>
            <a:ext cx="130302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Cape May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1" name="Picture 10" descr="Image result for cape may county nj map"/>
          <p:cNvPicPr/>
          <p:nvPr/>
        </p:nvPicPr>
        <p:blipFill>
          <a:blip r:embed="rId8">
            <a:extLst>
              <a:ext uri="{28A0092B-C50C-407E-A947-70E740481C1C}">
                <a14:useLocalDpi xmlns:a14="http://schemas.microsoft.com/office/drawing/2010/main" val="0"/>
              </a:ext>
            </a:extLst>
          </a:blip>
          <a:srcRect/>
          <a:stretch>
            <a:fillRect/>
          </a:stretch>
        </p:blipFill>
        <p:spPr bwMode="auto">
          <a:xfrm>
            <a:off x="6977147" y="4850278"/>
            <a:ext cx="933450" cy="1400175"/>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result for cape may county nj map"/>
          <p:cNvPicPr/>
          <p:nvPr/>
        </p:nvPicPr>
        <p:blipFill>
          <a:blip r:embed="rId2">
            <a:extLst>
              <a:ext uri="{28A0092B-C50C-407E-A947-70E740481C1C}">
                <a14:useLocalDpi xmlns:a14="http://schemas.microsoft.com/office/drawing/2010/main" val="0"/>
              </a:ext>
            </a:extLst>
          </a:blip>
          <a:srcRect/>
          <a:stretch>
            <a:fillRect/>
          </a:stretch>
        </p:blipFill>
        <p:spPr bwMode="auto">
          <a:xfrm>
            <a:off x="457200" y="609600"/>
            <a:ext cx="2209800" cy="4495800"/>
          </a:xfrm>
          <a:prstGeom prst="rect">
            <a:avLst/>
          </a:prstGeom>
          <a:noFill/>
          <a:ln>
            <a:noFill/>
          </a:ln>
        </p:spPr>
      </p:pic>
      <p:sp>
        <p:nvSpPr>
          <p:cNvPr id="4" name="Rectangle 3"/>
          <p:cNvSpPr/>
          <p:nvPr/>
        </p:nvSpPr>
        <p:spPr>
          <a:xfrm>
            <a:off x="3733800" y="990600"/>
            <a:ext cx="6096000" cy="5117363"/>
          </a:xfrm>
          <a:prstGeom prst="rect">
            <a:avLst/>
          </a:prstGeom>
        </p:spPr>
        <p:txBody>
          <a:bodyPr>
            <a:spAutoFit/>
          </a:bodyPr>
          <a:lstStyle/>
          <a:p>
            <a:pPr marR="0" lvl="0">
              <a:lnSpc>
                <a:spcPct val="107000"/>
              </a:lnSpc>
              <a:spcBef>
                <a:spcPts val="0"/>
              </a:spcBef>
              <a:spcAft>
                <a:spcPts val="0"/>
              </a:spcAft>
            </a:pPr>
            <a:r>
              <a:rPr lang="en-US" dirty="0" smtClean="0">
                <a:latin typeface="Calibri" panose="020F0502020204030204" pitchFamily="34" charset="0"/>
                <a:ea typeface="Calibri" panose="020F0502020204030204" pitchFamily="34" charset="0"/>
                <a:cs typeface="Times New Roman" panose="02020603050405020304" pitchFamily="18" charset="0"/>
              </a:rPr>
              <a:t>Municipality List:</a:t>
            </a:r>
          </a:p>
          <a:p>
            <a:pPr marL="342900" marR="0" lvl="0" indent="-342900">
              <a:lnSpc>
                <a:spcPct val="107000"/>
              </a:lnSpc>
              <a:spcBef>
                <a:spcPts val="0"/>
              </a:spcBef>
              <a:spcAft>
                <a:spcPts val="0"/>
              </a:spcAft>
              <a:buFont typeface="Symbol" panose="05050102010706020507" pitchFamily="18" charset="2"/>
              <a:buChar char=""/>
            </a:pPr>
            <a:r>
              <a:rPr lang="en-US" dirty="0" smtClean="0">
                <a:latin typeface="Calibri" panose="020F0502020204030204" pitchFamily="34" charset="0"/>
                <a:ea typeface="Calibri" panose="020F0502020204030204" pitchFamily="34" charset="0"/>
                <a:cs typeface="Times New Roman" panose="02020603050405020304" pitchFamily="18" charset="0"/>
              </a:rPr>
              <a:t>Avalon </a:t>
            </a:r>
            <a:r>
              <a:rPr lang="en-US" dirty="0" err="1">
                <a:latin typeface="Calibri" panose="020F0502020204030204" pitchFamily="34" charset="0"/>
                <a:ea typeface="Calibri" panose="020F0502020204030204" pitchFamily="34" charset="0"/>
                <a:cs typeface="Times New Roman" panose="02020603050405020304" pitchFamily="18" charset="0"/>
              </a:rPr>
              <a:t>Boro</a:t>
            </a:r>
            <a:r>
              <a:rPr lang="en-US" dirty="0">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Cape May City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Cape May Point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Dennis Twp.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Lower Twp.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Middle Twp.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North Wildwood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Ocean City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Sea Isle City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Stone Harbor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Upper Twp.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West Cape May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West Wildwood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Wildwood City </a:t>
            </a:r>
          </a:p>
          <a:p>
            <a:pPr marL="342900" marR="0" lvl="0" indent="-342900">
              <a:lnSpc>
                <a:spcPct val="107000"/>
              </a:lnSpc>
              <a:spcBef>
                <a:spcPts val="0"/>
              </a:spcBef>
              <a:spcAft>
                <a:spcPts val="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Wildwood Crest </a:t>
            </a:r>
          </a:p>
          <a:p>
            <a:pPr marL="342900" marR="0" lvl="0" indent="-342900">
              <a:lnSpc>
                <a:spcPct val="107000"/>
              </a:lnSpc>
              <a:spcBef>
                <a:spcPts val="0"/>
              </a:spcBef>
              <a:spcAft>
                <a:spcPts val="800"/>
              </a:spcAft>
              <a:buFont typeface="Symbol" panose="05050102010706020507" pitchFamily="18"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Woodbine </a:t>
            </a:r>
            <a:r>
              <a:rPr lang="en-US" dirty="0" err="1">
                <a:latin typeface="Calibri" panose="020F0502020204030204" pitchFamily="34" charset="0"/>
                <a:ea typeface="Calibri" panose="020F0502020204030204" pitchFamily="34" charset="0"/>
                <a:cs typeface="Times New Roman" panose="02020603050405020304" pitchFamily="18" charset="0"/>
              </a:rPr>
              <a:t>Boro</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Cape May County Basic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00400" y="609599"/>
            <a:ext cx="4457187" cy="6258301"/>
          </a:xfrm>
          <a:prstGeom prst="rect">
            <a:avLst/>
          </a:prstGeom>
        </p:spPr>
      </p:pic>
      <p:sp>
        <p:nvSpPr>
          <p:cNvPr id="4" name="TextBox 3">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752031194"/>
              </p:ext>
            </p:extLst>
          </p:nvPr>
        </p:nvGraphicFramePr>
        <p:xfrm>
          <a:off x="7543801" y="937410"/>
          <a:ext cx="4648200" cy="592058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Cape May County Service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00400" y="705957"/>
            <a:ext cx="4046156" cy="6152043"/>
          </a:xfrm>
          <a:prstGeom prst="rect">
            <a:avLst/>
          </a:prstGeom>
        </p:spPr>
      </p:pic>
      <p:sp>
        <p:nvSpPr>
          <p:cNvPr id="4" name="TextBox 3">
            <a:extLst>
              <a:ext uri="{FF2B5EF4-FFF2-40B4-BE49-F238E27FC236}">
                <a16:creationId xmlns:a16="http://schemas.microsoft.com/office/drawing/2014/main" id="{CDDCFF91-1C58-4D34-B8C7-9B82799E3EEF}"/>
              </a:ext>
            </a:extLst>
          </p:cNvPr>
          <p:cNvSpPr txBox="1"/>
          <p:nvPr/>
        </p:nvSpPr>
        <p:spPr>
          <a:xfrm>
            <a:off x="7236362"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
        <p:nvSpPr>
          <p:cNvPr id="5" name="TextBox 6"/>
          <p:cNvSpPr txBox="1"/>
          <p:nvPr/>
        </p:nvSpPr>
        <p:spPr>
          <a:xfrm>
            <a:off x="7178400"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7"/>
          <p:cNvSpPr txBox="1"/>
          <p:nvPr/>
        </p:nvSpPr>
        <p:spPr>
          <a:xfrm>
            <a:off x="10983186"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008252156"/>
              </p:ext>
            </p:extLst>
          </p:nvPr>
        </p:nvGraphicFramePr>
        <p:xfrm>
          <a:off x="7230265" y="1059900"/>
          <a:ext cx="4960763" cy="58340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10527851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97897240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631168807"/>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789367864"/>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47314874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66201436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85383737"/>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84630558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553751937"/>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55621217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746874510"/>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546710" y="1752600"/>
            <a:ext cx="7883289" cy="2209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2701753004"/>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776134414"/>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238966145"/>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29361927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03345298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27313156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92894567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37254516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82339993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64714259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smtClean="0">
                <a:latin typeface="Franklin Gothic Book"/>
              </a:rPr>
              <a:t>Note: The municipalities with the lowest median income are displayed (up to 10 municipalities). </a:t>
            </a:r>
          </a:p>
          <a:p>
            <a:pPr algn="just"/>
            <a:r>
              <a:rPr lang="en-US" sz="1000" dirty="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67005405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5541714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35658257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4154393886"/>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792911730"/>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18883498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90784188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32214978"/>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31993786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30002987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37918515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81784014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81393801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46941441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104179231"/>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436033474"/>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674999811"/>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73336036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06696715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51587995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71430413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1622815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654774310"/>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161572065"/>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4086364953"/>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35725510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31111885"/>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31659338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433655413"/>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46925989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701828630"/>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95127140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73595425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79971806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369023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034214"/>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64359377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458674439"/>
              </p:ext>
            </p:extLst>
          </p:nvPr>
        </p:nvGraphicFramePr>
        <p:xfrm>
          <a:off x="8534400" y="4598224"/>
          <a:ext cx="3429000" cy="2183575"/>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710106400"/>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871968002"/>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436536969"/>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430782904"/>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72929683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404476984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722477016"/>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808546585"/>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143609178"/>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03516812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21504178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062005511"/>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421127677"/>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26715040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89661335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11891112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13575350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537789609"/>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20692840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99170680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93446328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590749586"/>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13182294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84719024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3686981596"/>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01090512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54C57F-1DD9-465C-BDED-C49546D7E81F}"/>
              </a:ext>
            </a:extLst>
          </p:cNvPr>
          <p:cNvSpPr/>
          <p:nvPr/>
        </p:nvSpPr>
        <p:spPr>
          <a:xfrm>
            <a:off x="3525281" y="762210"/>
            <a:ext cx="4137442" cy="5989320"/>
          </a:xfrm>
          <a:prstGeom prst="rect">
            <a:avLst/>
          </a:prstGeom>
        </p:spPr>
        <p:txBody>
          <a:bodyPr wrap="square">
            <a:noAutofit/>
          </a:bodyPr>
          <a:lstStyle/>
          <a:p>
            <a:r>
              <a:rPr lang="en-US" sz="1400" spc="-20" dirty="0">
                <a:latin typeface="Franklin Gothic Medium" panose="020B0603020102020204" pitchFamily="34" charset="0"/>
              </a:rPr>
              <a:t>Jewish Family Service of Atlantic and Cape May Counties </a:t>
            </a:r>
            <a:r>
              <a:rPr lang="en-US" sz="1100" dirty="0">
                <a:solidFill>
                  <a:srgbClr val="C00000"/>
                </a:solidFill>
                <a:latin typeface="Franklin Gothic Medium" panose="020B0603020102020204" pitchFamily="34" charset="0"/>
              </a:rPr>
              <a:t>[Family Counseling]</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Center for Family Services</a:t>
            </a:r>
            <a:r>
              <a:rPr lang="en-US" sz="12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[Teen Center/Kinship/Parenting Support]</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 of Atlantic County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Intensive Family Support Services </a:t>
            </a:r>
            <a:r>
              <a:rPr lang="en-US" sz="1100" dirty="0">
                <a:solidFill>
                  <a:srgbClr val="C00000"/>
                </a:solidFill>
                <a:latin typeface="Franklin Gothic Medium" panose="020B0603020102020204" pitchFamily="34" charset="0"/>
              </a:rPr>
              <a:t>[Mental Health]</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Housing </a:t>
            </a:r>
            <a:r>
              <a:rPr lang="en-US" sz="1100" dirty="0">
                <a:solidFill>
                  <a:srgbClr val="C00000"/>
                </a:solidFill>
                <a:latin typeface="Franklin Gothic Medium" panose="020B0603020102020204" pitchFamily="34" charset="0"/>
              </a:rPr>
              <a:t>[44 Organizations that Provide Housing Assistance]</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United Way – Atlantic County/Cape May Office </a:t>
            </a:r>
            <a:r>
              <a:rPr lang="en-US" sz="1100" dirty="0">
                <a:solidFill>
                  <a:srgbClr val="C00000"/>
                </a:solidFill>
                <a:latin typeface="Franklin Gothic Medium" panose="020B0603020102020204" pitchFamily="34" charset="0"/>
              </a:rPr>
              <a:t>[Job, Health, Utilities, Housing]</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Spruce Family Success Center</a:t>
            </a:r>
            <a:r>
              <a:rPr lang="en-US" sz="11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[Health, Job, Housing]</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New Day Family Success Center</a:t>
            </a:r>
            <a:r>
              <a:rPr lang="en-US" sz="1100" spc="-20" dirty="0">
                <a:solidFill>
                  <a:prstClr val="black"/>
                </a:solidFill>
                <a:latin typeface="Franklin Gothic Medium" panose="020B0603020102020204" pitchFamily="34" charset="0"/>
              </a:rPr>
              <a:t> </a:t>
            </a:r>
            <a:r>
              <a:rPr lang="en-US" sz="1100" dirty="0">
                <a:solidFill>
                  <a:srgbClr val="C00000"/>
                </a:solidFill>
                <a:latin typeface="Franklin Gothic Medium" panose="020B0603020102020204" pitchFamily="34" charset="0"/>
              </a:rPr>
              <a:t>[Health, Job, Housing]</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Solutions to End Poverty Soon (STEPS) </a:t>
            </a:r>
            <a:r>
              <a:rPr lang="en-US" sz="1100" dirty="0">
                <a:solidFill>
                  <a:srgbClr val="C00000"/>
                </a:solidFill>
                <a:latin typeface="Franklin Gothic Medium" panose="020B0603020102020204" pitchFamily="34" charset="0"/>
              </a:rPr>
              <a:t>[Housing, Utilities]</a:t>
            </a: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FDC4F055-CB4E-4732-9E6E-5A8667418E69}"/>
              </a:ext>
            </a:extLst>
          </p:cNvPr>
          <p:cNvSpPr/>
          <p:nvPr/>
        </p:nvSpPr>
        <p:spPr>
          <a:xfrm>
            <a:off x="7924800" y="762210"/>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a:t>
            </a:r>
            <a:r>
              <a:rPr lang="en-US" sz="1400" spc="-20" dirty="0" smtClean="0">
                <a:latin typeface="Franklin Gothic Medium" panose="020B0603020102020204" pitchFamily="34" charset="0"/>
              </a:rPr>
              <a:t>Jersey</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SPAN Parent Advocacy </a:t>
            </a:r>
            <a:r>
              <a:rPr lang="en-US" sz="1400" spc="-20" dirty="0" smtClean="0">
                <a:latin typeface="Franklin Gothic Medium" panose="020B0603020102020204" pitchFamily="34" charset="0"/>
              </a:rPr>
              <a:t>Network</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a:t>
            </a:r>
            <a:r>
              <a:rPr lang="en-US" sz="1400" spc="-20" dirty="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6a832343721849909a8&quot;,&quot;SmartGridHorizontal&quot;:0,&quot;LinkedExcelSources&quot;:{&quot;5e271508383938077ce0e0d8&quot;:&quot;{{PptFile}}\\Linked Files\\workbooks\\Cape May_2020_QA_01_15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8344</TotalTime>
  <Words>9512</Words>
  <Application>Microsoft Office PowerPoint</Application>
  <PresentationFormat>Widescreen</PresentationFormat>
  <Paragraphs>872</Paragraphs>
  <Slides>90</Slides>
  <Notes>67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90</vt:i4>
      </vt:variant>
    </vt:vector>
  </HeadingPairs>
  <TitlesOfParts>
    <vt:vector size="100" baseType="lpstr">
      <vt:lpstr>Arial</vt:lpstr>
      <vt:lpstr>Calibri</vt:lpstr>
      <vt:lpstr>Franklin Gothic Book</vt:lpstr>
      <vt:lpstr>Franklin Gothic Demi</vt:lpstr>
      <vt:lpstr>Franklin Gothic Medium</vt:lpstr>
      <vt:lpstr>Franklin Gothic Medium Cond</vt:lpstr>
      <vt:lpstr>Symbol</vt:lpstr>
      <vt:lpstr>Times New Roman</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1287</cp:revision>
  <dcterms:created xsi:type="dcterms:W3CDTF">2006-08-16T00:00:00Z</dcterms:created>
  <dcterms:modified xsi:type="dcterms:W3CDTF">2020-01-31T20:05:05Z</dcterms:modified>
</cp:coreProperties>
</file>