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73" autoAdjust="0"/>
    <p:restoredTop sz="84548" autoAdjust="0"/>
  </p:normalViewPr>
  <p:slideViewPr>
    <p:cSldViewPr>
      <p:cViewPr varScale="1">
        <p:scale>
          <a:sx n="72" d="100"/>
          <a:sy n="72" d="100"/>
        </p:scale>
        <p:origin x="994" y="149"/>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Camden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Camden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Overview'!$A$17,'0. Overview'!$A$38,'0. Overview'!$A$58,'0. Overview'!$A$82,'0. Overview'!$A$102,'0. Overview'!$A$118,'0. Overview'!$A$147,'0. Overview'!$A$168,'0. Overview'!$A$192,'0. Overview'!$A$215)</c:f>
              <c:strCache>
                <c:ptCount val="10"/>
                <c:pt idx="0">
                  <c:v>Camden</c:v>
                </c:pt>
                <c:pt idx="1">
                  <c:v>Camden</c:v>
                </c:pt>
                <c:pt idx="2">
                  <c:v>Camden</c:v>
                </c:pt>
                <c:pt idx="3">
                  <c:v>Camden</c:v>
                </c:pt>
                <c:pt idx="4">
                  <c:v>Camden</c:v>
                </c:pt>
                <c:pt idx="5">
                  <c:v>Camden</c:v>
                </c:pt>
                <c:pt idx="6">
                  <c:v>Camden</c:v>
                </c:pt>
                <c:pt idx="7">
                  <c:v>Camden </c:v>
                </c:pt>
                <c:pt idx="8">
                  <c:v>Camden</c:v>
                </c:pt>
                <c:pt idx="9">
                  <c:v>Camden </c:v>
                </c:pt>
              </c:strCache>
            </c:strRef>
          </c:cat>
          <c:val>
            <c:numRef>
              <c:f>('0. Overview'!$C$17,'0. Overview'!$C$38,'0. Overview'!$C$58,'0. Overview'!$C$82,'0. Overview'!$C$102,'0. Overview'!$C$118,'0. Overview'!$C$147,'0. Overview'!$C$168,'0. Overview'!$C$192,'0. Overview'!$C$215)</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B7A3-44E3-A9AB-1C0B6EA5811D}"/>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Overview'!$A$17,'0. Overview'!$A$38,'0. Overview'!$A$58,'0. Overview'!$A$82,'0. Overview'!$A$102,'0. Overview'!$A$118,'0. Overview'!$A$147,'0. Overview'!$A$168,'0. Overview'!$A$192,'0. Overview'!$A$215)</c:f>
              <c:strCache>
                <c:ptCount val="10"/>
                <c:pt idx="0">
                  <c:v>Camden</c:v>
                </c:pt>
                <c:pt idx="1">
                  <c:v>Camden</c:v>
                </c:pt>
                <c:pt idx="2">
                  <c:v>Camden</c:v>
                </c:pt>
                <c:pt idx="3">
                  <c:v>Camden</c:v>
                </c:pt>
                <c:pt idx="4">
                  <c:v>Camden</c:v>
                </c:pt>
                <c:pt idx="5">
                  <c:v>Camden</c:v>
                </c:pt>
                <c:pt idx="6">
                  <c:v>Camden</c:v>
                </c:pt>
                <c:pt idx="7">
                  <c:v>Camden </c:v>
                </c:pt>
                <c:pt idx="8">
                  <c:v>Camden</c:v>
                </c:pt>
                <c:pt idx="9">
                  <c:v>Camden </c:v>
                </c:pt>
              </c:strCache>
            </c:strRef>
          </c:cat>
          <c:val>
            <c:numRef>
              <c:f>('0. Overview'!$D$17,'0. Overview'!$D$38,'0. Overview'!$D$58,'0. Overview'!$D$82,'0. Overview'!$D$102,'0. Overview'!$D$118,'0. Overview'!$D$147,'0. Overview'!$D$168,'0. Overview'!$D$192,'0. Overview'!$D$215)</c:f>
              <c:numCache>
                <c:formatCode>General</c:formatCode>
                <c:ptCount val="10"/>
                <c:pt idx="0">
                  <c:v>6.875</c:v>
                </c:pt>
                <c:pt idx="1">
                  <c:v>7.875</c:v>
                </c:pt>
                <c:pt idx="2">
                  <c:v>9.875</c:v>
                </c:pt>
                <c:pt idx="3">
                  <c:v>6.875</c:v>
                </c:pt>
                <c:pt idx="4">
                  <c:v>9.875</c:v>
                </c:pt>
                <c:pt idx="5">
                  <c:v>15.875</c:v>
                </c:pt>
                <c:pt idx="6">
                  <c:v>8.875</c:v>
                </c:pt>
                <c:pt idx="7">
                  <c:v>9.875</c:v>
                </c:pt>
                <c:pt idx="8">
                  <c:v>5.875</c:v>
                </c:pt>
                <c:pt idx="9">
                  <c:v>6.875</c:v>
                </c:pt>
              </c:numCache>
            </c:numRef>
          </c:val>
          <c:extLst>
            <c:ext xmlns:c16="http://schemas.microsoft.com/office/drawing/2014/chart" uri="{C3380CC4-5D6E-409C-BE32-E72D297353CC}">
              <c16:uniqueId val="{00000001-B7A3-44E3-A9AB-1C0B6EA5811D}"/>
            </c:ext>
          </c:extLst>
        </c:ser>
        <c:ser>
          <c:idx val="3"/>
          <c:order val="2"/>
          <c:spPr>
            <a:solidFill>
              <a:schemeClr val="bg1">
                <a:lumMod val="65000"/>
              </a:schemeClr>
            </a:solidFill>
            <a:ln>
              <a:solidFill>
                <a:schemeClr val="tx1">
                  <a:lumMod val="95000"/>
                  <a:lumOff val="5000"/>
                </a:schemeClr>
              </a:solidFill>
            </a:ln>
            <a:effectLst/>
          </c:spPr>
          <c:invertIfNegative val="0"/>
          <c:cat>
            <c:strRef>
              <c:f>('0. Overview'!$A$17,'0. Overview'!$A$38,'0. Overview'!$A$58,'0. Overview'!$A$82,'0. Overview'!$A$102,'0. Overview'!$A$118,'0. Overview'!$A$147,'0. Overview'!$A$168,'0. Overview'!$A$192,'0. Overview'!$A$215)</c:f>
              <c:strCache>
                <c:ptCount val="10"/>
                <c:pt idx="0">
                  <c:v>Camden</c:v>
                </c:pt>
                <c:pt idx="1">
                  <c:v>Camden</c:v>
                </c:pt>
                <c:pt idx="2">
                  <c:v>Camden</c:v>
                </c:pt>
                <c:pt idx="3">
                  <c:v>Camden</c:v>
                </c:pt>
                <c:pt idx="4">
                  <c:v>Camden</c:v>
                </c:pt>
                <c:pt idx="5">
                  <c:v>Camden</c:v>
                </c:pt>
                <c:pt idx="6">
                  <c:v>Camden</c:v>
                </c:pt>
                <c:pt idx="7">
                  <c:v>Camden </c:v>
                </c:pt>
                <c:pt idx="8">
                  <c:v>Camden</c:v>
                </c:pt>
                <c:pt idx="9">
                  <c:v>Camden </c:v>
                </c:pt>
              </c:strCache>
            </c:strRef>
          </c:cat>
          <c:val>
            <c:numRef>
              <c:f>('0. Overview'!$E$17,'0. Overview'!$E$38,'0. Overview'!$E$58,'0. Overview'!$E$82,'0. Overview'!$E$102,'0. Overview'!$E$118,'0. Overview'!$E$147,'0. Overview'!$E$168,'0. Overview'!$E$192,'0. Overview'!$E$215)</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B7A3-44E3-A9AB-1C0B6EA5811D}"/>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Overview'!$A$245,'0. Overview'!$A$268,'0. Overview'!$A$291,'0. Overview'!$A$310,'0. Overview'!$A$330,'0. Overview'!$A$358,'0. Overview'!$A$375,'0. Overview'!$A$397,'0. Overview'!$A$427)</c:f>
              <c:strCache>
                <c:ptCount val="9"/>
                <c:pt idx="0">
                  <c:v>Camden</c:v>
                </c:pt>
                <c:pt idx="1">
                  <c:v>Camden</c:v>
                </c:pt>
                <c:pt idx="2">
                  <c:v>Camden</c:v>
                </c:pt>
                <c:pt idx="3">
                  <c:v>Camden</c:v>
                </c:pt>
                <c:pt idx="4">
                  <c:v>Camden</c:v>
                </c:pt>
                <c:pt idx="5">
                  <c:v>Camden</c:v>
                </c:pt>
                <c:pt idx="6">
                  <c:v>Camden</c:v>
                </c:pt>
                <c:pt idx="7">
                  <c:v>Camden</c:v>
                </c:pt>
                <c:pt idx="8">
                  <c:v>Camden</c:v>
                </c:pt>
              </c:strCache>
            </c:strRef>
          </c:cat>
          <c:val>
            <c:numRef>
              <c:f>('0. Overview'!$C$245,'0. Overview'!$C$268,'0. Overview'!$C$291,'0. Overview'!$C$310,'0. Overview'!$C$330,'0. Overview'!$C$358,'0. Overview'!$C$375,'0. Overview'!$C$397,'0. Overview'!$C$427)</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3FAD-4325-B0A7-2EAEA9147790}"/>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Overview'!$A$245,'0. Overview'!$A$268,'0. Overview'!$A$291,'0. Overview'!$A$310,'0. Overview'!$A$330,'0. Overview'!$A$358,'0. Overview'!$A$375,'0. Overview'!$A$397,'0. Overview'!$A$427)</c:f>
              <c:strCache>
                <c:ptCount val="9"/>
                <c:pt idx="0">
                  <c:v>Camden</c:v>
                </c:pt>
                <c:pt idx="1">
                  <c:v>Camden</c:v>
                </c:pt>
                <c:pt idx="2">
                  <c:v>Camden</c:v>
                </c:pt>
                <c:pt idx="3">
                  <c:v>Camden</c:v>
                </c:pt>
                <c:pt idx="4">
                  <c:v>Camden</c:v>
                </c:pt>
                <c:pt idx="5">
                  <c:v>Camden</c:v>
                </c:pt>
                <c:pt idx="6">
                  <c:v>Camden</c:v>
                </c:pt>
                <c:pt idx="7">
                  <c:v>Camden</c:v>
                </c:pt>
                <c:pt idx="8">
                  <c:v>Camden</c:v>
                </c:pt>
              </c:strCache>
            </c:strRef>
          </c:cat>
          <c:val>
            <c:numRef>
              <c:f>('0. Overview'!$D$245,'0. Overview'!$D$268,'0. Overview'!$D$291,'0. Overview'!$D$310,'0. Overview'!$D$330,'0. Overview'!$D$358,'0. Overview'!$D$375,'0. Overview'!$D$397,'0. Overview'!$D$427)</c:f>
              <c:numCache>
                <c:formatCode>General</c:formatCode>
                <c:ptCount val="9"/>
                <c:pt idx="0">
                  <c:v>3.875</c:v>
                </c:pt>
                <c:pt idx="1">
                  <c:v>2.875</c:v>
                </c:pt>
                <c:pt idx="2">
                  <c:v>1.875</c:v>
                </c:pt>
                <c:pt idx="3">
                  <c:v>4.875</c:v>
                </c:pt>
                <c:pt idx="4">
                  <c:v>7.875</c:v>
                </c:pt>
                <c:pt idx="5">
                  <c:v>1.875</c:v>
                </c:pt>
                <c:pt idx="6">
                  <c:v>6.875</c:v>
                </c:pt>
                <c:pt idx="7">
                  <c:v>8.875</c:v>
                </c:pt>
                <c:pt idx="8">
                  <c:v>0.875</c:v>
                </c:pt>
              </c:numCache>
            </c:numRef>
          </c:val>
          <c:extLst>
            <c:ext xmlns:c16="http://schemas.microsoft.com/office/drawing/2014/chart" uri="{C3380CC4-5D6E-409C-BE32-E72D297353CC}">
              <c16:uniqueId val="{00000001-3FAD-4325-B0A7-2EAEA9147790}"/>
            </c:ext>
          </c:extLst>
        </c:ser>
        <c:ser>
          <c:idx val="3"/>
          <c:order val="2"/>
          <c:spPr>
            <a:solidFill>
              <a:schemeClr val="bg2">
                <a:lumMod val="75000"/>
              </a:schemeClr>
            </a:solidFill>
            <a:ln>
              <a:solidFill>
                <a:schemeClr val="tx1"/>
              </a:solidFill>
            </a:ln>
            <a:effectLst/>
          </c:spPr>
          <c:invertIfNegative val="0"/>
          <c:cat>
            <c:strRef>
              <c:f>('0. Overview'!$A$245,'0. Overview'!$A$268,'0. Overview'!$A$291,'0. Overview'!$A$310,'0. Overview'!$A$330,'0. Overview'!$A$358,'0. Overview'!$A$375,'0. Overview'!$A$397,'0. Overview'!$A$427)</c:f>
              <c:strCache>
                <c:ptCount val="9"/>
                <c:pt idx="0">
                  <c:v>Camden</c:v>
                </c:pt>
                <c:pt idx="1">
                  <c:v>Camden</c:v>
                </c:pt>
                <c:pt idx="2">
                  <c:v>Camden</c:v>
                </c:pt>
                <c:pt idx="3">
                  <c:v>Camden</c:v>
                </c:pt>
                <c:pt idx="4">
                  <c:v>Camden</c:v>
                </c:pt>
                <c:pt idx="5">
                  <c:v>Camden</c:v>
                </c:pt>
                <c:pt idx="6">
                  <c:v>Camden</c:v>
                </c:pt>
                <c:pt idx="7">
                  <c:v>Camden</c:v>
                </c:pt>
                <c:pt idx="8">
                  <c:v>Camden</c:v>
                </c:pt>
              </c:strCache>
            </c:strRef>
          </c:cat>
          <c:val>
            <c:numRef>
              <c:f>('0. Overview'!$E$245,'0. Overview'!$E$268,'0. Overview'!$E$291,'0. Overview'!$E$310,'0. Overview'!$E$330,'0. Overview'!$E$358,'0. Overview'!$E$375,'0. Overview'!$E$397,'0. Overview'!$E$427)</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3FAD-4325-B0A7-2EAEA9147790}"/>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Camden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0.61399999999999999</c:v>
                </c:pt>
                <c:pt idx="1">
                  <c:v>0.219</c:v>
                </c:pt>
                <c:pt idx="2">
                  <c:v>1.4E-2</c:v>
                </c:pt>
                <c:pt idx="3">
                  <c:v>7.3999999999999996E-2</c:v>
                </c:pt>
                <c:pt idx="4">
                  <c:v>2E-3</c:v>
                </c:pt>
                <c:pt idx="5">
                  <c:v>0.16900000000000001</c:v>
                </c:pt>
                <c:pt idx="6">
                  <c:v>0.185</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0.67300000000000004</c:v>
                </c:pt>
                <c:pt idx="1">
                  <c:v>0.63700000000000001</c:v>
                </c:pt>
                <c:pt idx="2">
                  <c:v>0.65700000000000003</c:v>
                </c:pt>
                <c:pt idx="3">
                  <c:v>0.66200000000000003</c:v>
                </c:pt>
                <c:pt idx="4">
                  <c:v>0.61399999999999999</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0.21199999999999999</c:v>
                </c:pt>
                <c:pt idx="1">
                  <c:v>0.224</c:v>
                </c:pt>
                <c:pt idx="2">
                  <c:v>0.21299999999999999</c:v>
                </c:pt>
                <c:pt idx="3">
                  <c:v>0.215</c:v>
                </c:pt>
                <c:pt idx="4">
                  <c:v>0.219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8.0000000000000002E-3</c:v>
                </c:pt>
                <c:pt idx="1">
                  <c:v>6.0000000000000001E-3</c:v>
                </c:pt>
                <c:pt idx="2">
                  <c:v>5.0000000000000001E-3</c:v>
                </c:pt>
                <c:pt idx="3">
                  <c:v>8.0000000000000002E-3</c:v>
                </c:pt>
                <c:pt idx="4">
                  <c:v>1.4E-2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6.6000000000000003E-2</c:v>
                </c:pt>
                <c:pt idx="1">
                  <c:v>6.7000000000000004E-2</c:v>
                </c:pt>
                <c:pt idx="2">
                  <c:v>6.6000000000000003E-2</c:v>
                </c:pt>
                <c:pt idx="3">
                  <c:v>6.8000000000000005E-2</c:v>
                </c:pt>
                <c:pt idx="4">
                  <c:v>7.3999999999999996E-2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0.17</c:v>
                </c:pt>
                <c:pt idx="1">
                  <c:v>0.17199999999999999</c:v>
                </c:pt>
                <c:pt idx="2">
                  <c:v>0.17599999999999999</c:v>
                </c:pt>
                <c:pt idx="3">
                  <c:v>0.17199999999999999</c:v>
                </c:pt>
                <c:pt idx="4">
                  <c:v>0.185</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56</c:v>
                </c:pt>
                <c:pt idx="1">
                  <c:v>56</c:v>
                </c:pt>
                <c:pt idx="2">
                  <c:v>55</c:v>
                </c:pt>
                <c:pt idx="3">
                  <c:v>56</c:v>
                </c:pt>
                <c:pt idx="4">
                  <c:v>57</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8">
                  <c:v>57.911655209999999</c:v>
                </c:pt>
                <c:pt idx="9">
                  <c:v>57.810663214000002</c:v>
                </c:pt>
                <c:pt idx="11">
                  <c:v>55.675839619999998</c:v>
                </c:pt>
                <c:pt idx="12">
                  <c:v>54.086268781999998</c:v>
                </c:pt>
                <c:pt idx="13">
                  <c:v>54.048709971999997</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10" formatCode="0.00">
                  <c:v>56.904076592000003</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0.109</c:v>
                </c:pt>
                <c:pt idx="1">
                  <c:v>0.11</c:v>
                </c:pt>
                <c:pt idx="2">
                  <c:v>0.106</c:v>
                </c:pt>
                <c:pt idx="3">
                  <c:v>0.112</c:v>
                </c:pt>
                <c:pt idx="4">
                  <c:v>0.11600000000000001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7">
                  <c:v>0.109</c:v>
                </c:pt>
                <c:pt idx="8">
                  <c:v>0.11</c:v>
                </c:pt>
                <c:pt idx="10">
                  <c:v>0.129</c:v>
                </c:pt>
                <c:pt idx="11">
                  <c:v>0.16</c:v>
                </c:pt>
                <c:pt idx="12">
                  <c:v>0.191</c:v>
                </c:pt>
                <c:pt idx="13">
                  <c:v>0.22500000000000001</c:v>
                </c:pt>
                <c:pt idx="14" formatCode="General">
                  <c:v>0.27800000000000002</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9">
                  <c:v>0.11600000000000001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8510051673228355"/>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Voorhees township</c:v>
                </c:pt>
                <c:pt idx="1">
                  <c:v>Lindenwold borough</c:v>
                </c:pt>
                <c:pt idx="2">
                  <c:v>Cherry Hill township</c:v>
                </c:pt>
                <c:pt idx="3">
                  <c:v>Woodlynne borough</c:v>
                </c:pt>
                <c:pt idx="4">
                  <c:v>Berlin township</c:v>
                </c:pt>
                <c:pt idx="5">
                  <c:v>Camden city</c:v>
                </c:pt>
                <c:pt idx="6">
                  <c:v>Pennsauken township</c:v>
                </c:pt>
                <c:pt idx="7">
                  <c:v>Bellmawr borough</c:v>
                </c:pt>
                <c:pt idx="8">
                  <c:v>Hi-Nella borough</c:v>
                </c:pt>
                <c:pt idx="9">
                  <c:v>Stratford borough</c:v>
                </c:pt>
              </c:strCache>
            </c:strRef>
          </c:cat>
          <c:val>
            <c:numRef>
              <c:f>Sheet1!$B$2:$B$11</c:f>
              <c:numCache>
                <c:formatCode>0.00%</c:formatCode>
                <c:ptCount val="10"/>
                <c:pt idx="0">
                  <c:v>0.20200000000000001</c:v>
                </c:pt>
                <c:pt idx="1">
                  <c:v>0.19</c:v>
                </c:pt>
                <c:pt idx="2">
                  <c:v>0.17699999999999999</c:v>
                </c:pt>
                <c:pt idx="3">
                  <c:v>0.16300000000000001</c:v>
                </c:pt>
                <c:pt idx="4">
                  <c:v>0.16200000000000001</c:v>
                </c:pt>
                <c:pt idx="5">
                  <c:v>0.161</c:v>
                </c:pt>
                <c:pt idx="6">
                  <c:v>0.16</c:v>
                </c:pt>
                <c:pt idx="7">
                  <c:v>0.14399999999999999</c:v>
                </c:pt>
                <c:pt idx="8">
                  <c:v>0.105</c:v>
                </c:pt>
                <c:pt idx="9">
                  <c:v>0.09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Camden County avg 11.4%</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Voorhees township</c:v>
                </c:pt>
                <c:pt idx="1">
                  <c:v>Lindenwold borough</c:v>
                </c:pt>
                <c:pt idx="2">
                  <c:v>Cherry Hill township</c:v>
                </c:pt>
                <c:pt idx="3">
                  <c:v>Woodlynne borough</c:v>
                </c:pt>
                <c:pt idx="4">
                  <c:v>Berlin township</c:v>
                </c:pt>
                <c:pt idx="5">
                  <c:v>Camden city</c:v>
                </c:pt>
                <c:pt idx="6">
                  <c:v>Pennsauken township</c:v>
                </c:pt>
                <c:pt idx="7">
                  <c:v>Bellmawr borough</c:v>
                </c:pt>
                <c:pt idx="8">
                  <c:v>Hi-Nella borough</c:v>
                </c:pt>
                <c:pt idx="9">
                  <c:v>Stratford borough</c:v>
                </c:pt>
              </c:strCache>
            </c:strRef>
          </c:cat>
          <c:val>
            <c:numRef>
              <c:f>Sheet1!$C$2:$C$11</c:f>
              <c:numCache>
                <c:formatCode>0%</c:formatCode>
                <c:ptCount val="10"/>
                <c:pt idx="0">
                  <c:v>0.114</c:v>
                </c:pt>
                <c:pt idx="1">
                  <c:v>0.114</c:v>
                </c:pt>
                <c:pt idx="2">
                  <c:v>0.114</c:v>
                </c:pt>
                <c:pt idx="3">
                  <c:v>0.114</c:v>
                </c:pt>
                <c:pt idx="4">
                  <c:v>0.114</c:v>
                </c:pt>
                <c:pt idx="5">
                  <c:v>0.114</c:v>
                </c:pt>
                <c:pt idx="6">
                  <c:v>0.114</c:v>
                </c:pt>
                <c:pt idx="7">
                  <c:v>0.114</c:v>
                </c:pt>
                <c:pt idx="8">
                  <c:v>0.114</c:v>
                </c:pt>
                <c:pt idx="9">
                  <c:v>0.114</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924382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0.79100000000000004</c:v>
                </c:pt>
                <c:pt idx="1">
                  <c:v>0.78400000000000003</c:v>
                </c:pt>
                <c:pt idx="2">
                  <c:v>0.81399999999999995</c:v>
                </c:pt>
                <c:pt idx="3">
                  <c:v>0.79300000000000004</c:v>
                </c:pt>
                <c:pt idx="4">
                  <c:v>0.8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11">
                  <c:v>0.8</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0152886049834302"/>
          <c:w val="0.1151524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8">
                  <c:v>73090</c:v>
                </c:pt>
                <c:pt idx="9">
                  <c:v>81648</c:v>
                </c:pt>
                <c:pt idx="10">
                  <c:v>94772</c:v>
                </c:pt>
                <c:pt idx="11">
                  <c:v>104949</c:v>
                </c:pt>
                <c:pt idx="13">
                  <c:v>122270</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2">
                  <c:v>118648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38935</c:v>
                </c:pt>
                <c:pt idx="1">
                  <c:v>40654</c:v>
                </c:pt>
                <c:pt idx="2">
                  <c:v>39059</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
          <c:y val="0.88694641230867255"/>
          <c:w val="1"/>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4261811023622"/>
          <c:y val="2.6953335422200752E-2"/>
          <c:w val="0.792257381889763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Camden city</c:v>
                </c:pt>
                <c:pt idx="1">
                  <c:v>Cherry Hill township</c:v>
                </c:pt>
                <c:pt idx="2">
                  <c:v>Gloucester township</c:v>
                </c:pt>
                <c:pt idx="3">
                  <c:v>Winslow township</c:v>
                </c:pt>
                <c:pt idx="4">
                  <c:v>Pennsauken township</c:v>
                </c:pt>
                <c:pt idx="5">
                  <c:v>Voorhees township</c:v>
                </c:pt>
                <c:pt idx="6">
                  <c:v>Lindenwold borough</c:v>
                </c:pt>
                <c:pt idx="7">
                  <c:v>Haddonfield borough</c:v>
                </c:pt>
                <c:pt idx="8">
                  <c:v>Haddon township</c:v>
                </c:pt>
                <c:pt idx="9">
                  <c:v>Gloucester city</c:v>
                </c:pt>
                <c:pt idx="10">
                  <c:v>Collingswood borough</c:v>
                </c:pt>
                <c:pt idx="11">
                  <c:v>Bellmawr borough</c:v>
                </c:pt>
                <c:pt idx="12">
                  <c:v>Pine Hill borough</c:v>
                </c:pt>
                <c:pt idx="13">
                  <c:v>Audubon borough</c:v>
                </c:pt>
                <c:pt idx="14">
                  <c:v>Waterford township</c:v>
                </c:pt>
                <c:pt idx="15">
                  <c:v>Runnemede borough</c:v>
                </c:pt>
                <c:pt idx="16">
                  <c:v>Berlin borough</c:v>
                </c:pt>
                <c:pt idx="17">
                  <c:v>Haddon Heights borough</c:v>
                </c:pt>
                <c:pt idx="18">
                  <c:v>Stratford borough</c:v>
                </c:pt>
                <c:pt idx="19">
                  <c:v>Barrington borough</c:v>
                </c:pt>
              </c:strCache>
            </c:strRef>
          </c:cat>
          <c:val>
            <c:numRef>
              <c:f>Sheet1!$B$2:$B$21</c:f>
              <c:numCache>
                <c:formatCode>0</c:formatCode>
                <c:ptCount val="20"/>
                <c:pt idx="0">
                  <c:v>20924</c:v>
                </c:pt>
                <c:pt idx="1">
                  <c:v>15495</c:v>
                </c:pt>
                <c:pt idx="2">
                  <c:v>14698</c:v>
                </c:pt>
                <c:pt idx="3">
                  <c:v>8796</c:v>
                </c:pt>
                <c:pt idx="4">
                  <c:v>8732</c:v>
                </c:pt>
                <c:pt idx="5">
                  <c:v>6582</c:v>
                </c:pt>
                <c:pt idx="6">
                  <c:v>4675</c:v>
                </c:pt>
                <c:pt idx="7">
                  <c:v>3956</c:v>
                </c:pt>
                <c:pt idx="8">
                  <c:v>3245</c:v>
                </c:pt>
                <c:pt idx="9">
                  <c:v>3025</c:v>
                </c:pt>
                <c:pt idx="10">
                  <c:v>2464</c:v>
                </c:pt>
                <c:pt idx="11">
                  <c:v>2430</c:v>
                </c:pt>
                <c:pt idx="12">
                  <c:v>2312</c:v>
                </c:pt>
                <c:pt idx="13">
                  <c:v>2160</c:v>
                </c:pt>
                <c:pt idx="14">
                  <c:v>2029</c:v>
                </c:pt>
                <c:pt idx="15">
                  <c:v>1841</c:v>
                </c:pt>
                <c:pt idx="16">
                  <c:v>1625</c:v>
                </c:pt>
                <c:pt idx="17">
                  <c:v>1584</c:v>
                </c:pt>
                <c:pt idx="18">
                  <c:v>1392</c:v>
                </c:pt>
                <c:pt idx="19">
                  <c:v>1224</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0.41</c:v>
                </c:pt>
                <c:pt idx="1">
                  <c:v>0.41</c:v>
                </c:pt>
                <c:pt idx="2">
                  <c:v>0.32</c:v>
                </c:pt>
                <c:pt idx="3">
                  <c:v>0.32</c:v>
                </c:pt>
                <c:pt idx="4">
                  <c:v>0.30908051676999998</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3">
                  <c:v>0.17797867458</c:v>
                </c:pt>
                <c:pt idx="14">
                  <c:v>0.16878351679</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3">
                  <c:v>0.30908051676999998</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914396313227763"/>
          <c:y val="0.91438129239661592"/>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Camden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1192</c:v>
                </c:pt>
                <c:pt idx="1">
                  <c:v>864</c:v>
                </c:pt>
                <c:pt idx="2">
                  <c:v>1188</c:v>
                </c:pt>
                <c:pt idx="3">
                  <c:v>1197</c:v>
                </c:pt>
                <c:pt idx="4">
                  <c:v>745</c:v>
                </c:pt>
                <c:pt idx="5">
                  <c:v>1434</c:v>
                </c:pt>
                <c:pt idx="6">
                  <c:v>802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1">
                  <c:v>90726</c:v>
                </c:pt>
                <c:pt idx="2">
                  <c:v>92337</c:v>
                </c:pt>
                <c:pt idx="3">
                  <c:v>93098</c:v>
                </c:pt>
                <c:pt idx="4">
                  <c:v>94530</c:v>
                </c:pt>
                <c:pt idx="5">
                  <c:v>95292</c:v>
                </c:pt>
                <c:pt idx="6">
                  <c:v>95925</c:v>
                </c:pt>
                <c:pt idx="7">
                  <c:v>97939</c:v>
                </c:pt>
                <c:pt idx="8">
                  <c:v>98245</c:v>
                </c:pt>
                <c:pt idx="9">
                  <c:v>99110</c:v>
                </c:pt>
                <c:pt idx="10">
                  <c:v>100387</c:v>
                </c:pt>
                <c:pt idx="11">
                  <c:v>101568</c:v>
                </c:pt>
                <c:pt idx="12">
                  <c:v>102475</c:v>
                </c:pt>
                <c:pt idx="13">
                  <c:v>102891</c:v>
                </c:pt>
                <c:pt idx="14">
                  <c:v>103893</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0">
                  <c:v>89083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66196</c:v>
                </c:pt>
                <c:pt idx="1">
                  <c:v>67523</c:v>
                </c:pt>
                <c:pt idx="2">
                  <c:v>73672</c:v>
                </c:pt>
                <c:pt idx="3">
                  <c:v>70957</c:v>
                </c:pt>
                <c:pt idx="4">
                  <c:v>78347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6" formatCode="_(&quot;$&quot;* #,##0_);_(&quot;$&quot;* \(#,##0\);_(&quot;$&quot;* &quot;-&quot;??_);_(@_)">
                  <c:v>78347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Camden city</c:v>
                </c:pt>
                <c:pt idx="1">
                  <c:v>Lindenwold borough</c:v>
                </c:pt>
                <c:pt idx="2">
                  <c:v>Audubon Park borough</c:v>
                </c:pt>
                <c:pt idx="3">
                  <c:v>Brooklawn borough</c:v>
                </c:pt>
                <c:pt idx="4">
                  <c:v>Clementon borough</c:v>
                </c:pt>
                <c:pt idx="5">
                  <c:v>Hi-Nella borough</c:v>
                </c:pt>
                <c:pt idx="6">
                  <c:v>Gloucester City city</c:v>
                </c:pt>
                <c:pt idx="7">
                  <c:v>Pine Hill borough</c:v>
                </c:pt>
                <c:pt idx="8">
                  <c:v>Woodlynne borough</c:v>
                </c:pt>
                <c:pt idx="9">
                  <c:v>Bellmawr borough</c:v>
                </c:pt>
              </c:strCache>
            </c:strRef>
          </c:cat>
          <c:val>
            <c:numRef>
              <c:f>Sheet1!$B$2:$B$11</c:f>
              <c:numCache>
                <c:formatCode>_("$"* #,##0_);_("$"* \(#,##0\);_("$"* "-"??_);_(@_)</c:formatCode>
                <c:ptCount val="10"/>
                <c:pt idx="0">
                  <c:v>30247</c:v>
                </c:pt>
                <c:pt idx="1">
                  <c:v>48454</c:v>
                </c:pt>
                <c:pt idx="2">
                  <c:v>49550</c:v>
                </c:pt>
                <c:pt idx="3">
                  <c:v>52222</c:v>
                </c:pt>
                <c:pt idx="4">
                  <c:v>57895</c:v>
                </c:pt>
                <c:pt idx="5">
                  <c:v>58056</c:v>
                </c:pt>
                <c:pt idx="6">
                  <c:v>59926</c:v>
                </c:pt>
                <c:pt idx="7">
                  <c:v>63892</c:v>
                </c:pt>
                <c:pt idx="8">
                  <c:v>64808</c:v>
                </c:pt>
                <c:pt idx="9">
                  <c:v>66667</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Camden median $75,485</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Camden city</c:v>
                </c:pt>
                <c:pt idx="1">
                  <c:v>Lindenwold borough</c:v>
                </c:pt>
                <c:pt idx="2">
                  <c:v>Audubon Park borough</c:v>
                </c:pt>
                <c:pt idx="3">
                  <c:v>Brooklawn borough</c:v>
                </c:pt>
                <c:pt idx="4">
                  <c:v>Clementon borough</c:v>
                </c:pt>
                <c:pt idx="5">
                  <c:v>Hi-Nella borough</c:v>
                </c:pt>
                <c:pt idx="6">
                  <c:v>Gloucester City city</c:v>
                </c:pt>
                <c:pt idx="7">
                  <c:v>Pine Hill borough</c:v>
                </c:pt>
                <c:pt idx="8">
                  <c:v>Woodlynne borough</c:v>
                </c:pt>
                <c:pt idx="9">
                  <c:v>Bellmawr borough</c:v>
                </c:pt>
              </c:strCache>
            </c:strRef>
          </c:cat>
          <c:val>
            <c:numRef>
              <c:f>Sheet1!$C$2:$C$11</c:f>
              <c:numCache>
                <c:formatCode>"$"#,##0</c:formatCode>
                <c:ptCount val="10"/>
                <c:pt idx="0">
                  <c:v>75485</c:v>
                </c:pt>
                <c:pt idx="1">
                  <c:v>75485</c:v>
                </c:pt>
                <c:pt idx="2">
                  <c:v>75485</c:v>
                </c:pt>
                <c:pt idx="3">
                  <c:v>75485</c:v>
                </c:pt>
                <c:pt idx="4">
                  <c:v>75485</c:v>
                </c:pt>
                <c:pt idx="5">
                  <c:v>75485</c:v>
                </c:pt>
                <c:pt idx="6">
                  <c:v>75485</c:v>
                </c:pt>
                <c:pt idx="7">
                  <c:v>75485</c:v>
                </c:pt>
                <c:pt idx="8">
                  <c:v>75485</c:v>
                </c:pt>
                <c:pt idx="9">
                  <c:v>75485</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0768989179680031"/>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7">
                  <c:v>8.7999999999999995E-2</c:v>
                </c:pt>
                <c:pt idx="8">
                  <c:v>9.0999999999999998E-2</c:v>
                </c:pt>
                <c:pt idx="9">
                  <c:v>9.4E-2</c:v>
                </c:pt>
                <c:pt idx="10">
                  <c:v>0.10199999999999999</c:v>
                </c:pt>
                <c:pt idx="11">
                  <c:v>0.107</c:v>
                </c:pt>
                <c:pt idx="12">
                  <c:v>0.11799999999999999</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13" formatCode="0%">
                  <c:v>0.13400000000000001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0953926177438218"/>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0.14699999999999999</c:v>
                </c:pt>
                <c:pt idx="1">
                  <c:v>0.16200000000000001</c:v>
                </c:pt>
                <c:pt idx="2">
                  <c:v>0.11899999999999999</c:v>
                </c:pt>
                <c:pt idx="3">
                  <c:v>0.14199999999999999</c:v>
                </c:pt>
                <c:pt idx="4">
                  <c:v>0.13400000000000001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Camden city</c:v>
                </c:pt>
                <c:pt idx="1">
                  <c:v>Merchantville borough</c:v>
                </c:pt>
                <c:pt idx="2">
                  <c:v>Somerdale borough</c:v>
                </c:pt>
                <c:pt idx="3">
                  <c:v>Mount Ephraim borough</c:v>
                </c:pt>
                <c:pt idx="4">
                  <c:v>Lindenwold borough</c:v>
                </c:pt>
                <c:pt idx="5">
                  <c:v>Pennsauken township</c:v>
                </c:pt>
                <c:pt idx="6">
                  <c:v>Woodlynne borough</c:v>
                </c:pt>
                <c:pt idx="7">
                  <c:v>Bellmawr borough</c:v>
                </c:pt>
                <c:pt idx="8">
                  <c:v>Pine Hill borough</c:v>
                </c:pt>
                <c:pt idx="9">
                  <c:v>Hi-Nella borough</c:v>
                </c:pt>
              </c:strCache>
            </c:strRef>
          </c:cat>
          <c:val>
            <c:numRef>
              <c:f>Sheet1!$B$2:$B$11</c:f>
              <c:numCache>
                <c:formatCode>0%</c:formatCode>
                <c:ptCount val="10"/>
                <c:pt idx="0">
                  <c:v>0.41699999999999998</c:v>
                </c:pt>
                <c:pt idx="1">
                  <c:v>0.27300000000000002</c:v>
                </c:pt>
                <c:pt idx="2">
                  <c:v>0.20699999999999999</c:v>
                </c:pt>
                <c:pt idx="3">
                  <c:v>0.20599999999999999</c:v>
                </c:pt>
                <c:pt idx="4">
                  <c:v>0.19500000000000001</c:v>
                </c:pt>
                <c:pt idx="5">
                  <c:v>0.188</c:v>
                </c:pt>
                <c:pt idx="6">
                  <c:v>0.185</c:v>
                </c:pt>
                <c:pt idx="7">
                  <c:v>0.183</c:v>
                </c:pt>
                <c:pt idx="8">
                  <c:v>0.14399999999999999</c:v>
                </c:pt>
                <c:pt idx="9">
                  <c:v>0.13700000000000001</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Camden County avg 14.2%</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Camden city</c:v>
                </c:pt>
                <c:pt idx="1">
                  <c:v>Merchantville borough</c:v>
                </c:pt>
                <c:pt idx="2">
                  <c:v>Somerdale borough</c:v>
                </c:pt>
                <c:pt idx="3">
                  <c:v>Mount Ephraim borough</c:v>
                </c:pt>
                <c:pt idx="4">
                  <c:v>Lindenwold borough</c:v>
                </c:pt>
                <c:pt idx="5">
                  <c:v>Pennsauken township</c:v>
                </c:pt>
                <c:pt idx="6">
                  <c:v>Woodlynne borough</c:v>
                </c:pt>
                <c:pt idx="7">
                  <c:v>Bellmawr borough</c:v>
                </c:pt>
                <c:pt idx="8">
                  <c:v>Pine Hill borough</c:v>
                </c:pt>
                <c:pt idx="9">
                  <c:v>Hi-Nella borough</c:v>
                </c:pt>
              </c:strCache>
            </c:strRef>
          </c:cat>
          <c:val>
            <c:numRef>
              <c:f>Sheet1!$C$2:$C$11</c:f>
              <c:numCache>
                <c:formatCode>0%</c:formatCode>
                <c:ptCount val="10"/>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9.6262441881944147E-2"/>
          <c:y val="0.92248508709138632"/>
          <c:w val="0.27574463520673231"/>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7">
                  <c:v>0.15592077538999999</c:v>
                </c:pt>
                <c:pt idx="8">
                  <c:v>0.15640356946</c:v>
                </c:pt>
                <c:pt idx="9">
                  <c:v>0.16181520212</c:v>
                </c:pt>
                <c:pt idx="10">
                  <c:v>0.16520748649</c:v>
                </c:pt>
                <c:pt idx="12">
                  <c:v>0.16943771051000001</c:v>
                </c:pt>
                <c:pt idx="13">
                  <c:v>0.17351942663</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1">
                  <c:v>0.16917293233</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0.22</c:v>
                </c:pt>
                <c:pt idx="1">
                  <c:v>0.21</c:v>
                </c:pt>
                <c:pt idx="2">
                  <c:v>0.2</c:v>
                </c:pt>
                <c:pt idx="3">
                  <c:v>0.2</c:v>
                </c:pt>
                <c:pt idx="4">
                  <c:v>0.19560803591000001</c:v>
                </c:pt>
                <c:pt idx="5">
                  <c:v>0.19</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7">
                  <c:v>8.2000000000000003E-2</c:v>
                </c:pt>
                <c:pt idx="8">
                  <c:v>8.3000000000000004E-2</c:v>
                </c:pt>
                <c:pt idx="9">
                  <c:v>8.3000000000000004E-2</c:v>
                </c:pt>
                <c:pt idx="10">
                  <c:v>8.4000000000000005E-2</c:v>
                </c:pt>
                <c:pt idx="11">
                  <c:v>8.8999999999999996E-2</c:v>
                </c:pt>
                <c:pt idx="12" formatCode="General">
                  <c:v>9.8000000000000004E-2</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13" formatCode="0.0%">
                  <c:v>0.109</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2307467443866992"/>
          <c:y val="0.9185556174687923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0.10299999999999999</c:v>
                </c:pt>
                <c:pt idx="1">
                  <c:v>9.5000000000000001E-2</c:v>
                </c:pt>
                <c:pt idx="2">
                  <c:v>0.109</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11104</c:v>
                </c:pt>
                <c:pt idx="1">
                  <c:v>10074</c:v>
                </c:pt>
                <c:pt idx="2">
                  <c:v>10883</c:v>
                </c:pt>
                <c:pt idx="3">
                  <c:v>10141</c:v>
                </c:pt>
                <c:pt idx="4">
                  <c:v>10024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32131</c:v>
                </c:pt>
                <c:pt idx="1">
                  <c:v>31785</c:v>
                </c:pt>
                <c:pt idx="2">
                  <c:v>31343</c:v>
                </c:pt>
                <c:pt idx="3">
                  <c:v>31235</c:v>
                </c:pt>
                <c:pt idx="4">
                  <c:v>31134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29612</c:v>
                </c:pt>
                <c:pt idx="1">
                  <c:v>27068</c:v>
                </c:pt>
                <c:pt idx="2">
                  <c:v>29299</c:v>
                </c:pt>
                <c:pt idx="3">
                  <c:v>34595</c:v>
                </c:pt>
                <c:pt idx="4">
                  <c:v>33388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Camden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1264</c:v>
                </c:pt>
                <c:pt idx="1">
                  <c:v>1151</c:v>
                </c:pt>
                <c:pt idx="2">
                  <c:v>823</c:v>
                </c:pt>
                <c:pt idx="3">
                  <c:v>302</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6">
                  <c:v>1264</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6" formatCode="&quot;$&quot;#,##0_);[Red]\(&quot;$&quot;#,##0\)">
                  <c:v>302</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7">
                  <c:v>29</c:v>
                </c:pt>
                <c:pt idx="8">
                  <c:v>28.9</c:v>
                </c:pt>
                <c:pt idx="9">
                  <c:v>28.8</c:v>
                </c:pt>
                <c:pt idx="10">
                  <c:v>28.8</c:v>
                </c:pt>
                <c:pt idx="11">
                  <c:v>28.7</c:v>
                </c:pt>
                <c:pt idx="12">
                  <c:v>26.9</c:v>
                </c:pt>
                <c:pt idx="13">
                  <c:v>26.6</c:v>
                </c:pt>
                <c:pt idx="14">
                  <c:v>26.5</c:v>
                </c:pt>
                <c:pt idx="15">
                  <c:v>25.7</c:v>
                </c:pt>
                <c:pt idx="16">
                  <c:v>25.6</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17">
                  <c:v>25.4</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29.6</c:v>
                </c:pt>
                <c:pt idx="1">
                  <c:v>28.5</c:v>
                </c:pt>
                <c:pt idx="2">
                  <c:v>29.7</c:v>
                </c:pt>
                <c:pt idx="3" formatCode="0.0">
                  <c:v>29.1</c:v>
                </c:pt>
                <c:pt idx="4" formatCode="0.0">
                  <c:v>25.4</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8">
                  <c:v>0.21</c:v>
                </c:pt>
                <c:pt idx="10">
                  <c:v>0.2</c:v>
                </c:pt>
                <c:pt idx="11">
                  <c:v>0.2</c:v>
                </c:pt>
                <c:pt idx="12">
                  <c:v>0.19</c:v>
                </c:pt>
                <c:pt idx="13">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9" formatCode="0%">
                  <c:v>0.2</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5" formatCode="0%">
                  <c:v>5.2</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7">
                  <c:v>0.04</c:v>
                </c:pt>
                <c:pt idx="9">
                  <c:v>3.7999999999999999E-2</c:v>
                </c:pt>
                <c:pt idx="10">
                  <c:v>3.6999999999999998E-2</c:v>
                </c:pt>
                <c:pt idx="11">
                  <c:v>3.2000000000000001E-2</c:v>
                </c:pt>
                <c:pt idx="12">
                  <c:v>2.7E-2</c:v>
                </c:pt>
                <c:pt idx="13">
                  <c:v>2.1999999999999999E-2</c:v>
                </c:pt>
                <c:pt idx="14">
                  <c:v>2.1000000000000001E-2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8" formatCode="0.0%">
                  <c:v>3.9E-2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2.4E-2</c:v>
                </c:pt>
                <c:pt idx="1">
                  <c:v>4.1000000000000002E-2</c:v>
                </c:pt>
                <c:pt idx="2">
                  <c:v>2.5000000000000001E-2</c:v>
                </c:pt>
                <c:pt idx="3">
                  <c:v>3.4000000000000002E-2</c:v>
                </c:pt>
                <c:pt idx="4">
                  <c:v>3.9E-2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Runnemede borough</c:v>
                </c:pt>
                <c:pt idx="1">
                  <c:v>Audubon Park borough</c:v>
                </c:pt>
                <c:pt idx="2">
                  <c:v>Bellmawr borough</c:v>
                </c:pt>
                <c:pt idx="3">
                  <c:v>Lawnside borough</c:v>
                </c:pt>
                <c:pt idx="4">
                  <c:v>Gloucester City city</c:v>
                </c:pt>
                <c:pt idx="5">
                  <c:v>Stratford borough</c:v>
                </c:pt>
                <c:pt idx="6">
                  <c:v>Pennsauken township</c:v>
                </c:pt>
                <c:pt idx="7">
                  <c:v>Berlin township</c:v>
                </c:pt>
                <c:pt idx="8">
                  <c:v>Winslow township</c:v>
                </c:pt>
                <c:pt idx="9">
                  <c:v>Lindenwold borough</c:v>
                </c:pt>
              </c:strCache>
            </c:strRef>
          </c:cat>
          <c:val>
            <c:numRef>
              <c:f>Sheet1!$B$2:$B$11</c:f>
              <c:numCache>
                <c:formatCode>0.0%</c:formatCode>
                <c:ptCount val="10"/>
                <c:pt idx="0">
                  <c:v>0.157</c:v>
                </c:pt>
                <c:pt idx="1">
                  <c:v>6.4000000000000001E-2</c:v>
                </c:pt>
                <c:pt idx="2">
                  <c:v>6.3E-2</c:v>
                </c:pt>
                <c:pt idx="3">
                  <c:v>5.0999999999999997E-2</c:v>
                </c:pt>
                <c:pt idx="4">
                  <c:v>4.8000000000000001E-2</c:v>
                </c:pt>
                <c:pt idx="5">
                  <c:v>4.7E-2</c:v>
                </c:pt>
                <c:pt idx="6">
                  <c:v>4.3999999999999997E-2</c:v>
                </c:pt>
                <c:pt idx="7">
                  <c:v>3.9E-2</c:v>
                </c:pt>
                <c:pt idx="8">
                  <c:v>3.9E-2</c:v>
                </c:pt>
                <c:pt idx="9">
                  <c:v>3.7999999999999999E-2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Camden County avg 3.1%</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Runnemede borough</c:v>
                </c:pt>
                <c:pt idx="1">
                  <c:v>Audubon Park borough</c:v>
                </c:pt>
                <c:pt idx="2">
                  <c:v>Bellmawr borough</c:v>
                </c:pt>
                <c:pt idx="3">
                  <c:v>Lawnside borough</c:v>
                </c:pt>
                <c:pt idx="4">
                  <c:v>Gloucester City city</c:v>
                </c:pt>
                <c:pt idx="5">
                  <c:v>Stratford borough</c:v>
                </c:pt>
                <c:pt idx="6">
                  <c:v>Pennsauken township</c:v>
                </c:pt>
                <c:pt idx="7">
                  <c:v>Berlin township</c:v>
                </c:pt>
                <c:pt idx="8">
                  <c:v>Winslow township</c:v>
                </c:pt>
                <c:pt idx="9">
                  <c:v>Lindenwold borough</c:v>
                </c:pt>
              </c:strCache>
            </c:strRef>
          </c:cat>
          <c:val>
            <c:numRef>
              <c:f>Sheet1!$C$2:$C$11</c:f>
              <c:numCache>
                <c:formatCode>0.00%</c:formatCode>
                <c:ptCount val="10"/>
                <c:pt idx="0">
                  <c:v>3.1E-2</c:v>
                </c:pt>
                <c:pt idx="1">
                  <c:v>3.1E-2</c:v>
                </c:pt>
                <c:pt idx="2">
                  <c:v>3.1E-2</c:v>
                </c:pt>
                <c:pt idx="3">
                  <c:v>3.1E-2</c:v>
                </c:pt>
                <c:pt idx="4">
                  <c:v>3.1E-2</c:v>
                </c:pt>
                <c:pt idx="5">
                  <c:v>3.1E-2</c:v>
                </c:pt>
                <c:pt idx="6">
                  <c:v>3.1E-2</c:v>
                </c:pt>
                <c:pt idx="7">
                  <c:v>3.1E-2</c:v>
                </c:pt>
                <c:pt idx="8">
                  <c:v>3.1E-2</c:v>
                </c:pt>
                <c:pt idx="9">
                  <c:v>3.1E-2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7.0862819881889763E-2"/>
          <c:y val="0.89718582974293437"/>
          <c:w val="0.19577436023622047"/>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79098660537936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4">
                  <c:v>48929</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4">
                  <c:v>21035</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9">
                  <c:v>0.86399999999999999</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9">
                  <c:v>0.72409999999999997</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9" formatCode="0%">
                  <c:v>0.93100000000000005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10">
                  <c:v>0.93300000000000005</c:v>
                </c:pt>
                <c:pt idx="11">
                  <c:v>0.93500000000000005</c:v>
                </c:pt>
                <c:pt idx="12">
                  <c:v>0.93600000000000005</c:v>
                </c:pt>
                <c:pt idx="13">
                  <c:v>0.93799999999999994</c:v>
                </c:pt>
                <c:pt idx="14">
                  <c:v>0.94099999999999995</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76"/>
          <c:y val="0.25595775689303563"/>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0.94499999999999995</c:v>
                </c:pt>
                <c:pt idx="1">
                  <c:v>0.95099999999999996</c:v>
                </c:pt>
                <c:pt idx="2">
                  <c:v>0.94899999999999995</c:v>
                </c:pt>
                <c:pt idx="3">
                  <c:v>0.95099999999999996</c:v>
                </c:pt>
                <c:pt idx="4">
                  <c:v>0.90400000000000003</c:v>
                </c:pt>
                <c:pt idx="5">
                  <c:v>0.93100000000000005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14">
                  <c:v>403</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9">
                  <c:v>210</c:v>
                </c:pt>
                <c:pt idx="10">
                  <c:v>308</c:v>
                </c:pt>
                <c:pt idx="11">
                  <c:v>323</c:v>
                </c:pt>
                <c:pt idx="12">
                  <c:v>328</c:v>
                </c:pt>
                <c:pt idx="13">
                  <c:v>336</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Camden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2.49066657616074E-2"/>
                  <c:y val="2.8530575777603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6AE-416F-97F0-CE68242BFA02}"/>
                </c:ext>
              </c:extLst>
            </c:dLbl>
            <c:dLbl>
              <c:idx val="1"/>
              <c:layout>
                <c:manualLayout>
                  <c:x val="-3.2090573807584399E-2"/>
                  <c:y val="2.59124865539472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AE-416F-97F0-CE68242BFA02}"/>
                </c:ext>
              </c:extLst>
            </c:dLbl>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5.2999999999999999E-2</c:v>
                </c:pt>
                <c:pt idx="1">
                  <c:v>4.8000000000000001E-2</c:v>
                </c:pt>
                <c:pt idx="2">
                  <c:v>4.3999999999999997E-2</c:v>
                </c:pt>
                <c:pt idx="3">
                  <c:v>3.7999999999999999E-2</c:v>
                </c:pt>
                <c:pt idx="4">
                  <c:v>3.6999999999999998E-2</c:v>
                </c:pt>
                <c:pt idx="5">
                  <c:v>0.04</c:v>
                </c:pt>
                <c:pt idx="6">
                  <c:v>4.2000000000000003E-2</c:v>
                </c:pt>
                <c:pt idx="7">
                  <c:v>4.2000000000000003E-2</c:v>
                </c:pt>
                <c:pt idx="8">
                  <c:v>3.1E-2</c:v>
                </c:pt>
                <c:pt idx="9">
                  <c:v>3.2000000000000001E-2</c:v>
                </c:pt>
                <c:pt idx="10">
                  <c:v>3.3000000000000002E-2</c:v>
                </c:pt>
                <c:pt idx="11" formatCode="0.00%">
                  <c:v>3.5000000000000003E-2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0"/>
              <c:layout>
                <c:manualLayout>
                  <c:x val="-2.4766607837813377E-2"/>
                  <c:y val="-3.26343790984949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6AE-416F-97F0-CE68242BFA02}"/>
                </c:ext>
              </c:extLst>
            </c:dLbl>
            <c:dLbl>
              <c:idx val="1"/>
              <c:layout>
                <c:manualLayout>
                  <c:x val="-2.4766607837813401E-2"/>
                  <c:y val="-2.21620222038704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AE-416F-97F0-CE68242BFA02}"/>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7">
                  <c:v>3.2000000000000001E-2</c:v>
                </c:pt>
                <c:pt idx="8">
                  <c:v>3.3500000000000002E-2</c:v>
                </c:pt>
                <c:pt idx="9">
                  <c:v>3.4000000000000002E-2</c:v>
                </c:pt>
                <c:pt idx="10">
                  <c:v>3.4000000000000002E-2</c:v>
                </c:pt>
                <c:pt idx="11">
                  <c:v>3.5000000000000003E-2</c:v>
                </c:pt>
                <c:pt idx="12">
                  <c:v>3.7499999999999999E-2</c:v>
                </c:pt>
                <c:pt idx="13">
                  <c:v>3.85E-2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4" formatCode="0.0">
                  <c:v>3.9E-2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8015088454142379"/>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6">
                  <c:v>7.0121699999999995E-2</c:v>
                </c:pt>
                <c:pt idx="7">
                  <c:v>6.6516500000000006E-2</c:v>
                </c:pt>
                <c:pt idx="8">
                  <c:v>5.8640900000000003E-2</c:v>
                </c:pt>
                <c:pt idx="9">
                  <c:v>5.8384100000000001E-2</c:v>
                </c:pt>
                <c:pt idx="10">
                  <c:v>5.6744000000000003E-2</c:v>
                </c:pt>
                <c:pt idx="11">
                  <c:v>5.34146E-2</c:v>
                </c:pt>
                <c:pt idx="12">
                  <c:v>4.9820900000000001E-2</c:v>
                </c:pt>
                <c:pt idx="13">
                  <c:v>4.9411900000000002E-2</c:v>
                </c:pt>
                <c:pt idx="14">
                  <c:v>4.8206499999999999E-2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5" formatCode="0.0%">
                  <c:v>7.6357599999999998E-2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45179008433090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6.6317600000000004E-2</c:v>
                </c:pt>
                <c:pt idx="1">
                  <c:v>6.4753099999999994E-2</c:v>
                </c:pt>
                <c:pt idx="2">
                  <c:v>6.8658800000000006E-2</c:v>
                </c:pt>
                <c:pt idx="3">
                  <c:v>7.2070999999999996E-2</c:v>
                </c:pt>
                <c:pt idx="4">
                  <c:v>7.6357599999999998E-2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473980361827921"/>
          <c:y val="2.2254750892818548E-2"/>
          <c:w val="0.80119762530337424"/>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Freedom Prep Charter School</c:v>
                </c:pt>
                <c:pt idx="1">
                  <c:v>Lindenwold Public School District</c:v>
                </c:pt>
                <c:pt idx="2">
                  <c:v>Camden City School District</c:v>
                </c:pt>
                <c:pt idx="3">
                  <c:v>Mastery Schools of Camden, Inc.</c:v>
                </c:pt>
                <c:pt idx="4">
                  <c:v>Winslow Township School District</c:v>
                </c:pt>
                <c:pt idx="5">
                  <c:v>Gloucester City Public School District</c:v>
                </c:pt>
                <c:pt idx="6">
                  <c:v>Pennsauken Township Board of Education School District</c:v>
                </c:pt>
                <c:pt idx="7">
                  <c:v>Audubon Public School District</c:v>
                </c:pt>
                <c:pt idx="8">
                  <c:v>Black Horse Pike Regional School District</c:v>
                </c:pt>
                <c:pt idx="9">
                  <c:v>Pine Hill School District</c:v>
                </c:pt>
                <c:pt idx="10">
                  <c:v>Collingswood Public School District</c:v>
                </c:pt>
                <c:pt idx="11">
                  <c:v>Sterling Regional School District</c:v>
                </c:pt>
                <c:pt idx="12">
                  <c:v>Eastern Camden County Regional School District</c:v>
                </c:pt>
                <c:pt idx="13">
                  <c:v>Haddon Township School District</c:v>
                </c:pt>
                <c:pt idx="14">
                  <c:v>Camden's Promise Charter School</c:v>
                </c:pt>
                <c:pt idx="15">
                  <c:v>Cherry Hill School District</c:v>
                </c:pt>
                <c:pt idx="16">
                  <c:v>Camden County Technical School District</c:v>
                </c:pt>
                <c:pt idx="17">
                  <c:v>Haddon Heights School District</c:v>
                </c:pt>
                <c:pt idx="18">
                  <c:v>Haddonfield School District</c:v>
                </c:pt>
                <c:pt idx="19">
                  <c:v>LEAP Academy University Charter School</c:v>
                </c:pt>
              </c:strCache>
            </c:strRef>
          </c:cat>
          <c:val>
            <c:numRef>
              <c:f>Sheet1!$B$2:$B$21</c:f>
              <c:numCache>
                <c:formatCode>0%</c:formatCode>
                <c:ptCount val="20"/>
                <c:pt idx="0">
                  <c:v>38</c:v>
                </c:pt>
                <c:pt idx="1">
                  <c:v>65.099999999999994</c:v>
                </c:pt>
                <c:pt idx="2">
                  <c:v>66.3</c:v>
                </c:pt>
                <c:pt idx="3">
                  <c:v>74.900000000000006</c:v>
                </c:pt>
                <c:pt idx="4">
                  <c:v>78.3</c:v>
                </c:pt>
                <c:pt idx="5">
                  <c:v>82.2</c:v>
                </c:pt>
                <c:pt idx="6">
                  <c:v>84.5</c:v>
                </c:pt>
                <c:pt idx="7">
                  <c:v>85.6</c:v>
                </c:pt>
                <c:pt idx="8">
                  <c:v>86.7</c:v>
                </c:pt>
                <c:pt idx="9">
                  <c:v>86.8</c:v>
                </c:pt>
                <c:pt idx="10">
                  <c:v>88.2</c:v>
                </c:pt>
                <c:pt idx="11">
                  <c:v>92.7</c:v>
                </c:pt>
                <c:pt idx="12">
                  <c:v>93.6</c:v>
                </c:pt>
                <c:pt idx="13">
                  <c:v>94.2</c:v>
                </c:pt>
                <c:pt idx="14">
                  <c:v>94.2</c:v>
                </c:pt>
                <c:pt idx="15">
                  <c:v>94.7</c:v>
                </c:pt>
                <c:pt idx="16">
                  <c:v>96.5</c:v>
                </c:pt>
                <c:pt idx="17">
                  <c:v>97.4</c:v>
                </c:pt>
                <c:pt idx="18">
                  <c:v>97.8</c:v>
                </c:pt>
                <c:pt idx="19">
                  <c:v>97.8</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Sheet1!$A$2:$A$21</c:f>
              <c:strCache>
                <c:ptCount val="20"/>
                <c:pt idx="0">
                  <c:v>Freedom Prep Charter School</c:v>
                </c:pt>
                <c:pt idx="1">
                  <c:v>Lindenwold Public School District</c:v>
                </c:pt>
                <c:pt idx="2">
                  <c:v>Camden City School District</c:v>
                </c:pt>
                <c:pt idx="3">
                  <c:v>Mastery Schools of Camden, Inc.</c:v>
                </c:pt>
                <c:pt idx="4">
                  <c:v>Winslow Township School District</c:v>
                </c:pt>
                <c:pt idx="5">
                  <c:v>Gloucester City Public School District</c:v>
                </c:pt>
                <c:pt idx="6">
                  <c:v>Pennsauken Township Board of Education School District</c:v>
                </c:pt>
                <c:pt idx="7">
                  <c:v>Audubon Public School District</c:v>
                </c:pt>
                <c:pt idx="8">
                  <c:v>Black Horse Pike Regional School District</c:v>
                </c:pt>
                <c:pt idx="9">
                  <c:v>Pine Hill School District</c:v>
                </c:pt>
                <c:pt idx="10">
                  <c:v>Collingswood Public School District</c:v>
                </c:pt>
                <c:pt idx="11">
                  <c:v>Sterling Regional School District</c:v>
                </c:pt>
                <c:pt idx="12">
                  <c:v>Eastern Camden County Regional School District</c:v>
                </c:pt>
                <c:pt idx="13">
                  <c:v>Haddon Township School District</c:v>
                </c:pt>
                <c:pt idx="14">
                  <c:v>Camden's Promise Charter School</c:v>
                </c:pt>
                <c:pt idx="15">
                  <c:v>Cherry Hill School District</c:v>
                </c:pt>
                <c:pt idx="16">
                  <c:v>Camden County Technical School District</c:v>
                </c:pt>
                <c:pt idx="17">
                  <c:v>Haddon Heights School District</c:v>
                </c:pt>
                <c:pt idx="18">
                  <c:v>Haddonfield School District</c:v>
                </c:pt>
                <c:pt idx="19">
                  <c:v>LEAP Academy University Charter School</c:v>
                </c:pt>
              </c:strCache>
            </c:strRef>
          </c:cat>
          <c:val>
            <c:numRef>
              <c:f>Sheet1!$C$2:$C$21</c:f>
              <c:numCache>
                <c:formatCode>0%</c:formatCode>
                <c:ptCount val="20"/>
                <c:pt idx="0">
                  <c:v>90.9</c:v>
                </c:pt>
                <c:pt idx="1">
                  <c:v>90.9</c:v>
                </c:pt>
                <c:pt idx="2">
                  <c:v>90.9</c:v>
                </c:pt>
                <c:pt idx="3">
                  <c:v>90.9</c:v>
                </c:pt>
                <c:pt idx="4">
                  <c:v>90.9</c:v>
                </c:pt>
                <c:pt idx="5">
                  <c:v>90.9</c:v>
                </c:pt>
                <c:pt idx="6">
                  <c:v>90.9</c:v>
                </c:pt>
                <c:pt idx="7">
                  <c:v>90.9</c:v>
                </c:pt>
                <c:pt idx="8">
                  <c:v>90.9</c:v>
                </c:pt>
                <c:pt idx="9">
                  <c:v>90.9</c:v>
                </c:pt>
                <c:pt idx="10">
                  <c:v>90.9</c:v>
                </c:pt>
                <c:pt idx="11">
                  <c:v>90.9</c:v>
                </c:pt>
                <c:pt idx="12">
                  <c:v>90.9</c:v>
                </c:pt>
                <c:pt idx="13">
                  <c:v>90.9</c:v>
                </c:pt>
                <c:pt idx="14">
                  <c:v>90.9</c:v>
                </c:pt>
                <c:pt idx="15">
                  <c:v>90.9</c:v>
                </c:pt>
                <c:pt idx="16">
                  <c:v>90.9</c:v>
                </c:pt>
                <c:pt idx="17">
                  <c:v>90.9</c:v>
                </c:pt>
                <c:pt idx="18">
                  <c:v>90.9</c:v>
                </c:pt>
                <c:pt idx="19">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0889412353009273"/>
          <c:y val="0.9401915677388003"/>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0.83099999999999996</c:v>
                </c:pt>
                <c:pt idx="1">
                  <c:v>0.85699999999999998</c:v>
                </c:pt>
                <c:pt idx="2">
                  <c:v>0.88300000000000001</c:v>
                </c:pt>
                <c:pt idx="3">
                  <c:v>0.86499999999999999</c:v>
                </c:pt>
                <c:pt idx="4">
                  <c:v>0.90700000000000003</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6">
                  <c:v>0.90700000000000003</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7">
                  <c:v>378.8</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1.2718523820886025E-2"/>
                  <c:y val="-6.5675143095696436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29</c:v>
                </c:pt>
                <c:pt idx="1">
                  <c:v>95</c:v>
                </c:pt>
                <c:pt idx="2">
                  <c:v>426</c:v>
                </c:pt>
                <c:pt idx="3">
                  <c:v>1356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1156</c:v>
                </c:pt>
                <c:pt idx="1">
                  <c:v>7723</c:v>
                </c:pt>
                <c:pt idx="2">
                  <c:v>760</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7">
                  <c:v>4.0572600000000003</c:v>
                </c:pt>
                <c:pt idx="8">
                  <c:v>4.1986100000000004</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18">
                  <c:v>8.8375599999999999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9021456692913385"/>
          <c:y val="0.89915129871408717"/>
          <c:w val="0.14014296259842518"/>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 Camden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23.495539999999998</c:v>
                </c:pt>
                <c:pt idx="1">
                  <c:v>17.71095</c:v>
                </c:pt>
                <c:pt idx="2">
                  <c:v>12.700810000000001</c:v>
                </c:pt>
                <c:pt idx="3">
                  <c:v>12.571899999999999</c:v>
                </c:pt>
                <c:pt idx="4">
                  <c:v>8.8000000000000007</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24044852726742491"/>
          <c:y val="6.8140319163664999E-3"/>
          <c:w val="0.70796412948381449"/>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19">
                  <c:v>163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19">
                  <c:v>1315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8.4</c:v>
                </c:pt>
                <c:pt idx="1">
                  <c:v>8.1999999999999993</c:v>
                </c:pt>
                <c:pt idx="2">
                  <c:v>8.1</c:v>
                </c:pt>
                <c:pt idx="3">
                  <c:v>8</c:v>
                </c:pt>
                <c:pt idx="4">
                  <c:v>7.9319822655000003</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15">
                  <c:v>7.9319822655000003</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6940375694904743"/>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19">
                  <c:v>7290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6080</c:v>
                </c:pt>
                <c:pt idx="1">
                  <c:v>6185</c:v>
                </c:pt>
                <c:pt idx="2">
                  <c:v>5923</c:v>
                </c:pt>
                <c:pt idx="3">
                  <c:v>6532</c:v>
                </c:pt>
                <c:pt idx="4">
                  <c:v>7290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2625056484186586E-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3281</c:v>
                </c:pt>
                <c:pt idx="1">
                  <c:v>2498</c:v>
                </c:pt>
                <c:pt idx="2">
                  <c:v>619</c:v>
                </c:pt>
                <c:pt idx="3">
                  <c:v>536</c:v>
                </c:pt>
                <c:pt idx="4" formatCode="#,##0">
                  <c:v>175</c:v>
                </c:pt>
                <c:pt idx="5">
                  <c:v>77</c:v>
                </c:pt>
                <c:pt idx="6">
                  <c:v>173</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5">
                  <c:v>64301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5">
                  <c:v>57123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56489</c:v>
                </c:pt>
                <c:pt idx="1">
                  <c:v>60222</c:v>
                </c:pt>
                <c:pt idx="2">
                  <c:v>57290</c:v>
                </c:pt>
                <c:pt idx="3">
                  <c:v>60734</c:v>
                </c:pt>
                <c:pt idx="4">
                  <c:v>64301</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49196</c:v>
                </c:pt>
                <c:pt idx="1">
                  <c:v>46470</c:v>
                </c:pt>
                <c:pt idx="2">
                  <c:v>51803</c:v>
                </c:pt>
                <c:pt idx="3">
                  <c:v>49952</c:v>
                </c:pt>
                <c:pt idx="4">
                  <c:v>57123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7">
                  <c:v>235</c:v>
                </c:pt>
                <c:pt idx="8">
                  <c:v>246</c:v>
                </c:pt>
                <c:pt idx="9">
                  <c:v>287</c:v>
                </c:pt>
                <c:pt idx="10">
                  <c:v>306</c:v>
                </c:pt>
                <c:pt idx="11">
                  <c:v>353</c:v>
                </c:pt>
                <c:pt idx="12">
                  <c:v>377</c:v>
                </c:pt>
                <c:pt idx="13">
                  <c:v>385</c:v>
                </c:pt>
                <c:pt idx="14">
                  <c:v>397</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15">
                  <c:v>410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327</c:v>
                </c:pt>
                <c:pt idx="1">
                  <c:v>340</c:v>
                </c:pt>
                <c:pt idx="2">
                  <c:v>288</c:v>
                </c:pt>
                <c:pt idx="3">
                  <c:v>335</c:v>
                </c:pt>
                <c:pt idx="4">
                  <c:v>354</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5">
                  <c:v>-6.7901234567901203E-2</c:v>
                </c:pt>
                <c:pt idx="6">
                  <c:v>-7.7419354838709695E-2</c:v>
                </c:pt>
                <c:pt idx="7">
                  <c:v>-0.107142857142857</c:v>
                </c:pt>
                <c:pt idx="8">
                  <c:v>-0.12</c:v>
                </c:pt>
                <c:pt idx="9">
                  <c:v>-0.125</c:v>
                </c:pt>
                <c:pt idx="10">
                  <c:v>-0.13218390804597699</c:v>
                </c:pt>
                <c:pt idx="11">
                  <c:v>-0.15454545454545501</c:v>
                </c:pt>
                <c:pt idx="12">
                  <c:v>-0.17716535433070901</c:v>
                </c:pt>
                <c:pt idx="13">
                  <c:v>-0.19323671497584499</c:v>
                </c:pt>
                <c:pt idx="14">
                  <c:v>-0.20909090909090899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4">
                  <c:v>5.6716417910447799E-2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Camden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0.31</c:v>
                </c:pt>
                <c:pt idx="1">
                  <c:v>0.4</c:v>
                </c:pt>
                <c:pt idx="2">
                  <c:v>0.1</c:v>
                </c:pt>
                <c:pt idx="3">
                  <c:v>0.05</c:v>
                </c:pt>
                <c:pt idx="4">
                  <c:v>7.0000000000000007E-2</c:v>
                </c:pt>
                <c:pt idx="5">
                  <c:v>0.01</c:v>
                </c:pt>
                <c:pt idx="6">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0</c:v>
                </c:pt>
                <c:pt idx="1">
                  <c:v>0</c:v>
                </c:pt>
                <c:pt idx="2">
                  <c:v>1</c:v>
                </c:pt>
                <c:pt idx="3">
                  <c:v>0</c:v>
                </c:pt>
                <c:pt idx="4">
                  <c:v>1</c:v>
                </c:pt>
                <c:pt idx="5">
                  <c:v>1</c:v>
                </c:pt>
                <c:pt idx="6">
                  <c:v>1</c:v>
                </c:pt>
                <c:pt idx="7">
                  <c:v>0</c:v>
                </c:pt>
                <c:pt idx="8">
                  <c:v>2</c:v>
                </c:pt>
                <c:pt idx="9">
                  <c:v>1</c:v>
                </c:pt>
                <c:pt idx="10">
                  <c:v>1</c:v>
                </c:pt>
                <c:pt idx="11">
                  <c:v>3</c:v>
                </c:pt>
                <c:pt idx="12">
                  <c:v>1</c:v>
                </c:pt>
                <c:pt idx="13">
                  <c:v>1</c:v>
                </c:pt>
                <c:pt idx="14">
                  <c:v>2</c:v>
                </c:pt>
                <c:pt idx="15">
                  <c:v>3</c:v>
                </c:pt>
                <c:pt idx="16">
                  <c:v>0</c:v>
                </c:pt>
                <c:pt idx="17">
                  <c:v>1</c:v>
                </c:pt>
                <c:pt idx="18">
                  <c:v>0</c:v>
                </c:pt>
                <c:pt idx="19">
                  <c:v>6</c:v>
                </c:pt>
                <c:pt idx="20">
                  <c:v>2</c:v>
                </c:pt>
                <c:pt idx="21">
                  <c:v>1</c:v>
                </c:pt>
                <c:pt idx="22">
                  <c:v>0</c:v>
                </c:pt>
                <c:pt idx="23">
                  <c:v>1</c:v>
                </c:pt>
                <c:pt idx="24">
                  <c:v>1</c:v>
                </c:pt>
                <c:pt idx="25">
                  <c:v>5</c:v>
                </c:pt>
                <c:pt idx="26">
                  <c:v>1</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7">
                  <c:v>0.123</c:v>
                </c:pt>
                <c:pt idx="8">
                  <c:v>0.125</c:v>
                </c:pt>
                <c:pt idx="9">
                  <c:v>0.127</c:v>
                </c:pt>
                <c:pt idx="10">
                  <c:v>0.13300000000000001</c:v>
                </c:pt>
                <c:pt idx="11">
                  <c:v>0.13600000000000001</c:v>
                </c:pt>
                <c:pt idx="12">
                  <c:v>0.14099999999999999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13">
                  <c:v>0.14499999999999999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0.13900000000000001</c:v>
                </c:pt>
                <c:pt idx="1">
                  <c:v>0.151</c:v>
                </c:pt>
                <c:pt idx="2">
                  <c:v>0.17399999999999999</c:v>
                </c:pt>
                <c:pt idx="3">
                  <c:v>0.17399999999999999</c:v>
                </c:pt>
                <c:pt idx="4">
                  <c:v>0.14499999999999999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0.13200000000000001</c:v>
                </c:pt>
                <c:pt idx="1">
                  <c:v>0.15</c:v>
                </c:pt>
                <c:pt idx="2" formatCode="0.0%">
                  <c:v>0.14000000000000001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0.113</c:v>
                </c:pt>
                <c:pt idx="1">
                  <c:v>0.17499999999999999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7">
                  <c:v>0.14899999999999999</c:v>
                </c:pt>
                <c:pt idx="8">
                  <c:v>0.157</c:v>
                </c:pt>
                <c:pt idx="9">
                  <c:v>0.16</c:v>
                </c:pt>
                <c:pt idx="10">
                  <c:v>0.16500000000000001</c:v>
                </c:pt>
                <c:pt idx="11">
                  <c:v>0.16700000000000001</c:v>
                </c:pt>
                <c:pt idx="12">
                  <c:v>0.17299999999999999</c:v>
                </c:pt>
                <c:pt idx="13">
                  <c:v>0.17299999999999999</c:v>
                </c:pt>
                <c:pt idx="14">
                  <c:v>0.17899999999999999</c:v>
                </c:pt>
                <c:pt idx="15">
                  <c:v>0.184</c:v>
                </c:pt>
                <c:pt idx="16">
                  <c:v>0.186</c:v>
                </c:pt>
                <c:pt idx="17">
                  <c:v>0.187</c:v>
                </c:pt>
                <c:pt idx="18">
                  <c:v>0.20399999999999999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19">
                  <c:v>0.21199999999999999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0.185</c:v>
                </c:pt>
                <c:pt idx="1">
                  <c:v>0.17699999999999999</c:v>
                </c:pt>
                <c:pt idx="2">
                  <c:v>0.19500000000000001</c:v>
                </c:pt>
                <c:pt idx="3">
                  <c:v>0.23699999999999999</c:v>
                </c:pt>
                <c:pt idx="4">
                  <c:v>0.21199999999999999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0.23599999999999999</c:v>
                </c:pt>
                <c:pt idx="1">
                  <c:v>0.11799999999999999</c:v>
                </c:pt>
                <c:pt idx="2" formatCode="0.0%">
                  <c:v>0.247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0.19800000000000001</c:v>
                </c:pt>
                <c:pt idx="1">
                  <c:v>0.22700000000000001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3">
                  <c:v>9.4</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5579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14" formatCode="0">
                  <c:v>14498</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14">
                  <c:v>13807</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8">
                  <c:v>374</c:v>
                </c:pt>
                <c:pt idx="9">
                  <c:v>394</c:v>
                </c:pt>
                <c:pt idx="10">
                  <c:v>511</c:v>
                </c:pt>
                <c:pt idx="11">
                  <c:v>582</c:v>
                </c:pt>
                <c:pt idx="13">
                  <c:v>760</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12">
                  <c:v>657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7">
                  <c:v>448</c:v>
                </c:pt>
                <c:pt idx="8">
                  <c:v>475</c:v>
                </c:pt>
                <c:pt idx="9">
                  <c:v>496</c:v>
                </c:pt>
                <c:pt idx="10">
                  <c:v>582</c:v>
                </c:pt>
                <c:pt idx="11">
                  <c:v>754</c:v>
                </c:pt>
                <c:pt idx="12">
                  <c:v>756</c:v>
                </c:pt>
                <c:pt idx="13">
                  <c:v>768</c:v>
                </c:pt>
                <c:pt idx="14">
                  <c:v>772</c:v>
                </c:pt>
                <c:pt idx="15">
                  <c:v>892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6">
                  <c:v>902</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944</c:v>
                </c:pt>
                <c:pt idx="1">
                  <c:v>929</c:v>
                </c:pt>
                <c:pt idx="2">
                  <c:v>946</c:v>
                </c:pt>
                <c:pt idx="3">
                  <c:v>937</c:v>
                </c:pt>
                <c:pt idx="4">
                  <c:v>902</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6">
                  <c:v>1.2999999999999999E-2</c:v>
                </c:pt>
                <c:pt idx="7">
                  <c:v>1.4E-2</c:v>
                </c:pt>
                <c:pt idx="8">
                  <c:v>1.6E-2</c:v>
                </c:pt>
                <c:pt idx="10">
                  <c:v>1.9E-2</c:v>
                </c:pt>
                <c:pt idx="11">
                  <c:v>2.1000000000000001E-2</c:v>
                </c:pt>
                <c:pt idx="12">
                  <c:v>2.1999999999999999E-2</c:v>
                </c:pt>
                <c:pt idx="13">
                  <c:v>2.1999999999999999E-2</c:v>
                </c:pt>
                <c:pt idx="14">
                  <c:v>2.5000000000000001E-2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9">
                  <c:v>1.7000000000000001E-2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1766397436461733"/>
          <c:y val="0.8798983377077865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7">
                  <c:v>278</c:v>
                </c:pt>
                <c:pt idx="8">
                  <c:v>280</c:v>
                </c:pt>
                <c:pt idx="9">
                  <c:v>327</c:v>
                </c:pt>
                <c:pt idx="10">
                  <c:v>345</c:v>
                </c:pt>
                <c:pt idx="11">
                  <c:v>394</c:v>
                </c:pt>
                <c:pt idx="12">
                  <c:v>411</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13">
                  <c:v>472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20">
                  <c:v>3042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20">
                  <c:v>3042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232</c:v>
                </c:pt>
                <c:pt idx="1">
                  <c:v>214</c:v>
                </c:pt>
                <c:pt idx="2">
                  <c:v>258</c:v>
                </c:pt>
                <c:pt idx="3">
                  <c:v>280</c:v>
                </c:pt>
                <c:pt idx="4">
                  <c:v>249</c:v>
                </c:pt>
                <c:pt idx="5">
                  <c:v>197</c:v>
                </c:pt>
                <c:pt idx="6">
                  <c:v>186</c:v>
                </c:pt>
                <c:pt idx="7">
                  <c:v>152</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379</c:v>
                </c:pt>
                <c:pt idx="1">
                  <c:v>364</c:v>
                </c:pt>
                <c:pt idx="2">
                  <c:v>381</c:v>
                </c:pt>
                <c:pt idx="3">
                  <c:v>378</c:v>
                </c:pt>
                <c:pt idx="4">
                  <c:v>293</c:v>
                </c:pt>
                <c:pt idx="5">
                  <c:v>271</c:v>
                </c:pt>
                <c:pt idx="6">
                  <c:v>222</c:v>
                </c:pt>
                <c:pt idx="7">
                  <c:v>221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6" formatCode="#,##0">
                  <c:v>985</c:v>
                </c:pt>
                <c:pt idx="7" formatCode="#,##0">
                  <c:v>1117</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7" formatCode="#,##0">
                  <c:v>3269</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18">
                  <c:v>3728</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5">
                  <c:v>5.93</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0.44061</cdr:x>
      <cdr:y>0.77761</cdr:y>
    </cdr:from>
    <cdr:to>
      <cdr:x>0.59481</cdr:x>
      <cdr:y>0.81328</cdr:y>
    </cdr:to>
    <cdr:sp macro="" textlink="">
      <cdr:nvSpPr>
        <cdr:cNvPr id="2" name="TextBox 5"/>
        <cdr:cNvSpPr txBox="1"/>
      </cdr:nvSpPr>
      <cdr:spPr>
        <a:xfrm xmlns:a="http://schemas.openxmlformats.org/drawingml/2006/main">
          <a:off x="2677302" y="5032548"/>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www.camdencmo.org/" TargetMode="External"/><Relationship Id="rId3" Type="http://schemas.openxmlformats.org/officeDocument/2006/relationships/hyperlink" Target="http://www.camdenresourcenet.org/" TargetMode="External"/><Relationship Id="rId7" Type="http://schemas.openxmlformats.org/officeDocument/2006/relationships/hyperlink" Target="https://www.bianj.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11" Type="http://schemas.openxmlformats.org/officeDocument/2006/relationships/hyperlink" Target="https://southjersey.jewishabilities.org/" TargetMode="External"/><Relationship Id="rId5" Type="http://schemas.openxmlformats.org/officeDocument/2006/relationships/hyperlink" Target="https://www.thearcfamilyinstitute.org/" TargetMode="External"/><Relationship Id="rId10" Type="http://schemas.openxmlformats.org/officeDocument/2006/relationships/hyperlink" Target="https://hispanicfamilycenter.com/" TargetMode="External"/><Relationship Id="rId4" Type="http://schemas.openxmlformats.org/officeDocument/2006/relationships/hyperlink" Target="https://snjreic.org/" TargetMode="External"/><Relationship Id="rId9" Type="http://schemas.openxmlformats.org/officeDocument/2006/relationships/hyperlink" Target="https://justempower.me/"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residents, and lower proportions of White, Asian, “Other” minority residents,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Voorhees township and Lindenwold borough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Camden city and Cherry Hill township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Camden city and Lindenwold borough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Camden city and Merchantville borough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rPr>
              <a:t>Infant, toddler, and pre-K median monthly childcare costs in this county tend to be on the middling side for the state. </a:t>
            </a:r>
          </a:p>
          <a:p>
            <a:pPr rtl="0"/>
            <a:r>
              <a:rPr lang="en-US" dirty="0">
                <a:effectLst/>
              </a:rPr>
              <a:t> </a:t>
            </a:r>
          </a:p>
          <a:p>
            <a:pPr rtl="0"/>
            <a:r>
              <a:rPr lang="en-US" dirty="0">
                <a:effectLst/>
              </a:rPr>
              <a:t> 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and toddler childcare, and lower than expected for Pre-K childcare. </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slightly decrease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similar to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Runnemede borough and Audubon Park borough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86.40% of Camden County’s population has received at least one dose of the COVID-19 vaccination.</a:t>
            </a:r>
          </a:p>
          <a:p>
            <a:r>
              <a:rPr lang="en-US" dirty="0"/>
              <a:t>•   72.41% of Camden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8961395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similar to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slightly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Freedom Prep Charter School and Lindenwold Public School District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slightly decrease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increase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$6K-$10K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5.67% change indicates an increase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Residential Services followed by Community Support Services.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Black residents reported symptoms of mental health distress most frequently, followed by Hispanic/Latino then White residents.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Hispanic/Latino residents reported diagnosed depression most frequently, followed by White, then Black/African American residents. </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decrease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2,669</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373</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http://www.camdenresourcenet.org/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https://snjreic.org/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https://www.thearcfamilyinstitute.org/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https://www.bianj.org/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https://www.camdencmo.org/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https://www.snjpc.org/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https://justempower.me/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https://hispanicfamilycenter.com/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1"/>
              </a:rPr>
              <a:t>https://southjersey.jewishabilities.org/</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5</a:t>
            </a:r>
            <a:r>
              <a:rPr lang="en-US" baseline="30000" dirty="0"/>
              <a:t>th</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Camden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6" name="Picture 2">
            <a:extLst>
              <a:ext uri="{FF2B5EF4-FFF2-40B4-BE49-F238E27FC236}">
                <a16:creationId xmlns:a16="http://schemas.microsoft.com/office/drawing/2014/main" id="{0ADD3D5B-0DF8-CB8D-E957-A8565AFC57F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33419" y="76199"/>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204A2301-C5CC-CEBA-6610-C46D1FE086A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6" name="Picture 2">
            <a:extLst>
              <a:ext uri="{FF2B5EF4-FFF2-40B4-BE49-F238E27FC236}">
                <a16:creationId xmlns:a16="http://schemas.microsoft.com/office/drawing/2014/main" id="{0CD3C0A8-D8B2-D5C0-46B4-F2010852889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33419" y="76199"/>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A121156E-4AB0-9576-858F-F55754880C4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6" name="Picture 2">
            <a:extLst>
              <a:ext uri="{FF2B5EF4-FFF2-40B4-BE49-F238E27FC236}">
                <a16:creationId xmlns:a16="http://schemas.microsoft.com/office/drawing/2014/main" id="{E35EA1D8-3816-84A7-F528-68A42FF39E7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33419" y="76199"/>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37E773AC-8104-A70B-5283-C5F27AC1B6C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6" name="Picture 2">
            <a:extLst>
              <a:ext uri="{FF2B5EF4-FFF2-40B4-BE49-F238E27FC236}">
                <a16:creationId xmlns:a16="http://schemas.microsoft.com/office/drawing/2014/main" id="{464B4CEC-A608-E8C7-75AC-7539D292863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33419" y="76199"/>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8E3DE308-D4CE-5662-82CF-C0D1CF70785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6" name="Picture 2">
            <a:extLst>
              <a:ext uri="{FF2B5EF4-FFF2-40B4-BE49-F238E27FC236}">
                <a16:creationId xmlns:a16="http://schemas.microsoft.com/office/drawing/2014/main" id="{6A443FEA-B7FA-A621-93CF-7B6D670FC16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33419" y="76199"/>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3" name="TextBox 14">
            <a:extLst>
              <a:ext uri="{FF2B5EF4-FFF2-40B4-BE49-F238E27FC236}">
                <a16:creationId xmlns:a16="http://schemas.microsoft.com/office/drawing/2014/main" id="{0A856F12-5B51-08DC-4F8E-A77B0FD15C36}"/>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6" name="Picture 2">
            <a:extLst>
              <a:ext uri="{FF2B5EF4-FFF2-40B4-BE49-F238E27FC236}">
                <a16:creationId xmlns:a16="http://schemas.microsoft.com/office/drawing/2014/main" id="{8275BAD0-8EB7-A538-3A1A-F48C3A2C85E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33419" y="76199"/>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218DE81B-DAAD-54AB-5C47-2A7B6EC9329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4" name="Picture 2">
            <a:extLst>
              <a:ext uri="{FF2B5EF4-FFF2-40B4-BE49-F238E27FC236}">
                <a16:creationId xmlns:a16="http://schemas.microsoft.com/office/drawing/2014/main" id="{F9983FF0-69F7-1219-DB62-F698C5FFFB9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33419" y="76199"/>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6129B8E4-7C63-7BA4-E4E8-A1252A695A6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7" name="Picture 2">
            <a:extLst>
              <a:ext uri="{FF2B5EF4-FFF2-40B4-BE49-F238E27FC236}">
                <a16:creationId xmlns:a16="http://schemas.microsoft.com/office/drawing/2014/main" id="{378839DB-C9DA-7AC4-F735-D99A2F83FDC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33419" y="76199"/>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D7FAFFA6-F609-5428-2021-5991176637C3}"/>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7" name="Picture 2">
            <a:extLst>
              <a:ext uri="{FF2B5EF4-FFF2-40B4-BE49-F238E27FC236}">
                <a16:creationId xmlns:a16="http://schemas.microsoft.com/office/drawing/2014/main" id="{C01F8737-2B00-0769-8275-294E4C5A27B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33419" y="76199"/>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7D32DA1E-21F2-6102-7734-83D09AA8A3B2}"/>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4" name="Picture 2">
            <a:extLst>
              <a:ext uri="{FF2B5EF4-FFF2-40B4-BE49-F238E27FC236}">
                <a16:creationId xmlns:a16="http://schemas.microsoft.com/office/drawing/2014/main" id="{F8B9C04F-7FC3-5E73-2D7A-8798FC5D036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33419" y="76199"/>
            <a:ext cx="472190" cy="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2">
            <a:extLst>
              <a:ext uri="{FF2B5EF4-FFF2-40B4-BE49-F238E27FC236}">
                <a16:creationId xmlns:a16="http://schemas.microsoft.com/office/drawing/2014/main" id="{EAA82EE7-D772-84C1-DF65-A062216C3E7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1966" y="912384"/>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2">
            <a:extLst>
              <a:ext uri="{FF2B5EF4-FFF2-40B4-BE49-F238E27FC236}">
                <a16:creationId xmlns:a16="http://schemas.microsoft.com/office/drawing/2014/main" id="{3B2F012F-0F0C-0E1C-B424-4028694DE9F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38388" y="4417584"/>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2">
            <a:extLst>
              <a:ext uri="{FF2B5EF4-FFF2-40B4-BE49-F238E27FC236}">
                <a16:creationId xmlns:a16="http://schemas.microsoft.com/office/drawing/2014/main" id="{BFC65E35-D883-C28D-DB67-C43527DE199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40938" y="455184"/>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2">
            <a:extLst>
              <a:ext uri="{FF2B5EF4-FFF2-40B4-BE49-F238E27FC236}">
                <a16:creationId xmlns:a16="http://schemas.microsoft.com/office/drawing/2014/main" id="{C03B4345-87D4-092D-30E4-DEC32EB90AE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40938" y="374914"/>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0AE920CB-9CFC-4283-3D9D-6493C71EBB9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056876" y="2652711"/>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2">
            <a:extLst>
              <a:ext uri="{FF2B5EF4-FFF2-40B4-BE49-F238E27FC236}">
                <a16:creationId xmlns:a16="http://schemas.microsoft.com/office/drawing/2014/main" id="{1A3034E2-63CC-F50B-529B-B2F51775180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14400" y="531384"/>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0DD16D66-1E02-F579-5FAD-844C69B23387}"/>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67972" y="440189"/>
            <a:ext cx="766009" cy="144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2">
            <a:extLst>
              <a:ext uri="{FF2B5EF4-FFF2-40B4-BE49-F238E27FC236}">
                <a16:creationId xmlns:a16="http://schemas.microsoft.com/office/drawing/2014/main" id="{13770252-9483-DF19-FDD0-34C9909292B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28310" y="4874783"/>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EB3A751D-9D31-446A-8BD3-04C1227EB85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4537" y="4798584"/>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40908160-5309-F7F7-FDB4-943658D4CB2E}"/>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42658" y="378984"/>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8EC2AA41-454A-872A-6FE3-EA1CA7AEDE4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86800" y="297494"/>
            <a:ext cx="778054" cy="1472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2">
            <a:extLst>
              <a:ext uri="{FF2B5EF4-FFF2-40B4-BE49-F238E27FC236}">
                <a16:creationId xmlns:a16="http://schemas.microsoft.com/office/drawing/2014/main" id="{C7288BEB-0955-B9E9-9456-8A5EF6AC2D8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04277" y="424555"/>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2">
            <a:extLst>
              <a:ext uri="{FF2B5EF4-FFF2-40B4-BE49-F238E27FC236}">
                <a16:creationId xmlns:a16="http://schemas.microsoft.com/office/drawing/2014/main" id="{925D8E49-242B-08CE-596B-BE69B045355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81683" y="742314"/>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2">
            <a:extLst>
              <a:ext uri="{FF2B5EF4-FFF2-40B4-BE49-F238E27FC236}">
                <a16:creationId xmlns:a16="http://schemas.microsoft.com/office/drawing/2014/main" id="{F255652E-E8E2-5927-CA22-92F1819E41B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98298" y="461089"/>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2BF6F47E-0014-43E1-A2B2-FE68078D69B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62313" y="344368"/>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46BF7E04-0843-FB60-7112-3758DACF789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97200" y="353892"/>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B18118CD-8C00-9779-A00F-BE61FC04749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30647" y="259890"/>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2">
            <a:extLst>
              <a:ext uri="{FF2B5EF4-FFF2-40B4-BE49-F238E27FC236}">
                <a16:creationId xmlns:a16="http://schemas.microsoft.com/office/drawing/2014/main" id="{747278AF-5B6E-9237-9F72-DFD39777E17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1966" y="912384"/>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slideLayout" Target="../slideLayouts/slideLayout18.xml"/><Relationship Id="rId7" Type="http://schemas.openxmlformats.org/officeDocument/2006/relationships/image" Target="../media/image23.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2.jpeg"/><Relationship Id="rId4" Type="http://schemas.openxmlformats.org/officeDocument/2006/relationships/notesSlide" Target="../notesSlides/notesSlide1.xml"/><Relationship Id="rId9" Type="http://schemas.openxmlformats.org/officeDocument/2006/relationships/image" Target="../media/image25.png"/></Relationships>
</file>

<file path=ppt/slides/_rels/slide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campbells field nj wikipedia">
            <a:extLst>
              <a:ext uri="{FF2B5EF4-FFF2-40B4-BE49-F238E27FC236}">
                <a16:creationId xmlns:a16="http://schemas.microsoft.com/office/drawing/2014/main" id="{5678CEE9-2FF6-A524-7E87-22A47E9F479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200" y="-304800"/>
            <a:ext cx="12801600" cy="71628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Camden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026" name="Picture 2">
            <a:extLst>
              <a:ext uri="{FF2B5EF4-FFF2-40B4-BE49-F238E27FC236}">
                <a16:creationId xmlns:a16="http://schemas.microsoft.com/office/drawing/2014/main" id="{3CF9AACF-F844-36BB-E806-D85C483A61C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87971" y="4800292"/>
            <a:ext cx="834826" cy="1579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C74C07D8-D42D-1350-8683-DF96346588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2350541" cy="44481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result for camden municipalities">
            <a:extLst>
              <a:ext uri="{FF2B5EF4-FFF2-40B4-BE49-F238E27FC236}">
                <a16:creationId xmlns:a16="http://schemas.microsoft.com/office/drawing/2014/main" id="{D09FCD2C-F060-31AB-DE01-A88799383912}"/>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4953000" y="1193165"/>
            <a:ext cx="5943600" cy="447167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Camden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323841580"/>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47991512"/>
              </p:ext>
            </p:extLst>
          </p:nvPr>
        </p:nvGraphicFramePr>
        <p:xfrm>
          <a:off x="7543800" y="921753"/>
          <a:ext cx="4648200" cy="617769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Camden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081455333"/>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842271713"/>
              </p:ext>
            </p:extLst>
          </p:nvPr>
        </p:nvGraphicFramePr>
        <p:xfrm>
          <a:off x="7033789" y="1193934"/>
          <a:ext cx="5158211" cy="58926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922236694"/>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858538928"/>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372053928"/>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83964386"/>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200775714"/>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48990441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90314641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985152849"/>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456408034"/>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717798614"/>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895909726"/>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879349855"/>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154965003"/>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61770186"/>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59023160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317241044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034144547"/>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573786230"/>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785343421"/>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35177362"/>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355724180"/>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176210489"/>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865503022"/>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94489411"/>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4181694934"/>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70582233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965294757"/>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55108455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23550911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881044417"/>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993647004"/>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77265892"/>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479414539"/>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28.6</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25.6</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425401123"/>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1635996187"/>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94501741"/>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894553780"/>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010400" y="5597883"/>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892855729"/>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402858913"/>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951124982"/>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318173653"/>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441707075"/>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286827490"/>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346798701"/>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625930171"/>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568657443"/>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561796042"/>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316298580"/>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463584885"/>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053714003"/>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421157524"/>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283342002"/>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4253870772"/>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327953036"/>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96184248"/>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904651373"/>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797635463"/>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730371172"/>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13492866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818285797"/>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339320288"/>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167664623"/>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083201876"/>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65408286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386480306"/>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38334089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82688610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7746106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33359501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83509944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4097141519"/>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77885019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315041104"/>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895316466"/>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345967568"/>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5395468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31986860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857914292"/>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73486055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881645252"/>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598810899"/>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507549794"/>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72381257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804151627"/>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691333800"/>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692582368"/>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www.camdenresourcenet.org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C5A63910-B065-A56D-B48C-55DB2A2B0084}"/>
              </a:ext>
            </a:extLst>
          </p:cNvPr>
          <p:cNvSpPr/>
          <p:nvPr/>
        </p:nvSpPr>
        <p:spPr>
          <a:xfrm>
            <a:off x="3245201" y="829027"/>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Southern NJ Regional Early Intervention Collaborative </a:t>
            </a:r>
            <a:r>
              <a:rPr lang="en-US" sz="1200" dirty="0">
                <a:solidFill>
                  <a:srgbClr val="C00000"/>
                </a:solidFill>
                <a:latin typeface="Franklin Gothic Medium" panose="020B0603020102020204" pitchFamily="34" charset="0"/>
              </a:rPr>
              <a:t>[Early Intervention]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ARC of New Jersey Family Institute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on Developmental Disabilities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BIANJ </a:t>
            </a:r>
            <a:r>
              <a:rPr lang="en-US" sz="1200" dirty="0">
                <a:solidFill>
                  <a:srgbClr val="C00000"/>
                </a:solidFill>
                <a:latin typeface="Franklin Gothic Medium" panose="020B0603020102020204" pitchFamily="34" charset="0"/>
              </a:rPr>
              <a:t>[Brain Injuries]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Camden County Partnership for Children </a:t>
            </a:r>
            <a:r>
              <a:rPr lang="en-US" sz="1200" dirty="0">
                <a:solidFill>
                  <a:srgbClr val="C00000"/>
                </a:solidFill>
                <a:latin typeface="Franklin Gothic Medium" panose="020B0603020102020204" pitchFamily="34" charset="0"/>
              </a:rPr>
              <a:t>[Mental, Emotional and Behavioral Health]</a:t>
            </a:r>
            <a:endParaRPr lang="en-US" sz="1600" dirty="0">
              <a:solidFill>
                <a:srgbClr val="C00000"/>
              </a:solidFill>
              <a:latin typeface="Franklin Gothic Medium" panose="020B0603020102020204" pitchFamily="34" charset="0"/>
            </a:endParaRPr>
          </a:p>
          <a:p>
            <a:endParaRPr lang="en-US" sz="1600" dirty="0">
              <a:latin typeface="Franklin Gothic Medium" panose="020B0603020102020204" pitchFamily="34" charset="0"/>
            </a:endParaRPr>
          </a:p>
          <a:p>
            <a:r>
              <a:rPr lang="en-US" sz="1600" dirty="0">
                <a:latin typeface="Franklin Gothic Medium" panose="020B0603020102020204" pitchFamily="34" charset="0"/>
              </a:rPr>
              <a:t>Camden Healthy Star </a:t>
            </a:r>
            <a:r>
              <a:rPr lang="en-US" sz="1200" dirty="0">
                <a:solidFill>
                  <a:srgbClr val="C00000"/>
                </a:solidFill>
                <a:latin typeface="Franklin Gothic Medium" panose="020B0603020102020204" pitchFamily="34" charset="0"/>
              </a:rPr>
              <a:t>[Maternal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Empower U </a:t>
            </a:r>
            <a:r>
              <a:rPr lang="en-US" sz="1200" dirty="0">
                <a:solidFill>
                  <a:srgbClr val="C00000"/>
                </a:solidFill>
                <a:latin typeface="Franklin Gothic Medium" panose="020B0603020102020204" pitchFamily="34" charset="0"/>
              </a:rPr>
              <a:t>[Therapeutic Programming]</a:t>
            </a:r>
          </a:p>
          <a:p>
            <a:endParaRPr lang="en-US" sz="1600" dirty="0">
              <a:latin typeface="Franklin Gothic Medium" panose="020B0603020102020204" pitchFamily="34" charset="0"/>
            </a:endParaRPr>
          </a:p>
          <a:p>
            <a:r>
              <a:rPr lang="en-US" sz="1600" dirty="0">
                <a:latin typeface="Franklin Gothic Medium" panose="020B0603020102020204" pitchFamily="34" charset="0"/>
              </a:rPr>
              <a:t>Hispanic Family Center of Southern NJ </a:t>
            </a:r>
            <a:r>
              <a:rPr lang="en-US" sz="1200" dirty="0">
                <a:solidFill>
                  <a:srgbClr val="C00000"/>
                </a:solidFill>
                <a:latin typeface="Franklin Gothic Medium" panose="020B0603020102020204" pitchFamily="34" charset="0"/>
              </a:rPr>
              <a:t>[Human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Jewish Abilities Alliance of the Jewish Federation of Southern NJ </a:t>
            </a:r>
            <a:r>
              <a:rPr lang="en-US" sz="1200" dirty="0">
                <a:solidFill>
                  <a:srgbClr val="C00000"/>
                </a:solidFill>
                <a:latin typeface="Franklin Gothic Medium" panose="020B0603020102020204" pitchFamily="34" charset="0"/>
              </a:rPr>
              <a:t>[Special Needs]</a:t>
            </a:r>
          </a:p>
          <a:p>
            <a:endParaRPr lang="en-US" sz="1200" dirty="0">
              <a:solidFill>
                <a:srgbClr val="C00000"/>
              </a:solidFill>
              <a:latin typeface="Franklin Gothic Medium" panose="020B0603020102020204" pitchFamily="34" charset="0"/>
            </a:endParaRPr>
          </a:p>
          <a:p>
            <a:r>
              <a:rPr lang="en-US" sz="1600" dirty="0">
                <a:latin typeface="Franklin Gothic Medium" panose="020B0603020102020204" pitchFamily="34" charset="0"/>
              </a:rPr>
              <a:t>Family Success Centers located throughout Camden County</a:t>
            </a:r>
            <a:endParaRPr lang="en-US" sz="1600" dirty="0">
              <a:solidFill>
                <a:srgbClr val="C00000"/>
              </a:solidFill>
              <a:latin typeface="Franklin Gothic Medium" panose="020B0603020102020204" pitchFamily="34" charset="0"/>
            </a:endParaRP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93614489"/>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ED41ACF4-4994-1A23-1210-C55714E7A365}"/>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365941314175e8eff9a1&quot;,&quot;SmartGridHorizontal&quot;:0,&quot;LinkedExcelSources&quot;:{&quot;6463e187363939443c0312ea&quot;:&quot;{{Desktop}}\\2023 Data Hub\\template\\County PPT_stage 1\\workbooks\\Camden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27650</TotalTime>
  <Words>9895</Words>
  <Application>Microsoft Office PowerPoint</Application>
  <PresentationFormat>Widescreen</PresentationFormat>
  <Paragraphs>805</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1639</cp:revision>
  <dcterms:created xsi:type="dcterms:W3CDTF">2006-08-16T00:00:00Z</dcterms:created>
  <dcterms:modified xsi:type="dcterms:W3CDTF">2023-06-20T05:17:13Z</dcterms:modified>
</cp:coreProperties>
</file>