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0" autoAdjust="0"/>
    <p:restoredTop sz="82915" autoAdjust="0"/>
  </p:normalViewPr>
  <p:slideViewPr>
    <p:cSldViewPr>
      <p:cViewPr varScale="1">
        <p:scale>
          <a:sx n="71" d="100"/>
          <a:sy n="71" d="100"/>
        </p:scale>
        <p:origin x="1032" y="14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Burlingto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Burlingto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Overview'!$A$11,'0. Overview'!$A$36,'0. Overview'!$A$50,'0. Overview'!$A$72,'0. Overview'!$A$106,'0. Overview'!$A$125,'0. Overview'!$A$142,'0. Overview'!$A$170,'0. Overview'!$A$187,'0. Overview'!$A$205)</c:f>
              <c:strCache>
                <c:ptCount val="10"/>
                <c:pt idx="0">
                  <c:v>Burlington</c:v>
                </c:pt>
                <c:pt idx="1">
                  <c:v>Burlington</c:v>
                </c:pt>
                <c:pt idx="2">
                  <c:v>Burlington</c:v>
                </c:pt>
                <c:pt idx="3">
                  <c:v>Burlington</c:v>
                </c:pt>
                <c:pt idx="4">
                  <c:v>Burlington</c:v>
                </c:pt>
                <c:pt idx="5">
                  <c:v>Burlington</c:v>
                </c:pt>
                <c:pt idx="6">
                  <c:v>Burlington</c:v>
                </c:pt>
                <c:pt idx="7">
                  <c:v>Burlington </c:v>
                </c:pt>
                <c:pt idx="8">
                  <c:v>Burlington</c:v>
                </c:pt>
                <c:pt idx="9">
                  <c:v>Burlington</c:v>
                </c:pt>
              </c:strCache>
            </c:strRef>
          </c:cat>
          <c:val>
            <c:numRef>
              <c:f>('0. Overview'!$C$11,'0. Overview'!$C$36,'0. Overview'!$C$50,'0. Overview'!$C$72,'0. Overview'!$C$106,'0. Overview'!$C$125,'0. Overview'!$C$142,'0. Overview'!$C$170,'0. Overview'!$C$187,'0. Overview'!$C$205)</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EBAC-468B-9421-59D9F5A8F3E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Overview'!$A$11,'0. Overview'!$A$36,'0. Overview'!$A$50,'0. Overview'!$A$72,'0. Overview'!$A$106,'0. Overview'!$A$125,'0. Overview'!$A$142,'0. Overview'!$A$170,'0. Overview'!$A$187,'0. Overview'!$A$205)</c:f>
              <c:strCache>
                <c:ptCount val="10"/>
                <c:pt idx="0">
                  <c:v>Burlington</c:v>
                </c:pt>
                <c:pt idx="1">
                  <c:v>Burlington</c:v>
                </c:pt>
                <c:pt idx="2">
                  <c:v>Burlington</c:v>
                </c:pt>
                <c:pt idx="3">
                  <c:v>Burlington</c:v>
                </c:pt>
                <c:pt idx="4">
                  <c:v>Burlington</c:v>
                </c:pt>
                <c:pt idx="5">
                  <c:v>Burlington</c:v>
                </c:pt>
                <c:pt idx="6">
                  <c:v>Burlington</c:v>
                </c:pt>
                <c:pt idx="7">
                  <c:v>Burlington </c:v>
                </c:pt>
                <c:pt idx="8">
                  <c:v>Burlington</c:v>
                </c:pt>
                <c:pt idx="9">
                  <c:v>Burlington</c:v>
                </c:pt>
              </c:strCache>
            </c:strRef>
          </c:cat>
          <c:val>
            <c:numRef>
              <c:f>('0. Overview'!$D$11,'0. Overview'!$D$36,'0. Overview'!$D$50,'0. Overview'!$D$72,'0. Overview'!$D$106,'0. Overview'!$D$125,'0. Overview'!$D$142,'0. Overview'!$D$170,'0. Overview'!$D$187,'0. Overview'!$D$205)</c:f>
              <c:numCache>
                <c:formatCode>General</c:formatCode>
                <c:ptCount val="10"/>
                <c:pt idx="0">
                  <c:v>12.875</c:v>
                </c:pt>
                <c:pt idx="1">
                  <c:v>9.875</c:v>
                </c:pt>
                <c:pt idx="2">
                  <c:v>17.875</c:v>
                </c:pt>
                <c:pt idx="3">
                  <c:v>17.875</c:v>
                </c:pt>
                <c:pt idx="4">
                  <c:v>5.875</c:v>
                </c:pt>
                <c:pt idx="5">
                  <c:v>8.875</c:v>
                </c:pt>
                <c:pt idx="6">
                  <c:v>13.875</c:v>
                </c:pt>
                <c:pt idx="7">
                  <c:v>7.875</c:v>
                </c:pt>
                <c:pt idx="8">
                  <c:v>10.875</c:v>
                </c:pt>
                <c:pt idx="9">
                  <c:v>16.875</c:v>
                </c:pt>
              </c:numCache>
            </c:numRef>
          </c:val>
          <c:extLst>
            <c:ext xmlns:c16="http://schemas.microsoft.com/office/drawing/2014/chart" uri="{C3380CC4-5D6E-409C-BE32-E72D297353CC}">
              <c16:uniqueId val="{00000001-EBAC-468B-9421-59D9F5A8F3EC}"/>
            </c:ext>
          </c:extLst>
        </c:ser>
        <c:ser>
          <c:idx val="3"/>
          <c:order val="2"/>
          <c:spPr>
            <a:solidFill>
              <a:schemeClr val="bg1">
                <a:lumMod val="65000"/>
              </a:schemeClr>
            </a:solidFill>
            <a:ln>
              <a:solidFill>
                <a:schemeClr val="tx1">
                  <a:lumMod val="95000"/>
                  <a:lumOff val="5000"/>
                </a:schemeClr>
              </a:solidFill>
            </a:ln>
            <a:effectLst/>
          </c:spPr>
          <c:invertIfNegative val="0"/>
          <c:cat>
            <c:strRef>
              <c:f>('0. Overview'!$A$11,'0. Overview'!$A$36,'0. Overview'!$A$50,'0. Overview'!$A$72,'0. Overview'!$A$106,'0. Overview'!$A$125,'0. Overview'!$A$142,'0. Overview'!$A$170,'0. Overview'!$A$187,'0. Overview'!$A$205)</c:f>
              <c:strCache>
                <c:ptCount val="10"/>
                <c:pt idx="0">
                  <c:v>Burlington</c:v>
                </c:pt>
                <c:pt idx="1">
                  <c:v>Burlington</c:v>
                </c:pt>
                <c:pt idx="2">
                  <c:v>Burlington</c:v>
                </c:pt>
                <c:pt idx="3">
                  <c:v>Burlington</c:v>
                </c:pt>
                <c:pt idx="4">
                  <c:v>Burlington</c:v>
                </c:pt>
                <c:pt idx="5">
                  <c:v>Burlington</c:v>
                </c:pt>
                <c:pt idx="6">
                  <c:v>Burlington</c:v>
                </c:pt>
                <c:pt idx="7">
                  <c:v>Burlington </c:v>
                </c:pt>
                <c:pt idx="8">
                  <c:v>Burlington</c:v>
                </c:pt>
                <c:pt idx="9">
                  <c:v>Burlington</c:v>
                </c:pt>
              </c:strCache>
            </c:strRef>
          </c:cat>
          <c:val>
            <c:numRef>
              <c:f>('0. Overview'!$E$11,'0. Overview'!$E$36,'0. Overview'!$E$50,'0. Overview'!$E$72,'0. Overview'!$E$106,'0. Overview'!$E$125,'0. Overview'!$E$142,'0. Overview'!$E$170,'0. Overview'!$E$187,'0. Overview'!$E$205)</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EBAC-468B-9421-59D9F5A8F3E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Overview'!$A$238,'0. Overview'!$A$262,'0. Overview'!$A$288,'0. Overview'!$A$309,'0. Overview'!$A$317,'0. Overview'!$A$353,'0. Overview'!$A$373,'0. Overview'!$A$395,'0. Overview'!$A$418)</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Overview'!$C$238,'0. Overview'!$C$262,'0. Overview'!$C$288,'0. Overview'!$C$309,'0. Overview'!$C$317,'0. Overview'!$C$353,'0. Overview'!$C$373,'0. Overview'!$C$395,'0. Overview'!$C$418)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B35-49F8-9205-CFE5A6C8460C}"/>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Overview'!$A$238,'0. Overview'!$A$262,'0. Overview'!$A$288,'0. Overview'!$A$309,'0. Overview'!$A$317,'0. Overview'!$A$353,'0. Overview'!$A$373,'0. Overview'!$A$395,'0. Overview'!$A$418)</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Overview'!$D$238,'0. Overview'!$D$262,'0. Overview'!$D$288,'0. Overview'!$D$309,'0. Overview'!$D$317,'0. Overview'!$D$353,'0. Overview'!$D$373,'0. Overview'!$D$395,'0. Overview'!$D$418)</c:f>
              <c:numCache>
                <c:formatCode>General</c:formatCode>
                <c:ptCount val="9"/>
                <c:pt idx="0">
                  <c:v>10.875</c:v>
                </c:pt>
                <c:pt idx="1">
                  <c:v>8.875</c:v>
                </c:pt>
                <c:pt idx="2">
                  <c:v>4.875</c:v>
                </c:pt>
                <c:pt idx="3">
                  <c:v>5.875</c:v>
                </c:pt>
                <c:pt idx="4">
                  <c:v>20.875</c:v>
                </c:pt>
                <c:pt idx="5">
                  <c:v>6.875</c:v>
                </c:pt>
                <c:pt idx="6">
                  <c:v>8.875</c:v>
                </c:pt>
                <c:pt idx="7">
                  <c:v>10.875</c:v>
                </c:pt>
                <c:pt idx="8">
                  <c:v>9.875</c:v>
                </c:pt>
              </c:numCache>
            </c:numRef>
          </c:val>
          <c:extLst>
            <c:ext xmlns:c16="http://schemas.microsoft.com/office/drawing/2014/chart" uri="{C3380CC4-5D6E-409C-BE32-E72D297353CC}">
              <c16:uniqueId val="{00000001-9B35-49F8-9205-CFE5A6C8460C}"/>
            </c:ext>
          </c:extLst>
        </c:ser>
        <c:ser>
          <c:idx val="3"/>
          <c:order val="2"/>
          <c:spPr>
            <a:solidFill>
              <a:schemeClr val="bg2">
                <a:lumMod val="75000"/>
              </a:schemeClr>
            </a:solidFill>
            <a:ln>
              <a:solidFill>
                <a:schemeClr val="tx1"/>
              </a:solidFill>
            </a:ln>
            <a:effectLst/>
          </c:spPr>
          <c:invertIfNegative val="0"/>
          <c:cat>
            <c:strRef>
              <c:f>('0. Overview'!$A$238,'0. Overview'!$A$262,'0. Overview'!$A$288,'0. Overview'!$A$309,'0. Overview'!$A$317,'0. Overview'!$A$353,'0. Overview'!$A$373,'0. Overview'!$A$395,'0. Overview'!$A$418)</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Overview'!$E$238,'0. Overview'!$E$262,'0. Overview'!$E$288,'0. Overview'!$E$309,'0. Overview'!$E$317,'0. Overview'!$E$353,'0. Overview'!$E$373,'0. Overview'!$E$395,'0. Overview'!$E$418)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B35-49F8-9205-CFE5A6C8460C}"/>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Burlington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0.72399999999999998</c:v>
                </c:pt>
                <c:pt idx="1">
                  <c:v>0.19900000000000001</c:v>
                </c:pt>
                <c:pt idx="2">
                  <c:v>1.4E-2</c:v>
                </c:pt>
                <c:pt idx="3">
                  <c:v>7.0999999999999994E-2</c:v>
                </c:pt>
                <c:pt idx="4">
                  <c:v>1E-3</c:v>
                </c:pt>
                <c:pt idx="5">
                  <c:v>8.6999999999999994E-2</c:v>
                </c:pt>
                <c:pt idx="6">
                  <c:v>9.1999999999999998E-2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0.752</c:v>
                </c:pt>
                <c:pt idx="1">
                  <c:v>0.746</c:v>
                </c:pt>
                <c:pt idx="2">
                  <c:v>0.749</c:v>
                </c:pt>
                <c:pt idx="3">
                  <c:v>0.748</c:v>
                </c:pt>
                <c:pt idx="4">
                  <c:v>0.72399999999999998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0.19500000000000001</c:v>
                </c:pt>
                <c:pt idx="1">
                  <c:v>0.192</c:v>
                </c:pt>
                <c:pt idx="2">
                  <c:v>0.19700000000000001</c:v>
                </c:pt>
                <c:pt idx="3">
                  <c:v>0.19400000000000001</c:v>
                </c:pt>
                <c:pt idx="4">
                  <c:v>0.19900000000000001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0.01</c:v>
                </c:pt>
                <c:pt idx="1">
                  <c:v>6.0000000000000001E-3</c:v>
                </c:pt>
                <c:pt idx="2">
                  <c:v>8.0000000000000002E-3</c:v>
                </c:pt>
                <c:pt idx="3">
                  <c:v>1.0999999999999999E-2</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3.1425812007874018E-2"/>
                  <c:y val="1.078715484823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9F5-4434-A45F-E885D9682619}"/>
                </c:ext>
              </c:extLst>
            </c:dLbl>
            <c:dLbl>
              <c:idx val="1"/>
              <c:layout>
                <c:manualLayout>
                  <c:x val="-3.7675812007874017E-2"/>
                  <c:y val="1.078715484823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F5-4434-A45F-E885D9682619}"/>
                </c:ext>
              </c:extLst>
            </c:dLbl>
            <c:dLbl>
              <c:idx val="2"/>
              <c:layout>
                <c:manualLayout>
                  <c:x val="-3.9238312007874074E-2"/>
                  <c:y val="1.078715484823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F5-4434-A45F-E885D9682619}"/>
                </c:ext>
              </c:extLst>
            </c:dLbl>
            <c:dLbl>
              <c:idx val="3"/>
              <c:layout>
                <c:manualLayout>
                  <c:x val="-3.9238312007874018E-2"/>
                  <c:y val="1.078715484823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F5-4434-A45F-E885D9682619}"/>
                </c:ext>
              </c:extLst>
            </c:dLbl>
            <c:dLbl>
              <c:idx val="4"/>
              <c:layout>
                <c:manualLayout>
                  <c:x val="-3.4550812007874014E-2"/>
                  <c:y val="1.78184044156983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9F5-4434-A45F-E885D968261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6.5000000000000002E-2</c:v>
                </c:pt>
                <c:pt idx="1">
                  <c:v>6.5000000000000002E-2</c:v>
                </c:pt>
                <c:pt idx="2">
                  <c:v>6.4000000000000001E-2</c:v>
                </c:pt>
                <c:pt idx="3">
                  <c:v>6.4000000000000001E-2</c:v>
                </c:pt>
                <c:pt idx="4">
                  <c:v>7.0999999999999994E-2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8.1000000000000003E-2</c:v>
                </c:pt>
                <c:pt idx="1">
                  <c:v>8.3000000000000004E-2</c:v>
                </c:pt>
                <c:pt idx="2">
                  <c:v>8.5000000000000006E-2</c:v>
                </c:pt>
                <c:pt idx="3">
                  <c:v>8.3000000000000004E-2</c:v>
                </c:pt>
                <c:pt idx="4">
                  <c:v>9.1999999999999998E-2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51</c:v>
                </c:pt>
                <c:pt idx="1">
                  <c:v>52</c:v>
                </c:pt>
                <c:pt idx="2">
                  <c:v>52</c:v>
                </c:pt>
                <c:pt idx="3">
                  <c:v>54</c:v>
                </c:pt>
                <c:pt idx="4">
                  <c:v>54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2" formatCode="0.00">
                  <c:v>54.086268781999998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0.108</c:v>
                </c:pt>
                <c:pt idx="1">
                  <c:v>0.10199999999999999</c:v>
                </c:pt>
                <c:pt idx="2">
                  <c:v>0.10199999999999999</c:v>
                </c:pt>
                <c:pt idx="3">
                  <c:v>0.10199999999999999</c:v>
                </c:pt>
                <c:pt idx="4">
                  <c:v>9.8000000000000004E-2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5">
                  <c:v>9.8000000000000004E-2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Chesterfield township</c:v>
                </c:pt>
                <c:pt idx="1">
                  <c:v>Riverside township</c:v>
                </c:pt>
                <c:pt idx="2">
                  <c:v>Westampton township</c:v>
                </c:pt>
                <c:pt idx="3">
                  <c:v>Fieldsboro borough</c:v>
                </c:pt>
                <c:pt idx="4">
                  <c:v>Edgewater Park township</c:v>
                </c:pt>
                <c:pt idx="5">
                  <c:v>Burlington township</c:v>
                </c:pt>
                <c:pt idx="6">
                  <c:v>Willingboro township</c:v>
                </c:pt>
                <c:pt idx="7">
                  <c:v>Bordentown township</c:v>
                </c:pt>
                <c:pt idx="8">
                  <c:v>Mount Laurel township</c:v>
                </c:pt>
                <c:pt idx="9">
                  <c:v>Mansfield township</c:v>
                </c:pt>
              </c:strCache>
            </c:strRef>
          </c:cat>
          <c:val>
            <c:numRef>
              <c:f>Sheet1!$B$2:$B$11</c:f>
              <c:numCache>
                <c:formatCode>0.00%</c:formatCode>
                <c:ptCount val="10"/>
                <c:pt idx="0">
                  <c:v>0.19600000000000001</c:v>
                </c:pt>
                <c:pt idx="1">
                  <c:v>0.19400000000000001</c:v>
                </c:pt>
                <c:pt idx="2">
                  <c:v>0.187</c:v>
                </c:pt>
                <c:pt idx="3">
                  <c:v>0.16200000000000001</c:v>
                </c:pt>
                <c:pt idx="4">
                  <c:v>0.16</c:v>
                </c:pt>
                <c:pt idx="5">
                  <c:v>0.155</c:v>
                </c:pt>
                <c:pt idx="6">
                  <c:v>0.14899999999999999</c:v>
                </c:pt>
                <c:pt idx="7">
                  <c:v>0.14599999999999999</c:v>
                </c:pt>
                <c:pt idx="8">
                  <c:v>0.14199999999999999</c:v>
                </c:pt>
                <c:pt idx="9">
                  <c:v>0.13400000000000001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Burlington County avg 10.3%</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Chesterfield township</c:v>
                </c:pt>
                <c:pt idx="1">
                  <c:v>Riverside township</c:v>
                </c:pt>
                <c:pt idx="2">
                  <c:v>Westampton township</c:v>
                </c:pt>
                <c:pt idx="3">
                  <c:v>Fieldsboro borough</c:v>
                </c:pt>
                <c:pt idx="4">
                  <c:v>Edgewater Park township</c:v>
                </c:pt>
                <c:pt idx="5">
                  <c:v>Burlington township</c:v>
                </c:pt>
                <c:pt idx="6">
                  <c:v>Willingboro township</c:v>
                </c:pt>
                <c:pt idx="7">
                  <c:v>Bordentown township</c:v>
                </c:pt>
                <c:pt idx="8">
                  <c:v>Mount Laurel township</c:v>
                </c:pt>
                <c:pt idx="9">
                  <c:v>Mansfield township</c:v>
                </c:pt>
              </c:strCache>
            </c:strRef>
          </c:cat>
          <c:val>
            <c:numRef>
              <c:f>Sheet1!$C$2:$C$11</c:f>
              <c:numCache>
                <c:formatCode>0%</c:formatCode>
                <c:ptCount val="10"/>
                <c:pt idx="0">
                  <c:v>0.10299999999999999</c:v>
                </c:pt>
                <c:pt idx="1">
                  <c:v>0.10299999999999999</c:v>
                </c:pt>
                <c:pt idx="2">
                  <c:v>0.10299999999999999</c:v>
                </c:pt>
                <c:pt idx="3">
                  <c:v>0.10299999999999999</c:v>
                </c:pt>
                <c:pt idx="4">
                  <c:v>0.10299999999999999</c:v>
                </c:pt>
                <c:pt idx="5">
                  <c:v>0.10299999999999999</c:v>
                </c:pt>
                <c:pt idx="6">
                  <c:v>0.10299999999999999</c:v>
                </c:pt>
                <c:pt idx="7">
                  <c:v>0.10299999999999999</c:v>
                </c:pt>
                <c:pt idx="8">
                  <c:v>0.10299999999999999</c:v>
                </c:pt>
                <c:pt idx="9">
                  <c:v>0.10299999999999999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0.85299999999999998</c:v>
                </c:pt>
                <c:pt idx="1">
                  <c:v>0.871</c:v>
                </c:pt>
                <c:pt idx="2">
                  <c:v>0.86499999999999999</c:v>
                </c:pt>
                <c:pt idx="3">
                  <c:v>0.86399999999999999</c:v>
                </c:pt>
                <c:pt idx="4">
                  <c:v>0.874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5">
                  <c:v>0.874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510051673228352"/>
          <c:y val="0.88916511000233256"/>
          <c:w val="0.1385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0">
                  <c:v>94772</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28176</c:v>
                </c:pt>
                <c:pt idx="1">
                  <c:v>29550</c:v>
                </c:pt>
                <c:pt idx="2">
                  <c:v>37046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0181953930105"/>
          <c:y val="0.88694641230867255"/>
          <c:w val="0.8981804606989498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Evesham township</c:v>
                </c:pt>
                <c:pt idx="1">
                  <c:v>Mount Laurel township</c:v>
                </c:pt>
                <c:pt idx="2">
                  <c:v>Willingboro township</c:v>
                </c:pt>
                <c:pt idx="3">
                  <c:v>Pemberton township</c:v>
                </c:pt>
                <c:pt idx="4">
                  <c:v>Burlington township</c:v>
                </c:pt>
                <c:pt idx="5">
                  <c:v>Moorestown township</c:v>
                </c:pt>
                <c:pt idx="6">
                  <c:v>Medford township</c:v>
                </c:pt>
                <c:pt idx="7">
                  <c:v>Maple Shade township</c:v>
                </c:pt>
                <c:pt idx="8">
                  <c:v>Delran township</c:v>
                </c:pt>
                <c:pt idx="9">
                  <c:v>Cinnaminson township</c:v>
                </c:pt>
                <c:pt idx="10">
                  <c:v>Florence township</c:v>
                </c:pt>
                <c:pt idx="11">
                  <c:v>North Hanover township</c:v>
                </c:pt>
                <c:pt idx="12">
                  <c:v>Lumberton township</c:v>
                </c:pt>
                <c:pt idx="13">
                  <c:v>Bordentown township</c:v>
                </c:pt>
                <c:pt idx="14">
                  <c:v>Burlington city</c:v>
                </c:pt>
                <c:pt idx="15">
                  <c:v>Chesterfield township</c:v>
                </c:pt>
                <c:pt idx="16">
                  <c:v>Westampton township</c:v>
                </c:pt>
                <c:pt idx="17">
                  <c:v>Mount Holly township</c:v>
                </c:pt>
                <c:pt idx="18">
                  <c:v>Edgewater Park township</c:v>
                </c:pt>
                <c:pt idx="19">
                  <c:v>Southampton township</c:v>
                </c:pt>
              </c:strCache>
            </c:strRef>
          </c:cat>
          <c:val>
            <c:numRef>
              <c:f>Sheet1!$B$2:$B$21</c:f>
              <c:numCache>
                <c:formatCode>0</c:formatCode>
                <c:ptCount val="20"/>
                <c:pt idx="0">
                  <c:v>9912</c:v>
                </c:pt>
                <c:pt idx="1">
                  <c:v>9201</c:v>
                </c:pt>
                <c:pt idx="2">
                  <c:v>5999</c:v>
                </c:pt>
                <c:pt idx="3">
                  <c:v>5661</c:v>
                </c:pt>
                <c:pt idx="4">
                  <c:v>5466</c:v>
                </c:pt>
                <c:pt idx="5">
                  <c:v>5260</c:v>
                </c:pt>
                <c:pt idx="6">
                  <c:v>5019</c:v>
                </c:pt>
                <c:pt idx="7">
                  <c:v>4074</c:v>
                </c:pt>
                <c:pt idx="8">
                  <c:v>3994</c:v>
                </c:pt>
                <c:pt idx="9">
                  <c:v>3371</c:v>
                </c:pt>
                <c:pt idx="10">
                  <c:v>2712</c:v>
                </c:pt>
                <c:pt idx="11">
                  <c:v>2650</c:v>
                </c:pt>
                <c:pt idx="12">
                  <c:v>2609</c:v>
                </c:pt>
                <c:pt idx="13">
                  <c:v>2401</c:v>
                </c:pt>
                <c:pt idx="14">
                  <c:v>2389</c:v>
                </c:pt>
                <c:pt idx="15">
                  <c:v>2138</c:v>
                </c:pt>
                <c:pt idx="16">
                  <c:v>1995</c:v>
                </c:pt>
                <c:pt idx="17">
                  <c:v>1907</c:v>
                </c:pt>
                <c:pt idx="18">
                  <c:v>1902</c:v>
                </c:pt>
                <c:pt idx="19">
                  <c:v>1650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0.26</c:v>
                </c:pt>
                <c:pt idx="1">
                  <c:v>0.27</c:v>
                </c:pt>
                <c:pt idx="2">
                  <c:v>0.22</c:v>
                </c:pt>
                <c:pt idx="3">
                  <c:v>0.22</c:v>
                </c:pt>
                <c:pt idx="4">
                  <c:v>0.21532273269999999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9">
                  <c:v>0.21532273269999999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752490010572362"/>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1487</c:v>
                </c:pt>
                <c:pt idx="1">
                  <c:v>842</c:v>
                </c:pt>
                <c:pt idx="2">
                  <c:v>1245</c:v>
                </c:pt>
                <c:pt idx="3">
                  <c:v>1197</c:v>
                </c:pt>
                <c:pt idx="4">
                  <c:v>844</c:v>
                </c:pt>
                <c:pt idx="5">
                  <c:v>1581</c:v>
                </c:pt>
                <c:pt idx="6">
                  <c:v>965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7">
                  <c:v>97939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87673</c:v>
                </c:pt>
                <c:pt idx="1">
                  <c:v>84889</c:v>
                </c:pt>
                <c:pt idx="2">
                  <c:v>88797</c:v>
                </c:pt>
                <c:pt idx="3">
                  <c:v>90329</c:v>
                </c:pt>
                <c:pt idx="4">
                  <c:v>94397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2" formatCode="_(&quot;$&quot;* #,##0_);_(&quot;$&quot;* \(#,##0\);_(&quot;$&quot;* &quot;-&quot;??_);_(@_)">
                  <c:v>94397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 borough</c:v>
                </c:pt>
                <c:pt idx="1">
                  <c:v>Riverside township</c:v>
                </c:pt>
                <c:pt idx="2">
                  <c:v>Maple Shade township</c:v>
                </c:pt>
                <c:pt idx="3">
                  <c:v>Delanco township</c:v>
                </c:pt>
                <c:pt idx="4">
                  <c:v>Edgewater Park township</c:v>
                </c:pt>
                <c:pt idx="5">
                  <c:v>Pemberton township</c:v>
                </c:pt>
                <c:pt idx="6">
                  <c:v>Southampton township</c:v>
                </c:pt>
                <c:pt idx="7">
                  <c:v>Burlington city</c:v>
                </c:pt>
                <c:pt idx="8">
                  <c:v>Mount Holly township</c:v>
                </c:pt>
                <c:pt idx="9">
                  <c:v>Washington township</c:v>
                </c:pt>
              </c:strCache>
            </c:strRef>
          </c:cat>
          <c:val>
            <c:numRef>
              <c:f>Sheet1!$B$2:$B$11</c:f>
              <c:numCache>
                <c:formatCode>_("$"* #,##0_);_("$"* \(#,##0\);_("$"* "-"??_);_(@_)</c:formatCode>
                <c:ptCount val="10"/>
                <c:pt idx="0">
                  <c:v>49250</c:v>
                </c:pt>
                <c:pt idx="1">
                  <c:v>59817</c:v>
                </c:pt>
                <c:pt idx="2">
                  <c:v>66529</c:v>
                </c:pt>
                <c:pt idx="3">
                  <c:v>66741</c:v>
                </c:pt>
                <c:pt idx="4">
                  <c:v>69621</c:v>
                </c:pt>
                <c:pt idx="5">
                  <c:v>70874</c:v>
                </c:pt>
                <c:pt idx="6">
                  <c:v>72844</c:v>
                </c:pt>
                <c:pt idx="7">
                  <c:v>73045</c:v>
                </c:pt>
                <c:pt idx="8">
                  <c:v>75156</c:v>
                </c:pt>
                <c:pt idx="9">
                  <c:v>75341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Burlington County Median $95,935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Wrightstown borough</c:v>
                </c:pt>
                <c:pt idx="1">
                  <c:v>Riverside township</c:v>
                </c:pt>
                <c:pt idx="2">
                  <c:v>Maple Shade township</c:v>
                </c:pt>
                <c:pt idx="3">
                  <c:v>Delanco township</c:v>
                </c:pt>
                <c:pt idx="4">
                  <c:v>Edgewater Park township</c:v>
                </c:pt>
                <c:pt idx="5">
                  <c:v>Pemberton township</c:v>
                </c:pt>
                <c:pt idx="6">
                  <c:v>Southampton township</c:v>
                </c:pt>
                <c:pt idx="7">
                  <c:v>Burlington city</c:v>
                </c:pt>
                <c:pt idx="8">
                  <c:v>Mount Holly township</c:v>
                </c:pt>
                <c:pt idx="9">
                  <c:v>Washington township</c:v>
                </c:pt>
              </c:strCache>
            </c:strRef>
          </c:cat>
          <c:val>
            <c:numRef>
              <c:f>Sheet1!$C$2:$C$11</c:f>
              <c:numCache>
                <c:formatCode>"$"#,##0</c:formatCode>
                <c:ptCount val="10"/>
                <c:pt idx="0">
                  <c:v>95935</c:v>
                </c:pt>
                <c:pt idx="1">
                  <c:v>95935</c:v>
                </c:pt>
                <c:pt idx="2">
                  <c:v>95935</c:v>
                </c:pt>
                <c:pt idx="3">
                  <c:v>95935</c:v>
                </c:pt>
                <c:pt idx="4">
                  <c:v>95935</c:v>
                </c:pt>
                <c:pt idx="5">
                  <c:v>95935</c:v>
                </c:pt>
                <c:pt idx="6">
                  <c:v>95935</c:v>
                </c:pt>
                <c:pt idx="7">
                  <c:v>95935</c:v>
                </c:pt>
                <c:pt idx="8">
                  <c:v>95935</c:v>
                </c:pt>
                <c:pt idx="9">
                  <c:v>95935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4713009059019535"/>
          <c:y val="0.9608046931091585"/>
          <c:w val="0.2613248834089425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1" formatCode="0%">
                  <c:v>0.107</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9231632517192899"/>
          <c:y val="0.80010682823564527"/>
          <c:w val="0.22251693085581217"/>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6.7000000000000004E-2</c:v>
                </c:pt>
                <c:pt idx="1">
                  <c:v>6.2E-2</c:v>
                </c:pt>
                <c:pt idx="2">
                  <c:v>0.06</c:v>
                </c:pt>
                <c:pt idx="3">
                  <c:v>6.2E-2</c:v>
                </c:pt>
                <c:pt idx="4">
                  <c:v>0.107</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Beverly city</c:v>
                </c:pt>
                <c:pt idx="1">
                  <c:v>Edgewater Park township</c:v>
                </c:pt>
                <c:pt idx="2">
                  <c:v>Riverside township</c:v>
                </c:pt>
                <c:pt idx="3">
                  <c:v>Burlington city</c:v>
                </c:pt>
                <c:pt idx="4">
                  <c:v>Pemberton borough</c:v>
                </c:pt>
                <c:pt idx="5">
                  <c:v>Willingboro township</c:v>
                </c:pt>
                <c:pt idx="6">
                  <c:v>Maple Shade township</c:v>
                </c:pt>
                <c:pt idx="7">
                  <c:v>Bass River township</c:v>
                </c:pt>
                <c:pt idx="8">
                  <c:v>Delanco township</c:v>
                </c:pt>
                <c:pt idx="9">
                  <c:v>Mount Holly township</c:v>
                </c:pt>
              </c:strCache>
            </c:strRef>
          </c:cat>
          <c:val>
            <c:numRef>
              <c:f>Sheet1!$B$2:$B$11</c:f>
              <c:numCache>
                <c:formatCode>0%</c:formatCode>
                <c:ptCount val="10"/>
                <c:pt idx="0">
                  <c:v>0.374</c:v>
                </c:pt>
                <c:pt idx="1">
                  <c:v>0.29799999999999999</c:v>
                </c:pt>
                <c:pt idx="2">
                  <c:v>0.27900000000000003</c:v>
                </c:pt>
                <c:pt idx="3">
                  <c:v>0.17399999999999999</c:v>
                </c:pt>
                <c:pt idx="4">
                  <c:v>0.154</c:v>
                </c:pt>
                <c:pt idx="5">
                  <c:v>0.14299999999999999</c:v>
                </c:pt>
                <c:pt idx="6">
                  <c:v>0.13900000000000001</c:v>
                </c:pt>
                <c:pt idx="7">
                  <c:v>0.124</c:v>
                </c:pt>
                <c:pt idx="8">
                  <c:v>0.11</c:v>
                </c:pt>
                <c:pt idx="9">
                  <c:v>9.7000000000000003E-2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Burlington County Avg. 6.9%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Beverly city</c:v>
                </c:pt>
                <c:pt idx="1">
                  <c:v>Edgewater Park township</c:v>
                </c:pt>
                <c:pt idx="2">
                  <c:v>Riverside township</c:v>
                </c:pt>
                <c:pt idx="3">
                  <c:v>Burlington city</c:v>
                </c:pt>
                <c:pt idx="4">
                  <c:v>Pemberton borough</c:v>
                </c:pt>
                <c:pt idx="5">
                  <c:v>Willingboro township</c:v>
                </c:pt>
                <c:pt idx="6">
                  <c:v>Maple Shade township</c:v>
                </c:pt>
                <c:pt idx="7">
                  <c:v>Bass River township</c:v>
                </c:pt>
                <c:pt idx="8">
                  <c:v>Delanco township</c:v>
                </c:pt>
                <c:pt idx="9">
                  <c:v>Mount Holly township</c:v>
                </c:pt>
              </c:strCache>
            </c:strRef>
          </c:cat>
          <c:val>
            <c:numRef>
              <c:f>Sheet1!$C$2:$C$11</c:f>
              <c:numCache>
                <c:formatCode>0%</c:formatCode>
                <c:ptCount val="10"/>
                <c:pt idx="0">
                  <c:v>6.9000000000000006E-2</c:v>
                </c:pt>
                <c:pt idx="1">
                  <c:v>6.9000000000000006E-2</c:v>
                </c:pt>
                <c:pt idx="2">
                  <c:v>6.9000000000000006E-2</c:v>
                </c:pt>
                <c:pt idx="3">
                  <c:v>6.9000000000000006E-2</c:v>
                </c:pt>
                <c:pt idx="4">
                  <c:v>6.9000000000000006E-2</c:v>
                </c:pt>
                <c:pt idx="5">
                  <c:v>6.9000000000000006E-2</c:v>
                </c:pt>
                <c:pt idx="6">
                  <c:v>6.9000000000000006E-2</c:v>
                </c:pt>
                <c:pt idx="7">
                  <c:v>6.9000000000000006E-2</c:v>
                </c:pt>
                <c:pt idx="8">
                  <c:v>6.9000000000000006E-2</c:v>
                </c:pt>
                <c:pt idx="9">
                  <c:v>6.9000000000000006E-2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6886822677759883E-2"/>
          <c:y val="0.92248508709138632"/>
          <c:w val="0.19526129389704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3">
                  <c:v>0.12855025559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0.16</c:v>
                </c:pt>
                <c:pt idx="1">
                  <c:v>0.16</c:v>
                </c:pt>
                <c:pt idx="2">
                  <c:v>0.16</c:v>
                </c:pt>
                <c:pt idx="3">
                  <c:v>0.15</c:v>
                </c:pt>
                <c:pt idx="4">
                  <c:v>0.15033686818</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3" formatCode="0.0%">
                  <c:v>7.0999999999999994E-2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90455624468478535"/>
          <c:w val="0.44020513002937556"/>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7.4999999999999997E-2</c:v>
                </c:pt>
                <c:pt idx="1">
                  <c:v>6.6000000000000003E-2</c:v>
                </c:pt>
                <c:pt idx="2">
                  <c:v>7.0999999999999994E-2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4450</c:v>
                </c:pt>
                <c:pt idx="1">
                  <c:v>4402</c:v>
                </c:pt>
                <c:pt idx="2">
                  <c:v>4592</c:v>
                </c:pt>
                <c:pt idx="3">
                  <c:v>4279</c:v>
                </c:pt>
                <c:pt idx="4">
                  <c:v>4356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14371</c:v>
                </c:pt>
                <c:pt idx="1">
                  <c:v>13959</c:v>
                </c:pt>
                <c:pt idx="2">
                  <c:v>13720</c:v>
                </c:pt>
                <c:pt idx="3">
                  <c:v>13378</c:v>
                </c:pt>
                <c:pt idx="4">
                  <c:v>13837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9276</c:v>
                </c:pt>
                <c:pt idx="1">
                  <c:v>8177</c:v>
                </c:pt>
                <c:pt idx="2">
                  <c:v>8524</c:v>
                </c:pt>
                <c:pt idx="3">
                  <c:v>10642</c:v>
                </c:pt>
                <c:pt idx="4">
                  <c:v>8365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Burlington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1395</c:v>
                </c:pt>
                <c:pt idx="1">
                  <c:v>1237</c:v>
                </c:pt>
                <c:pt idx="2">
                  <c:v>1120</c:v>
                </c:pt>
                <c:pt idx="3">
                  <c:v>350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2">
                  <c:v>1395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2" formatCode="&quot;$&quot;#,##0_);[Red]\(&quot;$&quot;#,##0\)">
                  <c:v>350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2">
                  <c:v>26.9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30.2</c:v>
                </c:pt>
                <c:pt idx="1">
                  <c:v>30.2</c:v>
                </c:pt>
                <c:pt idx="2">
                  <c:v>30.5</c:v>
                </c:pt>
                <c:pt idx="3" formatCode="0.0">
                  <c:v>30</c:v>
                </c:pt>
                <c:pt idx="4" formatCode="0.0">
                  <c:v>26.9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5">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8" formatCode="0%">
                  <c:v>2.7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3" formatCode="0.0%">
                  <c:v>2.1999999999999999E-2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2.4E-2</c:v>
                </c:pt>
                <c:pt idx="1">
                  <c:v>2.4E-2</c:v>
                </c:pt>
                <c:pt idx="2">
                  <c:v>2.9000000000000001E-2</c:v>
                </c:pt>
                <c:pt idx="3">
                  <c:v>2.7E-2</c:v>
                </c:pt>
                <c:pt idx="4">
                  <c:v>2.1999999999999999E-2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Eastampton township</c:v>
                </c:pt>
                <c:pt idx="1">
                  <c:v>Riverside township</c:v>
                </c:pt>
                <c:pt idx="2">
                  <c:v>Delanco township</c:v>
                </c:pt>
                <c:pt idx="3">
                  <c:v>Burlington city</c:v>
                </c:pt>
                <c:pt idx="4">
                  <c:v>Pemberton township</c:v>
                </c:pt>
                <c:pt idx="5">
                  <c:v>Beverly city</c:v>
                </c:pt>
                <c:pt idx="6">
                  <c:v>Pemberton borough</c:v>
                </c:pt>
                <c:pt idx="7">
                  <c:v>Westampton township</c:v>
                </c:pt>
                <c:pt idx="8">
                  <c:v>Delran township</c:v>
                </c:pt>
                <c:pt idx="9">
                  <c:v>Cinnaminson township</c:v>
                </c:pt>
              </c:strCache>
            </c:strRef>
          </c:cat>
          <c:val>
            <c:numRef>
              <c:f>Sheet1!$B$2:$B$11</c:f>
              <c:numCache>
                <c:formatCode>0.0%</c:formatCode>
                <c:ptCount val="10"/>
                <c:pt idx="0">
                  <c:v>0.16700000000000001</c:v>
                </c:pt>
                <c:pt idx="1">
                  <c:v>9.9000000000000005E-2</c:v>
                </c:pt>
                <c:pt idx="2">
                  <c:v>8.7999999999999995E-2</c:v>
                </c:pt>
                <c:pt idx="3">
                  <c:v>7.8E-2</c:v>
                </c:pt>
                <c:pt idx="4">
                  <c:v>5.1999999999999998E-2</c:v>
                </c:pt>
                <c:pt idx="5">
                  <c:v>4.9000000000000002E-2</c:v>
                </c:pt>
                <c:pt idx="6">
                  <c:v>4.2000000000000003E-2</c:v>
                </c:pt>
                <c:pt idx="7">
                  <c:v>4.1000000000000002E-2</c:v>
                </c:pt>
                <c:pt idx="8">
                  <c:v>3.6999999999999998E-2</c:v>
                </c:pt>
                <c:pt idx="9">
                  <c:v>3.2000000000000001E-2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Burlington County avg. 2.50%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Eastampton township</c:v>
                </c:pt>
                <c:pt idx="1">
                  <c:v>Riverside township</c:v>
                </c:pt>
                <c:pt idx="2">
                  <c:v>Delanco township</c:v>
                </c:pt>
                <c:pt idx="3">
                  <c:v>Burlington city</c:v>
                </c:pt>
                <c:pt idx="4">
                  <c:v>Pemberton township</c:v>
                </c:pt>
                <c:pt idx="5">
                  <c:v>Beverly city</c:v>
                </c:pt>
                <c:pt idx="6">
                  <c:v>Pemberton borough</c:v>
                </c:pt>
                <c:pt idx="7">
                  <c:v>Westampton township</c:v>
                </c:pt>
                <c:pt idx="8">
                  <c:v>Delran township</c:v>
                </c:pt>
                <c:pt idx="9">
                  <c:v>Cinnaminson township</c:v>
                </c:pt>
              </c:strCache>
            </c:strRef>
          </c:cat>
          <c:val>
            <c:numRef>
              <c:f>Sheet1!$C$2:$C$11</c:f>
              <c:numCache>
                <c:formatCode>0.00%</c:formatCode>
                <c:ptCount val="10"/>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4.2737819881889759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1">
                  <c:v>21562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1">
                  <c:v>9570</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6">
                  <c:v>0.90859999999999996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6">
                  <c:v>0.78029999999999999</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7" formatCode="0%">
                  <c:v>0.92700000000000005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463484022539139"/>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0.96199999999999997</c:v>
                </c:pt>
                <c:pt idx="1">
                  <c:v>0.96699999999999997</c:v>
                </c:pt>
                <c:pt idx="2">
                  <c:v>0.93500000000000005</c:v>
                </c:pt>
                <c:pt idx="3">
                  <c:v>0.95299999999999996</c:v>
                </c:pt>
                <c:pt idx="4">
                  <c:v>0.95699999999999996</c:v>
                </c:pt>
                <c:pt idx="5">
                  <c:v>0.92700000000000005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9">
                  <c:v>210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Burlington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0.04</c:v>
                </c:pt>
                <c:pt idx="1">
                  <c:v>3.6999999999999998E-2</c:v>
                </c:pt>
                <c:pt idx="2">
                  <c:v>3.4000000000000002E-2</c:v>
                </c:pt>
                <c:pt idx="3">
                  <c:v>2.9000000000000001E-2</c:v>
                </c:pt>
                <c:pt idx="4">
                  <c:v>2.8000000000000001E-2</c:v>
                </c:pt>
                <c:pt idx="5">
                  <c:v>3.1E-2</c:v>
                </c:pt>
                <c:pt idx="6">
                  <c:v>3.2000000000000001E-2</c:v>
                </c:pt>
                <c:pt idx="7">
                  <c:v>3.3000000000000002E-2</c:v>
                </c:pt>
                <c:pt idx="8">
                  <c:v>2.4E-2</c:v>
                </c:pt>
                <c:pt idx="9">
                  <c:v>2.5000000000000001E-2</c:v>
                </c:pt>
                <c:pt idx="10">
                  <c:v>2.5999999999999999E-2</c:v>
                </c:pt>
                <c:pt idx="11" formatCode="0.00%">
                  <c:v>2.5999999999999999E-2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4">
                  <c:v>0.03</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015088454142379"/>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0" formatCode="0.0%">
                  <c:v>5.6744000000000003E-2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6.0355800000000001E-2</c:v>
                </c:pt>
                <c:pt idx="1">
                  <c:v>6.2068600000000002E-2</c:v>
                </c:pt>
                <c:pt idx="2">
                  <c:v>6.0443200000000002E-2</c:v>
                </c:pt>
                <c:pt idx="3">
                  <c:v>5.6593900000000003E-2</c:v>
                </c:pt>
                <c:pt idx="4">
                  <c:v>5.6744000000000003E-2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083908179316577"/>
          <c:y val="2.2254750892818548E-2"/>
          <c:w val="0.83509834712848774"/>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Willingboro Public School District</c:v>
                </c:pt>
                <c:pt idx="1">
                  <c:v>Riverside Township School District</c:v>
                </c:pt>
                <c:pt idx="2">
                  <c:v>Burlington City Public School District</c:v>
                </c:pt>
                <c:pt idx="3">
                  <c:v>Maple Shade School District</c:v>
                </c:pt>
                <c:pt idx="4">
                  <c:v>Rancocas Valley Regional High School District</c:v>
                </c:pt>
                <c:pt idx="5">
                  <c:v>Delran Township School District</c:v>
                </c:pt>
                <c:pt idx="6">
                  <c:v>Burlington Township School District</c:v>
                </c:pt>
                <c:pt idx="7">
                  <c:v>Burlington County Institute of Technology School District</c:v>
                </c:pt>
                <c:pt idx="8">
                  <c:v>Cinnaminson Township School District</c:v>
                </c:pt>
                <c:pt idx="9">
                  <c:v>Palmyra Public School District</c:v>
                </c:pt>
                <c:pt idx="10">
                  <c:v>Northern Burlington County Regional School District</c:v>
                </c:pt>
                <c:pt idx="11">
                  <c:v>Bordentown Regional School District</c:v>
                </c:pt>
                <c:pt idx="12">
                  <c:v>Lenape Regional High School District</c:v>
                </c:pt>
                <c:pt idx="13">
                  <c:v>Pemberton Township School District</c:v>
                </c:pt>
                <c:pt idx="14">
                  <c:v>Moorestown Township Public School District</c:v>
                </c:pt>
                <c:pt idx="15">
                  <c:v>Florence Township School District</c:v>
                </c:pt>
              </c:strCache>
            </c:strRef>
          </c:cat>
          <c:val>
            <c:numRef>
              <c:f>Sheet1!$B$2:$B$17</c:f>
              <c:numCache>
                <c:formatCode>0%</c:formatCode>
                <c:ptCount val="16"/>
                <c:pt idx="0">
                  <c:v>74.3</c:v>
                </c:pt>
                <c:pt idx="1">
                  <c:v>81.599999999999994</c:v>
                </c:pt>
                <c:pt idx="2">
                  <c:v>82</c:v>
                </c:pt>
                <c:pt idx="3">
                  <c:v>84.9</c:v>
                </c:pt>
                <c:pt idx="4">
                  <c:v>90.5</c:v>
                </c:pt>
                <c:pt idx="5">
                  <c:v>92.5</c:v>
                </c:pt>
                <c:pt idx="6">
                  <c:v>92.9</c:v>
                </c:pt>
                <c:pt idx="7">
                  <c:v>93.7</c:v>
                </c:pt>
                <c:pt idx="8">
                  <c:v>93.9</c:v>
                </c:pt>
                <c:pt idx="9">
                  <c:v>94.3</c:v>
                </c:pt>
                <c:pt idx="10">
                  <c:v>95.7</c:v>
                </c:pt>
                <c:pt idx="11">
                  <c:v>96.1</c:v>
                </c:pt>
                <c:pt idx="12">
                  <c:v>96.2</c:v>
                </c:pt>
                <c:pt idx="13">
                  <c:v>96.3</c:v>
                </c:pt>
                <c:pt idx="14">
                  <c:v>97.9</c:v>
                </c:pt>
                <c:pt idx="15">
                  <c:v>98.2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Sheet1!$A$2:$A$17</c:f>
              <c:strCache>
                <c:ptCount val="16"/>
                <c:pt idx="0">
                  <c:v>Willingboro Public School District</c:v>
                </c:pt>
                <c:pt idx="1">
                  <c:v>Riverside Township School District</c:v>
                </c:pt>
                <c:pt idx="2">
                  <c:v>Burlington City Public School District</c:v>
                </c:pt>
                <c:pt idx="3">
                  <c:v>Maple Shade School District</c:v>
                </c:pt>
                <c:pt idx="4">
                  <c:v>Rancocas Valley Regional High School District</c:v>
                </c:pt>
                <c:pt idx="5">
                  <c:v>Delran Township School District</c:v>
                </c:pt>
                <c:pt idx="6">
                  <c:v>Burlington Township School District</c:v>
                </c:pt>
                <c:pt idx="7">
                  <c:v>Burlington County Institute of Technology School District</c:v>
                </c:pt>
                <c:pt idx="8">
                  <c:v>Cinnaminson Township School District</c:v>
                </c:pt>
                <c:pt idx="9">
                  <c:v>Palmyra Public School District</c:v>
                </c:pt>
                <c:pt idx="10">
                  <c:v>Northern Burlington County Regional School District</c:v>
                </c:pt>
                <c:pt idx="11">
                  <c:v>Bordentown Regional School District</c:v>
                </c:pt>
                <c:pt idx="12">
                  <c:v>Lenape Regional High School District</c:v>
                </c:pt>
                <c:pt idx="13">
                  <c:v>Pemberton Township School District</c:v>
                </c:pt>
                <c:pt idx="14">
                  <c:v>Moorestown Township Public School District</c:v>
                </c:pt>
                <c:pt idx="15">
                  <c:v>Florence Township School District</c:v>
                </c:pt>
              </c:strCache>
            </c:strRef>
          </c:cat>
          <c:val>
            <c:numRef>
              <c:f>Sheet1!$C$2:$C$17</c:f>
              <c:numCache>
                <c:formatCode>0%</c:formatCode>
                <c:ptCount val="16"/>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227122682900797"/>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c:v>
                </c:pt>
                <c:pt idx="1">
                  <c:v>0.89400000000000002</c:v>
                </c:pt>
                <c:pt idx="2">
                  <c:v>0.91900000000000004</c:v>
                </c:pt>
                <c:pt idx="3">
                  <c:v>0.90800000000000003</c:v>
                </c:pt>
                <c:pt idx="4">
                  <c:v>0.94099999999999995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6">
                  <c:v>0.94099999999999995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0">
                  <c:v>143.1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0395291497653701E-2"/>
                  <c:y val="-0.4858420781108422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96</c:v>
                </c:pt>
                <c:pt idx="2">
                  <c:v>100</c:v>
                </c:pt>
                <c:pt idx="3">
                  <c:v>426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630</c:v>
                </c:pt>
                <c:pt idx="1">
                  <c:v>3620</c:v>
                </c:pt>
                <c:pt idx="2">
                  <c:v>301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2">
                  <c:v>4.6536299999999997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11520669291339"/>
          <c:y val="0.89915129871408717"/>
          <c:w val="0.12139296259842516"/>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9.9019300000000001</c:v>
                </c:pt>
                <c:pt idx="1">
                  <c:v>9.0259499999999999</c:v>
                </c:pt>
                <c:pt idx="2">
                  <c:v>8.2005199999999991</c:v>
                </c:pt>
                <c:pt idx="3">
                  <c:v>8.2683199999999992</c:v>
                </c:pt>
                <c:pt idx="4">
                  <c:v>4.7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7378186060075823"/>
          <c:y val="6.8140319163664999E-3"/>
          <c:w val="0.7746307961504811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6">
                  <c:v>124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6">
                  <c:v>1100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8.4</c:v>
                </c:pt>
                <c:pt idx="1">
                  <c:v>8.6999999999999993</c:v>
                </c:pt>
                <c:pt idx="2">
                  <c:v>8.6999999999999993</c:v>
                </c:pt>
                <c:pt idx="3">
                  <c:v>8.6</c:v>
                </c:pt>
                <c:pt idx="4">
                  <c:v>8.5312004586000008</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1">
                  <c:v>8.5312004586000008</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5797141674900852"/>
          <c:y val="0.87536018688165074"/>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6">
                  <c:v>4096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3821</c:v>
                </c:pt>
                <c:pt idx="1">
                  <c:v>3699</c:v>
                </c:pt>
                <c:pt idx="2">
                  <c:v>3600</c:v>
                </c:pt>
                <c:pt idx="3">
                  <c:v>3747</c:v>
                </c:pt>
                <c:pt idx="4">
                  <c:v>4096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085753333921230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3.5248229288461705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2315</c:v>
                </c:pt>
                <c:pt idx="1">
                  <c:v>1130</c:v>
                </c:pt>
                <c:pt idx="2">
                  <c:v>297</c:v>
                </c:pt>
                <c:pt idx="3">
                  <c:v>222</c:v>
                </c:pt>
                <c:pt idx="4" formatCode="#,##0">
                  <c:v>105</c:v>
                </c:pt>
                <c:pt idx="5">
                  <c:v>19</c:v>
                </c:pt>
                <c:pt idx="6">
                  <c:v>107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1">
                  <c:v>74275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1">
                  <c:v>61394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66168</c:v>
                </c:pt>
                <c:pt idx="1">
                  <c:v>66111</c:v>
                </c:pt>
                <c:pt idx="2">
                  <c:v>65618</c:v>
                </c:pt>
                <c:pt idx="3">
                  <c:v>69608</c:v>
                </c:pt>
                <c:pt idx="4">
                  <c:v>74275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52104</c:v>
                </c:pt>
                <c:pt idx="1">
                  <c:v>51318</c:v>
                </c:pt>
                <c:pt idx="2">
                  <c:v>56292</c:v>
                </c:pt>
                <c:pt idx="3">
                  <c:v>55801</c:v>
                </c:pt>
                <c:pt idx="4">
                  <c:v>61394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6">
                  <c:v>465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5.5804953560371448E-2"/>
                  <c:y val="5.3986263992306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D5F-425E-9CA6-2DF6A6D8E5E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159</c:v>
                </c:pt>
                <c:pt idx="1">
                  <c:v>164</c:v>
                </c:pt>
                <c:pt idx="2">
                  <c:v>149</c:v>
                </c:pt>
                <c:pt idx="3">
                  <c:v>162</c:v>
                </c:pt>
                <c:pt idx="4">
                  <c:v>151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82609079622496984"/>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5">
                  <c:v>-6.7901234567901203E-2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0.33</c:v>
                </c:pt>
                <c:pt idx="1">
                  <c:v>0.39</c:v>
                </c:pt>
                <c:pt idx="2">
                  <c:v>0.1</c:v>
                </c:pt>
                <c:pt idx="3">
                  <c:v>0.05</c:v>
                </c:pt>
                <c:pt idx="4">
                  <c:v>7.0000000000000007E-2</c:v>
                </c:pt>
                <c:pt idx="5">
                  <c:v>0.03</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1</c:v>
                </c:pt>
                <c:pt idx="5">
                  <c:v>0</c:v>
                </c:pt>
                <c:pt idx="6">
                  <c:v>1</c:v>
                </c:pt>
                <c:pt idx="7">
                  <c:v>0</c:v>
                </c:pt>
                <c:pt idx="8">
                  <c:v>1</c:v>
                </c:pt>
                <c:pt idx="9">
                  <c:v>1</c:v>
                </c:pt>
                <c:pt idx="10">
                  <c:v>1</c:v>
                </c:pt>
                <c:pt idx="11">
                  <c:v>1</c:v>
                </c:pt>
                <c:pt idx="12">
                  <c:v>1</c:v>
                </c:pt>
                <c:pt idx="13">
                  <c:v>1</c:v>
                </c:pt>
                <c:pt idx="14">
                  <c:v>2</c:v>
                </c:pt>
                <c:pt idx="15">
                  <c:v>2</c:v>
                </c:pt>
                <c:pt idx="16">
                  <c:v>0</c:v>
                </c:pt>
                <c:pt idx="17">
                  <c:v>1</c:v>
                </c:pt>
                <c:pt idx="18">
                  <c:v>0</c:v>
                </c:pt>
                <c:pt idx="19">
                  <c:v>5</c:v>
                </c:pt>
                <c:pt idx="20">
                  <c:v>2</c:v>
                </c:pt>
                <c:pt idx="21">
                  <c:v>1</c:v>
                </c:pt>
                <c:pt idx="22">
                  <c:v>0</c:v>
                </c:pt>
                <c:pt idx="23">
                  <c:v>0</c:v>
                </c:pt>
                <c:pt idx="24">
                  <c:v>1</c:v>
                </c:pt>
                <c:pt idx="25">
                  <c:v>4</c:v>
                </c:pt>
                <c:pt idx="26">
                  <c:v>1</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0">
                  <c:v>9.0999999999999998E-2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24242630246155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0.112</c:v>
                </c:pt>
                <c:pt idx="1">
                  <c:v>8.5000000000000006E-2</c:v>
                </c:pt>
                <c:pt idx="2">
                  <c:v>0.158</c:v>
                </c:pt>
                <c:pt idx="3">
                  <c:v>0.184</c:v>
                </c:pt>
                <c:pt idx="4">
                  <c:v>9.0999999999999998E-2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0.112</c:v>
                </c:pt>
                <c:pt idx="1">
                  <c:v>6.8000000000000005E-2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4.9000000000000002E-2</c:v>
                </c:pt>
                <c:pt idx="1">
                  <c:v>0.13400000000000001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4">
                  <c:v>0.17899999999999999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404410159623728"/>
          <c:y val="0.92466614173228345"/>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0.157</c:v>
                </c:pt>
                <c:pt idx="1">
                  <c:v>9.9000000000000005E-2</c:v>
                </c:pt>
                <c:pt idx="2">
                  <c:v>0.14699999999999999</c:v>
                </c:pt>
                <c:pt idx="3">
                  <c:v>0.22</c:v>
                </c:pt>
                <c:pt idx="4">
                  <c:v>0.17899999999999999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0.17899999999999999</c:v>
                </c:pt>
                <c:pt idx="1">
                  <c:v>0.191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0.11899999999999999</c:v>
                </c:pt>
                <c:pt idx="1">
                  <c:v>0.24199999999999999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1">
                  <c:v>8.9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2" formatCode="0">
                  <c:v>13031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2">
                  <c:v>13088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0">
                  <c:v>511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3">
                  <c:v>768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740</c:v>
                </c:pt>
                <c:pt idx="1">
                  <c:v>738</c:v>
                </c:pt>
                <c:pt idx="2">
                  <c:v>764</c:v>
                </c:pt>
                <c:pt idx="3">
                  <c:v>779</c:v>
                </c:pt>
                <c:pt idx="4">
                  <c:v>768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5" formatCode="0.0%">
                  <c:v>1.2999999999999999E-2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1">
                  <c:v>394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1">
                  <c:v>1368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1">
                  <c:v>1368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182</c:v>
                </c:pt>
                <c:pt idx="1">
                  <c:v>167</c:v>
                </c:pt>
                <c:pt idx="2">
                  <c:v>143</c:v>
                </c:pt>
                <c:pt idx="3">
                  <c:v>96</c:v>
                </c:pt>
                <c:pt idx="4">
                  <c:v>70</c:v>
                </c:pt>
                <c:pt idx="5">
                  <c:v>57</c:v>
                </c:pt>
                <c:pt idx="6">
                  <c:v>62</c:v>
                </c:pt>
                <c:pt idx="7">
                  <c:v>54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234</c:v>
                </c:pt>
                <c:pt idx="1">
                  <c:v>176</c:v>
                </c:pt>
                <c:pt idx="2">
                  <c:v>179</c:v>
                </c:pt>
                <c:pt idx="3">
                  <c:v>163</c:v>
                </c:pt>
                <c:pt idx="4">
                  <c:v>134</c:v>
                </c:pt>
                <c:pt idx="5">
                  <c:v>102</c:v>
                </c:pt>
                <c:pt idx="6">
                  <c:v>73</c:v>
                </c:pt>
                <c:pt idx="7">
                  <c:v>76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c:v>983</c:v>
                </c:pt>
                <c:pt idx="6">
                  <c:v>985</c:v>
                </c:pt>
                <c:pt idx="7" formatCode="#,##0">
                  <c:v>1117</c:v>
                </c:pt>
                <c:pt idx="8" formatCode="#,##0">
                  <c:v>1713</c:v>
                </c:pt>
                <c:pt idx="9" formatCode="#,##0">
                  <c:v>1728</c:v>
                </c:pt>
                <c:pt idx="10" formatCode="#,##0">
                  <c:v>2011</c:v>
                </c:pt>
                <c:pt idx="11" formatCode="#,##0">
                  <c:v>2047</c:v>
                </c:pt>
                <c:pt idx="12" formatCode="#,##0">
                  <c:v>2718</c:v>
                </c:pt>
                <c:pt idx="13" formatCode="#,##0">
                  <c:v>2767</c:v>
                </c:pt>
                <c:pt idx="14" formatCode="#,##0">
                  <c:v>2912</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5" formatCode="#,##0">
                  <c:v>2998</c:v>
                </c:pt>
              </c:numCache>
            </c:numRef>
          </c:val>
          <c:extLst>
            <c:ext xmlns:c16="http://schemas.microsoft.com/office/drawing/2014/chart" uri="{C3380CC4-5D6E-409C-BE32-E72D297353CC}">
              <c16:uniqueId val="{00000001-24ED-42B0-B2C0-21AF07E3B2F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8">
                  <c:v>4.5199999999999996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0.43568</cdr:x>
      <cdr:y>0.77764</cdr:y>
    </cdr:from>
    <cdr:to>
      <cdr:x>0.58988</cdr:x>
      <cdr:y>0.81331</cdr:y>
    </cdr:to>
    <cdr:sp macro="" textlink="">
      <cdr:nvSpPr>
        <cdr:cNvPr id="2" name="TextBox 5"/>
        <cdr:cNvSpPr txBox="1"/>
      </cdr:nvSpPr>
      <cdr:spPr>
        <a:xfrm xmlns:a="http://schemas.openxmlformats.org/drawingml/2006/main">
          <a:off x="2647336" y="5032733"/>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legacytreatment.org/locations/generations-family-success-center/" TargetMode="External"/><Relationship Id="rId3" Type="http://schemas.openxmlformats.org/officeDocument/2006/relationships/hyperlink" Target="https://www.burlingtonresourcenet.org/community-services/family-support-services/" TargetMode="External"/><Relationship Id="rId7" Type="http://schemas.openxmlformats.org/officeDocument/2006/relationships/hyperlink" Target="https://www.centerffs.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bccap.org/" TargetMode="External"/><Relationship Id="rId4" Type="http://schemas.openxmlformats.org/officeDocument/2006/relationships/hyperlink" Target="https://casamb.org/" TargetMode="External"/><Relationship Id="rId9" Type="http://schemas.openxmlformats.org/officeDocument/2006/relationships/hyperlink" Target="https://www.pembertonfsc.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Black/African American residents, and lower proportions of Asian,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Black/White residential segregation index in this county tended to increase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Chesterfield township and Riverside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slightly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a:solidFill>
                  <a:schemeClr val="tx1"/>
                </a:solidFill>
                <a:effectLst/>
                <a:latin typeface="+mn-lt"/>
                <a:ea typeface="+mn-ea"/>
                <a:cs typeface="+mn-cs"/>
              </a:rPr>
              <a:t>Evesham</a:t>
            </a:r>
            <a:r>
              <a:rPr lang="en-US" sz="1200" kern="1200" dirty="0">
                <a:solidFill>
                  <a:schemeClr val="tx1"/>
                </a:solidFill>
                <a:effectLst/>
                <a:latin typeface="+mn-lt"/>
                <a:ea typeface="+mn-ea"/>
                <a:cs typeface="+mn-cs"/>
              </a:rPr>
              <a:t> township and Mount Laurel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Wrightstown borough and Riverside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similar to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Beverly and Edgewater Park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high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childcare and lower than expected for Pre-K childcare.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dirty="0"/>
              <a:t>Data includes responses from more than 2,800 center providers. </a:t>
            </a:r>
            <a:endParaRPr lang="en-US" sz="1200" kern="1200" dirty="0">
              <a:solidFill>
                <a:schemeClr val="tx1"/>
              </a:solidFill>
              <a:effectLst/>
              <a:latin typeface="+mn-lt"/>
              <a:ea typeface="+mn-ea"/>
              <a:cs typeface="+mn-cs"/>
            </a:endParaRPr>
          </a:p>
          <a:p>
            <a:endParaRPr lang="en-US" dirty="0"/>
          </a:p>
          <a:p>
            <a:r>
              <a:rPr lang="en-US" dirty="0"/>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remain mostly steady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Eastampton township and Riverside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90.86% of Burlington County’s population has received at least one dose of the COVID-19 vaccination.</a:t>
            </a:r>
          </a:p>
          <a:p>
            <a:r>
              <a:rPr lang="en-US" dirty="0"/>
              <a:t>•   78.03% of Burlington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507677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Willingboro Public School District and Riverside Township School District have the lowest </a:t>
            </a:r>
            <a:r>
              <a:rPr lang="en-US" sz="1200" kern="1200">
                <a:solidFill>
                  <a:schemeClr val="tx1"/>
                </a:solidFill>
                <a:effectLst/>
                <a:latin typeface="+mn-lt"/>
                <a:ea typeface="+mn-ea"/>
                <a:cs typeface="+mn-cs"/>
              </a:rPr>
              <a:t>graduation rates.</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slightly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$14K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-6.79%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followed by Community Support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Black/African American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Black residents reported diagnosed depression most frequently, followed by White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1,238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130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https://www.burlingtonresourcenet.org/community-services/family-support-services/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https://casamb.org/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http://www.bccap.org/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https://www.centerffs.org/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https://www.legacytreatment.org/locations/generations-family-success-center/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https://www.pembertonfsc.org/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a:t>
            </a:r>
            <a:r>
              <a:rPr lang="en-US"/>
              <a:t>9</a:t>
            </a:r>
            <a:r>
              <a:rPr lang="en-US" baseline="30000"/>
              <a:t>th</a:t>
            </a:r>
            <a:r>
              <a:rPr lang="en-US"/>
              <a:t> lowest of </a:t>
            </a:r>
            <a:r>
              <a:rPr lang="en-US" dirty="0"/>
              <a:t>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a:t>https://www.burlingtonresourcenet.org/community-services/legal-advocacy/legal-assistance/ </a:t>
            </a:r>
            <a:r>
              <a:rPr lang="en-US" sz="1200" kern="120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892552"/>
          </a:xfrm>
          <a:prstGeom prst="rect">
            <a:avLst/>
          </a:prstGeom>
          <a:noFill/>
        </p:spPr>
        <p:txBody>
          <a:bodyPr wrap="square" rtlCol="0">
            <a:spAutoFit/>
          </a:bodyPr>
          <a:lstStyle/>
          <a:p>
            <a:pPr algn="ctr"/>
            <a:r>
              <a:rPr lang="en-US" sz="2800" b="0" dirty="0">
                <a:solidFill>
                  <a:schemeClr val="bg1"/>
                </a:solidFill>
                <a:latin typeface="Franklin Gothic Demi" panose="020B0703020102020204" pitchFamily="34" charset="0"/>
              </a:rPr>
              <a:t>Burlington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DDE81534-E00F-4BEA-E792-3D906988FC0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17D27F92-9079-7E57-1454-BE0FFA1D238F}"/>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6" name="Picture 5">
            <a:extLst>
              <a:ext uri="{FF2B5EF4-FFF2-40B4-BE49-F238E27FC236}">
                <a16:creationId xmlns:a16="http://schemas.microsoft.com/office/drawing/2014/main" id="{140A3DD2-5BE6-7795-FD15-23BEA6AF38D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8F05A964-E0F5-30AE-2A88-5B8F84DB2503}"/>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6" name="Picture 5">
            <a:extLst>
              <a:ext uri="{FF2B5EF4-FFF2-40B4-BE49-F238E27FC236}">
                <a16:creationId xmlns:a16="http://schemas.microsoft.com/office/drawing/2014/main" id="{6A8A3EDE-309B-65D7-F77C-A22B00495C4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FB5DEED-8555-7F57-3370-C5DF0F620AB0}"/>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6" name="Picture 5">
            <a:extLst>
              <a:ext uri="{FF2B5EF4-FFF2-40B4-BE49-F238E27FC236}">
                <a16:creationId xmlns:a16="http://schemas.microsoft.com/office/drawing/2014/main" id="{155D5EA3-93D0-D91C-D84D-EA761E1D22D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530703A-5F53-B179-077B-23E8E2A3F912}"/>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6" name="Picture 5">
            <a:extLst>
              <a:ext uri="{FF2B5EF4-FFF2-40B4-BE49-F238E27FC236}">
                <a16:creationId xmlns:a16="http://schemas.microsoft.com/office/drawing/2014/main" id="{D2B336C9-AB27-7C82-8023-0F66B7FA5DA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331786CC-6FBE-300F-71B2-4FA587DE99FC}"/>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6" name="Picture 5">
            <a:extLst>
              <a:ext uri="{FF2B5EF4-FFF2-40B4-BE49-F238E27FC236}">
                <a16:creationId xmlns:a16="http://schemas.microsoft.com/office/drawing/2014/main" id="{1B9ABE30-3569-F172-4B87-A2AB91EE127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09B2F449-D95E-DD57-256E-81638674072F}"/>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4" name="Picture 3">
            <a:extLst>
              <a:ext uri="{FF2B5EF4-FFF2-40B4-BE49-F238E27FC236}">
                <a16:creationId xmlns:a16="http://schemas.microsoft.com/office/drawing/2014/main" id="{0DBD6C8F-A651-E824-68A7-A012CCA7F93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9B44749B-2861-1E13-CD2E-65358A1E03AD}"/>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A939C5D2-A9A3-007C-7A56-956729098CC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7346BD04-1371-FD1A-7CA9-A6ECC117B100}"/>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6D692FF-790B-EFC1-DC4C-476CA5D6036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60125CD9-1CEA-AFBB-0C06-789EE0B89444}"/>
              </a:ext>
            </a:extLst>
          </p:cNvPr>
          <p:cNvSpPr txBox="1"/>
          <p:nvPr userDrawn="1"/>
        </p:nvSpPr>
        <p:spPr>
          <a:xfrm>
            <a:off x="685800" y="41910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endParaRPr lang="en-US" dirty="0">
              <a:latin typeface="Franklin Gothic Medium Cond" panose="020B0606030402020204" pitchFamily="34" charset="0"/>
            </a:endParaRPr>
          </a:p>
        </p:txBody>
      </p:sp>
      <p:pic>
        <p:nvPicPr>
          <p:cNvPr id="4" name="Picture 3">
            <a:extLst>
              <a:ext uri="{FF2B5EF4-FFF2-40B4-BE49-F238E27FC236}">
                <a16:creationId xmlns:a16="http://schemas.microsoft.com/office/drawing/2014/main" id="{6F8F6D43-FF90-DEA6-DD6F-DB649D0B136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472" y="19706"/>
            <a:ext cx="503328"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2">
            <a:extLst>
              <a:ext uri="{FF2B5EF4-FFF2-40B4-BE49-F238E27FC236}">
                <a16:creationId xmlns:a16="http://schemas.microsoft.com/office/drawing/2014/main" id="{514D6FE2-7DBE-7C95-7403-4CC2BF4B0AE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874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2">
            <a:extLst>
              <a:ext uri="{FF2B5EF4-FFF2-40B4-BE49-F238E27FC236}">
                <a16:creationId xmlns:a16="http://schemas.microsoft.com/office/drawing/2014/main" id="{5A9977C4-536A-D2FA-D8E3-E5FE3B9AC4A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18255" y="43794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2">
            <a:extLst>
              <a:ext uri="{FF2B5EF4-FFF2-40B4-BE49-F238E27FC236}">
                <a16:creationId xmlns:a16="http://schemas.microsoft.com/office/drawing/2014/main" id="{2895469B-2E8D-C243-E6D1-DCA2A60E3A1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0805" y="4170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2">
            <a:extLst>
              <a:ext uri="{FF2B5EF4-FFF2-40B4-BE49-F238E27FC236}">
                <a16:creationId xmlns:a16="http://schemas.microsoft.com/office/drawing/2014/main" id="{0FB2B936-8E58-8E7B-FE89-8E42E3866AA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0805" y="381761"/>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F5F2C7F2-4F29-C5AD-EE9A-45BB00D2E16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32835" y="2614611"/>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2">
            <a:extLst>
              <a:ext uri="{FF2B5EF4-FFF2-40B4-BE49-F238E27FC236}">
                <a16:creationId xmlns:a16="http://schemas.microsoft.com/office/drawing/2014/main" id="{CD3104AD-F118-4787-F415-E0BD28D1601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0905" y="493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7734BF81-A759-5857-65DF-E4C34557221C}"/>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96348" y="381000"/>
            <a:ext cx="772025" cy="146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2">
            <a:extLst>
              <a:ext uri="{FF2B5EF4-FFF2-40B4-BE49-F238E27FC236}">
                <a16:creationId xmlns:a16="http://schemas.microsoft.com/office/drawing/2014/main" id="{0D5A5490-9CC8-108B-30F0-661798ABDD1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8177" y="4836683"/>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FAA9B7D7-C0B3-BFCD-B007-35ACAE38C56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2626" y="4782565"/>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EF04FFF7-53FA-B77D-2B42-8EA405312AE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749451" y="3408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31ACD0C3-F1E0-CB77-D5E5-EA8670EE160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81568" y="359493"/>
            <a:ext cx="745871" cy="1411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D58F9BA4-1B92-708D-1550-7E6E4B7BD57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04277" y="328856"/>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0995A83E-0916-D19E-54C3-1009EA7B340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80600" y="717042"/>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2">
            <a:extLst>
              <a:ext uri="{FF2B5EF4-FFF2-40B4-BE49-F238E27FC236}">
                <a16:creationId xmlns:a16="http://schemas.microsoft.com/office/drawing/2014/main" id="{5EE3A47C-0F9B-D379-4D35-3D3E4449155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2678" y="438875"/>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6486620-9BF0-FA3A-9058-8A0A9C9F1A3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33713" y="321776"/>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75FE5C6-7D8D-E372-70D5-0867182055A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1990" y="315792"/>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D248F14C-3519-D314-7238-9D1CED30197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24070" y="280855"/>
            <a:ext cx="798267" cy="1510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2">
            <a:extLst>
              <a:ext uri="{FF2B5EF4-FFF2-40B4-BE49-F238E27FC236}">
                <a16:creationId xmlns:a16="http://schemas.microsoft.com/office/drawing/2014/main" id="{0A4FD5D3-BE57-7413-A3F6-1312BA9D5A9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874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8.xml"/><Relationship Id="rId7" Type="http://schemas.openxmlformats.org/officeDocument/2006/relationships/image" Target="../media/image2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7EF7C8-428A-5BDE-7A39-5A8C9083C7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52402" y="-304800"/>
            <a:ext cx="12877799" cy="732095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Burlington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June 2023</a:t>
              </a:r>
            </a:p>
          </p:txBody>
        </p:sp>
      </p:grpSp>
      <p:pic>
        <p:nvPicPr>
          <p:cNvPr id="11" name="Picture 2">
            <a:extLst>
              <a:ext uri="{FF2B5EF4-FFF2-40B4-BE49-F238E27FC236}">
                <a16:creationId xmlns:a16="http://schemas.microsoft.com/office/drawing/2014/main" id="{BED081F3-DD45-A3D6-4038-AB16AEDD402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70810" y="4779075"/>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A508B9-79D0-DD69-74A9-8754B5FA21C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00600" y="0"/>
            <a:ext cx="5953664" cy="6700347"/>
          </a:xfrm>
          <a:prstGeom prst="rect">
            <a:avLst/>
          </a:prstGeom>
        </p:spPr>
      </p:pic>
      <p:pic>
        <p:nvPicPr>
          <p:cNvPr id="1026" name="Picture 2">
            <a:extLst>
              <a:ext uri="{FF2B5EF4-FFF2-40B4-BE49-F238E27FC236}">
                <a16:creationId xmlns:a16="http://schemas.microsoft.com/office/drawing/2014/main" id="{C8AE8DDD-4A2A-69C9-51B7-2470C63593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0"/>
            <a:ext cx="2390807"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Burlington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234815650"/>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558008198"/>
              </p:ext>
            </p:extLst>
          </p:nvPr>
        </p:nvGraphicFramePr>
        <p:xfrm>
          <a:off x="7543800" y="921909"/>
          <a:ext cx="4648200" cy="619633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Burlington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42227200"/>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516339273"/>
              </p:ext>
            </p:extLst>
          </p:nvPr>
        </p:nvGraphicFramePr>
        <p:xfrm>
          <a:off x="7008881" y="1218272"/>
          <a:ext cx="5183119" cy="586832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40241562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89966330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837561911"/>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06232286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27818834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89112220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93397587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89977112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904080439"/>
              </p:ext>
            </p:extLst>
          </p:nvPr>
        </p:nvGraphicFramePr>
        <p:xfrm>
          <a:off x="3175000" y="610440"/>
          <a:ext cx="8128000" cy="5561760"/>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3928699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49139946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55872922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85833201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919174238"/>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114571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22410703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897364073"/>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05580900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1714464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5651774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64157246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70669635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56659103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64503241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2412174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34137408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76295754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6695840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65255982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87124606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52705601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96128478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68728540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25.6</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24048020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416543267"/>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94659072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355654158"/>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6856070" y="5587609"/>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10358207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2276645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081971947"/>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45466878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333333608"/>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52158612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417481050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87953432"/>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97747060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08437479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102827556"/>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38097619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414502956"/>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19422849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65384561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92660045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21114450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4166734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43933218"/>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04026865"/>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736049125"/>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7443497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34640267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479070612"/>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45785499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30138226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5684996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29296866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41848059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2500862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52450699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00567560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74503177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04533936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404278648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3469068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52832341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89527558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58307871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54276319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28201865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384939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96830776"/>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646223560"/>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6123991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55602588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567452103"/>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578776959"/>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88293684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440011A8-16DF-94A6-67AA-46F2044052B6}"/>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for Children of Mercer and Burlington Counties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Burlington County Community Action Partnership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CarePlus</a:t>
            </a:r>
            <a:r>
              <a:rPr lang="en-US" sz="1600" dirty="0">
                <a:latin typeface="Franklin Gothic Medium" panose="020B0603020102020204" pitchFamily="34" charset="0"/>
              </a:rPr>
              <a:t>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Services of Burlington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Generations Family Success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Pinelands Family Success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a:t>
            </a:r>
            <a:r>
              <a:rPr lang="en-US" sz="1600">
                <a:latin typeface="Franklin Gothic Medium" panose="020B0603020102020204" pitchFamily="34" charset="0"/>
              </a:rPr>
              <a:t>Burlington County</a:t>
            </a:r>
            <a:endParaRPr lang="en-US" sz="1600" dirty="0">
              <a:latin typeface="Franklin Gothic Medium" panose="020B0603020102020204" pitchFamily="34" charset="0"/>
            </a:endParaRP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555A3DC1-C150-FEE0-30F5-88EC6F1B9B4F}"/>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8" name="TextBox 7">
            <a:extLst>
              <a:ext uri="{FF2B5EF4-FFF2-40B4-BE49-F238E27FC236}">
                <a16:creationId xmlns:a16="http://schemas.microsoft.com/office/drawing/2014/main" id="{4D07E0FB-F10D-7F42-9F3B-570A96C86247}"/>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www.burlingtonresourcenet.org</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219112330"/>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99B5C30-AEF6-30BD-A9FE-6C27CC0CA9B6}"/>
              </a:ext>
            </a:extLst>
          </p:cNvPr>
          <p:cNvSpPr txBox="1"/>
          <p:nvPr>
            <p:custDataLst>
              <p:tags r:id="rId2"/>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7" name="Rectangle 6">
            <a:extLst>
              <a:ext uri="{FF2B5EF4-FFF2-40B4-BE49-F238E27FC236}">
                <a16:creationId xmlns:a16="http://schemas.microsoft.com/office/drawing/2014/main" id="{E1DD8AB2-4B47-9DCF-2811-78DB4022C640}"/>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8" name="TextBox 7">
            <a:extLst>
              <a:ext uri="{FF2B5EF4-FFF2-40B4-BE49-F238E27FC236}">
                <a16:creationId xmlns:a16="http://schemas.microsoft.com/office/drawing/2014/main" id="{596D516E-7FE7-F63E-DB5C-0F1AB16441F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31e541314175e8eff99f&quot;,&quot;SmartGridHorizontal&quot;:0,&quot;LinkedExcelSources&quot;:{&quot;6463e187363939443c0312ea&quot;:&quot;{{Desktop}}\\2023 Data Hub\\template\\County PPT_stage 1\\workbooks\\Burlingto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27699</TotalTime>
  <Words>9864</Words>
  <Application>Microsoft Office PowerPoint</Application>
  <PresentationFormat>Widescreen</PresentationFormat>
  <Paragraphs>810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1642</cp:revision>
  <dcterms:created xsi:type="dcterms:W3CDTF">2006-08-16T00:00:00Z</dcterms:created>
  <dcterms:modified xsi:type="dcterms:W3CDTF">2023-06-20T04:58:13Z</dcterms:modified>
</cp:coreProperties>
</file>