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441" dt="2025-03-10T15:11:54.5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63" d="100"/>
          <a:sy n="63" d="100"/>
        </p:scale>
        <p:origin x="374" y="58"/>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38838"/>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Burlington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Burlington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2576530475408866E-2"/>
          <c:y val="2.1621621621621623E-2"/>
          <c:w val="0.95316581647705023"/>
          <c:h val="0.94054054054054059"/>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Overview'!$A$10,'0. Overview'!$A$31,'0. Overview'!$A$49,'0. Overview'!$A$72,'0. Overview'!$A$103,'0. Overview'!$A$126,'0. Overview'!$A$142,'0. Overview'!$A$164,'0. Overview'!$A$184)</c:f>
              <c:strCache>
                <c:ptCount val="9"/>
                <c:pt idx="0">
                  <c:v>Burlington</c:v>
                </c:pt>
                <c:pt idx="1">
                  <c:v>Burlington</c:v>
                </c:pt>
                <c:pt idx="2">
                  <c:v>Burlington</c:v>
                </c:pt>
                <c:pt idx="3">
                  <c:v>Burlington</c:v>
                </c:pt>
                <c:pt idx="4">
                  <c:v>Burlington</c:v>
                </c:pt>
                <c:pt idx="5">
                  <c:v>Burlington</c:v>
                </c:pt>
                <c:pt idx="6">
                  <c:v>Burlington </c:v>
                </c:pt>
                <c:pt idx="7">
                  <c:v>Burlington</c:v>
                </c:pt>
                <c:pt idx="8">
                  <c:v>Burlington</c:v>
                </c:pt>
              </c:strCache>
            </c:strRef>
          </c:cat>
          <c:val>
            <c:numRef>
              <c:f>('0. Overview'!$C$10,'0. Overview'!$C$31,'0. Overview'!$C$49,'0. Overview'!$C$72,'0. Overview'!$C$103,'0. Overview'!$C$126,'0. Overview'!$C$142,'0. Overview'!$C$164,'0. Overview'!$C$184)</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6F60-439C-A68A-6CCB6DB83655}"/>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Overview'!$A$10,'0. Overview'!$A$31,'0. Overview'!$A$49,'0. Overview'!$A$72,'0. Overview'!$A$103,'0. Overview'!$A$126,'0. Overview'!$A$142,'0. Overview'!$A$164,'0. Overview'!$A$184)</c:f>
              <c:strCache>
                <c:ptCount val="9"/>
                <c:pt idx="0">
                  <c:v>Burlington</c:v>
                </c:pt>
                <c:pt idx="1">
                  <c:v>Burlington</c:v>
                </c:pt>
                <c:pt idx="2">
                  <c:v>Burlington</c:v>
                </c:pt>
                <c:pt idx="3">
                  <c:v>Burlington</c:v>
                </c:pt>
                <c:pt idx="4">
                  <c:v>Burlington</c:v>
                </c:pt>
                <c:pt idx="5">
                  <c:v>Burlington</c:v>
                </c:pt>
                <c:pt idx="6">
                  <c:v>Burlington </c:v>
                </c:pt>
                <c:pt idx="7">
                  <c:v>Burlington</c:v>
                </c:pt>
                <c:pt idx="8">
                  <c:v>Burlington</c:v>
                </c:pt>
              </c:strCache>
            </c:strRef>
          </c:cat>
          <c:val>
            <c:numRef>
              <c:f>('0. Overview'!$D$10,'0. Overview'!$D$31,'0. Overview'!$D$49,'0. Overview'!$D$72,'0. Overview'!$D$103,'0. Overview'!$D$126,'0. Overview'!$D$142,'0. Overview'!$D$164,'0. Overview'!$D$184)</c:f>
              <c:numCache>
                <c:formatCode>General</c:formatCode>
                <c:ptCount val="9"/>
                <c:pt idx="0">
                  <c:v>13.875</c:v>
                </c:pt>
                <c:pt idx="1">
                  <c:v>14.875</c:v>
                </c:pt>
                <c:pt idx="2">
                  <c:v>18.875</c:v>
                </c:pt>
                <c:pt idx="3">
                  <c:v>17.875</c:v>
                </c:pt>
                <c:pt idx="4">
                  <c:v>8.875</c:v>
                </c:pt>
                <c:pt idx="5">
                  <c:v>7.875</c:v>
                </c:pt>
                <c:pt idx="6">
                  <c:v>13.875</c:v>
                </c:pt>
                <c:pt idx="7">
                  <c:v>13.875</c:v>
                </c:pt>
                <c:pt idx="8">
                  <c:v>15.875</c:v>
                </c:pt>
              </c:numCache>
            </c:numRef>
          </c:val>
          <c:extLst>
            <c:ext xmlns:c16="http://schemas.microsoft.com/office/drawing/2014/chart" uri="{C3380CC4-5D6E-409C-BE32-E72D297353CC}">
              <c16:uniqueId val="{00000001-6F60-439C-A68A-6CCB6DB83655}"/>
            </c:ext>
          </c:extLst>
        </c:ser>
        <c:ser>
          <c:idx val="3"/>
          <c:order val="2"/>
          <c:spPr>
            <a:solidFill>
              <a:schemeClr val="bg2">
                <a:lumMod val="75000"/>
              </a:schemeClr>
            </a:solidFill>
            <a:ln>
              <a:solidFill>
                <a:schemeClr val="tx1"/>
              </a:solidFill>
            </a:ln>
            <a:effectLst/>
          </c:spPr>
          <c:invertIfNegative val="0"/>
          <c:cat>
            <c:strRef>
              <c:f>('0. Overview'!$A$10,'0. Overview'!$A$31,'0. Overview'!$A$49,'0. Overview'!$A$72,'0. Overview'!$A$103,'0. Overview'!$A$126,'0. Overview'!$A$142,'0. Overview'!$A$164,'0. Overview'!$A$184)</c:f>
              <c:strCache>
                <c:ptCount val="9"/>
                <c:pt idx="0">
                  <c:v>Burlington</c:v>
                </c:pt>
                <c:pt idx="1">
                  <c:v>Burlington</c:v>
                </c:pt>
                <c:pt idx="2">
                  <c:v>Burlington</c:v>
                </c:pt>
                <c:pt idx="3">
                  <c:v>Burlington</c:v>
                </c:pt>
                <c:pt idx="4">
                  <c:v>Burlington</c:v>
                </c:pt>
                <c:pt idx="5">
                  <c:v>Burlington</c:v>
                </c:pt>
                <c:pt idx="6">
                  <c:v>Burlington </c:v>
                </c:pt>
                <c:pt idx="7">
                  <c:v>Burlington</c:v>
                </c:pt>
                <c:pt idx="8">
                  <c:v>Burlington</c:v>
                </c:pt>
              </c:strCache>
            </c:strRef>
          </c:cat>
          <c:val>
            <c:numRef>
              <c:f>('0. Overview'!$E$10,'0. Overview'!$E$31,'0. Overview'!$E$49,'0. Overview'!$E$72,'0. Overview'!$E$103,'0. Overview'!$E$126,'0. Overview'!$E$142,'0. Overview'!$E$164,'0. Overview'!$E$184)</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6F60-439C-A68A-6CCB6DB83655}"/>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Overview'!$A$215,'0. Overview'!$A$237,'0. Overview'!$A$263,'0. Overview'!$A$280,'0. Overview'!$A$307,'0. Overview'!$A$331,'0. Overview'!$A$350,'0. Overview'!$A$371,'0. Overview'!$A$395)</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Overview'!$C$215,'0. Overview'!$C$237,'0. Overview'!$C$263,'0. Overview'!$C$280,'0. Overview'!$C$307,'0. Overview'!$C$331,'0. Overview'!$C$350,'0. Overview'!$C$371,'0. Overview'!$C$395)</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28F0-4C04-BA24-1C92450A34BB}"/>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Overview'!$A$215,'0. Overview'!$A$237,'0. Overview'!$A$263,'0. Overview'!$A$280,'0. Overview'!$A$307,'0. Overview'!$A$331,'0. Overview'!$A$350,'0. Overview'!$A$371,'0. Overview'!$A$395)</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Overview'!$D$215,'0. Overview'!$D$237,'0. Overview'!$D$263,'0. Overview'!$D$280,'0. Overview'!$D$307,'0. Overview'!$D$331,'0. Overview'!$D$350,'0. Overview'!$D$371,'0. Overview'!$D$395)</c:f>
              <c:numCache>
                <c:formatCode>General</c:formatCode>
                <c:ptCount val="9"/>
                <c:pt idx="0">
                  <c:v>11.875</c:v>
                </c:pt>
                <c:pt idx="1">
                  <c:v>11.875</c:v>
                </c:pt>
                <c:pt idx="2">
                  <c:v>7.875</c:v>
                </c:pt>
                <c:pt idx="3">
                  <c:v>12.875</c:v>
                </c:pt>
                <c:pt idx="4">
                  <c:v>5.875</c:v>
                </c:pt>
                <c:pt idx="5">
                  <c:v>3.875</c:v>
                </c:pt>
                <c:pt idx="6">
                  <c:v>8.875</c:v>
                </c:pt>
                <c:pt idx="7">
                  <c:v>9.875</c:v>
                </c:pt>
                <c:pt idx="8">
                  <c:v>7.875</c:v>
                </c:pt>
              </c:numCache>
            </c:numRef>
          </c:val>
          <c:extLst>
            <c:ext xmlns:c16="http://schemas.microsoft.com/office/drawing/2014/chart" uri="{C3380CC4-5D6E-409C-BE32-E72D297353CC}">
              <c16:uniqueId val="{00000001-28F0-4C04-BA24-1C92450A34BB}"/>
            </c:ext>
          </c:extLst>
        </c:ser>
        <c:ser>
          <c:idx val="3"/>
          <c:order val="2"/>
          <c:spPr>
            <a:solidFill>
              <a:schemeClr val="bg2">
                <a:lumMod val="75000"/>
              </a:schemeClr>
            </a:solidFill>
            <a:ln>
              <a:solidFill>
                <a:schemeClr val="tx1"/>
              </a:solidFill>
            </a:ln>
            <a:effectLst/>
          </c:spPr>
          <c:invertIfNegative val="0"/>
          <c:cat>
            <c:strRef>
              <c:f>('0. Overview'!$A$215,'0. Overview'!$A$237,'0. Overview'!$A$263,'0. Overview'!$A$280,'0. Overview'!$A$307,'0. Overview'!$A$331,'0. Overview'!$A$350,'0. Overview'!$A$371,'0. Overview'!$A$395)</c:f>
              <c:strCache>
                <c:ptCount val="9"/>
                <c:pt idx="0">
                  <c:v>Burlington</c:v>
                </c:pt>
                <c:pt idx="1">
                  <c:v>Burlington</c:v>
                </c:pt>
                <c:pt idx="2">
                  <c:v>Burlington</c:v>
                </c:pt>
                <c:pt idx="3">
                  <c:v>Burlington</c:v>
                </c:pt>
                <c:pt idx="4">
                  <c:v>Burlington</c:v>
                </c:pt>
                <c:pt idx="5">
                  <c:v>Burlington</c:v>
                </c:pt>
                <c:pt idx="6">
                  <c:v>Burlington</c:v>
                </c:pt>
                <c:pt idx="7">
                  <c:v>Burlington</c:v>
                </c:pt>
                <c:pt idx="8">
                  <c:v>Burlington</c:v>
                </c:pt>
              </c:strCache>
            </c:strRef>
          </c:cat>
          <c:val>
            <c:numRef>
              <c:f>('0. Overview'!$E$215,'0. Overview'!$E$237,'0. Overview'!$E$263,'0. Overview'!$E$280,'0. Overview'!$E$307,'0. Overview'!$E$331,'0. Overview'!$E$350,'0. Overview'!$E$371,'0. Overview'!$E$395)</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28F0-4C04-BA24-1C92450A34BB}"/>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Burlington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0.73</c:v>
                </c:pt>
                <c:pt idx="1">
                  <c:v>0.20499999999999999</c:v>
                </c:pt>
                <c:pt idx="2">
                  <c:v>1.2999999999999999E-2</c:v>
                </c:pt>
                <c:pt idx="3">
                  <c:v>7.4999999999999997E-2</c:v>
                </c:pt>
                <c:pt idx="4">
                  <c:v>2E-3</c:v>
                </c:pt>
                <c:pt idx="5">
                  <c:v>8.3000000000000004E-2</c:v>
                </c:pt>
                <c:pt idx="6">
                  <c:v>0.1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0.749</c:v>
                </c:pt>
                <c:pt idx="1">
                  <c:v>0.748</c:v>
                </c:pt>
                <c:pt idx="2">
                  <c:v>0.72399999999999998</c:v>
                </c:pt>
                <c:pt idx="3">
                  <c:v>0.72299999999999998</c:v>
                </c:pt>
                <c:pt idx="4">
                  <c:v>0.73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0.19700000000000001</c:v>
                </c:pt>
                <c:pt idx="1">
                  <c:v>0.19400000000000001</c:v>
                </c:pt>
                <c:pt idx="2">
                  <c:v>0.19900000000000001</c:v>
                </c:pt>
                <c:pt idx="3">
                  <c:v>0.20599999999999999</c:v>
                </c:pt>
                <c:pt idx="4">
                  <c:v>0.20499999999999999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8.0000000000000002E-3</c:v>
                </c:pt>
                <c:pt idx="1">
                  <c:v>1.0999999999999999E-2</c:v>
                </c:pt>
                <c:pt idx="2">
                  <c:v>1.4E-2</c:v>
                </c:pt>
                <c:pt idx="3">
                  <c:v>1.2E-2</c:v>
                </c:pt>
                <c:pt idx="4">
                  <c:v>1.2999999999999999E-2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6.4000000000000001E-2</c:v>
                </c:pt>
                <c:pt idx="1">
                  <c:v>6.4000000000000001E-2</c:v>
                </c:pt>
                <c:pt idx="2">
                  <c:v>7.0999999999999994E-2</c:v>
                </c:pt>
                <c:pt idx="3">
                  <c:v>7.0999999999999994E-2</c:v>
                </c:pt>
                <c:pt idx="4">
                  <c:v>7.4999999999999997E-2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8.5000000000000006E-2</c:v>
                </c:pt>
                <c:pt idx="1">
                  <c:v>8.3000000000000004E-2</c:v>
                </c:pt>
                <c:pt idx="2">
                  <c:v>9.1999999999999998E-2</c:v>
                </c:pt>
                <c:pt idx="3">
                  <c:v>9.6000000000000002E-2</c:v>
                </c:pt>
                <c:pt idx="4">
                  <c:v>0.1</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52</c:v>
                </c:pt>
                <c:pt idx="1">
                  <c:v>52</c:v>
                </c:pt>
                <c:pt idx="2">
                  <c:v>54</c:v>
                </c:pt>
                <c:pt idx="3">
                  <c:v>54</c:v>
                </c:pt>
                <c:pt idx="4">
                  <c:v>53.538124850999999</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0">
                  <c:v>55.328288856999997</c:v>
                </c:pt>
                <c:pt idx="11">
                  <c:v>55.047526673999997</c:v>
                </c:pt>
                <c:pt idx="12">
                  <c:v>53.633189672999997</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13" formatCode="0.00">
                  <c:v>53.538124850999999</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0.10199999999999999</c:v>
                </c:pt>
                <c:pt idx="1">
                  <c:v>0.10199999999999999</c:v>
                </c:pt>
                <c:pt idx="2">
                  <c:v>9.8000000000000004E-2</c:v>
                </c:pt>
                <c:pt idx="3">
                  <c:v>0.122</c:v>
                </c:pt>
                <c:pt idx="4">
                  <c:v>0.11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6">
                  <c:v>0.11600000000000001</c:v>
                </c:pt>
                <c:pt idx="7">
                  <c:v>0.11799999999999999</c:v>
                </c:pt>
                <c:pt idx="8">
                  <c:v>0.13200000000000001</c:v>
                </c:pt>
                <c:pt idx="9">
                  <c:v>0.13800000000000001</c:v>
                </c:pt>
                <c:pt idx="10">
                  <c:v>0.14199999999999999</c:v>
                </c:pt>
                <c:pt idx="11">
                  <c:v>0.16800000000000001</c:v>
                </c:pt>
                <c:pt idx="12">
                  <c:v>0.19800000000000001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5">
                  <c:v>0.11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979649360236220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Chesterfield township</c:v>
                </c:pt>
                <c:pt idx="1">
                  <c:v>Fieldsboro borough</c:v>
                </c:pt>
                <c:pt idx="2">
                  <c:v>Riverside township</c:v>
                </c:pt>
                <c:pt idx="3">
                  <c:v>Edgewater Park township</c:v>
                </c:pt>
                <c:pt idx="4">
                  <c:v>Westampton township</c:v>
                </c:pt>
                <c:pt idx="5">
                  <c:v>New Hanover township</c:v>
                </c:pt>
                <c:pt idx="6">
                  <c:v>Bordentown township</c:v>
                </c:pt>
                <c:pt idx="7">
                  <c:v>Burlington township</c:v>
                </c:pt>
                <c:pt idx="8">
                  <c:v>Willingboro township</c:v>
                </c:pt>
                <c:pt idx="9">
                  <c:v>Burlington city</c:v>
                </c:pt>
              </c:strCache>
            </c:strRef>
          </c:cat>
          <c:val>
            <c:numRef>
              <c:f>Sheet1!$B$2:$B$11</c:f>
              <c:numCache>
                <c:formatCode>0.00%</c:formatCode>
                <c:ptCount val="10"/>
                <c:pt idx="0">
                  <c:v>0.22700000000000001</c:v>
                </c:pt>
                <c:pt idx="1">
                  <c:v>0.184</c:v>
                </c:pt>
                <c:pt idx="2">
                  <c:v>0.17799999999999999</c:v>
                </c:pt>
                <c:pt idx="3">
                  <c:v>0.16200000000000001</c:v>
                </c:pt>
                <c:pt idx="4">
                  <c:v>0.155</c:v>
                </c:pt>
                <c:pt idx="5">
                  <c:v>0.154</c:v>
                </c:pt>
                <c:pt idx="6">
                  <c:v>0.153</c:v>
                </c:pt>
                <c:pt idx="7">
                  <c:v>0.152</c:v>
                </c:pt>
                <c:pt idx="8">
                  <c:v>0.151</c:v>
                </c:pt>
                <c:pt idx="9">
                  <c:v>0.15</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Burlington County avg 10.8%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Chesterfield township</c:v>
                </c:pt>
                <c:pt idx="1">
                  <c:v>Fieldsboro borough</c:v>
                </c:pt>
                <c:pt idx="2">
                  <c:v>Riverside township</c:v>
                </c:pt>
                <c:pt idx="3">
                  <c:v>Edgewater Park township</c:v>
                </c:pt>
                <c:pt idx="4">
                  <c:v>Westampton township</c:v>
                </c:pt>
                <c:pt idx="5">
                  <c:v>New Hanover township</c:v>
                </c:pt>
                <c:pt idx="6">
                  <c:v>Bordentown township</c:v>
                </c:pt>
                <c:pt idx="7">
                  <c:v>Burlington township</c:v>
                </c:pt>
                <c:pt idx="8">
                  <c:v>Willingboro township</c:v>
                </c:pt>
                <c:pt idx="9">
                  <c:v>Burlington city</c:v>
                </c:pt>
              </c:strCache>
            </c:strRef>
          </c:cat>
          <c:val>
            <c:numRef>
              <c:f>Sheet1!$C$2:$C$11</c:f>
              <c:numCache>
                <c:formatCode>0%</c:formatCode>
                <c:ptCount val="10"/>
                <c:pt idx="0">
                  <c:v>0.108</c:v>
                </c:pt>
                <c:pt idx="1">
                  <c:v>0.108</c:v>
                </c:pt>
                <c:pt idx="2">
                  <c:v>0.108</c:v>
                </c:pt>
                <c:pt idx="3">
                  <c:v>0.108</c:v>
                </c:pt>
                <c:pt idx="4">
                  <c:v>0.108</c:v>
                </c:pt>
                <c:pt idx="5">
                  <c:v>0.108</c:v>
                </c:pt>
                <c:pt idx="6">
                  <c:v>0.108</c:v>
                </c:pt>
                <c:pt idx="7">
                  <c:v>0.108</c:v>
                </c:pt>
                <c:pt idx="8">
                  <c:v>0.108</c:v>
                </c:pt>
                <c:pt idx="9">
                  <c:v>0.108</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1275073818897636"/>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0.86499999999999999</c:v>
                </c:pt>
                <c:pt idx="1">
                  <c:v>0.86399999999999999</c:v>
                </c:pt>
                <c:pt idx="2">
                  <c:v>0.874</c:v>
                </c:pt>
                <c:pt idx="3">
                  <c:v>0.86099999999999999</c:v>
                </c:pt>
                <c:pt idx="4">
                  <c:v>0.86399999999999999</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9" formatCode="0%">
                  <c:v>0.73</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16">
                  <c:v>0.86399999999999999</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3510051673228352"/>
          <c:y val="0.90152886049834302"/>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6">
                  <c:v>56576</c:v>
                </c:pt>
                <c:pt idx="7">
                  <c:v>65193</c:v>
                </c:pt>
                <c:pt idx="8">
                  <c:v>72571</c:v>
                </c:pt>
                <c:pt idx="9">
                  <c:v>83499</c:v>
                </c:pt>
                <c:pt idx="11">
                  <c:v>105163</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0">
                  <c:v>95459</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e</c:v>
                </c:pt>
                <c:pt idx="1">
                  <c:v>6-11 years old</c:v>
                </c:pt>
                <c:pt idx="2">
                  <c:v>12-17 years old</c:v>
                </c:pt>
              </c:strCache>
            </c:strRef>
          </c:cat>
          <c:val>
            <c:numRef>
              <c:f>Sheet1!$B$2:$B$4</c:f>
              <c:numCache>
                <c:formatCode>General</c:formatCode>
                <c:ptCount val="3"/>
                <c:pt idx="0">
                  <c:v>29800</c:v>
                </c:pt>
                <c:pt idx="1">
                  <c:v>29384</c:v>
                </c:pt>
                <c:pt idx="2">
                  <c:v>36275</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2.8630722398595394E-2"/>
          <c:y val="0.88694641230867255"/>
          <c:w val="0.9713692776014044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Evesham township</c:v>
                </c:pt>
                <c:pt idx="1">
                  <c:v>Mount Laurel township</c:v>
                </c:pt>
                <c:pt idx="2">
                  <c:v>Willingboro township</c:v>
                </c:pt>
                <c:pt idx="3">
                  <c:v>Pemberton township</c:v>
                </c:pt>
                <c:pt idx="4">
                  <c:v>Moorestown township</c:v>
                </c:pt>
                <c:pt idx="5">
                  <c:v>Medford township</c:v>
                </c:pt>
                <c:pt idx="6">
                  <c:v>Burlington township</c:v>
                </c:pt>
                <c:pt idx="7">
                  <c:v>Maple Shade township</c:v>
                </c:pt>
                <c:pt idx="8">
                  <c:v>Delran township</c:v>
                </c:pt>
                <c:pt idx="9">
                  <c:v>Cinnaminson township</c:v>
                </c:pt>
                <c:pt idx="10">
                  <c:v>Florence township</c:v>
                </c:pt>
                <c:pt idx="11">
                  <c:v>Bordentown township</c:v>
                </c:pt>
                <c:pt idx="12">
                  <c:v>North Hanover township</c:v>
                </c:pt>
                <c:pt idx="13">
                  <c:v>Lumberton township</c:v>
                </c:pt>
                <c:pt idx="14">
                  <c:v>Chesterfield township</c:v>
                </c:pt>
                <c:pt idx="15">
                  <c:v>Burlington city</c:v>
                </c:pt>
                <c:pt idx="16">
                  <c:v>Mount Holly township</c:v>
                </c:pt>
                <c:pt idx="17">
                  <c:v>Westampton township</c:v>
                </c:pt>
                <c:pt idx="18">
                  <c:v>Southampton township</c:v>
                </c:pt>
                <c:pt idx="19">
                  <c:v>Edgewater Park township</c:v>
                </c:pt>
              </c:strCache>
            </c:strRef>
          </c:cat>
          <c:val>
            <c:numRef>
              <c:f>Sheet1!$B$2:$B$21</c:f>
              <c:numCache>
                <c:formatCode>0</c:formatCode>
                <c:ptCount val="20"/>
                <c:pt idx="0">
                  <c:v>10103</c:v>
                </c:pt>
                <c:pt idx="1">
                  <c:v>8606</c:v>
                </c:pt>
                <c:pt idx="2">
                  <c:v>6609</c:v>
                </c:pt>
                <c:pt idx="3">
                  <c:v>5606</c:v>
                </c:pt>
                <c:pt idx="4">
                  <c:v>5425</c:v>
                </c:pt>
                <c:pt idx="5">
                  <c:v>4989</c:v>
                </c:pt>
                <c:pt idx="6">
                  <c:v>4829</c:v>
                </c:pt>
                <c:pt idx="7">
                  <c:v>4352</c:v>
                </c:pt>
                <c:pt idx="8">
                  <c:v>4072</c:v>
                </c:pt>
                <c:pt idx="9">
                  <c:v>3578</c:v>
                </c:pt>
                <c:pt idx="10">
                  <c:v>3453</c:v>
                </c:pt>
                <c:pt idx="11">
                  <c:v>2659</c:v>
                </c:pt>
                <c:pt idx="12">
                  <c:v>2526</c:v>
                </c:pt>
                <c:pt idx="13">
                  <c:v>2433</c:v>
                </c:pt>
                <c:pt idx="14">
                  <c:v>2286</c:v>
                </c:pt>
                <c:pt idx="15">
                  <c:v>2167</c:v>
                </c:pt>
                <c:pt idx="16">
                  <c:v>2079</c:v>
                </c:pt>
                <c:pt idx="17">
                  <c:v>1713</c:v>
                </c:pt>
                <c:pt idx="18">
                  <c:v>1641</c:v>
                </c:pt>
                <c:pt idx="19">
                  <c:v>1640</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0.27</c:v>
                </c:pt>
                <c:pt idx="1">
                  <c:v>0.22</c:v>
                </c:pt>
                <c:pt idx="2">
                  <c:v>0.22</c:v>
                </c:pt>
                <c:pt idx="3">
                  <c:v>0.21532273269999999</c:v>
                </c:pt>
                <c:pt idx="4">
                  <c:v>0.20649138521999999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7">
                  <c:v>0.24598409300999999</c:v>
                </c:pt>
                <c:pt idx="8">
                  <c:v>0.23243611942</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9">
                  <c:v>0.20649138521999999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190551352153467"/>
          <c:y val="0.9081981356078262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Burlington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2040</c:v>
                </c:pt>
                <c:pt idx="1">
                  <c:v>1079</c:v>
                </c:pt>
                <c:pt idx="2">
                  <c:v>1628</c:v>
                </c:pt>
                <c:pt idx="3">
                  <c:v>1403</c:v>
                </c:pt>
                <c:pt idx="4">
                  <c:v>1049</c:v>
                </c:pt>
                <c:pt idx="5">
                  <c:v>2199</c:v>
                </c:pt>
                <c:pt idx="6">
                  <c:v>1678</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"$"#,##0_);[Red]\("$"#,##0\)</c:formatCode>
                <c:ptCount val="21"/>
                <c:pt idx="0">
                  <c:v>114822</c:v>
                </c:pt>
                <c:pt idx="1">
                  <c:v>117942</c:v>
                </c:pt>
                <c:pt idx="2">
                  <c:v>118487</c:v>
                </c:pt>
                <c:pt idx="3">
                  <c:v>118814</c:v>
                </c:pt>
                <c:pt idx="4">
                  <c:v>119487</c:v>
                </c:pt>
                <c:pt idx="5">
                  <c:v>120253</c:v>
                </c:pt>
                <c:pt idx="6">
                  <c:v>122499</c:v>
                </c:pt>
                <c:pt idx="7">
                  <c:v>122979</c:v>
                </c:pt>
                <c:pt idx="8">
                  <c:v>125916</c:v>
                </c:pt>
                <c:pt idx="9">
                  <c:v>127925</c:v>
                </c:pt>
                <c:pt idx="10">
                  <c:v>128030</c:v>
                </c:pt>
                <c:pt idx="11">
                  <c:v>129044</c:v>
                </c:pt>
                <c:pt idx="12">
                  <c:v>129113</c:v>
                </c:pt>
                <c:pt idx="13">
                  <c:v>129165</c:v>
                </c:pt>
                <c:pt idx="14">
                  <c:v>131147</c:v>
                </c:pt>
                <c:pt idx="15">
                  <c:v>131215</c:v>
                </c:pt>
                <c:pt idx="17">
                  <c:v>135189</c:v>
                </c:pt>
                <c:pt idx="18">
                  <c:v>136958</c:v>
                </c:pt>
                <c:pt idx="19">
                  <c:v>141336</c:v>
                </c:pt>
                <c:pt idx="2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16">
                  <c:v>132914</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88797</c:v>
                </c:pt>
                <c:pt idx="1">
                  <c:v>90329</c:v>
                </c:pt>
                <c:pt idx="2">
                  <c:v>94397</c:v>
                </c:pt>
                <c:pt idx="3">
                  <c:v>100478</c:v>
                </c:pt>
                <c:pt idx="4">
                  <c:v>102532</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_("$"* #,##0_);_("$"* \(#,##0\);_("$"* "-"??_);_(@_)</c:formatCode>
                <c:ptCount val="21"/>
                <c:pt idx="0">
                  <c:v>64908</c:v>
                </c:pt>
                <c:pt idx="1">
                  <c:v>77053</c:v>
                </c:pt>
                <c:pt idx="2">
                  <c:v>80463</c:v>
                </c:pt>
                <c:pt idx="3">
                  <c:v>82825</c:v>
                </c:pt>
                <c:pt idx="4">
                  <c:v>83763</c:v>
                </c:pt>
                <c:pt idx="5">
                  <c:v>84364</c:v>
                </c:pt>
                <c:pt idx="6">
                  <c:v>85464</c:v>
                </c:pt>
                <c:pt idx="7">
                  <c:v>87294</c:v>
                </c:pt>
                <c:pt idx="8">
                  <c:v>89272</c:v>
                </c:pt>
                <c:pt idx="9">
                  <c:v>96152</c:v>
                </c:pt>
                <c:pt idx="10">
                  <c:v>97474</c:v>
                </c:pt>
                <c:pt idx="11">
                  <c:v>100532</c:v>
                </c:pt>
                <c:pt idx="12">
                  <c:v>101146</c:v>
                </c:pt>
                <c:pt idx="14">
                  <c:v>105055</c:v>
                </c:pt>
                <c:pt idx="15">
                  <c:v>110785</c:v>
                </c:pt>
                <c:pt idx="16">
                  <c:v>116709</c:v>
                </c:pt>
                <c:pt idx="17">
                  <c:v>118008</c:v>
                </c:pt>
                <c:pt idx="18">
                  <c:v>134579</c:v>
                </c:pt>
                <c:pt idx="19">
                  <c:v>137275</c:v>
                </c:pt>
                <c:pt idx="20">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General</c:formatCode>
                <c:ptCount val="21"/>
                <c:pt idx="13" formatCode="_(&quot;$&quot;* #,##0_);_(&quot;$&quot;* \(#,##0\);_(&quot;$&quot;* &quot;-&quot;??_);_(@_)">
                  <c:v>102532</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Wrightstown borough</c:v>
                </c:pt>
                <c:pt idx="1">
                  <c:v>Riverside township</c:v>
                </c:pt>
                <c:pt idx="2">
                  <c:v>Delanco township</c:v>
                </c:pt>
                <c:pt idx="3">
                  <c:v>Maple Shade township</c:v>
                </c:pt>
                <c:pt idx="4">
                  <c:v>Burlington city</c:v>
                </c:pt>
                <c:pt idx="5">
                  <c:v>Edgewater Park township</c:v>
                </c:pt>
                <c:pt idx="6">
                  <c:v>Pemberton township</c:v>
                </c:pt>
                <c:pt idx="7">
                  <c:v>Bass River township</c:v>
                </c:pt>
                <c:pt idx="8">
                  <c:v>Mount Holly township</c:v>
                </c:pt>
                <c:pt idx="9">
                  <c:v>North Hanover township</c:v>
                </c:pt>
              </c:strCache>
            </c:strRef>
          </c:cat>
          <c:val>
            <c:numRef>
              <c:f>Sheet1!$B$2:$B$11</c:f>
              <c:numCache>
                <c:formatCode>_("$"* #,##0_);_("$"* \(#,##0\);_("$"* "-"??_);_(@_)</c:formatCode>
                <c:ptCount val="10"/>
                <c:pt idx="0">
                  <c:v>52222</c:v>
                </c:pt>
                <c:pt idx="1">
                  <c:v>74932</c:v>
                </c:pt>
                <c:pt idx="2">
                  <c:v>75361</c:v>
                </c:pt>
                <c:pt idx="3">
                  <c:v>75732</c:v>
                </c:pt>
                <c:pt idx="4">
                  <c:v>78009</c:v>
                </c:pt>
                <c:pt idx="5">
                  <c:v>78977</c:v>
                </c:pt>
                <c:pt idx="6">
                  <c:v>79730</c:v>
                </c:pt>
                <c:pt idx="7">
                  <c:v>80000</c:v>
                </c:pt>
                <c:pt idx="8">
                  <c:v>83145</c:v>
                </c:pt>
                <c:pt idx="9">
                  <c:v>83447</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Burlington Median $105,271</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Wrightstown borough</c:v>
                </c:pt>
                <c:pt idx="1">
                  <c:v>Riverside township</c:v>
                </c:pt>
                <c:pt idx="2">
                  <c:v>Delanco township</c:v>
                </c:pt>
                <c:pt idx="3">
                  <c:v>Maple Shade township</c:v>
                </c:pt>
                <c:pt idx="4">
                  <c:v>Burlington city</c:v>
                </c:pt>
                <c:pt idx="5">
                  <c:v>Edgewater Park township</c:v>
                </c:pt>
                <c:pt idx="6">
                  <c:v>Pemberton township</c:v>
                </c:pt>
                <c:pt idx="7">
                  <c:v>Bass River township</c:v>
                </c:pt>
                <c:pt idx="8">
                  <c:v>Mount Holly township</c:v>
                </c:pt>
                <c:pt idx="9">
                  <c:v>North Hanover township</c:v>
                </c:pt>
              </c:strCache>
            </c:strRef>
          </c:cat>
          <c:val>
            <c:numRef>
              <c:f>Sheet1!$C$2:$C$11</c:f>
              <c:numCache>
                <c:formatCode>"$"#,##0</c:formatCode>
                <c:ptCount val="10"/>
                <c:pt idx="0">
                  <c:v>105271</c:v>
                </c:pt>
                <c:pt idx="1">
                  <c:v>105271</c:v>
                </c:pt>
                <c:pt idx="2">
                  <c:v>105271</c:v>
                </c:pt>
                <c:pt idx="3">
                  <c:v>105271</c:v>
                </c:pt>
                <c:pt idx="4">
                  <c:v>105271</c:v>
                </c:pt>
                <c:pt idx="5">
                  <c:v>105271</c:v>
                </c:pt>
                <c:pt idx="6">
                  <c:v>105271</c:v>
                </c:pt>
                <c:pt idx="7">
                  <c:v>105271</c:v>
                </c:pt>
                <c:pt idx="8">
                  <c:v>105271</c:v>
                </c:pt>
                <c:pt idx="9">
                  <c:v>105271</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5698679667892512"/>
          <c:y val="0.9608046931091585"/>
          <c:w val="0.23738175515883478"/>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6">
                  <c:v>0.151</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6" formatCode="0%">
                  <c:v>6.7000000000000004E-2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9771396700330405"/>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0.06</c:v>
                </c:pt>
                <c:pt idx="1">
                  <c:v>6.2E-2</c:v>
                </c:pt>
                <c:pt idx="2">
                  <c:v>0.107</c:v>
                </c:pt>
                <c:pt idx="3">
                  <c:v>7.8E-2</c:v>
                </c:pt>
                <c:pt idx="4">
                  <c:v>6.7000000000000004E-2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Riverside township</c:v>
                </c:pt>
                <c:pt idx="1">
                  <c:v>Edgewater Park township</c:v>
                </c:pt>
                <c:pt idx="2">
                  <c:v>Beverly city</c:v>
                </c:pt>
                <c:pt idx="3">
                  <c:v>Wrightstown borough</c:v>
                </c:pt>
                <c:pt idx="4">
                  <c:v>Woodland township</c:v>
                </c:pt>
                <c:pt idx="5">
                  <c:v>Pemberton borough</c:v>
                </c:pt>
                <c:pt idx="6">
                  <c:v>Burlington city</c:v>
                </c:pt>
                <c:pt idx="7">
                  <c:v>Mount Holly township</c:v>
                </c:pt>
                <c:pt idx="8">
                  <c:v>Willingboro township</c:v>
                </c:pt>
                <c:pt idx="9">
                  <c:v>Pemberton township</c:v>
                </c:pt>
              </c:strCache>
            </c:strRef>
          </c:cat>
          <c:val>
            <c:numRef>
              <c:f>Sheet1!$B$2:$B$11</c:f>
              <c:numCache>
                <c:formatCode>0%</c:formatCode>
                <c:ptCount val="10"/>
                <c:pt idx="0">
                  <c:v>0.35199999999999998</c:v>
                </c:pt>
                <c:pt idx="1">
                  <c:v>0.27400000000000002</c:v>
                </c:pt>
                <c:pt idx="2">
                  <c:v>0.26800000000000002</c:v>
                </c:pt>
                <c:pt idx="3">
                  <c:v>0.23599999999999999</c:v>
                </c:pt>
                <c:pt idx="4">
                  <c:v>0.23300000000000001</c:v>
                </c:pt>
                <c:pt idx="5">
                  <c:v>0.221</c:v>
                </c:pt>
                <c:pt idx="6">
                  <c:v>0.154</c:v>
                </c:pt>
                <c:pt idx="7">
                  <c:v>0.14499999999999999</c:v>
                </c:pt>
                <c:pt idx="8">
                  <c:v>0.14000000000000001</c:v>
                </c:pt>
                <c:pt idx="9">
                  <c:v>0.13300000000000001</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Burlington Avg. 7.60%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Riverside township</c:v>
                </c:pt>
                <c:pt idx="1">
                  <c:v>Edgewater Park township</c:v>
                </c:pt>
                <c:pt idx="2">
                  <c:v>Beverly city</c:v>
                </c:pt>
                <c:pt idx="3">
                  <c:v>Wrightstown borough</c:v>
                </c:pt>
                <c:pt idx="4">
                  <c:v>Woodland township</c:v>
                </c:pt>
                <c:pt idx="5">
                  <c:v>Pemberton borough</c:v>
                </c:pt>
                <c:pt idx="6">
                  <c:v>Burlington city</c:v>
                </c:pt>
                <c:pt idx="7">
                  <c:v>Mount Holly township</c:v>
                </c:pt>
                <c:pt idx="8">
                  <c:v>Willingboro township</c:v>
                </c:pt>
                <c:pt idx="9">
                  <c:v>Pemberton township</c:v>
                </c:pt>
              </c:strCache>
            </c:strRef>
          </c:cat>
          <c:val>
            <c:numRef>
              <c:f>Sheet1!$C$2:$C$11</c:f>
              <c:numCache>
                <c:formatCode>0%</c:formatCode>
                <c:ptCount val="10"/>
                <c:pt idx="0">
                  <c:v>7.5999999999999998E-2</c:v>
                </c:pt>
                <c:pt idx="1">
                  <c:v>7.5999999999999998E-2</c:v>
                </c:pt>
                <c:pt idx="2">
                  <c:v>7.5999999999999998E-2</c:v>
                </c:pt>
                <c:pt idx="3">
                  <c:v>7.5999999999999998E-2</c:v>
                </c:pt>
                <c:pt idx="4">
                  <c:v>7.5999999999999998E-2</c:v>
                </c:pt>
                <c:pt idx="5">
                  <c:v>7.5999999999999998E-2</c:v>
                </c:pt>
                <c:pt idx="6">
                  <c:v>7.5999999999999998E-2</c:v>
                </c:pt>
                <c:pt idx="7">
                  <c:v>7.5999999999999998E-2</c:v>
                </c:pt>
                <c:pt idx="8">
                  <c:v>7.5999999999999998E-2</c:v>
                </c:pt>
                <c:pt idx="9">
                  <c:v>7.5999999999999998E-2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2309022231850701"/>
          <c:y val="0.92248508709138632"/>
          <c:w val="0.19675172614351946"/>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6">
                  <c:v>0.18702891863000001</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2">
                  <c:v>0.13336631646</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0.16</c:v>
                </c:pt>
                <c:pt idx="1">
                  <c:v>0.16</c:v>
                </c:pt>
                <c:pt idx="2">
                  <c:v>0.15</c:v>
                </c:pt>
                <c:pt idx="3">
                  <c:v>0.15033686818</c:v>
                </c:pt>
                <c:pt idx="4">
                  <c:v>0.14000000000000001</c:v>
                </c:pt>
                <c:pt idx="5">
                  <c:v>0.14000000000000001</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3">
                  <c:v>0.113</c:v>
                </c:pt>
                <c:pt idx="14">
                  <c:v>0.11600000000000001</c:v>
                </c:pt>
                <c:pt idx="15">
                  <c:v>0.11899999999999999</c:v>
                </c:pt>
                <c:pt idx="16">
                  <c:v>0.121</c:v>
                </c:pt>
                <c:pt idx="17">
                  <c:v>0.122</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3" formatCode="0.0%">
                  <c:v>7.9000000000000001E-2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2137758366141729"/>
          <c:y val="0.90222293488742389"/>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7.0999999999999994E-2</c:v>
                </c:pt>
                <c:pt idx="1">
                  <c:v>5.6000000000000001E-2</c:v>
                </c:pt>
                <c:pt idx="2">
                  <c:v>7.9000000000000001E-2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4402</c:v>
                </c:pt>
                <c:pt idx="1">
                  <c:v>4592</c:v>
                </c:pt>
                <c:pt idx="2">
                  <c:v>4279</c:v>
                </c:pt>
                <c:pt idx="3">
                  <c:v>4356</c:v>
                </c:pt>
                <c:pt idx="4">
                  <c:v>4079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13837</c:v>
                </c:pt>
                <c:pt idx="3" formatCode="#,##0">
                  <c:v>11707</c:v>
                </c:pt>
                <c:pt idx="4" formatCode="#,##0">
                  <c:v>12568</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8524</c:v>
                </c:pt>
                <c:pt idx="1">
                  <c:v>10642</c:v>
                </c:pt>
                <c:pt idx="2">
                  <c:v>8365</c:v>
                </c:pt>
                <c:pt idx="3">
                  <c:v>8778</c:v>
                </c:pt>
                <c:pt idx="4">
                  <c:v>9228</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Burlington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1720</c:v>
                </c:pt>
                <c:pt idx="1">
                  <c:v>1612</c:v>
                </c:pt>
                <c:pt idx="2">
                  <c:v>1470</c:v>
                </c:pt>
                <c:pt idx="3">
                  <c:v>1350</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13">
                  <c:v>1720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General</c:formatCode>
                <c:ptCount val="22"/>
                <c:pt idx="13" formatCode="&quot;$&quot;#,##0_);[Red]\(&quot;$&quot;#,##0\)">
                  <c:v>1350</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9">
                  <c:v>31.7</c:v>
                </c:pt>
                <c:pt idx="10">
                  <c:v>30.2</c:v>
                </c:pt>
                <c:pt idx="11">
                  <c:v>30.1</c:v>
                </c:pt>
                <c:pt idx="13">
                  <c:v>28.9</c:v>
                </c:pt>
                <c:pt idx="14">
                  <c:v>28.7</c:v>
                </c:pt>
                <c:pt idx="15">
                  <c:v>27.5</c:v>
                </c:pt>
                <c:pt idx="16">
                  <c:v>27.5</c:v>
                </c:pt>
                <c:pt idx="17">
                  <c:v>26.9</c:v>
                </c:pt>
                <c:pt idx="18">
                  <c:v>26.3</c:v>
                </c:pt>
                <c:pt idx="19">
                  <c:v>24.6</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12">
                  <c:v>29.5</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30.5</c:v>
                </c:pt>
                <c:pt idx="1">
                  <c:v>30</c:v>
                </c:pt>
                <c:pt idx="2">
                  <c:v>26.9</c:v>
                </c:pt>
                <c:pt idx="3" formatCode="0.0">
                  <c:v>29.2</c:v>
                </c:pt>
                <c:pt idx="4" formatCode="0.0">
                  <c:v>29.5</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0.25</c:v>
                </c:pt>
                <c:pt idx="1">
                  <c:v>0.21</c:v>
                </c:pt>
                <c:pt idx="2">
                  <c:v>0.2</c:v>
                </c:pt>
                <c:pt idx="3">
                  <c:v>0.19</c:v>
                </c:pt>
                <c:pt idx="4" formatCode="General">
                  <c:v>0.19</c:v>
                </c:pt>
                <c:pt idx="5">
                  <c:v>0.19</c:v>
                </c:pt>
                <c:pt idx="6">
                  <c:v>0.19</c:v>
                </c:pt>
                <c:pt idx="7">
                  <c:v>0.19</c:v>
                </c:pt>
                <c:pt idx="9">
                  <c:v>0.17</c:v>
                </c:pt>
                <c:pt idx="10">
                  <c:v>0.17</c:v>
                </c:pt>
                <c:pt idx="11">
                  <c:v>0.17</c:v>
                </c:pt>
                <c:pt idx="12">
                  <c:v>0.17</c:v>
                </c:pt>
                <c:pt idx="13">
                  <c:v>0.17</c:v>
                </c:pt>
                <c:pt idx="14" formatCode="General">
                  <c:v>0.16</c:v>
                </c:pt>
                <c:pt idx="15">
                  <c:v>0.15</c:v>
                </c:pt>
                <c:pt idx="16">
                  <c:v>0.15</c:v>
                </c:pt>
                <c:pt idx="17">
                  <c:v>0.15</c:v>
                </c:pt>
                <c:pt idx="18">
                  <c:v>0.14000000000000001</c:v>
                </c:pt>
                <c:pt idx="19">
                  <c:v>0.13</c:v>
                </c:pt>
                <c:pt idx="2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8" formatCode="0%">
                  <c:v>0.18</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6">
                  <c:v>4.7E-2</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7" formatCode="0.0%">
                  <c:v>0.04</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2.9000000000000001E-2</c:v>
                </c:pt>
                <c:pt idx="1">
                  <c:v>2.7E-2</c:v>
                </c:pt>
                <c:pt idx="2">
                  <c:v>2.1999999999999999E-2</c:v>
                </c:pt>
                <c:pt idx="3">
                  <c:v>3.5000000000000003E-2</c:v>
                </c:pt>
                <c:pt idx="4">
                  <c:v>0.04</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Westampton township</c:v>
                </c:pt>
                <c:pt idx="1">
                  <c:v>Burlington city</c:v>
                </c:pt>
                <c:pt idx="2">
                  <c:v>Delanco township</c:v>
                </c:pt>
                <c:pt idx="3">
                  <c:v>Delran township</c:v>
                </c:pt>
                <c:pt idx="4">
                  <c:v>New Hanover township</c:v>
                </c:pt>
                <c:pt idx="5">
                  <c:v>Willingboro township</c:v>
                </c:pt>
                <c:pt idx="6">
                  <c:v>Pemberton township</c:v>
                </c:pt>
                <c:pt idx="7">
                  <c:v>Fieldsboro borough</c:v>
                </c:pt>
                <c:pt idx="8">
                  <c:v>Mansfield township</c:v>
                </c:pt>
                <c:pt idx="9">
                  <c:v>Pemberton borough</c:v>
                </c:pt>
              </c:strCache>
            </c:strRef>
          </c:cat>
          <c:val>
            <c:numRef>
              <c:f>Sheet1!$B$2:$B$11</c:f>
              <c:numCache>
                <c:formatCode>0.0%</c:formatCode>
                <c:ptCount val="10"/>
                <c:pt idx="0">
                  <c:v>0.157</c:v>
                </c:pt>
                <c:pt idx="1">
                  <c:v>0.10199999999999999</c:v>
                </c:pt>
                <c:pt idx="2">
                  <c:v>7.2999999999999995E-2</c:v>
                </c:pt>
                <c:pt idx="3">
                  <c:v>7.1999999999999995E-2</c:v>
                </c:pt>
                <c:pt idx="4">
                  <c:v>5.7000000000000002E-2</c:v>
                </c:pt>
                <c:pt idx="5">
                  <c:v>4.9000000000000002E-2</c:v>
                </c:pt>
                <c:pt idx="6">
                  <c:v>4.7E-2</c:v>
                </c:pt>
                <c:pt idx="7">
                  <c:v>4.2999999999999997E-2</c:v>
                </c:pt>
                <c:pt idx="8">
                  <c:v>4.2000000000000003E-2</c:v>
                </c:pt>
                <c:pt idx="9">
                  <c:v>0.04</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Burlington County Avg. 2.70%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Westampton township</c:v>
                </c:pt>
                <c:pt idx="1">
                  <c:v>Burlington city</c:v>
                </c:pt>
                <c:pt idx="2">
                  <c:v>Delanco township</c:v>
                </c:pt>
                <c:pt idx="3">
                  <c:v>Delran township</c:v>
                </c:pt>
                <c:pt idx="4">
                  <c:v>New Hanover township</c:v>
                </c:pt>
                <c:pt idx="5">
                  <c:v>Willingboro township</c:v>
                </c:pt>
                <c:pt idx="6">
                  <c:v>Pemberton township</c:v>
                </c:pt>
                <c:pt idx="7">
                  <c:v>Fieldsboro borough</c:v>
                </c:pt>
                <c:pt idx="8">
                  <c:v>Mansfield township</c:v>
                </c:pt>
                <c:pt idx="9">
                  <c:v>Pemberton borough</c:v>
                </c:pt>
              </c:strCache>
            </c:strRef>
          </c:cat>
          <c:val>
            <c:numRef>
              <c:f>Sheet1!$C$2:$C$11</c:f>
              <c:numCache>
                <c:formatCode>0.00%</c:formatCode>
                <c:ptCount val="10"/>
                <c:pt idx="0">
                  <c:v>2.7E-2</c:v>
                </c:pt>
                <c:pt idx="1">
                  <c:v>2.7E-2</c:v>
                </c:pt>
                <c:pt idx="2">
                  <c:v>2.7E-2</c:v>
                </c:pt>
                <c:pt idx="3">
                  <c:v>2.7E-2</c:v>
                </c:pt>
                <c:pt idx="4">
                  <c:v>2.7E-2</c:v>
                </c:pt>
                <c:pt idx="5">
                  <c:v>2.7E-2</c:v>
                </c:pt>
                <c:pt idx="6">
                  <c:v>2.7E-2</c:v>
                </c:pt>
                <c:pt idx="7">
                  <c:v>2.7E-2</c:v>
                </c:pt>
                <c:pt idx="8">
                  <c:v>2.7E-2</c:v>
                </c:pt>
                <c:pt idx="9">
                  <c:v>2.7E-2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0862819881889763E-2"/>
          <c:y val="0.90357907793587688"/>
          <c:w val="0.27077436023622048"/>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11">
                  <c:v>17745</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11">
                  <c:v>6265</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13">
                  <c:v>0.93200000000000005</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5">
                  <c:v>0.91</c:v>
                </c:pt>
                <c:pt idx="6">
                  <c:v>0.91400000000000003</c:v>
                </c:pt>
                <c:pt idx="7">
                  <c:v>0.91600000000000004</c:v>
                </c:pt>
                <c:pt idx="8">
                  <c:v>0.91800000000000004</c:v>
                </c:pt>
                <c:pt idx="9">
                  <c:v>0.92200000000000004</c:v>
                </c:pt>
                <c:pt idx="10">
                  <c:v>0.92300000000000004</c:v>
                </c:pt>
                <c:pt idx="11">
                  <c:v>0.92300000000000004</c:v>
                </c:pt>
                <c:pt idx="12">
                  <c:v>0.92600000000000005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0.93500000000000005</c:v>
                </c:pt>
                <c:pt idx="1">
                  <c:v>0.95299999999999996</c:v>
                </c:pt>
                <c:pt idx="2">
                  <c:v>0.95699999999999996</c:v>
                </c:pt>
                <c:pt idx="3">
                  <c:v>0.92700000000000005</c:v>
                </c:pt>
                <c:pt idx="4">
                  <c:v>0.93500000000000005</c:v>
                </c:pt>
                <c:pt idx="5">
                  <c:v>0.93200000000000005</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13">
                  <c:v>0.8</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5">
                  <c:v>0.74</c:v>
                </c:pt>
                <c:pt idx="6">
                  <c:v>0.74</c:v>
                </c:pt>
                <c:pt idx="7">
                  <c:v>0.74</c:v>
                </c:pt>
                <c:pt idx="8">
                  <c:v>0.75</c:v>
                </c:pt>
                <c:pt idx="9">
                  <c:v>0.75</c:v>
                </c:pt>
                <c:pt idx="10">
                  <c:v>0.75</c:v>
                </c:pt>
                <c:pt idx="11">
                  <c:v>0.76</c:v>
                </c:pt>
                <c:pt idx="12">
                  <c:v>0.79</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6900546959602087"/>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0.79</c:v>
                </c:pt>
                <c:pt idx="1">
                  <c:v>0.72</c:v>
                </c:pt>
                <c:pt idx="2">
                  <c:v>0.75</c:v>
                </c:pt>
                <c:pt idx="3">
                  <c:v>0.85</c:v>
                </c:pt>
                <c:pt idx="4">
                  <c:v>0.66</c:v>
                </c:pt>
                <c:pt idx="5">
                  <c:v>0.72</c:v>
                </c:pt>
                <c:pt idx="6">
                  <c:v>0.75</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c:v>0.40699999999999997</c:v>
                </c:pt>
                <c:pt idx="1">
                  <c:v>0.38</c:v>
                </c:pt>
                <c:pt idx="2">
                  <c:v>0.379</c:v>
                </c:pt>
                <c:pt idx="3">
                  <c:v>0.373</c:v>
                </c:pt>
                <c:pt idx="4">
                  <c:v>0.36399999999999999</c:v>
                </c:pt>
                <c:pt idx="5">
                  <c:v>0.35799999999999998</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18" formatCode="0.0%">
                  <c:v>0.31</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Cesarean Delivery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0.00%</c:formatCode>
                <c:ptCount val="5"/>
                <c:pt idx="0">
                  <c:v>0.27400000000000002</c:v>
                </c:pt>
                <c:pt idx="1">
                  <c:v>0.36799999999999999</c:v>
                </c:pt>
                <c:pt idx="2">
                  <c:v>0.42399999999999999</c:v>
                </c:pt>
                <c:pt idx="3">
                  <c:v>0.34899999999999998</c:v>
                </c:pt>
                <c:pt idx="4">
                  <c:v>0.31</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Burlington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0.04</c:v>
                </c:pt>
                <c:pt idx="1">
                  <c:v>0.04</c:v>
                </c:pt>
                <c:pt idx="2">
                  <c:v>3.7999999999999999E-2</c:v>
                </c:pt>
                <c:pt idx="3">
                  <c:v>0.04</c:v>
                </c:pt>
                <c:pt idx="4">
                  <c:v>4.4999999999999998E-2</c:v>
                </c:pt>
                <c:pt idx="5">
                  <c:v>4.3999999999999997E-2</c:v>
                </c:pt>
                <c:pt idx="6">
                  <c:v>4.2000000000000003E-2</c:v>
                </c:pt>
                <c:pt idx="7">
                  <c:v>3.5999999999999997E-2</c:v>
                </c:pt>
                <c:pt idx="8">
                  <c:v>0.04</c:v>
                </c:pt>
                <c:pt idx="9">
                  <c:v>4.2000000000000003E-2</c:v>
                </c:pt>
                <c:pt idx="10">
                  <c:v>4.9000000000000002E-2</c:v>
                </c:pt>
                <c:pt idx="11">
                  <c:v>4.9000000000000002E-2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8">
                  <c:v>6.1499999999999999E-2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5" formatCode="0.0">
                  <c:v>4.1000000000000002E-2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668018562225108"/>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6">
                  <c:v>6.6850800000000002E-2</c:v>
                </c:pt>
                <c:pt idx="7">
                  <c:v>6.1415400000000002E-2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8" formatCode="0.0%">
                  <c:v>5.6457800000000002E-2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c:formatCode>
                <c:ptCount val="5"/>
                <c:pt idx="0">
                  <c:v>6.0443200000000002E-2</c:v>
                </c:pt>
                <c:pt idx="1">
                  <c:v>5.6593900000000003E-2</c:v>
                </c:pt>
                <c:pt idx="2">
                  <c:v>5.6744000000000003E-2</c:v>
                </c:pt>
                <c:pt idx="3">
                  <c:v>5.5397700000000001E-2</c:v>
                </c:pt>
                <c:pt idx="4">
                  <c:v>5.6457800000000002E-2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Sheet1!$A$2:$A$15</c:f>
              <c:strCache>
                <c:ptCount val="14"/>
                <c:pt idx="0">
                  <c:v>Northern Burlington County Regional School District</c:v>
                </c:pt>
                <c:pt idx="1">
                  <c:v>Burlington County Institute Of Technology School District</c:v>
                </c:pt>
                <c:pt idx="2">
                  <c:v>Moorestown Township Public School District</c:v>
                </c:pt>
                <c:pt idx="3">
                  <c:v>Lenape Regional High School District</c:v>
                </c:pt>
                <c:pt idx="4">
                  <c:v>Bordentown Regional School District</c:v>
                </c:pt>
                <c:pt idx="5">
                  <c:v>Pemberton Township School District</c:v>
                </c:pt>
                <c:pt idx="6">
                  <c:v>Delran Township School District</c:v>
                </c:pt>
                <c:pt idx="7">
                  <c:v>Rancocas Valley Regional High School District</c:v>
                </c:pt>
                <c:pt idx="8">
                  <c:v>Burlington Township School District</c:v>
                </c:pt>
                <c:pt idx="9">
                  <c:v>Palmyra Public School District</c:v>
                </c:pt>
                <c:pt idx="10">
                  <c:v>Cinnaminson Township School District</c:v>
                </c:pt>
                <c:pt idx="11">
                  <c:v>Florence Township School District</c:v>
                </c:pt>
                <c:pt idx="12">
                  <c:v>Maple Shade School District</c:v>
                </c:pt>
                <c:pt idx="13">
                  <c:v>Riverside Township School District</c:v>
                </c:pt>
              </c:strCache>
            </c:strRef>
          </c:cat>
          <c:val>
            <c:numRef>
              <c:f>Sheet1!$B$2:$B$15</c:f>
              <c:numCache>
                <c:formatCode>General</c:formatCode>
                <c:ptCount val="14"/>
                <c:pt idx="0">
                  <c:v>97.2</c:v>
                </c:pt>
                <c:pt idx="1">
                  <c:v>96.9</c:v>
                </c:pt>
                <c:pt idx="2">
                  <c:v>96.9</c:v>
                </c:pt>
                <c:pt idx="3">
                  <c:v>95.9</c:v>
                </c:pt>
                <c:pt idx="4">
                  <c:v>95</c:v>
                </c:pt>
                <c:pt idx="5">
                  <c:v>94.8</c:v>
                </c:pt>
                <c:pt idx="6">
                  <c:v>94.5</c:v>
                </c:pt>
                <c:pt idx="7">
                  <c:v>93.9</c:v>
                </c:pt>
                <c:pt idx="8">
                  <c:v>93.3</c:v>
                </c:pt>
                <c:pt idx="9">
                  <c:v>92.8</c:v>
                </c:pt>
                <c:pt idx="10">
                  <c:v>92.4</c:v>
                </c:pt>
                <c:pt idx="11">
                  <c:v>92.4</c:v>
                </c:pt>
                <c:pt idx="12">
                  <c:v>88.6</c:v>
                </c:pt>
                <c:pt idx="13">
                  <c:v>85.4</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Rate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Sheet1!$A$2:$A$15</c:f>
              <c:strCache>
                <c:ptCount val="14"/>
                <c:pt idx="0">
                  <c:v>Northern Burlington County Regional School District</c:v>
                </c:pt>
                <c:pt idx="1">
                  <c:v>Burlington County Institute Of Technology School District</c:v>
                </c:pt>
                <c:pt idx="2">
                  <c:v>Moorestown Township Public School District</c:v>
                </c:pt>
                <c:pt idx="3">
                  <c:v>Lenape Regional High School District</c:v>
                </c:pt>
                <c:pt idx="4">
                  <c:v>Bordentown Regional School District</c:v>
                </c:pt>
                <c:pt idx="5">
                  <c:v>Pemberton Township School District</c:v>
                </c:pt>
                <c:pt idx="6">
                  <c:v>Delran Township School District</c:v>
                </c:pt>
                <c:pt idx="7">
                  <c:v>Rancocas Valley Regional High School District</c:v>
                </c:pt>
                <c:pt idx="8">
                  <c:v>Burlington Township School District</c:v>
                </c:pt>
                <c:pt idx="9">
                  <c:v>Palmyra Public School District</c:v>
                </c:pt>
                <c:pt idx="10">
                  <c:v>Cinnaminson Township School District</c:v>
                </c:pt>
                <c:pt idx="11">
                  <c:v>Florence Township School District</c:v>
                </c:pt>
                <c:pt idx="12">
                  <c:v>Maple Shade School District</c:v>
                </c:pt>
                <c:pt idx="13">
                  <c:v>Riverside Township School District</c:v>
                </c:pt>
              </c:strCache>
            </c:strRef>
          </c:cat>
          <c:val>
            <c:numRef>
              <c:f>Sheet1!$C$2:$C$15</c:f>
              <c:numCache>
                <c:formatCode>General</c:formatCode>
                <c:ptCount val="14"/>
                <c:pt idx="0">
                  <c:v>91.1</c:v>
                </c:pt>
                <c:pt idx="1">
                  <c:v>91.1</c:v>
                </c:pt>
                <c:pt idx="2">
                  <c:v>91.1</c:v>
                </c:pt>
                <c:pt idx="3">
                  <c:v>91.1</c:v>
                </c:pt>
                <c:pt idx="4">
                  <c:v>91.1</c:v>
                </c:pt>
                <c:pt idx="5">
                  <c:v>91.1</c:v>
                </c:pt>
                <c:pt idx="6">
                  <c:v>91.1</c:v>
                </c:pt>
                <c:pt idx="7">
                  <c:v>91.1</c:v>
                </c:pt>
                <c:pt idx="8">
                  <c:v>91.1</c:v>
                </c:pt>
                <c:pt idx="9">
                  <c:v>91.1</c:v>
                </c:pt>
                <c:pt idx="10">
                  <c:v>91.1</c:v>
                </c:pt>
                <c:pt idx="11">
                  <c:v>91.1</c:v>
                </c:pt>
                <c:pt idx="12">
                  <c:v>91.1</c:v>
                </c:pt>
                <c:pt idx="13">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1396497303569066"/>
          <c:y val="0.9433784588946329"/>
          <c:w val="0.24590491403642259"/>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0.91900000000000004</c:v>
                </c:pt>
                <c:pt idx="1">
                  <c:v>0.90800000000000003</c:v>
                </c:pt>
                <c:pt idx="2">
                  <c:v>0.94099999999999995</c:v>
                </c:pt>
                <c:pt idx="3">
                  <c:v>0.94799999999999995</c:v>
                </c:pt>
                <c:pt idx="4">
                  <c:v>0.96199999999999997</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6">
                  <c:v>0.93300000000000005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5">
                  <c:v>0.95299999999999996</c:v>
                </c:pt>
                <c:pt idx="16">
                  <c:v>0.95799999999999996</c:v>
                </c:pt>
                <c:pt idx="17">
                  <c:v>0.96</c:v>
                </c:pt>
                <c:pt idx="18">
                  <c:v>0.96099999999999997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19">
                  <c:v>0.96199999999999997</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1249294808197952"/>
          <c:y val="0.90856422932558312"/>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9">
                  <c:v>15.38</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8">
                  <c:v>31.995314942282199</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3223574325936505E-2"/>
                  <c:y val="-0.3525087058934692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15</c:v>
                </c:pt>
                <c:pt idx="1">
                  <c:v>126</c:v>
                </c:pt>
                <c:pt idx="2">
                  <c:v>119</c:v>
                </c:pt>
                <c:pt idx="3">
                  <c:v>503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591</c:v>
                </c:pt>
                <c:pt idx="1">
                  <c:v>4546</c:v>
                </c:pt>
                <c:pt idx="2">
                  <c:v>447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10">
                  <c:v>2.5415899999999998</c:v>
                </c:pt>
                <c:pt idx="11">
                  <c:v>2.6693199999999999</c:v>
                </c:pt>
                <c:pt idx="12">
                  <c:v>3.1207600000000002</c:v>
                </c:pt>
                <c:pt idx="13">
                  <c:v>3.4020800000000002</c:v>
                </c:pt>
                <c:pt idx="14">
                  <c:v>3.4252600000000002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9">
                  <c:v>2.52</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3552706692913385"/>
          <c:y val="0.8966248691776989"/>
          <c:w val="0.157330462598425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0"/>
          <c:w val="0.93470836978710992"/>
          <c:h val="0.88183684373330329"/>
        </c:manualLayout>
      </c:layout>
      <c:lineChart>
        <c:grouping val="standard"/>
        <c:varyColors val="0"/>
        <c:ser>
          <c:idx val="0"/>
          <c:order val="0"/>
          <c:tx>
            <c:strRef>
              <c:f>Sheet1!$B$1</c:f>
              <c:strCache>
                <c:ptCount val="1"/>
                <c:pt idx="0">
                  <c:v> Burlington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0.0</c:formatCode>
                <c:ptCount val="5"/>
                <c:pt idx="0">
                  <c:v>8.2005199999999991</c:v>
                </c:pt>
                <c:pt idx="1">
                  <c:v>8.2683199999999992</c:v>
                </c:pt>
                <c:pt idx="2" formatCode="General">
                  <c:v>4.7</c:v>
                </c:pt>
                <c:pt idx="3" formatCode="General">
                  <c:v>0</c:v>
                </c:pt>
                <c:pt idx="4">
                  <c:v>2.5204599999999999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dLbl>
              <c:idx val="3"/>
              <c:dLblPos val="l"/>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996-4F3D-976A-FAF70AEF3EC1}"/>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0.0</c:formatCode>
                <c:ptCount val="5"/>
                <c:pt idx="0">
                  <c:v>7.4523599999999997</c:v>
                </c:pt>
                <c:pt idx="1">
                  <c:v>7.5911299999999997</c:v>
                </c:pt>
                <c:pt idx="2">
                  <c:v>4.63103</c:v>
                </c:pt>
                <c:pt idx="3" formatCode="General">
                  <c:v>0</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0.0"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
          <c:y val="6.8140319163664999E-3"/>
          <c:w val="0.97463079615048109"/>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13">
                  <c:v>102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13">
                  <c:v>1118</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8.6999999999999993</c:v>
                </c:pt>
                <c:pt idx="1">
                  <c:v>8.6999999999999993</c:v>
                </c:pt>
                <c:pt idx="2">
                  <c:v>8.6</c:v>
                </c:pt>
                <c:pt idx="3">
                  <c:v>8.5312004586000008</c:v>
                </c:pt>
                <c:pt idx="4">
                  <c:v>8.3356846999999998</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10">
                  <c:v>8.3000000000000007</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1">
                  <c:v>8.1762778010999995</c:v>
                </c:pt>
                <c:pt idx="12">
                  <c:v>8.1277507629999999</c:v>
                </c:pt>
                <c:pt idx="13">
                  <c:v>7.8469407432000002</c:v>
                </c:pt>
                <c:pt idx="14">
                  <c:v>7.7464122836999998</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17649597872684539"/>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3.0271325732264001</c:v>
                </c:pt>
                <c:pt idx="1">
                  <c:v>3.59436997046974</c:v>
                </c:pt>
                <c:pt idx="2">
                  <c:v>3.6262113768757902</c:v>
                </c:pt>
                <c:pt idx="3">
                  <c:v>5.1254167899378702</c:v>
                </c:pt>
                <c:pt idx="4">
                  <c:v>5.4657960112418804</c:v>
                </c:pt>
                <c:pt idx="5">
                  <c:v>5.4878628577638304</c:v>
                </c:pt>
                <c:pt idx="6">
                  <c:v>5.7974703490239596</c:v>
                </c:pt>
                <c:pt idx="7">
                  <c:v>5.8973015377811997</c:v>
                </c:pt>
                <c:pt idx="8">
                  <c:v>6.00817304826995</c:v>
                </c:pt>
                <c:pt idx="9">
                  <c:v>6.47685191856025</c:v>
                </c:pt>
                <c:pt idx="10">
                  <c:v>7.5612357105601502</c:v>
                </c:pt>
                <c:pt idx="11">
                  <c:v>8.4148828600318808</c:v>
                </c:pt>
                <c:pt idx="12">
                  <c:v>8.6669125365258601</c:v>
                </c:pt>
                <c:pt idx="14">
                  <c:v>9.2362820490348003</c:v>
                </c:pt>
                <c:pt idx="15">
                  <c:v>11.4442447744254</c:v>
                </c:pt>
                <c:pt idx="16">
                  <c:v>12.6844503936004</c:v>
                </c:pt>
                <c:pt idx="17">
                  <c:v>13.440392971849599</c:v>
                </c:pt>
                <c:pt idx="18">
                  <c:v>14.3866151195628</c:v>
                </c:pt>
                <c:pt idx="19">
                  <c:v>14.7139728805515</c:v>
                </c:pt>
                <c:pt idx="20">
                  <c:v>16.6039244428157</c:v>
                </c:pt>
                <c:pt idx="21">
                  <c:v>7.0967961214655304</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13" formatCode="0.00">
                  <c:v>9.1776626088671094</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3821</c:v>
                </c:pt>
                <c:pt idx="1">
                  <c:v>3699</c:v>
                </c:pt>
                <c:pt idx="2">
                  <c:v>3600</c:v>
                </c:pt>
                <c:pt idx="3">
                  <c:v>3747</c:v>
                </c:pt>
                <c:pt idx="4">
                  <c:v>4096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2.5227797710251354E-2"/>
                  <c:y val="-0.1265624922144136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Contempt of Court</c:v>
                </c:pt>
                <c:pt idx="3">
                  <c:v>Criminal mischief</c:v>
                </c:pt>
                <c:pt idx="4">
                  <c:v>Terroristic Threats</c:v>
                </c:pt>
                <c:pt idx="5">
                  <c:v>Burglary</c:v>
                </c:pt>
                <c:pt idx="6">
                  <c:v>Other</c:v>
                </c:pt>
              </c:strCache>
            </c:strRef>
          </c:cat>
          <c:val>
            <c:numRef>
              <c:f>Sheet1!$B$2:$B$8</c:f>
              <c:numCache>
                <c:formatCode>General</c:formatCode>
                <c:ptCount val="7"/>
                <c:pt idx="0">
                  <c:v>2315</c:v>
                </c:pt>
                <c:pt idx="1">
                  <c:v>1130</c:v>
                </c:pt>
                <c:pt idx="2">
                  <c:v>297</c:v>
                </c:pt>
                <c:pt idx="3">
                  <c:v>222</c:v>
                </c:pt>
                <c:pt idx="4" formatCode="#,##0">
                  <c:v>105</c:v>
                </c:pt>
                <c:pt idx="5">
                  <c:v>19</c:v>
                </c:pt>
                <c:pt idx="6">
                  <c:v>107</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9">
                  <c:v>1750</c:v>
                </c:pt>
                <c:pt idx="10">
                  <c:v>1828</c:v>
                </c:pt>
                <c:pt idx="11">
                  <c:v>1856</c:v>
                </c:pt>
                <c:pt idx="12">
                  <c:v>2033</c:v>
                </c:pt>
                <c:pt idx="13">
                  <c:v>2297</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14">
                  <c:v>2308</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13">
                  <c:v>80699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13">
                  <c:v>63780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65618</c:v>
                </c:pt>
                <c:pt idx="1">
                  <c:v>69608</c:v>
                </c:pt>
                <c:pt idx="2">
                  <c:v>74275</c:v>
                </c:pt>
                <c:pt idx="3">
                  <c:v>74124</c:v>
                </c:pt>
                <c:pt idx="4">
                  <c:v>80699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56292</c:v>
                </c:pt>
                <c:pt idx="1">
                  <c:v>55801</c:v>
                </c:pt>
                <c:pt idx="2">
                  <c:v>61394</c:v>
                </c:pt>
                <c:pt idx="3">
                  <c:v>63939</c:v>
                </c:pt>
                <c:pt idx="4">
                  <c:v>63780</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9">
                  <c:v>403</c:v>
                </c:pt>
                <c:pt idx="10">
                  <c:v>443</c:v>
                </c:pt>
                <c:pt idx="11">
                  <c:v>501</c:v>
                </c:pt>
                <c:pt idx="12">
                  <c:v>522</c:v>
                </c:pt>
                <c:pt idx="13">
                  <c:v>524</c:v>
                </c:pt>
                <c:pt idx="14">
                  <c:v>564</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15">
                  <c:v>571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164</c:v>
                </c:pt>
                <c:pt idx="1">
                  <c:v>149</c:v>
                </c:pt>
                <c:pt idx="2">
                  <c:v>162</c:v>
                </c:pt>
                <c:pt idx="3">
                  <c:v>151</c:v>
                </c:pt>
                <c:pt idx="4">
                  <c:v>128</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0">
                  <c:v>-0.1</c:v>
                </c:pt>
                <c:pt idx="11">
                  <c:v>-0.105960264900662</c:v>
                </c:pt>
                <c:pt idx="13">
                  <c:v>-0.16666666666666699</c:v>
                </c:pt>
                <c:pt idx="14">
                  <c:v>-0.17857142857142899</c:v>
                </c:pt>
                <c:pt idx="15">
                  <c:v>-0.25</c:v>
                </c:pt>
                <c:pt idx="16">
                  <c:v>-0.29803921568627501</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12">
                  <c:v>-0.15231788079470199</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4.6960576338018048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Burlington</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Cocaine/Crack</c:v>
                </c:pt>
                <c:pt idx="2">
                  <c:v>Heroin</c:v>
                </c:pt>
                <c:pt idx="3">
                  <c:v>Other Opiates</c:v>
                </c:pt>
                <c:pt idx="4">
                  <c:v>Marijuana/Hashish</c:v>
                </c:pt>
                <c:pt idx="5">
                  <c:v>Methamphetamines</c:v>
                </c:pt>
                <c:pt idx="6">
                  <c:v>Unknown/Other Drugs</c:v>
                </c:pt>
              </c:strCache>
            </c:strRef>
          </c:cat>
          <c:val>
            <c:numRef>
              <c:f>Sheet1!$B$2:$H$2</c:f>
              <c:numCache>
                <c:formatCode>0%</c:formatCode>
                <c:ptCount val="7"/>
                <c:pt idx="0">
                  <c:v>0.4</c:v>
                </c:pt>
                <c:pt idx="1">
                  <c:v>0.06</c:v>
                </c:pt>
                <c:pt idx="2">
                  <c:v>0.28999999999999998</c:v>
                </c:pt>
                <c:pt idx="3">
                  <c:v>0.11</c:v>
                </c:pt>
                <c:pt idx="4">
                  <c:v>0.06</c:v>
                </c:pt>
                <c:pt idx="5">
                  <c:v>0.03</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Residential Services</c:v>
                </c:pt>
                <c:pt idx="1">
                  <c:v>Community Support Services (CSS)</c:v>
                </c:pt>
                <c:pt idx="2">
                  <c:v>Partial Care</c:v>
                </c:pt>
                <c:pt idx="3">
                  <c:v>Self-Help Center/Community Wellness Center</c:v>
                </c:pt>
                <c:pt idx="4">
                  <c:v>County Mental Health Board</c:v>
                </c:pt>
                <c:pt idx="5">
                  <c:v>Crisis House</c:v>
                </c:pt>
                <c:pt idx="6">
                  <c:v>Early Intervention Support Services (EISS)</c:v>
                </c:pt>
                <c:pt idx="7">
                  <c:v>Homeless Services (PATH)</c:v>
                </c:pt>
                <c:pt idx="8">
                  <c:v>Integrated Case Management Services (ICMS)</c:v>
                </c:pt>
                <c:pt idx="9">
                  <c:v>Intensive Family Support Services (IFSS)</c:v>
                </c:pt>
                <c:pt idx="10">
                  <c:v>Intensive Outpatient Tx and Support Services (IOTSS)</c:v>
                </c:pt>
                <c:pt idx="11">
                  <c:v>Involuntary Outpatient Commitment (IOC)</c:v>
                </c:pt>
                <c:pt idx="12">
                  <c:v>Justice Involved Services (JIS)</c:v>
                </c:pt>
                <c:pt idx="13">
                  <c:v>Outpatient</c:v>
                </c:pt>
                <c:pt idx="14">
                  <c:v>Outpatient - Medication Monitoring Only</c:v>
                </c:pt>
                <c:pt idx="15">
                  <c:v>Primary Screening Services</c:v>
                </c:pt>
                <c:pt idx="16">
                  <c:v>Program of Assertive Community Treatment (PACT)</c:v>
                </c:pt>
                <c:pt idx="17">
                  <c:v>Short Term Care Facility (STCF)</c:v>
                </c:pt>
                <c:pt idx="18">
                  <c:v>Supported Employment Services</c:v>
                </c:pt>
                <c:pt idx="19">
                  <c:v>Systems Advocacy</c:v>
                </c:pt>
              </c:strCache>
            </c:strRef>
          </c:cat>
          <c:val>
            <c:numRef>
              <c:f>Sheet1!$B$2:$B$21</c:f>
              <c:numCache>
                <c:formatCode>General</c:formatCode>
                <c:ptCount val="20"/>
                <c:pt idx="0">
                  <c:v>5</c:v>
                </c:pt>
                <c:pt idx="1">
                  <c:v>3</c:v>
                </c:pt>
                <c:pt idx="2">
                  <c:v>2</c:v>
                </c:pt>
                <c:pt idx="3">
                  <c:v>2</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2">
                  <c:v>0.15</c:v>
                </c:pt>
                <c:pt idx="14">
                  <c:v>0.153</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13">
                  <c:v>0.151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0.158</c:v>
                </c:pt>
                <c:pt idx="1">
                  <c:v>0.184</c:v>
                </c:pt>
                <c:pt idx="2">
                  <c:v>9.0999999999999998E-2</c:v>
                </c:pt>
                <c:pt idx="3">
                  <c:v>0.14000000000000001</c:v>
                </c:pt>
                <c:pt idx="4">
                  <c:v>0.151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0.16900000000000001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0.12</c:v>
                </c:pt>
                <c:pt idx="1">
                  <c:v>0.16</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3">
                  <c:v>0.17</c:v>
                </c:pt>
                <c:pt idx="14">
                  <c:v>0.18099999999999999</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15">
                  <c:v>0.183</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436430830848746"/>
          <c:y val="0.93355499226980188"/>
          <c:w val="0.27121542762698519"/>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0.14699999999999999</c:v>
                </c:pt>
                <c:pt idx="1">
                  <c:v>0.22</c:v>
                </c:pt>
                <c:pt idx="2">
                  <c:v>0.17899999999999999</c:v>
                </c:pt>
                <c:pt idx="3">
                  <c:v>0.19400000000000001</c:v>
                </c:pt>
                <c:pt idx="4">
                  <c:v>0.183</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0.23</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0.14699999999999999</c:v>
                </c:pt>
                <c:pt idx="1">
                  <c:v>0.23699999999999999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11">
                  <c:v>8.9</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12" formatCode="0">
                  <c:v>13437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12">
                  <c:v>13919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7">
                  <c:v>451</c:v>
                </c:pt>
                <c:pt idx="8">
                  <c:v>472</c:v>
                </c:pt>
                <c:pt idx="9">
                  <c:v>643</c:v>
                </c:pt>
                <c:pt idx="10">
                  <c:v>803</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11">
                  <c:v>815</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Youth Eligible for DD Services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8">
                  <c:v>511</c:v>
                </c:pt>
                <c:pt idx="9">
                  <c:v>515</c:v>
                </c:pt>
                <c:pt idx="10">
                  <c:v>633</c:v>
                </c:pt>
                <c:pt idx="11">
                  <c:v>803</c:v>
                </c:pt>
                <c:pt idx="13">
                  <c:v>833</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12">
                  <c:v>808</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764</c:v>
                </c:pt>
                <c:pt idx="1">
                  <c:v>779</c:v>
                </c:pt>
                <c:pt idx="2">
                  <c:v>768</c:v>
                </c:pt>
                <c:pt idx="3">
                  <c:v>752</c:v>
                </c:pt>
                <c:pt idx="4">
                  <c:v>808</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6">
                  <c:v>1.2E-2</c:v>
                </c:pt>
                <c:pt idx="7">
                  <c:v>1.2E-2</c:v>
                </c:pt>
                <c:pt idx="8">
                  <c:v>1.2999999999999999E-2</c:v>
                </c:pt>
                <c:pt idx="9">
                  <c:v>1.2999999999999999E-2</c:v>
                </c:pt>
                <c:pt idx="10">
                  <c:v>1.4E-2</c:v>
                </c:pt>
                <c:pt idx="11">
                  <c:v>1.4999999999999999E-2</c:v>
                </c:pt>
                <c:pt idx="12">
                  <c:v>1.6E-2</c:v>
                </c:pt>
                <c:pt idx="13">
                  <c:v>1.7999999999999999E-2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5" formatCode="0.0%">
                  <c:v>1.2E-2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65135329144929"/>
          <c:y val="0.88656500437445318"/>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8">
                  <c:v>336</c:v>
                </c:pt>
                <c:pt idx="9">
                  <c:v>369</c:v>
                </c:pt>
                <c:pt idx="10">
                  <c:v>432</c:v>
                </c:pt>
                <c:pt idx="11">
                  <c:v>448</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12">
                  <c:v>474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6</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13">
                  <c:v>1448</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13">
                  <c:v>1448</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167</c:v>
                </c:pt>
                <c:pt idx="1">
                  <c:v>143</c:v>
                </c:pt>
                <c:pt idx="2">
                  <c:v>96</c:v>
                </c:pt>
                <c:pt idx="3">
                  <c:v>70</c:v>
                </c:pt>
                <c:pt idx="4">
                  <c:v>57</c:v>
                </c:pt>
                <c:pt idx="5">
                  <c:v>62</c:v>
                </c:pt>
                <c:pt idx="6">
                  <c:v>54</c:v>
                </c:pt>
                <c:pt idx="7">
                  <c:v>87</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156</c:v>
                </c:pt>
                <c:pt idx="1">
                  <c:v>155</c:v>
                </c:pt>
                <c:pt idx="2">
                  <c:v>143</c:v>
                </c:pt>
                <c:pt idx="3">
                  <c:v>115</c:v>
                </c:pt>
                <c:pt idx="4">
                  <c:v>92</c:v>
                </c:pt>
                <c:pt idx="5">
                  <c:v>70</c:v>
                </c:pt>
                <c:pt idx="6">
                  <c:v>64</c:v>
                </c:pt>
                <c:pt idx="7">
                  <c:v>98</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6" formatCode="#,##0">
                  <c:v>4132</c:v>
                </c:pt>
                <c:pt idx="7" formatCode="#,##0">
                  <c:v>4722</c:v>
                </c:pt>
                <c:pt idx="8" formatCode="#,##0">
                  <c:v>4872</c:v>
                </c:pt>
                <c:pt idx="9" formatCode="#,##0">
                  <c:v>5417</c:v>
                </c:pt>
                <c:pt idx="10" formatCode="#,##0">
                  <c:v>5953</c:v>
                </c:pt>
                <c:pt idx="11" formatCode="#,##0">
                  <c:v>6371</c:v>
                </c:pt>
                <c:pt idx="12" formatCode="#,##0">
                  <c:v>6603</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13" formatCode="#,##0">
                  <c:v>6608</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9">
                  <c:v>0.4</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9">
                  <c:v>0.37</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11">
                  <c:v>0.45</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11" formatCode="0%">
                  <c:v>0.44</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4">
                  <c:v>0.22</c:v>
                </c:pt>
                <c:pt idx="5">
                  <c:v>0.22</c:v>
                </c:pt>
                <c:pt idx="6">
                  <c:v>0.16</c:v>
                </c:pt>
                <c:pt idx="7">
                  <c:v>0.14000000000000001</c:v>
                </c:pt>
                <c:pt idx="8">
                  <c:v>0.14000000000000001</c:v>
                </c:pt>
                <c:pt idx="9">
                  <c:v>0.12</c:v>
                </c:pt>
                <c:pt idx="10">
                  <c:v>0.11</c:v>
                </c:pt>
                <c:pt idx="11">
                  <c:v>0.1</c:v>
                </c:pt>
                <c:pt idx="12">
                  <c:v>0.08</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3">
                  <c:v>0.22</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7/3/2025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7/3/2025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www.legacytreatment.org/locations/generations-family-success-center/" TargetMode="External"/><Relationship Id="rId3" Type="http://schemas.openxmlformats.org/officeDocument/2006/relationships/hyperlink" Target="https://www.burlingtonresourcenet.org/community-services/family-support-services/" TargetMode="External"/><Relationship Id="rId7" Type="http://schemas.openxmlformats.org/officeDocument/2006/relationships/hyperlink" Target="https://www.centerffs.org/"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careplusnj.org/" TargetMode="External"/><Relationship Id="rId5" Type="http://schemas.openxmlformats.org/officeDocument/2006/relationships/hyperlink" Target="http://www.bccap.org/" TargetMode="External"/><Relationship Id="rId4" Type="http://schemas.openxmlformats.org/officeDocument/2006/relationships/hyperlink" Target="https://casamb.org/" TargetMode="External"/><Relationship Id="rId9" Type="http://schemas.openxmlformats.org/officeDocument/2006/relationships/hyperlink" Target="https://www.pembertonfsc.org/"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7/1/2025</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Black/African American residents, and lower proportions of Asian, Other,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decreased slightly while the proportion of Asian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index of Black/White residential segregation of the NJ counties.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index of Black/White residential segregation in this county has slightly increased over time.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Chesterfield and </a:t>
            </a:r>
            <a:r>
              <a:rPr lang="en-US" sz="1200" kern="1200" dirty="0" err="1">
                <a:solidFill>
                  <a:schemeClr val="tx1"/>
                </a:solidFill>
                <a:effectLst/>
                <a:latin typeface="+mn-lt"/>
                <a:ea typeface="+mn-ea"/>
                <a:cs typeface="+mn-cs"/>
              </a:rPr>
              <a:t>Fieldsboro</a:t>
            </a:r>
            <a:r>
              <a:rPr lang="en-US" sz="1200" kern="1200" dirty="0">
                <a:solidFill>
                  <a:schemeClr val="tx1"/>
                </a:solidFill>
                <a:effectLst/>
                <a:latin typeface="+mn-lt"/>
                <a:ea typeface="+mn-ea"/>
                <a:cs typeface="+mn-cs"/>
              </a:rPr>
              <a:t>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Evesham and Mount Laurel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similar to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Wrightstown and Riverside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Riverside and Edgewater Park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lower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slightly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lower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tended to varied from 2020-2022.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a:t>
            </a:r>
          </a:p>
          <a:p>
            <a:pPr marL="0" lvl="0" indent="0">
              <a:buFont typeface="Arial" panose="020B0604020202020204" pitchFamily="34" charset="0"/>
              <a:buNone/>
            </a:pPr>
            <a:r>
              <a:rPr lang="en-US" sz="1200" kern="1200" dirty="0">
                <a:solidFill>
                  <a:schemeClr val="tx1"/>
                </a:solidFill>
                <a:effectLst/>
                <a:latin typeface="+mn-lt"/>
                <a:ea typeface="+mn-ea"/>
                <a:cs typeface="+mn-cs"/>
              </a:rPr>
              <a:t>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increase </a:t>
            </a:r>
            <a:r>
              <a:rPr lang="en-US" sz="1200" kern="1200">
                <a:solidFill>
                  <a:schemeClr val="tx1"/>
                </a:solidFill>
                <a:effectLst/>
                <a:latin typeface="+mn-lt"/>
                <a:ea typeface="+mn-ea"/>
                <a:cs typeface="+mn-cs"/>
              </a:rPr>
              <a:t>between 2020 and 2024.</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pre-K, and school-age median monthly childcare costs in this county tend to be middling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childcare and around as expected for toddler childcare.  It also appears lower than expected for pre-K and school-age childcare.  </a:t>
            </a:r>
          </a:p>
          <a:p>
            <a:pPr marL="0" lvl="0" indent="0">
              <a:buFont typeface="Arial" panose="020B0604020202020204" pitchFamily="34" charset="0"/>
              <a:buNone/>
            </a:pP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similar to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Westampton and Burlington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women reported receiving early prenatal care most frequently, followed Asian women.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slightly lower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vary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lower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lower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Northern Burlington County Regional and Burlington County Institute of Technology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similar to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slightly decrease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$13K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-15.23%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decrease.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residential services and community support services (CSS).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800" dirty="0">
                <a:effectLst/>
                <a:latin typeface="Aptos" panose="020B0004020202020204" pitchFamily="34" charset="0"/>
                <a:ea typeface="Aptos" panose="020B0004020202020204" pitchFamily="34" charset="0"/>
                <a:cs typeface="Times New Roman" panose="02020603050405020304" pitchFamily="18" charset="0"/>
              </a:rPr>
              <a:t>Data is unavailable for Cape May and Salem Counties.</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800" dirty="0">
                <a:effectLst/>
                <a:latin typeface="Aptos" panose="020B0004020202020204" pitchFamily="34" charset="0"/>
                <a:ea typeface="Aptos" panose="020B0004020202020204" pitchFamily="34" charset="0"/>
                <a:cs typeface="Times New Roman" panose="02020603050405020304" pitchFamily="18" charset="0"/>
              </a:rPr>
              <a:t>Data is unavailable for Salem and Warren counties.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Percentages based on fewer than 50 completed surveys and/or relative standard error (RSE) &gt; 30% are not shown because they do not meet the CDC BRFSS standard for data release.</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vary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1,265</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1,448</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dirty="0">
                <a:effectLst/>
                <a:latin typeface="Aptos" panose="020B0004020202020204" pitchFamily="34" charset="0"/>
                <a:ea typeface="Aptos" panose="020B0004020202020204" pitchFamily="34" charset="0"/>
                <a:cs typeface="Times New Roman" panose="02020603050405020304" pitchFamily="18" charset="0"/>
              </a:rPr>
              <a:t>Hunterdon out-of-home placement data is suppressed. In order to protect the privacy of children and families represented in this report, when data is less than 10, these values are suppressed.</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higher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https://www.burlingtonresourcenet.org/community-services/family-support-services/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https://casamb.org/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http://www.bccap.org/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https://careplusnj.org/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https://www.centerffs.org/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https://www.legacytreatment.org/locations/generations-family-success-center/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https://www.pembertonfsc.org/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22%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https://www.burlingtonresourcenet.org/community-services/legal-advocacy/legal-assistance/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10.png"/><Relationship Id="rId4" Type="http://schemas.openxmlformats.org/officeDocument/2006/relationships/image" Target="../media/image9.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eg"/><Relationship Id="rId1" Type="http://schemas.openxmlformats.org/officeDocument/2006/relationships/slideMaster" Target="../slideMasters/slideMaster2.xml"/><Relationship Id="rId5" Type="http://schemas.openxmlformats.org/officeDocument/2006/relationships/image" Target="../media/image5.png"/><Relationship Id="rId4" Type="http://schemas.openxmlformats.org/officeDocument/2006/relationships/image" Target="../media/image13.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7.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1.jpeg"/><Relationship Id="rId1" Type="http://schemas.openxmlformats.org/officeDocument/2006/relationships/slideMaster" Target="../slideMasters/slideMaster2.xml"/><Relationship Id="rId4" Type="http://schemas.openxmlformats.org/officeDocument/2006/relationships/image" Target="../media/image2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3.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jpeg"/><Relationship Id="rId1" Type="http://schemas.openxmlformats.org/officeDocument/2006/relationships/slideMaster" Target="../slideMasters/slideMaster2.xml"/><Relationship Id="rId4" Type="http://schemas.openxmlformats.org/officeDocument/2006/relationships/image" Target="../media/image2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150810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Burlington County</a:t>
            </a:r>
          </a:p>
          <a:p>
            <a:pPr algn="ctr"/>
            <a:r>
              <a:rPr lang="en-US" sz="2400" b="0" dirty="0">
                <a:solidFill>
                  <a:schemeClr val="bg1"/>
                </a:solidFill>
                <a:latin typeface="Franklin Gothic Demi" panose="020B0703020102020204" pitchFamily="34" charset="0"/>
              </a:rPr>
              <a:t>New Jersey</a:t>
            </a:r>
          </a:p>
        </p:txBody>
      </p:sp>
      <p:pic>
        <p:nvPicPr>
          <p:cNvPr id="3" name="Picture 2">
            <a:extLst>
              <a:ext uri="{FF2B5EF4-FFF2-40B4-BE49-F238E27FC236}">
                <a16:creationId xmlns:a16="http://schemas.microsoft.com/office/drawing/2014/main" id="{BD8B634C-FA06-06E3-52CE-ED23B56BE2F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57200" y="152400"/>
            <a:ext cx="2511606" cy="4752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26123" y="323444"/>
            <a:ext cx="99388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Burlington</a:t>
            </a:r>
          </a:p>
          <a:p>
            <a:r>
              <a:rPr lang="en-US" sz="1600"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8550DA8A-215F-15EE-852D-BF155D451ED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75495" y="152400"/>
            <a:ext cx="450628" cy="8527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2788190E-CBB7-C74D-B021-1BCB34CCC6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7004"/>
            <a:ext cx="450628" cy="8527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A1B29FB9-6636-C46D-DF0D-81642271D2C7}"/>
              </a:ext>
            </a:extLst>
          </p:cNvPr>
          <p:cNvSpPr txBox="1"/>
          <p:nvPr userDrawn="1"/>
        </p:nvSpPr>
        <p:spPr>
          <a:xfrm>
            <a:off x="626123" y="323444"/>
            <a:ext cx="99388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Burlington</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a:extLst>
              <a:ext uri="{FF2B5EF4-FFF2-40B4-BE49-F238E27FC236}">
                <a16:creationId xmlns:a16="http://schemas.microsoft.com/office/drawing/2014/main" id="{694C9507-8D89-54B1-B1C0-FDEFC75520A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7004"/>
            <a:ext cx="450628" cy="8527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BE18BF61-0CD9-1AB7-1584-6F3C00B9E890}"/>
              </a:ext>
            </a:extLst>
          </p:cNvPr>
          <p:cNvSpPr txBox="1"/>
          <p:nvPr userDrawn="1"/>
        </p:nvSpPr>
        <p:spPr>
          <a:xfrm>
            <a:off x="626123" y="323444"/>
            <a:ext cx="99388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Burlington</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ED790DA8-A040-D1BB-3BDB-8F2EA93C06F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7004"/>
            <a:ext cx="450628" cy="8527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3B3D3ACD-1592-2869-F500-2EA20DA0B141}"/>
              </a:ext>
            </a:extLst>
          </p:cNvPr>
          <p:cNvSpPr txBox="1"/>
          <p:nvPr userDrawn="1"/>
        </p:nvSpPr>
        <p:spPr>
          <a:xfrm>
            <a:off x="626123" y="323444"/>
            <a:ext cx="99388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Burlington</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B8482DDF-E38D-1911-BBE5-BF04E02A6FB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7004"/>
            <a:ext cx="450628" cy="85277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14">
            <a:extLst>
              <a:ext uri="{FF2B5EF4-FFF2-40B4-BE49-F238E27FC236}">
                <a16:creationId xmlns:a16="http://schemas.microsoft.com/office/drawing/2014/main" id="{E9680012-8FCA-2525-D1F6-2C629A238A26}"/>
              </a:ext>
            </a:extLst>
          </p:cNvPr>
          <p:cNvSpPr txBox="1"/>
          <p:nvPr userDrawn="1"/>
        </p:nvSpPr>
        <p:spPr>
          <a:xfrm>
            <a:off x="626123" y="323444"/>
            <a:ext cx="99388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Burlington</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a:extLst>
              <a:ext uri="{FF2B5EF4-FFF2-40B4-BE49-F238E27FC236}">
                <a16:creationId xmlns:a16="http://schemas.microsoft.com/office/drawing/2014/main" id="{556606BF-E438-EE13-A1ED-674E7761AB1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7004"/>
            <a:ext cx="450628" cy="852771"/>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14">
            <a:extLst>
              <a:ext uri="{FF2B5EF4-FFF2-40B4-BE49-F238E27FC236}">
                <a16:creationId xmlns:a16="http://schemas.microsoft.com/office/drawing/2014/main" id="{369F6917-EEFA-7F24-6771-F023EDB1A8BF}"/>
              </a:ext>
            </a:extLst>
          </p:cNvPr>
          <p:cNvSpPr txBox="1"/>
          <p:nvPr userDrawn="1"/>
        </p:nvSpPr>
        <p:spPr>
          <a:xfrm>
            <a:off x="626123" y="323444"/>
            <a:ext cx="99388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Burlington</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a:extLst>
              <a:ext uri="{FF2B5EF4-FFF2-40B4-BE49-F238E27FC236}">
                <a16:creationId xmlns:a16="http://schemas.microsoft.com/office/drawing/2014/main" id="{567FB5D2-AFFD-F667-8BAF-910D55F6325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7004"/>
            <a:ext cx="450628" cy="8527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4">
            <a:extLst>
              <a:ext uri="{FF2B5EF4-FFF2-40B4-BE49-F238E27FC236}">
                <a16:creationId xmlns:a16="http://schemas.microsoft.com/office/drawing/2014/main" id="{EC5B147C-C383-3479-2288-7E77F9F47810}"/>
              </a:ext>
            </a:extLst>
          </p:cNvPr>
          <p:cNvSpPr txBox="1"/>
          <p:nvPr userDrawn="1"/>
        </p:nvSpPr>
        <p:spPr>
          <a:xfrm>
            <a:off x="626123" y="323444"/>
            <a:ext cx="99388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Burlington</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a:extLst>
              <a:ext uri="{FF2B5EF4-FFF2-40B4-BE49-F238E27FC236}">
                <a16:creationId xmlns:a16="http://schemas.microsoft.com/office/drawing/2014/main" id="{0A935057-0916-34E5-5ED2-9DDD8A01B03F}"/>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7004"/>
            <a:ext cx="450628" cy="85277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4">
            <a:extLst>
              <a:ext uri="{FF2B5EF4-FFF2-40B4-BE49-F238E27FC236}">
                <a16:creationId xmlns:a16="http://schemas.microsoft.com/office/drawing/2014/main" id="{FB2657FF-FE03-3498-6229-C348361C60C4}"/>
              </a:ext>
            </a:extLst>
          </p:cNvPr>
          <p:cNvSpPr txBox="1"/>
          <p:nvPr userDrawn="1"/>
        </p:nvSpPr>
        <p:spPr>
          <a:xfrm>
            <a:off x="626123" y="323444"/>
            <a:ext cx="99388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Burlington</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3" name="Picture 2">
            <a:extLst>
              <a:ext uri="{FF2B5EF4-FFF2-40B4-BE49-F238E27FC236}">
                <a16:creationId xmlns:a16="http://schemas.microsoft.com/office/drawing/2014/main" id="{9CE360CB-023B-C7E3-DC0B-8240228B6D66}"/>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7004"/>
            <a:ext cx="450628" cy="85277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14">
            <a:extLst>
              <a:ext uri="{FF2B5EF4-FFF2-40B4-BE49-F238E27FC236}">
                <a16:creationId xmlns:a16="http://schemas.microsoft.com/office/drawing/2014/main" id="{2D7B92E2-DDDE-F27B-F004-70B048417C80}"/>
              </a:ext>
            </a:extLst>
          </p:cNvPr>
          <p:cNvSpPr txBox="1"/>
          <p:nvPr userDrawn="1"/>
        </p:nvSpPr>
        <p:spPr>
          <a:xfrm>
            <a:off x="626123" y="323444"/>
            <a:ext cx="99388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Burlington</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3" name="Picture 2">
            <a:extLst>
              <a:ext uri="{FF2B5EF4-FFF2-40B4-BE49-F238E27FC236}">
                <a16:creationId xmlns:a16="http://schemas.microsoft.com/office/drawing/2014/main" id="{5E8F7F3D-2910-B88F-FD66-43B551FF16E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48409" y="117004"/>
            <a:ext cx="450628" cy="85277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14">
            <a:extLst>
              <a:ext uri="{FF2B5EF4-FFF2-40B4-BE49-F238E27FC236}">
                <a16:creationId xmlns:a16="http://schemas.microsoft.com/office/drawing/2014/main" id="{308C8C9E-165D-7868-CE0F-C8EF9B1F28D9}"/>
              </a:ext>
            </a:extLst>
          </p:cNvPr>
          <p:cNvSpPr txBox="1"/>
          <p:nvPr userDrawn="1"/>
        </p:nvSpPr>
        <p:spPr>
          <a:xfrm>
            <a:off x="626123" y="323444"/>
            <a:ext cx="993886"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Cond" panose="020B0606030402020204" pitchFamily="34" charset="0"/>
              </a:rPr>
              <a:t>Burlington</a:t>
            </a:r>
          </a:p>
          <a:p>
            <a:r>
              <a:rPr lang="en-US" sz="1600" dirty="0">
                <a:latin typeface="Franklin Gothic Medium Cond" panose="020B0606030402020204" pitchFamily="34" charset="0"/>
              </a:rPr>
              <a:t>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a:extLst>
              <a:ext uri="{FF2B5EF4-FFF2-40B4-BE49-F238E27FC236}">
                <a16:creationId xmlns:a16="http://schemas.microsoft.com/office/drawing/2014/main" id="{1614A4B7-FEB6-2372-D62B-1EB124DAD7B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67675" y="870874"/>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1">
            <a:extLst>
              <a:ext uri="{FF2B5EF4-FFF2-40B4-BE49-F238E27FC236}">
                <a16:creationId xmlns:a16="http://schemas.microsoft.com/office/drawing/2014/main" id="{FA37943E-2F2F-C17A-F23F-A1B097DEB27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78103" y="4339130"/>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a:extLst>
              <a:ext uri="{FF2B5EF4-FFF2-40B4-BE49-F238E27FC236}">
                <a16:creationId xmlns:a16="http://schemas.microsoft.com/office/drawing/2014/main" id="{A15AB85E-F63D-3F9F-9A6A-F1DB94718C3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219200" y="381761"/>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a:extLst>
              <a:ext uri="{FF2B5EF4-FFF2-40B4-BE49-F238E27FC236}">
                <a16:creationId xmlns:a16="http://schemas.microsoft.com/office/drawing/2014/main" id="{C56D2168-F045-7B75-C38C-A29C9D10CDD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19002" y="413674"/>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6A1F92A2-0780-3079-31D0-E0EF220C164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366734" y="2611201"/>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a:extLst>
              <a:ext uri="{FF2B5EF4-FFF2-40B4-BE49-F238E27FC236}">
                <a16:creationId xmlns:a16="http://schemas.microsoft.com/office/drawing/2014/main" id="{AF21DB01-B0E7-83B3-0077-275ECEF5ECB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0600" y="489874"/>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a:extLst>
              <a:ext uri="{FF2B5EF4-FFF2-40B4-BE49-F238E27FC236}">
                <a16:creationId xmlns:a16="http://schemas.microsoft.com/office/drawing/2014/main" id="{9DC3B15E-F09A-CC5A-7228-9F63A5347F17}"/>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763552" y="393799"/>
            <a:ext cx="801159" cy="15161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a:extLst>
              <a:ext uri="{FF2B5EF4-FFF2-40B4-BE49-F238E27FC236}">
                <a16:creationId xmlns:a16="http://schemas.microsoft.com/office/drawing/2014/main" id="{37C308A4-C7E0-5BAB-5A30-75F7F3DD4D31}"/>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48600" y="4833273"/>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31576DE4-F77C-8EA9-A4EA-70BD871DCBC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0926" y="4753243"/>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18DC3CF7-5CFC-B39E-3806-3E2CACD33F82}"/>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26864" y="337474"/>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a:extLst>
              <a:ext uri="{FF2B5EF4-FFF2-40B4-BE49-F238E27FC236}">
                <a16:creationId xmlns:a16="http://schemas.microsoft.com/office/drawing/2014/main" id="{90F663E5-6E55-DB77-510B-B5F828D7EA9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84274" y="280408"/>
            <a:ext cx="784925" cy="1485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EB8E86B6-ADFA-8809-99C6-4EB43DB2380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94730" y="467829"/>
            <a:ext cx="737158" cy="1395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a:extLst>
              <a:ext uri="{FF2B5EF4-FFF2-40B4-BE49-F238E27FC236}">
                <a16:creationId xmlns:a16="http://schemas.microsoft.com/office/drawing/2014/main" id="{62603953-F71A-ED23-9215-B9F9F0EF51F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82061" y="717042"/>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a:extLst>
              <a:ext uri="{FF2B5EF4-FFF2-40B4-BE49-F238E27FC236}">
                <a16:creationId xmlns:a16="http://schemas.microsoft.com/office/drawing/2014/main" id="{C1BA27AD-ED0C-F860-7ECB-BA8013888753}"/>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98298" y="413824"/>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FD5A2589-F92B-1948-D007-7334897B5C4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706352" y="337282"/>
            <a:ext cx="784925" cy="14853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1385EF1B-CAC0-BD4B-235C-E65D94C2116E}"/>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41677" y="311448"/>
            <a:ext cx="775947" cy="14684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a:extLst>
              <a:ext uri="{FF2B5EF4-FFF2-40B4-BE49-F238E27FC236}">
                <a16:creationId xmlns:a16="http://schemas.microsoft.com/office/drawing/2014/main" id="{4EB7D4CC-287F-DFBD-B1BF-42C25B934F0A}"/>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67675" y="870874"/>
            <a:ext cx="864295" cy="1635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57A758D5-EA98-9F3A-0D57-60BBD753F71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73300" y="261512"/>
            <a:ext cx="793387" cy="15014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slideLayout" Target="../slideLayouts/slideLayout18.xml"/><Relationship Id="rId7" Type="http://schemas.openxmlformats.org/officeDocument/2006/relationships/image" Target="../media/image27.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26.jpeg"/><Relationship Id="rId4" Type="http://schemas.openxmlformats.org/officeDocument/2006/relationships/notesSlide" Target="../notesSlides/notesSlide1.xml"/><Relationship Id="rId9" Type="http://schemas.openxmlformats.org/officeDocument/2006/relationships/image" Target="../media/image29.png"/></Relationships>
</file>

<file path=ppt/slides/_rels/slide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5CAA3EE-A766-AEA1-1F86-FB82CF3F19A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flipH="1">
            <a:off x="-152402" y="-304800"/>
            <a:ext cx="12877799" cy="7320957"/>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Burlington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a:t>
              </a:r>
              <a:r>
                <a:rPr lang="en-US" b="1">
                  <a:solidFill>
                    <a:srgbClr val="C00000"/>
                  </a:solidFill>
                  <a:latin typeface="Franklin Gothic Medium Cond" panose="020B0606030402020204" pitchFamily="34" charset="0"/>
                </a:rPr>
                <a:t>Updated April </a:t>
              </a:r>
              <a:r>
                <a:rPr lang="en-US" b="1" dirty="0">
                  <a:solidFill>
                    <a:srgbClr val="C00000"/>
                  </a:solidFill>
                  <a:latin typeface="Franklin Gothic Medium Cond" panose="020B0606030402020204" pitchFamily="34" charset="0"/>
                </a:rPr>
                <a:t>2025</a:t>
              </a:r>
            </a:p>
          </p:txBody>
        </p:sp>
      </p:grpSp>
      <p:pic>
        <p:nvPicPr>
          <p:cNvPr id="11" name="Picture 2">
            <a:extLst>
              <a:ext uri="{FF2B5EF4-FFF2-40B4-BE49-F238E27FC236}">
                <a16:creationId xmlns:a16="http://schemas.microsoft.com/office/drawing/2014/main" id="{7E738893-3BC9-19AF-4240-9ED904F01948}"/>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030701" y="4862951"/>
            <a:ext cx="768605" cy="14545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2920926-3C8C-2DAD-6574-E0193638F8FD}"/>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4800600" y="0"/>
            <a:ext cx="5953664" cy="6700347"/>
          </a:xfrm>
          <a:prstGeom prst="rect">
            <a:avLst/>
          </a:prstGeom>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Burlington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578313160"/>
              </p:ext>
            </p:extLst>
          </p:nvPr>
        </p:nvGraphicFramePr>
        <p:xfrm>
          <a:off x="3276600" y="544375"/>
          <a:ext cx="4419600" cy="6587945"/>
        </p:xfrm>
        <a:graphic>
          <a:graphicData uri="http://schemas.openxmlformats.org/drawingml/2006/table">
            <a:tbl>
              <a:tblPr firstRow="1" bandRow="1">
                <a:tableStyleId>{C083E6E3-FA7D-4D7B-A595-EF9225AFEA82}</a:tableStyleId>
              </a:tblPr>
              <a:tblGrid>
                <a:gridCol w="838200">
                  <a:extLst>
                    <a:ext uri="{9D8B030D-6E8A-4147-A177-3AD203B41FA5}">
                      <a16:colId xmlns:a16="http://schemas.microsoft.com/office/drawing/2014/main" val="1629768082"/>
                    </a:ext>
                  </a:extLst>
                </a:gridCol>
                <a:gridCol w="3581400">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806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759217">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Franklin Gothic Book" panose="020B0503020102020204" pitchFamily="34" charset="0"/>
                        </a:rPr>
                        <a:t>Children under the age of 18 without health insurance</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734303">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latin typeface="Franklin Gothic Book" panose="020B0503020102020204" pitchFamily="34" charset="0"/>
                        </a:rPr>
                        <a:t>Percent of children meeting all immunization requirements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B6F17061-9080-4628-8CDB-44A13F94AAAC}"/>
              </a:ext>
            </a:extLst>
          </p:cNvPr>
          <p:cNvGraphicFramePr>
            <a:graphicFrameLocks/>
          </p:cNvGraphicFramePr>
          <p:nvPr>
            <p:extLst>
              <p:ext uri="{D42A27DB-BD31-4B8C-83A1-F6EECF244321}">
                <p14:modId xmlns:p14="http://schemas.microsoft.com/office/powerpoint/2010/main" val="2267879674"/>
              </p:ext>
            </p:extLst>
          </p:nvPr>
        </p:nvGraphicFramePr>
        <p:xfrm>
          <a:off x="7509613" y="867539"/>
          <a:ext cx="4724400" cy="6190564"/>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Burlington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765382060"/>
              </p:ext>
            </p:extLst>
          </p:nvPr>
        </p:nvGraphicFramePr>
        <p:xfrm>
          <a:off x="3221870" y="772985"/>
          <a:ext cx="3937359" cy="6190173"/>
        </p:xfrm>
        <a:graphic>
          <a:graphicData uri="http://schemas.openxmlformats.org/drawingml/2006/table">
            <a:tbl>
              <a:tblPr firstRow="1" bandRow="1">
                <a:tableStyleId>{C083E6E3-FA7D-4D7B-A595-EF9225AFEA82}</a:tableStyleId>
              </a:tblPr>
              <a:tblGrid>
                <a:gridCol w="1000335">
                  <a:extLst>
                    <a:ext uri="{9D8B030D-6E8A-4147-A177-3AD203B41FA5}">
                      <a16:colId xmlns:a16="http://schemas.microsoft.com/office/drawing/2014/main" val="1629768082"/>
                    </a:ext>
                  </a:extLst>
                </a:gridCol>
                <a:gridCol w="2937024">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Juvenile arrest rates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 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983545514"/>
              </p:ext>
            </p:extLst>
          </p:nvPr>
        </p:nvGraphicFramePr>
        <p:xfrm>
          <a:off x="7041883" y="1205205"/>
          <a:ext cx="5106237" cy="583551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678954344"/>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2023 American Community Survey were able to select more than one race. 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170788256"/>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3504427887"/>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106310997"/>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364467290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2882229085"/>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630422849"/>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657837701"/>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14066594"/>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27759939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065196656"/>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003480532"/>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594292564"/>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4070874002"/>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496020180"/>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77592885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47396420"/>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378238457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1865692729"/>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380342480"/>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2334398962"/>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708880520"/>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1651207189"/>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1592483449"/>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4293375641"/>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309207570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1295135408"/>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804706977"/>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54423747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2921141485"/>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002074684"/>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625106852"/>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820439990"/>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206801159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291235194"/>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957410846"/>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519403816"/>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3390241132"/>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48317033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584925129"/>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3440860559"/>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179857063"/>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3164337066"/>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3207242562"/>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1893594823"/>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475595448"/>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293044562"/>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615524380"/>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882442536"/>
              </p:ext>
            </p:extLst>
          </p:nvPr>
        </p:nvGraphicFramePr>
        <p:xfrm>
          <a:off x="3110730" y="488096"/>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24200" y="6530979"/>
            <a:ext cx="9024576" cy="2286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Graduation rates in this file represent the state calculation of the graduation rate and include all students receiving a state-endorsed diploma.</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401929027"/>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540931265"/>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91285712"/>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200699956"/>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644357753"/>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Annie E. Casey Kids Count Data Dashboard using raw data from NJ Department of Law and Public Safety, Division of NJ State Police, Uniform Crime Reports, 2018-2022. </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1029239535"/>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4123865745"/>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1802770772"/>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850846499"/>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4290719848"/>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167021869"/>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790094116"/>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1751159275"/>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2131919748"/>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3802247757"/>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4244757522"/>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3114100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2234110927"/>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148904537"/>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4047612294"/>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86815365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890721236"/>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517727825"/>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2983839286"/>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3442332351"/>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395077736"/>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804268646"/>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2472619795"/>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174398810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168690904"/>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602392184"/>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2643288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193797491"/>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582117349"/>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013415027"/>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36278778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910868349"/>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136854029"/>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457878445"/>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990600"/>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CASA for Children of Mercer and Burlington Counties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Burlington County Community Action Partnership [Childcare]</a:t>
            </a:r>
          </a:p>
          <a:p>
            <a:pPr marL="285750" marR="0" indent="-285750">
              <a:lnSpc>
                <a:spcPct val="107000"/>
              </a:lnSpc>
              <a:spcBef>
                <a:spcPts val="0"/>
              </a:spcBef>
              <a:spcAft>
                <a:spcPts val="800"/>
              </a:spcAft>
              <a:buFont typeface="Arial" panose="020B0604020202020204" pitchFamily="34" charset="0"/>
              <a:buChar char="•"/>
            </a:pPr>
            <a:r>
              <a:rPr lang="en-US" sz="1800" b="1" dirty="0" err="1">
                <a:effectLst/>
                <a:latin typeface="Calibri" panose="020F0502020204030204" pitchFamily="34" charset="0"/>
                <a:ea typeface="Calibri" panose="020F0502020204030204" pitchFamily="34" charset="0"/>
                <a:cs typeface="Times New Roman" panose="02020603050405020304" pitchFamily="18" charset="0"/>
              </a:rPr>
              <a:t>CarePlus</a:t>
            </a:r>
            <a:r>
              <a:rPr lang="en-US" sz="1800" b="1" dirty="0">
                <a:effectLst/>
                <a:latin typeface="Calibri" panose="020F0502020204030204" pitchFamily="34" charset="0"/>
                <a:ea typeface="Calibri" panose="020F0502020204030204" pitchFamily="34" charset="0"/>
                <a:cs typeface="Times New Roman" panose="02020603050405020304" pitchFamily="18" charset="0"/>
              </a:rPr>
              <a:t> NJ [Wraparound and kinship legal guardianship services to non-DCP&amp;P involved relative caregivers]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Center for Family Services</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Services of Burlington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Generations Family Success Center</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Pinelands Family Success Center</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NJ Kinship Legal Guardian Resource Center</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NJ Adoption Resource Clearing House </a:t>
            </a:r>
          </a:p>
          <a:p>
            <a:pPr marL="285750" marR="0" indent="-285750">
              <a:lnSpc>
                <a:spcPct val="107000"/>
              </a:lnSpc>
              <a:spcBef>
                <a:spcPts val="0"/>
              </a:spcBef>
              <a:spcAft>
                <a:spcPts val="800"/>
              </a:spcAft>
              <a:buFont typeface="Arial" panose="020B0604020202020204" pitchFamily="34" charset="0"/>
              <a:buChar char="•"/>
            </a:pPr>
            <a:r>
              <a:rPr lang="en-US" sz="1800" b="1" dirty="0">
                <a:effectLst/>
                <a:latin typeface="Calibri" panose="020F0502020204030204" pitchFamily="34" charset="0"/>
                <a:ea typeface="Calibri" panose="020F0502020204030204" pitchFamily="34" charset="0"/>
                <a:cs typeface="Times New Roman" panose="02020603050405020304" pitchFamily="18" charset="0"/>
              </a:rPr>
              <a:t>Family Success Centers located throughout Burlington County</a:t>
            </a:r>
          </a:p>
          <a:p>
            <a:endParaRPr lang="en-US" sz="1600" spc="-20" dirty="0">
              <a:latin typeface="Franklin Gothic Medium" panose="020B0603020102020204" pitchFamily="34" charset="0"/>
            </a:endParaRPr>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burlingtonresourcenet.org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4119102236"/>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2731791894"/>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2250826554"/>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South Jersey Legal Services </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ACLU of New Jersey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AFSC Immigrant Rights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Community Justice Center</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Manavi </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Military Legal Assistance Program</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LGBT Bar Association of Greater NY</a:t>
            </a:r>
          </a:p>
          <a:p>
            <a:pPr marL="0" marR="0" indent="457200">
              <a:lnSpc>
                <a:spcPct val="107000"/>
              </a:lnSpc>
              <a:spcBef>
                <a:spcPts val="0"/>
              </a:spcBef>
              <a:spcAft>
                <a:spcPts val="800"/>
              </a:spcAft>
            </a:pPr>
            <a:r>
              <a:rPr lang="en-US" sz="1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lnSpc>
                <a:spcPct val="107000"/>
              </a:lnSpc>
              <a:spcBef>
                <a:spcPts val="0"/>
              </a:spcBef>
              <a:spcAft>
                <a:spcPts val="800"/>
              </a:spcAft>
            </a:pPr>
            <a:r>
              <a:rPr lang="en-US" sz="1400" dirty="0">
                <a:effectLst/>
                <a:latin typeface="Calibri" panose="020F0502020204030204" pitchFamily="34" charset="0"/>
                <a:ea typeface="Calibri" panose="020F0502020204030204" pitchFamily="34" charset="0"/>
                <a:cs typeface="Times New Roman" panose="02020603050405020304" pitchFamily="18" charset="0"/>
              </a:rPr>
              <a:t>  	Unchained at Last [Child Marriage]</a:t>
            </a:r>
          </a:p>
          <a:p>
            <a:pPr marL="0" marR="0" indent="457200">
              <a:spcBef>
                <a:spcPts val="0"/>
              </a:spcBef>
              <a:spcAft>
                <a:spcPts val="800"/>
              </a:spcAft>
            </a:pP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86681b93338323ec885841f&quot;,&quot;SmartGridHorizontal&quot;:0,&quot;LinkedExcelSources&quot;:{&quot;67cefed43842343a900c2c16&quot;:&quot;{{Desktop}}\\hsac 25\\ppt\\Passaic_County_TEMPLATE_2025_02_12.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ypXyFiHWKfhx3lmyorX_1741604501&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uH9JuaW8lAjSJ7I1Ce_1741604501&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Zs1EuEjO43extyz1UoC_1741604501&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m3gXjS1ehv6PzfiaFx_1741604501&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esHV9Vn8FEZGzRpy95_1741604501&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1gV8V6j5xFK7NjYcZrU_1741604501&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R2C6uBCj07TjW1Id5Dj_1741604501&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DOWM9T7ILLp0fWUOx5z_1741604501&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178PCD2E9rly1MeUvg_1741604501&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rhEyUJlENu7SZB68o6u_1741604502&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LqOCkdbEYMohgjG5274_1741604502&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DNeK9WlpFBNZFr5zYDk_1741604502&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ac7zvzRRLigW8llPnb_1741604502&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cCxzUYY8HwiyRZd1CT_1741604502&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0zKPLGLYANhTsWCU7j_1741604502&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6RGPaz6o68zX0flq9x_1741604502&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l4tmzFctsXLu9sSJB90_1741604502&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TPJlNcrKKIuEk9rfzQ_1741604503&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0tVRUzAeQfd5NZE2H5Z_1741604503&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c0m92pnR8s3CRWmVqmV_1741604503&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XdjhrYSEkyLFqzQy1BP_1741604503&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7nDZNHMMFJeCvXjGao_1741604503&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oatOY1CD7tLc64TFjMw_1741604503&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IswGb2JZEspJPLx4c0u_1741604503&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4IHmjwLGDco7HDqZ_1741604503&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M1wjzJ2cSJGf6xytlGJ_1741604503&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HRclHwTc40Mr5rQbYw_1741604504&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14ENu4V1KCNUjN5srwi_1741604504&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2rrjzqWxmEhDuneekyC_1741604504&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nqXqNQujU6VVhcQMbg5_1741604506&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esAn9BOLeKZlZnQaCkI_1741604506&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UgtHysENgsStpWcCuA6_1741604506&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zCh6poKdH7PRnla5vUd_1741604506&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hgHO9RwbCZWynjggOh_1741604506&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cWN6EEJ8BzaRoeKFMM_1741604506&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gnDdCCWwF0iMrEx20PR_1741604506&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99JZwJ59FbdF2LYQnY_1741604506&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yMoE4FbjUNULUhDksJ_1741604506&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88nzlwhpx8regcQ2zIw_1741604506&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eQwMw9jEEKr7AxZiiJ8_1741604506&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ZU4QVTz4V253kgMlVp7_1741604506&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V7DQUf22U1Y4zUeus6C_1741604506&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cWaZTl8xv17eUQeyja_1741604507&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uw0sjjEprCIpDSAaw4P_1741604507&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cS9qu92eBz9z1GggNLp_1741604508&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AShxHcOg030GaXEXjX_1741604508&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s7TJwkJq4itRqNY2Vi2_1741604508&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daIqLHJ4ofJ8EklXjfR_1741604508&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4nhgQszMsedo7fohFJ_1741604508&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pS9zVTQ9ZiQZR23uzJb_1741604509&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IHfhqTLFT7h2j4ixNdI_1741604509&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sSXj6WFVgIOJEZyBo0_1741604509&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FOfeoyBoZHWjKGGz2WZ_1741604509&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yPu8Uo6eK06GqqYUOkn_1741604509&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cg2ErgJyM2sUdIo7tUH_1741604509&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M27cqIHeEo4eAFycLA_1741604509&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1uz9Ql2CjS5ydEpS25W_1741604509&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jmzb7tuC73FQA9jocMD_1741604510&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wMC0uxMEVxs7pX9faVs_1741604510&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zzn5NtVoMmMG3txnmGR_1741604511&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bE2LKgavmfNs9w2IREn_1741604512&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RuN3PSNZZ6ea9mRCuN_1741604512&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bDsKV715N5nG6gp865_1741604512&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IqsQm0yJhT4IKpf32i_1741604512&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UmgYLhKAzjyhcKpyFt_1741604512&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bI2CEoXxH8VtjoeUVDw_1741604513&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lJzShEORexuoRFwmgt_1741604513&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URvZPImxlfahv0WZENQ_1741604513&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IGyVp7YY63EQF8LL2f_1741604513&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NZZik6KYghljLklyDlc_1741604513&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1Qn2EGFf1R1KgvdlXyk_1741604514&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Hmw1FpIRApj6GkO6DuU_1741604514&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VXOR71J1da3xBVjGEGa_1741604514&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zoffGp6DLacXXBSY66C_1741604514&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ODOgLjnKdd4dB5H90r_1741604514&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r8Xh9fp1eBfDfBRNgrd_1741604515&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J9Vbp2J9cJ2ZCstFAwQ_1741604515&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Sbcs3SKS1uJuOLaDPaz_1741604515&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gQH2Io8wQ8W7cQKpa4Y_1741604516&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6amZPp7jhX1ZHWO7aS2_1741604517&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GwqRQrUIHdBx7TeCwMd_1741604517&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Mgvv038nLRzZh6Z58Y6_1741604517&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KTHGsE6P0i1dC7VKEdm_1741604517&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jyHIbtBOAqNY7XTXkm_1741604518&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5OH08FX30iygEcjeDB_1741604518&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HfIBnJMr8ft6dpnS57q_1741604518&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1vKrCmcGysS9E4jkNJ_1741604518&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oe1mad1mxnG9ols0Yp_1741604518&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3wKSFKyENBjOD6nz7l_1741604518&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PiL64dCh7NQ15NyRhUq_1741604518&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TlfJbI8R5WPiFOptUc_1741604518&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VjvQ1vbwdi8peiQyq1O_1741604519&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VMakfQdSbpA8GrMrYnr_1741604519&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YOFXxOGyL2OaefZkr7g_1741604519&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qy1v2OnOjYm86DEH7JK_1741604520&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dDfRmGFz2GjsjmbEJxo_1741604520&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kIbsjgwSkGv072PseTZ_1741604520&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Xax5EAfZ99CWhLgDZFX_1741604520&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7M3x2o9shU6i5AvZbj8_1741604520&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S0VN5s75ee2DIvLw8a5_1741604520&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TVgGwU5ritT9Ytxu7F_1741604520&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BCS1OV0Z5IAQYHQXZdy_1741604521&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UQSKrCLMXo41GwKVAOA_1741604521&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0nK0xRmSt5q8D5Uv8B_1741604523&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cA7CvFGqcn33TFOwsI8_1741604524&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swlJWGLccwVszux4KGv_1741604524&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1l2v93R04LLfCzsHMX_1741604524&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yxdscaNG62f3A4QF9Ld_1741604524&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l68oWomLgPuVFPqwb3y_1741604524&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0BOdG9cqnJjwDtRiak5_1741604524&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Vhej5s6ktBLLGgLlBb_1741604525&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utp8uPLcNAffFa0Sms6_1741604525&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o3BcjENjQUJJjxbfHJ7_1741604525&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As1TZRIKgGYIqQESEmy_1741604525&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aldcHp1HyqaUxQZSoVI_1741604525&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e6YnxZVjU7kYE2oYbKX_1741604525&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2RuQBwaV4BjcLPMXagi_1741604525&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qKNk3CZRCgR4PFL5WQu_1741604525&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2ZFCXW5YzKOeCRgAXN_1741604528&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OP6WDQEFNXRyEtnbAfl_1741604528&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yT1uxEMS04BIPrl2YoY_1741604529&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Kycd5aKS6JhZ8JIC93Q_1741604529&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Rf9qfFJRWtGZwM1bii5_1741604529&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nglQbjpEKewTnt1Bcc_1741604529&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RrTW9uvAx88EfqCLK32_1741604529&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aZT75utBgTyUkjXOr1o_1741604529&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3vwsD711DAr4sphZ9Jf_1741604530&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Y5XREEICRQn9ecI606o_1741604530&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oQqvZFO1M1uQaGB2C0E_1741604530&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LLuJVdl3c776HS5mi5b_1741604530&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MXt0vzmkBlgmfV8xej_1741604530&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NiDifoPzXunFNUP1UV_1741604532&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vDCRHhM20z76jmZfMcs_1741604532&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gI566FNCsWJvEqoA0J_1741604532&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cgVc06fzBBQgJiIyHkf_1741604533&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M6bR9HLusFeZgOA4SxE_1741604533&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pNQD2Q8QQmOTVlgyvFf_1741604533&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SHpZVZW6rqLiZbaDgr1_1741604533&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PImAXp84JTLI34pANjt_1741604533&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T3IuKaSW9LPDa1vJcby_1741604533&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Q7rV6wk5pgRkY3Aww73_1741604533&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jXcs8GYcopQDHSlLZRg_1741604533&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cbL3MswKZzOU37dbrjj_1741604533&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A9zqaGA25SyECFper3_1741604536&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ZuPz5cLiTBJsW8kqAks_1741604536&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CW7ETPVXPAPYNgBUBv6_1741604536&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sxuEwTStrn83RW5AkD_1741604536&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SOD2fr18ydzNOqlJwUU_1741604536&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FqQaZCRGyTYvUPpxDAu_1741604536&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iHH7MtiAAP13JOZaS6_1741604536&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sXJxfhQv5Blj14Qffkp_17416045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eRduB8jY8bSyt2jpCJ_1741604537&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2sLFhkLGT8D8U4unfBS_1741604537&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5OmPJWkyvX74ufsvUjO_1741604537&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bFx6NJ2X8aqXY0eGVL1_1741604537&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1QyB2qncjqHyezUMO6_1741604537&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EtWRvXGVyZ4mJw91rGS_1741604537&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zklWoQXvBzRDGbJ0Vsa_1741604538&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1e1PeHEzaOOj5oa3OJ_1741604538&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8Wc3gzRldmtpxvLSnGv_1741604538&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die0GA7xA6SO9RXzk5_1741604538&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O7lALmJtGnqR5GJq79C_1741604538&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lfu91qH2nfDPGy8tefp_1741604538&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DewPplTcXH7Z8GxvO7X_1741604538&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SEG1gpHV7cWMhS2OoZ_1741604539&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guARaHKlq4hQDORbtUU_1741604539&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tH9e1SIORFG4G4dm2a_1741604542&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kspzG6kRoieIo4t6fuZ_1741604542&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ZrebRXTqFQf4gzse8I3_1741604542&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WOgiTdUuiNU2A1zu8AE_1741604542&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F4wN4hlnZwJEp0pxjb_1741604542&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bnz0fz0ihFafqR1a0FP_1741604542&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3pb8imDFGTMZvOf7joM_1741604544&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SCONedRntxjp5iozGl_1741604544&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ngrPeZtzn1BgvXEU26_1741604544&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lMGmrLKNklBDMdKeXzD_1741604544&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LgoyW8D3RW3CRPNZ8V_1741604545&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OEx2uLmTuFHx7EToLux_1741604545&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dBtXTOzNcEYRHfkVk9X_1741604545&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7cpXNmAwQvekWRN8lll_1741604545&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OuZ3fzlPtBubRbWimUu_1741604545&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hi6tY73NEBzIFfvqM5T_1741604547&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WqP0Ae9fhRm2S78TDu_1741604547&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IQMGczKfQQk1eJwU31B_1741604547&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AncGIKEDqW5ymEdlR6H_1741604547&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3FFuDFXE8sNO36BNz1E_1741604547&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Xm75Y4LdTrBtPcPiM3_1741604547&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9HwFnZ1HL9HemjSjpUJ_1741604549&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KexIwLmelggjte8uBhz_1741604549&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9UkKrGljCGP4mSr1Pv_1741604550&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6UXO9dVuGBhN0iL2erBQ_1741604550&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mFwFXOzPTLATSTcqETu_1741604550&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ABinDbbf5wFW9YYf1yf_1741604550&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Db7ISEv6EkkxdjRsbO7_1741604550&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GsO8vVakk7RhUxPgTv_1741604550&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PL3jkLdY2Y2ydlRSGbx_1741604551&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sQPgryRMFwCQN4q65P_1741604551&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6UBFqJB48W2RUqLq1ez_1741604551&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tHHcT0G2CRtHcfaYvtq_1741604551&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Cwy0vDatxvbEpGhops_1741604551&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9z8BV7P1jCjwlOunN3V_1741604551&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MMOQJdrZ9X6U70fPEod_1741604551&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Qtx3hEiOVQ1Am9PUuq9_1741604553&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bMY2npwynMxXBoBXwr_1741604554&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Nqafq8dsnVaeCJCl9ZP_1741604554&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3oRpwzZTxOxpEhxf6Eg_1741604554&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TpGy0jH5DLsCPeAFuNJ_1741604554&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udT42CIBlp6cWo6xnOI_1741604554&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fJczDdLGAvuWciiOUy_1741604555&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Bcix88ChvBbUztK7qgo_1741604556&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ug7ri7Y1LAcc3k5R02_1741604556&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jc26fixVnVBTTZTBkgf_1741604556&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5vom58CBRBOM8iRCz5p_1741604556&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L0suPZ9NfI9JR4ZcZJH_1741604556&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iuHZN9xaa3kl2bRg064_1741604556&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dAyDnKGhka9PVt072k_1741604556&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HO9w6f1ITLFRK0uKYKq_1741604556&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VPiC9NTHRmyynVGGsxy_1741604556&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dtrD1cswl2vTt04ulCq_1741604556&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RfN7W0A1uQEcRQq2Ubu_1741604556&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9SnxYDIc1Ux3SsCgUo3_1741604557&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2vFjn5X4TmXtdMWPnom_1741604558&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qSqg2Oxvkoe4bBD5Sc3_1741604559&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qJsiSbIjhLG4rii0tqo_1741604559&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68C9DsiUMHS4idlIOmz_1741604559&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eCvW1M8w4vaKoRi82bI_1741604559&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to0VKAp713B8ih251nT_1741604560&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ewXQH0oLauHV619rB6b_1741604561&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WpZte87BnbQgRc3vpaX_1741604562&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iexJVWg32DSGXcBtCUW_1741604562&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L70A5fTYxUwpJK40N72_1741604562&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hQkSX6lGpLHeu7nxYtB_1741604563&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vdBMAWnVcENYyePZZMd_1741604563&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HdxiFThEQpShqwRIvtd_1741604563&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wTYqivAychOzDODFgJ5_1741604563&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jy3VfPhsdmjmaqsXW7j_1741604563&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MqQb37gEYJxrZwkTbwF_1741604564&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n7PB8vEbO6ZuXak9h2V_1741604564&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0qNASXo8n4eNGPzKDqM_1741604564&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fS5EBaopULLeydRsMc_1741604564&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cdgSuUoYo3Z7YAfaHut_1741604564&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ypJNtd4DHI1MoZR8aVQ_1741604564&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KJwO0cpKliNIZ6sz1E3_1741604566&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yqbLdRUygncsvUykwkF_1741604566&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40FTF5atmytxdi7vPga_1741604566&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EWwvEVEjnXcMkRSq0za_1741604566&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JSS15hHwfy6KuF2K2Na_1741604568&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UEYD72m05gS6dI96JRJ_1741604568&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MGn8He8ZvqNHcSKW9BN_1741604568&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N1yqCRmPrp0ePUlz0r_1741604568&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kixNGXz03yisVzE7S3t_1741604568&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HfkVSA3CEyaCtIW1GgI_1741604568&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j46Tp54icVAMkYnDpwG_1741604568&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S0RvxciLSscABqXVYYr_1741604569&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IHSGKlIv1Yja0bpnWkf_1741604569&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LDuGmlhGOmm9ELEh7Mv_1741604569&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jOZMavnlL3rdfPDlfz9_1741604570&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b8AI9OZwQxNMvonCw1Y_1741604570&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uPjdvuGwbP1scnfc4c3_1741604570&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mHnQ1zjUREqEKczXw0W_1741604570&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YDtBhT1gDD1rPa4aBLs_1741604570&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ASxzSdEeCJLGalt5Ubu_1741604570&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kOZlkbeRCD1vqe3YZgz_1741604572&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D3y0vPYAD7wj6DygA8n_1741604572&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jqQ7J7tw4hnLmovPCHI_1741604572&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kmxGUA2vmcnvys24V9O_1741604573&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vWFD2tFt2ZhqMuunqvb_1741604573&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zxwNQSWahqxPKy8J74z_1741604573&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8hWTykIDNDbTtfZN6ni_1741604573&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QoD7oNKggw3AXDnwCZt_1741604573&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3yYJ4ouIrkLzOQaLW5d_1741604574&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ktUOqZP7COp7B7y9h8c_1741604574&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TcNnY0XYjLUFrPhp8PB_1741604574&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gRZ017x8KrXYBNN0GZN_1741604574&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x2tFFQeJRxLn3CDOvSA_1741604574&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kWukVX963D3cEnBqN6g_1741604575&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KnWvkP9VubUBKFx3sAt_1741604575&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Y9CEKzCyfHcblLS523R_1741604575&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jEaG8kPU6NnpfLMr22_1741604575&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gpUmmODMzUGNPWs8Up6_1741604575&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TyjDdkIVSDysjOTamsB_1741604575&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A89FNY7HMoux3SidFeo_1741604576&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0fG0f4AGt2zqTKTDRj6_1741604576&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hFtXl2hLZgPgvsdJIAs_1741604576&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s8AzTOnQhTKHSh1OhOJ_1741604576&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EOdmCqdZWPfs4nnwYiU_1741604576&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QIPYt4S4YvvYcNZeH1_1741604576&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zDFHfJRced0Cp8lYqZc_1741604579&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48B1Fn2JLSb7WvG4Z9_1741604579&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QZJDqZTNVbmtPBEgRjI_1741604580&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91r5oAlquXYaR7cBaRf_1741604580&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vwxsy2aAgXyYGvQzUvL_1741604582&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GUIrTD4EVTfe5knweuw_1741604582&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UMd7zvnbW14LFCxm6N9_1741604582&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aZLXZPtf0ufHNDHnjft_1741604582&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iLAqiuPPmL8TcTyAhoz_1741604582&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CLcNgObEsw7YL7RgxLI_1741604582&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bs7QgoFoZ7h1S4wSmm_1741604582&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w91xUSGDX5gTRbq2PPJ_1741604583&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PLGGxKLzpDRJD5K8Obn_1741604583&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r1uIzl5iARo7G8zFfGT_1741604583&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SP1wnROPnarrOykwiUm_1741604585&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0Orpc91FOocC0c4306F_1741604585&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mG8O1iUD9ilIIrK0DPX_1741604585&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W5B1GemHReFMWP9RY5n_1741604585&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vqh4O9Rj69Q8l3N985S_1741604585&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3OMlzdNd2xTp9pO72m_1741604586&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2jwGcuY2lbUMMcVAFxa_1741604586&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KcnyBShQTjBt2v5y67d_1741604586&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4q4iO4m687FUrh6nvwV_1741604587&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FCh9iS1BjOjL3XUqxUF_1741604587&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9gykJWuPFsffLjTdxud_1741604587&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9bg6TvSjyri3kiUqWuU_1741604588&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skENFxVpywTBYvByOEd_1741604588&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wu5riWb8RLFDRukOusQ_1741604588&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1eiMOZDD5auSynohpNr_1741604588&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bvjyOB2V3aol1nqMxVE_1741604588&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TNUUTjmoMzfQnQymYy_1741604589&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0feAWDL1w70QQ410GQQa_1741604589&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hI00ujdzGpgZ1qRrO9N_1741604589&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i6oD4DSFiZVLRLfiXie_1741604589&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5GKzHEIYoHrFpNzOh03_1741604591&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FfNyxRQHfK6eR0aorif_1741604591&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QhVJwL6WiyBXN5wvNFR_1741604591&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OXMyQh4qUtFYDdN6abR_1741604594&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J7tN8uMx3PJEelpJRp_1741604594&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A9p0E4jV4386AjOV5o_1741604594&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uBmJlqNwR6WuItU7tGW_1741604595&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OAhvJhPi2MptJaE0Gfg_1741604595&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eSqUm24ttez3FtOyeWV_1741604595&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ike8GQuYhIHn0EhR4Sd_1741604595&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L4Gpf6dUJzgsgOxwn9_1741604595&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DAzROtN8sJwIkvAtrW_1741604595&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16UI6qNa1jCIIHSgBr_1741604596&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rSoCTK1jLc7oQOOURjK_1741604597&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tLFSqvxoP54dOY3rjZx_1741604597&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DDGROlzD5H6nY6v6Qyi_1741604598&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RZEGCVQVfmpLbQF8GPE_1741604598&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1Zi3nS3CW8sNHV5bs37_1741604598&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cy0LX8madl48Yzw1AM1A_1741604598&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R9bwWOZIq5l5Leie5G9_1741604598&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BggdpE9uUdXsEamXVl9_1741604598&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UNQIyGaqVp1dGMElSoQ_1741604598&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1LDDw0CRyEIKOLZYg2J3_1741604600&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W4Qf3vfA92gIAPMPn4UV_1741604601&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K7jrSVJdbAKBKyu5P5_1741604601&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6SvC57idhyFzjz9YBVr_1741604601&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We0uhLQRH2LVKWWr8U7_1741604601&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GVnqX3CVDcsMQtveAIq_1741604602&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zUaK9szkJ4cDlLB1P9Y_1741604602&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tdht9Z8CroiIUfHgS93_1741604602&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t9fF2CcoNqcxPY08R3w_1741604602&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640CVYg6GReAhtcAHgM_1741604602&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O41RFtlA6A0xEetEm65_1741604604&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RiJDpC79fqlo1nDAaCt_1741604605&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Q8DS7AWuTKyefHVBEgN_1741604605&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88qTZXpferUCxJROk0Q_1741604605&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TOb74vrRtRF6j8ocn7J_1741604605&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dg8k6K9sHOkFLXbVO1N_1741604607&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Fyvo062sOwspJOqY3xN_1741604608&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bW1vAgMMlwLavhG1Pb_1741604608&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58KgkuMQVg3fQE70E5Z_1741604608&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Pq4zwgsq8MfSDEHXrPh_1741604609&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clYMxJ1CPmuVFvybGsb_1741604609&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GAID4OmiOY538WoDvCn_1741604609&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oS6GFp0SkvfBXxnKaas_1741604609&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uaoTNQPHpiYnIYWm3G1_1741604609&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jif31AyQIMut2Z2YhNd_1741604609&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Hk73GnJzxrEbbY9f0DV_1741604610&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Nt7bULTe5pYo2gzxOFe_1741604610&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Ez7X6WiRwgXFHIqVtYv_1741604610&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rottw369VJvsAUuIl6k_1741604610&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ViZNzVQaNwheh2BpQ7O_1741604610&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Bp76rgqEOY2Thxwet7WA_1741604610&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pd2ab57kER1lqi9VX3F_1741604611&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X2lGNi3o7ipH1eSYAWS_1741604611&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6H3TF0sWJ1cIFq7JLDJ_1741604611&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KXpRWuDIIks2szfrkLD_1741604611&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flz0Dijya1y7o7PGble_1741604613&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aabSROkntCfhMLfjoQme_1741604614&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CguaYQUJyELdYWNFkUN_1741604614&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T56QTIoXVN51dNdUZv4_1741604614&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YijslGVKxdaUZCdUITo_1741604614&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MYIlnbemOdakK3X0kNT_1741604614&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AbkCZaiPOS14BUuFMTt_1741604614&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NEbyp5syyrIsLoRo2iN_1741604615&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ZluzamGtfjySZI79dX5_1741604615&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6wrS0IpKj6QJmjd8nL_1741604615&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42Jlyj7xWBFkuRVJQb73_1741604615&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0yhUTZw0uyNqYE49Tbj_1741604615&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DYg2KIBQnLHE6qOPPkL_1741604615&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4Ip0kTo6lYOzBTLB0ri_1741604616&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9QeLtmfMK95IomYotSWE_1741604616&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kxKbkTgmABSupUQYqne3_1741604616&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R144YePxvyG2WB4EIR7_1741604616&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8uT931IFJ2Hn7zb09kY_1741604618&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xAXBilDsfsyvaCvexKZ_1741604618&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x0xtQwPpAB9hgL7eqPj_1741604618&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VbNWkc36vqsFY20Y9Jm_1741604618&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AyU31o3RiY9CnjNf3E4_1741604618&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50DUlsgNLqWwLN4RIkAT_1741604619&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o7mV2USIpyS5NRUfaou_1741604619&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3J0nnLh8gOGfDvpzQ07_1741604621&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8iZvVkWWNXJvdlbaS6go_1741604621&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UAaSgBinTdLM57NGbM0_1741604621&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Q5IYHK0B5D8ipbFWj8JO_1741604622&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uTLexj1GyM3Ju6Ste3B_1741604623&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6wiHIAko0zLzVse4Me0_1741604623&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DYpD36nAOphE4NiANnw_1741604623&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l8ynMviRoC0xgmgRDVb_1741604623&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R9KVsRYjmDB6bMXf3vW_1741604625&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LOAmHZGZHkZ2SkEzadR9_1741604625&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iM7NKqArSP3VD68xtG_1741604625&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fdpIPOMVkNJPygajGjF_1741604626&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U9TOaYPTbYDBr8dlLat_1741604626&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Gp2f7vBt00ztlyitcuR_1741604626&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tKjCwIPFaESCx4kzKUV_1741604626&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S2taVNm290JlvtT423h_1741604626&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FJfVuf3O41MLkVaLlqI_1741604628&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pk3wS3VOhzQaAOq07YfC_1741604629&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nyHd5uXg6cV0da69eit_1741604629&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Z3oGXB1O6pTCiyrXddM_1741604629&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HRLeeM3G0MJ7NB5EnfaG_1741604629&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MpMXemZTtk5aHpsQDGdj_1741604630&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1zpCRro6Nm9tzxpDqfN_1741604630&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02sdIdr4oqD0w9FtEgJ_1741604631&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gEYsZHTQhxq5sgJFH9Yl_1741604631&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oDMjXzba72SLW7wGAq_1741604631&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dsTbm4X8ehIQqCNINj5_1741604631&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wPovSDwRUmSlhMuJF7T_1741604634&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hdPad9BHANSie87Cr6B_1741604634&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y9SbXmlZTyjLvEKOyWp6_1741604634&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W3wWNDabqO9eMpNpQTa_1741604634&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rGHNDikyzT6akN88jGBM_1741604635&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cWirfzPIRZ7s8DeRvME_1741604635&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Shfx35EZLRiiXo9IcXsn_17416046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N2zEOfKEdKUJfsbMTKbv_1741604636&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vC1U2yvh8fjrTf5Io6C_1741604637&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eSDiP0H8ERJhwXDMs6O_1741604637&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fv9npjZW9eo7XifP3V7_17416046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hhHkh0F4UUF2Vk4Qo3p_17416046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39nc63WS7oSgB88r9RKV_17416046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6VsyIeEV7AqXst30Dns_1741604638&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XeRD2OqpbH8Pk2FoWRG1_1741604638&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frqUvVp9egWbqicjr1v9_1741604638&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dL71wQiaiUkHyHOeQssy_17416046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lkAdExjE7X81JL38sSB_17416046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Vnjphxh4L7qRmpoyiZsB_17416046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47JJDA0uT5RsC2F3gOm_17416046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yfieQqfZMaxo8u2986v_1741604643&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ttCgfIFVI4mTbMKVOhd_1741604643&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USw0y3yjTvcYPdIBEUUt_1741604645&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JG2mPa38fVft3OE3AC75_17416046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erM9ClXRvtYWywtXxGUs_17416046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OhWwDp44OGUQaFyTaUcp_17416046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21QFV7HkCfZrp5SLnaPn_17416046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zqe6lUBRGplyJOi1pv6a_17416046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iQ923wiOmdBttIPmZApO_17416046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TAmXmnZGXokfHUh1k54p_1741604647&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fed43842343a900c2c16&quot;,&quot;RangeName&quot;:&quot;ENGAGE_7yzLAwv407hn9kterr3O_17416046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28296</TotalTime>
  <Words>10230</Words>
  <Application>Microsoft Office PowerPoint</Application>
  <PresentationFormat>Widescreen</PresentationFormat>
  <Paragraphs>809</Paragraphs>
  <Slides>94</Slides>
  <Notes>74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94</vt:i4>
      </vt:variant>
    </vt:vector>
  </HeadingPairs>
  <TitlesOfParts>
    <vt:vector size="103" baseType="lpstr">
      <vt:lpstr>Aptos</vt: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1651</cp:revision>
  <dcterms:created xsi:type="dcterms:W3CDTF">2006-08-16T00:00:00Z</dcterms:created>
  <dcterms:modified xsi:type="dcterms:W3CDTF">2025-07-03T13:12:25Z</dcterms:modified>
</cp:coreProperties>
</file>