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7"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80759" autoAdjust="0"/>
  </p:normalViewPr>
  <p:slideViewPr>
    <p:cSldViewPr>
      <p:cViewPr>
        <p:scale>
          <a:sx n="75" d="100"/>
          <a:sy n="75" d="100"/>
        </p:scale>
        <p:origin x="-54" y="-762"/>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Burlingto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Burlingto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'[Burlington_Slider.xlsx]0. Overview'!$A$8,'[Burlington_Slider.xlsx]0. Overview'!$A$33,'[Burlington_Slider.xlsx]0. Overview'!$A$52,'[Burlington_Slider.xlsx]0. Overview'!$A$77,'[Burlington_Slider.xlsx]0. Overview'!$A$99,'[Burlington_Slider.xlsx]0. Overview'!$A$125,'[Burlington_Slider.xlsx]0. Overview'!$A$143,'[Burlington_Slider.xlsx]0. Overview'!$A$166,'[Burlington_Slider.xlsx]0. Overview'!$A$185,'[Burlington_Slider.xlsx]0. Overview'!$A$210,'[Burlington_Slider.xlsx]0. Overview'!$A$225</c:f>
              <c:strCache>
                <c:ptCount val="11"/>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pt idx="10">
                  <c:v>Burlington</c:v>
                </c:pt>
              </c:strCache>
            </c:strRef>
          </c:cat>
          <c:val>
            <c:numRef>
              <c:f>'[Burlington_Slider.xlsx]0. Overview'!$C$8,'[Burlington_Slider.xlsx]0. Overview'!$C$33,'[Burlington_Slider.xlsx]0. Overview'!$C$52,'[Burlington_Slider.xlsx]0. Overview'!$C$77,'[Burlington_Slider.xlsx]0. Overview'!$C$99,'[Burlington_Slider.xlsx]0. Overview'!$C$125,'[Burlington_Slider.xlsx]0. Overview'!$C$143,'[Burlington_Slider.xlsx]0. Overview'!$C$166,'[Burlington_Slider.xlsx]0. Overview'!$C$185,'[Burlington_Slider.xlsx]0. Overview'!$C$210,'[Burlington_Slider.xlsx]0. Overview'!$C$225</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EFB8-4474-A633-B8581A5D2AF1}"/>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'[Burlington_Slider.xlsx]0. Overview'!$A$8,'[Burlington_Slider.xlsx]0. Overview'!$A$33,'[Burlington_Slider.xlsx]0. Overview'!$A$52,'[Burlington_Slider.xlsx]0. Overview'!$A$77,'[Burlington_Slider.xlsx]0. Overview'!$A$99,'[Burlington_Slider.xlsx]0. Overview'!$A$125,'[Burlington_Slider.xlsx]0. Overview'!$A$143,'[Burlington_Slider.xlsx]0. Overview'!$A$166,'[Burlington_Slider.xlsx]0. Overview'!$A$185,'[Burlington_Slider.xlsx]0. Overview'!$A$210,'[Burlington_Slider.xlsx]0. Overview'!$A$225</c:f>
              <c:strCache>
                <c:ptCount val="11"/>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pt idx="10">
                  <c:v>Burlington</c:v>
                </c:pt>
              </c:strCache>
            </c:strRef>
          </c:cat>
          <c:val>
            <c:numRef>
              <c:f>'[Burlington_Slider.xlsx]0. Overview'!$D$8,'[Burlington_Slider.xlsx]0. Overview'!$D$33,'[Burlington_Slider.xlsx]0. Overview'!$D$52,'[Burlington_Slider.xlsx]0. Overview'!$D$77,'[Burlington_Slider.xlsx]0. Overview'!$D$99,'[Burlington_Slider.xlsx]0. Overview'!$D$125,'[Burlington_Slider.xlsx]0. Overview'!$D$143,'[Burlington_Slider.xlsx]0. Overview'!$D$166,'[Burlington_Slider.xlsx]0. Overview'!$D$185,'[Burlington_Slider.xlsx]0. Overview'!$D$210,'[Burlington_Slider.xlsx]0. Overview'!$D$225</c:f>
              <c:numCache>
                <c:formatCode>General</c:formatCode>
                <c:ptCount val="11"/>
                <c:pt idx="0">
                  <c:v>15.875</c:v>
                </c:pt>
                <c:pt idx="1">
                  <c:v>12.875</c:v>
                </c:pt>
                <c:pt idx="2">
                  <c:v>15.875</c:v>
                </c:pt>
                <c:pt idx="3">
                  <c:v>12.875</c:v>
                </c:pt>
                <c:pt idx="4">
                  <c:v>12.875</c:v>
                </c:pt>
                <c:pt idx="5">
                  <c:v>8.875</c:v>
                </c:pt>
                <c:pt idx="6">
                  <c:v>12.875</c:v>
                </c:pt>
                <c:pt idx="7">
                  <c:v>11.875</c:v>
                </c:pt>
                <c:pt idx="8">
                  <c:v>14.875</c:v>
                </c:pt>
                <c:pt idx="9">
                  <c:v>9.875</c:v>
                </c:pt>
                <c:pt idx="10">
                  <c:v>16.875</c:v>
                </c:pt>
              </c:numCache>
            </c:numRef>
          </c:val>
          <c:extLst>
            <c:ext xmlns:c16="http://schemas.microsoft.com/office/drawing/2014/chart" uri="{C3380CC4-5D6E-409C-BE32-E72D297353CC}">
              <c16:uniqueId val="{00000001-EFB8-4474-A633-B8581A5D2AF1}"/>
            </c:ext>
          </c:extLst>
        </c:ser>
        <c:ser>
          <c:idx val="3"/>
          <c:order val="2"/>
          <c:spPr>
            <a:solidFill>
              <a:schemeClr val="bg2">
                <a:lumMod val="75000"/>
              </a:schemeClr>
            </a:solidFill>
            <a:ln>
              <a:solidFill>
                <a:schemeClr val="tx1"/>
              </a:solidFill>
            </a:ln>
            <a:effectLst/>
          </c:spPr>
          <c:invertIfNegative val="0"/>
          <c:cat>
            <c:strRef>
              <c:f>'[Burlington_Slider.xlsx]0. Overview'!$A$8,'[Burlington_Slider.xlsx]0. Overview'!$A$33,'[Burlington_Slider.xlsx]0. Overview'!$A$52,'[Burlington_Slider.xlsx]0. Overview'!$A$77,'[Burlington_Slider.xlsx]0. Overview'!$A$99,'[Burlington_Slider.xlsx]0. Overview'!$A$125,'[Burlington_Slider.xlsx]0. Overview'!$A$143,'[Burlington_Slider.xlsx]0. Overview'!$A$166,'[Burlington_Slider.xlsx]0. Overview'!$A$185,'[Burlington_Slider.xlsx]0. Overview'!$A$210,'[Burlington_Slider.xlsx]0. Overview'!$A$225</c:f>
              <c:strCache>
                <c:ptCount val="11"/>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pt idx="10">
                  <c:v>Burlington</c:v>
                </c:pt>
              </c:strCache>
            </c:strRef>
          </c:cat>
          <c:val>
            <c:numRef>
              <c:f>'[Burlington_Slider.xlsx]0. Overview'!$E$8,'[Burlington_Slider.xlsx]0. Overview'!$E$33,'[Burlington_Slider.xlsx]0. Overview'!$E$52,'[Burlington_Slider.xlsx]0. Overview'!$E$77,'[Burlington_Slider.xlsx]0. Overview'!$E$99,'[Burlington_Slider.xlsx]0. Overview'!$E$125,'[Burlington_Slider.xlsx]0. Overview'!$E$143,'[Burlington_Slider.xlsx]0. Overview'!$E$166,'[Burlington_Slider.xlsx]0. Overview'!$E$185,'[Burlington_Slider.xlsx]0. Overview'!$E$210,'[Burlington_Slider.xlsx]0. Overview'!$E$225</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EFB8-4474-A633-B8581A5D2AF1}"/>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953413008625758E-2"/>
          <c:y val="3.1623230375233284E-2"/>
          <c:w val="0.94508540948418607"/>
          <c:h val="0.95030635226749061"/>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'[Burlington_Slider.xlsx]0. Overview'!$A$256,'[Burlington_Slider.xlsx]0. Overview'!$A$279,'[Burlington_Slider.xlsx]0. Overview'!$A$302,'[Burlington_Slider.xlsx]0. Overview'!$A$329,'[Burlington_Slider.xlsx]0. Overview'!$A$350,'[Burlington_Slider.xlsx]0. Overview'!$A$375,'[Burlington_Slider.xlsx]0. Overview'!$A$387,'[Burlington_Slider.xlsx]0. Overview'!$A$416,'[Burlington_Slider.xlsx]0. Overview'!$A$436</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'[Burlington_Slider.xlsx]0. Overview'!$C$256,'[Burlington_Slider.xlsx]0. Overview'!$C$279,'[Burlington_Slider.xlsx]0. Overview'!$C$302,'[Burlington_Slider.xlsx]0. Overview'!$C$329,'[Burlington_Slider.xlsx]0. Overview'!$C$350,'[Burlington_Slider.xlsx]0. Overview'!$C$375,'[Burlington_Slider.xlsx]0. Overview'!$C$387,'[Burlington_Slider.xlsx]0. Overview'!$C$416,'[Burlington_Slider.xlsx]0. Overview'!$C$436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D3E-4EDF-B0B2-A67B015C4CE6}"/>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'[Burlington_Slider.xlsx]0. Overview'!$A$256,'[Burlington_Slider.xlsx]0. Overview'!$A$279,'[Burlington_Slider.xlsx]0. Overview'!$A$302,'[Burlington_Slider.xlsx]0. Overview'!$A$329,'[Burlington_Slider.xlsx]0. Overview'!$A$350,'[Burlington_Slider.xlsx]0. Overview'!$A$375,'[Burlington_Slider.xlsx]0. Overview'!$A$387,'[Burlington_Slider.xlsx]0. Overview'!$A$416,'[Burlington_Slider.xlsx]0. Overview'!$A$436</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'[Burlington_Slider.xlsx]0. Overview'!$D$256,'[Burlington_Slider.xlsx]0. Overview'!$D$279,'[Burlington_Slider.xlsx]0. Overview'!$D$302,'[Burlington_Slider.xlsx]0. Overview'!$D$329,'[Burlington_Slider.xlsx]0. Overview'!$D$350,'[Burlington_Slider.xlsx]0. Overview'!$D$375,'[Burlington_Slider.xlsx]0. Overview'!$D$387,'[Burlington_Slider.xlsx]0. Overview'!$D$416,'[Burlington_Slider.xlsx]0. Overview'!$D$436</c:f>
              <c:numCache>
                <c:formatCode>General</c:formatCode>
                <c:ptCount val="9"/>
                <c:pt idx="0">
                  <c:v>11.875</c:v>
                </c:pt>
                <c:pt idx="1">
                  <c:v>10.875</c:v>
                </c:pt>
                <c:pt idx="2">
                  <c:v>9.875</c:v>
                </c:pt>
                <c:pt idx="3">
                  <c:v>4.875</c:v>
                </c:pt>
                <c:pt idx="4">
                  <c:v>6.875</c:v>
                </c:pt>
                <c:pt idx="5">
                  <c:v>3.875</c:v>
                </c:pt>
                <c:pt idx="6">
                  <c:v>13.875</c:v>
                </c:pt>
                <c:pt idx="7">
                  <c:v>8.875</c:v>
                </c:pt>
                <c:pt idx="8">
                  <c:v>10.875</c:v>
                </c:pt>
              </c:numCache>
            </c:numRef>
          </c:val>
          <c:extLst>
            <c:ext xmlns:c16="http://schemas.microsoft.com/office/drawing/2014/chart" uri="{C3380CC4-5D6E-409C-BE32-E72D297353CC}">
              <c16:uniqueId val="{00000001-CD3E-4EDF-B0B2-A67B015C4CE6}"/>
            </c:ext>
          </c:extLst>
        </c:ser>
        <c:ser>
          <c:idx val="3"/>
          <c:order val="2"/>
          <c:spPr>
            <a:solidFill>
              <a:schemeClr val="bg2">
                <a:lumMod val="75000"/>
              </a:schemeClr>
            </a:solidFill>
            <a:ln>
              <a:solidFill>
                <a:schemeClr val="tx1"/>
              </a:solidFill>
            </a:ln>
            <a:effectLst/>
          </c:spPr>
          <c:invertIfNegative val="0"/>
          <c:cat>
            <c:strRef>
              <c:f>'[Burlington_Slider.xlsx]0. Overview'!$A$256,'[Burlington_Slider.xlsx]0. Overview'!$A$279,'[Burlington_Slider.xlsx]0. Overview'!$A$302,'[Burlington_Slider.xlsx]0. Overview'!$A$329,'[Burlington_Slider.xlsx]0. Overview'!$A$350,'[Burlington_Slider.xlsx]0. Overview'!$A$375,'[Burlington_Slider.xlsx]0. Overview'!$A$387,'[Burlington_Slider.xlsx]0. Overview'!$A$416,'[Burlington_Slider.xlsx]0. Overview'!$A$436</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'[Burlington_Slider.xlsx]0. Overview'!$E$256,'[Burlington_Slider.xlsx]0. Overview'!$E$279,'[Burlington_Slider.xlsx]0. Overview'!$E$302,'[Burlington_Slider.xlsx]0. Overview'!$E$329,'[Burlington_Slider.xlsx]0. Overview'!$E$350,'[Burlington_Slider.xlsx]0. Overview'!$E$375,'[Burlington_Slider.xlsx]0. Overview'!$E$387,'[Burlington_Slider.xlsx]0. Overview'!$E$416,'[Burlington_Slider.xlsx]0. Overview'!$E$436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D3E-4EDF-B0B2-A67B015C4CE6}"/>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Burlington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0.749</c:v>
                </c:pt>
                <c:pt idx="1">
                  <c:v>0.19700000000000001</c:v>
                </c:pt>
                <c:pt idx="2">
                  <c:v>8.0000000000000002E-3</c:v>
                </c:pt>
                <c:pt idx="3">
                  <c:v>6.4000000000000001E-2</c:v>
                </c:pt>
                <c:pt idx="4">
                  <c:v>2E-3</c:v>
                </c:pt>
                <c:pt idx="5">
                  <c:v>2.5000000000000001E-2</c:v>
                </c:pt>
                <c:pt idx="6">
                  <c:v>8.5000000000000006E-2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0.754</c:v>
                </c:pt>
                <c:pt idx="1">
                  <c:v>0.751</c:v>
                </c:pt>
                <c:pt idx="2">
                  <c:v>0.752</c:v>
                </c:pt>
                <c:pt idx="3">
                  <c:v>0.746</c:v>
                </c:pt>
                <c:pt idx="4">
                  <c:v>0.749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0.19</c:v>
                </c:pt>
                <c:pt idx="1">
                  <c:v>0.191</c:v>
                </c:pt>
                <c:pt idx="2">
                  <c:v>0.19500000000000001</c:v>
                </c:pt>
                <c:pt idx="3">
                  <c:v>0.192</c:v>
                </c:pt>
                <c:pt idx="4">
                  <c:v>0.19700000000000001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1.2E-2</c:v>
                </c:pt>
                <c:pt idx="1">
                  <c:v>1.4E-2</c:v>
                </c:pt>
                <c:pt idx="2">
                  <c:v>0.01</c:v>
                </c:pt>
                <c:pt idx="3">
                  <c:v>6.0000000000000001E-3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6.3E-2</c:v>
                </c:pt>
                <c:pt idx="1">
                  <c:v>6.2E-2</c:v>
                </c:pt>
                <c:pt idx="2">
                  <c:v>6.5000000000000002E-2</c:v>
                </c:pt>
                <c:pt idx="3">
                  <c:v>6.5000000000000002E-2</c:v>
                </c:pt>
                <c:pt idx="4">
                  <c:v>6.4000000000000001E-2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7.8E-2</c:v>
                </c:pt>
                <c:pt idx="1">
                  <c:v>7.9000000000000001E-2</c:v>
                </c:pt>
                <c:pt idx="2">
                  <c:v>8.1000000000000003E-2</c:v>
                </c:pt>
                <c:pt idx="3">
                  <c:v>8.3000000000000004E-2</c:v>
                </c:pt>
                <c:pt idx="4">
                  <c:v>8.5000000000000006E-2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Florence</c:v>
                </c:pt>
                <c:pt idx="2">
                  <c:v>Willingboro</c:v>
                </c:pt>
              </c:strCache>
            </c:strRef>
          </c:cat>
          <c:val>
            <c:numRef>
              <c:f>Sheet1!$B$2:$B$4</c:f>
              <c:numCache>
                <c:formatCode>0%</c:formatCode>
                <c:ptCount val="3"/>
                <c:pt idx="0">
                  <c:v>0.98899999999999999</c:v>
                </c:pt>
                <c:pt idx="1">
                  <c:v>0.80500000000000005</c:v>
                </c:pt>
                <c:pt idx="2">
                  <c:v>0.24199999999999999</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Florence</c:v>
                </c:pt>
                <c:pt idx="2">
                  <c:v>Willingboro</c:v>
                </c:pt>
              </c:strCache>
            </c:strRef>
          </c:cat>
          <c:val>
            <c:numRef>
              <c:f>Sheet1!$C$2:$C$4</c:f>
              <c:numCache>
                <c:formatCode>0%</c:formatCode>
                <c:ptCount val="3"/>
                <c:pt idx="0">
                  <c:v>5.0000000000000001E-3</c:v>
                </c:pt>
                <c:pt idx="1">
                  <c:v>0.153</c:v>
                </c:pt>
                <c:pt idx="2">
                  <c:v>0.751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Florence</c:v>
                </c:pt>
                <c:pt idx="2">
                  <c:v>Willingboro</c:v>
                </c:pt>
              </c:strCache>
            </c:strRef>
          </c:cat>
          <c:val>
            <c:numRef>
              <c:f>Sheet1!$D$2:$D$4</c:f>
              <c:numCache>
                <c:formatCode>0%</c:formatCode>
                <c:ptCount val="3"/>
                <c:pt idx="0">
                  <c:v>6.0000000000000001E-3</c:v>
                </c:pt>
                <c:pt idx="1">
                  <c:v>7.0999999999999994E-2</c:v>
                </c:pt>
                <c:pt idx="2">
                  <c:v>2.5000000000000001E-2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Florence</c:v>
                </c:pt>
                <c:pt idx="2">
                  <c:v>Willingboro</c:v>
                </c:pt>
              </c:strCache>
            </c:strRef>
          </c:cat>
          <c:val>
            <c:numRef>
              <c:f>Sheet1!$E$2:$E$4</c:f>
              <c:numCache>
                <c:formatCode>0%</c:formatCode>
                <c:ptCount val="3"/>
                <c:pt idx="0">
                  <c:v>3.4000000000000002E-2</c:v>
                </c:pt>
                <c:pt idx="1">
                  <c:v>8.1000000000000003E-2</c:v>
                </c:pt>
                <c:pt idx="2">
                  <c:v>0.115</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9.1999999999999998E-2</c:v>
                </c:pt>
                <c:pt idx="1">
                  <c:v>9.8000000000000004E-2</c:v>
                </c:pt>
                <c:pt idx="2">
                  <c:v>0.108</c:v>
                </c:pt>
                <c:pt idx="3">
                  <c:v>0.10199999999999999</c:v>
                </c:pt>
                <c:pt idx="4">
                  <c:v>0.10199999999999999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0.00%</c:formatCode>
                <c:ptCount val="21"/>
                <c:pt idx="0">
                  <c:v>2.5999999999999999E-2</c:v>
                </c:pt>
                <c:pt idx="1">
                  <c:v>4.8000000000000001E-2</c:v>
                </c:pt>
                <c:pt idx="2">
                  <c:v>0.05</c:v>
                </c:pt>
                <c:pt idx="3">
                  <c:v>7.4999999999999997E-2</c:v>
                </c:pt>
                <c:pt idx="4">
                  <c:v>7.9000000000000001E-2</c:v>
                </c:pt>
                <c:pt idx="5">
                  <c:v>9.2999999999999999E-2</c:v>
                </c:pt>
                <c:pt idx="7">
                  <c:v>0.106</c:v>
                </c:pt>
                <c:pt idx="8">
                  <c:v>0.11700000000000001</c:v>
                </c:pt>
                <c:pt idx="9">
                  <c:v>0.122</c:v>
                </c:pt>
                <c:pt idx="10">
                  <c:v>0.13700000000000001</c:v>
                </c:pt>
                <c:pt idx="11">
                  <c:v>0.16300000000000001</c:v>
                </c:pt>
                <c:pt idx="12">
                  <c:v>0.20599999999999999</c:v>
                </c:pt>
                <c:pt idx="13">
                  <c:v>0.24199999999999999</c:v>
                </c:pt>
                <c:pt idx="14">
                  <c:v>0.26100000000000001</c:v>
                </c:pt>
                <c:pt idx="15">
                  <c:v>0.28999999999999998</c:v>
                </c:pt>
                <c:pt idx="16">
                  <c:v>0.315</c:v>
                </c:pt>
                <c:pt idx="17">
                  <c:v>0.32</c:v>
                </c:pt>
                <c:pt idx="18">
                  <c:v>0.33600000000000002</c:v>
                </c:pt>
                <c:pt idx="19">
                  <c:v>0.34200000000000003</c:v>
                </c:pt>
                <c:pt idx="20">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6">
                  <c:v>0.10199999999999999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0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 borough</c:v>
                </c:pt>
                <c:pt idx="1">
                  <c:v>Burlington township</c:v>
                </c:pt>
                <c:pt idx="2">
                  <c:v>Riverside township</c:v>
                </c:pt>
                <c:pt idx="3">
                  <c:v>Bordentown township</c:v>
                </c:pt>
                <c:pt idx="4">
                  <c:v>Willingboro township</c:v>
                </c:pt>
                <c:pt idx="5">
                  <c:v>Mansfield township</c:v>
                </c:pt>
                <c:pt idx="6">
                  <c:v>Chesterfield township</c:v>
                </c:pt>
                <c:pt idx="7">
                  <c:v>Mount Laurel township</c:v>
                </c:pt>
                <c:pt idx="8">
                  <c:v>New Hanover township</c:v>
                </c:pt>
                <c:pt idx="9">
                  <c:v>Westampton township</c:v>
                </c:pt>
              </c:strCache>
            </c:strRef>
          </c:cat>
          <c:val>
            <c:numRef>
              <c:f>Sheet1!$B$2:$B$11</c:f>
              <c:numCache>
                <c:formatCode>0.00%</c:formatCode>
                <c:ptCount val="10"/>
                <c:pt idx="0">
                  <c:v>0.24299999999999999</c:v>
                </c:pt>
                <c:pt idx="1">
                  <c:v>0.15</c:v>
                </c:pt>
                <c:pt idx="2">
                  <c:v>0.14499999999999999</c:v>
                </c:pt>
                <c:pt idx="3">
                  <c:v>0.14399999999999999</c:v>
                </c:pt>
                <c:pt idx="4">
                  <c:v>0.14199999999999999</c:v>
                </c:pt>
                <c:pt idx="5">
                  <c:v>0.13600000000000001</c:v>
                </c:pt>
                <c:pt idx="6">
                  <c:v>0.13100000000000001</c:v>
                </c:pt>
                <c:pt idx="7">
                  <c:v>0.124</c:v>
                </c:pt>
                <c:pt idx="8">
                  <c:v>0.124</c:v>
                </c:pt>
                <c:pt idx="9">
                  <c:v>0.124</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Burlington Avg. 9.7%</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Wrightstown borough</c:v>
                </c:pt>
                <c:pt idx="1">
                  <c:v>Burlington township</c:v>
                </c:pt>
                <c:pt idx="2">
                  <c:v>Riverside township</c:v>
                </c:pt>
                <c:pt idx="3">
                  <c:v>Bordentown township</c:v>
                </c:pt>
                <c:pt idx="4">
                  <c:v>Willingboro township</c:v>
                </c:pt>
                <c:pt idx="5">
                  <c:v>Mansfield township</c:v>
                </c:pt>
                <c:pt idx="6">
                  <c:v>Chesterfield township</c:v>
                </c:pt>
                <c:pt idx="7">
                  <c:v>Mount Laurel township</c:v>
                </c:pt>
                <c:pt idx="8">
                  <c:v>New Hanover township</c:v>
                </c:pt>
                <c:pt idx="9">
                  <c:v>Westampton township</c:v>
                </c:pt>
              </c:strCache>
            </c:strRef>
          </c:cat>
          <c:val>
            <c:numRef>
              <c:f>Sheet1!$C$2:$C$11</c:f>
              <c:numCache>
                <c:formatCode>0%</c:formatCode>
                <c:ptCount val="10"/>
                <c:pt idx="0">
                  <c:v>9.7000000000000003E-2</c:v>
                </c:pt>
                <c:pt idx="1">
                  <c:v>9.7000000000000003E-2</c:v>
                </c:pt>
                <c:pt idx="2">
                  <c:v>9.7000000000000003E-2</c:v>
                </c:pt>
                <c:pt idx="3">
                  <c:v>9.7000000000000003E-2</c:v>
                </c:pt>
                <c:pt idx="4">
                  <c:v>9.7000000000000003E-2</c:v>
                </c:pt>
                <c:pt idx="5">
                  <c:v>9.7000000000000003E-2</c:v>
                </c:pt>
                <c:pt idx="6">
                  <c:v>9.7000000000000003E-2</c:v>
                </c:pt>
                <c:pt idx="7">
                  <c:v>9.7000000000000003E-2</c:v>
                </c:pt>
                <c:pt idx="8">
                  <c:v>9.7000000000000003E-2</c:v>
                </c:pt>
                <c:pt idx="9">
                  <c:v>9.7000000000000003E-2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408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0.87</c:v>
                </c:pt>
                <c:pt idx="1">
                  <c:v>0.86499999999999999</c:v>
                </c:pt>
                <c:pt idx="2">
                  <c:v>0.85299999999999998</c:v>
                </c:pt>
                <c:pt idx="3">
                  <c:v>0.871</c:v>
                </c:pt>
                <c:pt idx="4">
                  <c:v>0.86499999999999999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3">
                  <c:v>0.86499999999999999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0.68</c:v>
                </c:pt>
                <c:pt idx="1">
                  <c:v>0.68</c:v>
                </c:pt>
                <c:pt idx="2">
                  <c:v>0.68</c:v>
                </c:pt>
                <c:pt idx="3">
                  <c:v>0.68</c:v>
                </c:pt>
                <c:pt idx="4">
                  <c:v>0.68</c:v>
                </c:pt>
                <c:pt idx="5">
                  <c:v>0.68</c:v>
                </c:pt>
                <c:pt idx="6">
                  <c:v>0.68</c:v>
                </c:pt>
                <c:pt idx="7">
                  <c:v>0.68</c:v>
                </c:pt>
                <c:pt idx="8">
                  <c:v>0.68</c:v>
                </c:pt>
                <c:pt idx="9">
                  <c:v>0.68</c:v>
                </c:pt>
                <c:pt idx="10">
                  <c:v>0.68</c:v>
                </c:pt>
                <c:pt idx="11">
                  <c:v>0.68</c:v>
                </c:pt>
                <c:pt idx="12">
                  <c:v>0.68</c:v>
                </c:pt>
                <c:pt idx="13">
                  <c:v>0.68</c:v>
                </c:pt>
                <c:pt idx="14">
                  <c:v>0.68</c:v>
                </c:pt>
                <c:pt idx="15">
                  <c:v>0.68</c:v>
                </c:pt>
                <c:pt idx="16">
                  <c:v>0.68</c:v>
                </c:pt>
                <c:pt idx="17">
                  <c:v>0.68</c:v>
                </c:pt>
                <c:pt idx="18">
                  <c:v>0.68</c:v>
                </c:pt>
                <c:pt idx="19" formatCode="General">
                  <c:v>0.68</c:v>
                </c:pt>
                <c:pt idx="20" formatCode="General">
                  <c:v>0.68</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Tabernacle township</c:v>
                </c:pt>
                <c:pt idx="1">
                  <c:v>North Hanover township</c:v>
                </c:pt>
                <c:pt idx="2">
                  <c:v>Wrightstown borough</c:v>
                </c:pt>
              </c:strCache>
            </c:strRef>
          </c:cat>
          <c:val>
            <c:numRef>
              <c:f>Sheet1!$C$2:$C$4</c:f>
              <c:numCache>
                <c:formatCode>0%</c:formatCode>
                <c:ptCount val="3"/>
                <c:pt idx="0">
                  <c:v>0.68</c:v>
                </c:pt>
                <c:pt idx="1">
                  <c:v>0.68</c:v>
                </c:pt>
                <c:pt idx="2">
                  <c:v>0.68</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Burlington County Avg. 86.9%</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Tabernacle township</c:v>
                </c:pt>
                <c:pt idx="1">
                  <c:v>North Hanover township</c:v>
                </c:pt>
                <c:pt idx="2">
                  <c:v>Wrightstown borough</c:v>
                </c:pt>
              </c:strCache>
            </c:strRef>
          </c:cat>
          <c:val>
            <c:numRef>
              <c:f>Sheet1!$D$2:$D$4</c:f>
              <c:numCache>
                <c:formatCode>0%</c:formatCode>
                <c:ptCount val="3"/>
                <c:pt idx="0">
                  <c:v>0.86899999999999999</c:v>
                </c:pt>
                <c:pt idx="1">
                  <c:v>0.86899999999999999</c:v>
                </c:pt>
                <c:pt idx="2">
                  <c:v>0.86899999999999999</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Tabernacle township</c:v>
                </c:pt>
                <c:pt idx="1">
                  <c:v>North Hanover township</c:v>
                </c:pt>
                <c:pt idx="2">
                  <c:v>Wrightstown borough</c:v>
                </c:pt>
              </c:strCache>
            </c:strRef>
          </c:cat>
          <c:val>
            <c:numRef>
              <c:f>Sheet1!$B$2:$B$4</c:f>
              <c:numCache>
                <c:formatCode>0%</c:formatCode>
                <c:ptCount val="3"/>
                <c:pt idx="0">
                  <c:v>0.97299999999999998</c:v>
                </c:pt>
                <c:pt idx="1">
                  <c:v>0.876</c:v>
                </c:pt>
                <c:pt idx="2">
                  <c:v>0.72299999999999998</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993848425196857"/>
          <c:y val="0.8395376575087563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0">
                  <c:v>91220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2">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2">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Evesham township</c:v>
                </c:pt>
                <c:pt idx="1">
                  <c:v>Mount Laurel township</c:v>
                </c:pt>
                <c:pt idx="2">
                  <c:v>Willingboro township</c:v>
                </c:pt>
                <c:pt idx="3">
                  <c:v>Pemberton township</c:v>
                </c:pt>
                <c:pt idx="4">
                  <c:v>Burlington township</c:v>
                </c:pt>
                <c:pt idx="5">
                  <c:v>Medford Lakes borough</c:v>
                </c:pt>
                <c:pt idx="6">
                  <c:v>Moorestown township</c:v>
                </c:pt>
                <c:pt idx="7">
                  <c:v>Delran township</c:v>
                </c:pt>
                <c:pt idx="8">
                  <c:v>Maple Shade township</c:v>
                </c:pt>
                <c:pt idx="9">
                  <c:v>Cinnaminson township</c:v>
                </c:pt>
                <c:pt idx="10">
                  <c:v>Lumberton township</c:v>
                </c:pt>
                <c:pt idx="11">
                  <c:v>Florence township</c:v>
                </c:pt>
                <c:pt idx="12">
                  <c:v>North Hanover township</c:v>
                </c:pt>
                <c:pt idx="13">
                  <c:v>Bordentown township</c:v>
                </c:pt>
                <c:pt idx="14">
                  <c:v>Burlington city</c:v>
                </c:pt>
                <c:pt idx="15">
                  <c:v>Westampton township</c:v>
                </c:pt>
                <c:pt idx="16">
                  <c:v>Shamong township</c:v>
                </c:pt>
                <c:pt idx="17">
                  <c:v>Mount Holly township</c:v>
                </c:pt>
                <c:pt idx="18">
                  <c:v>Edgewater Park township</c:v>
                </c:pt>
                <c:pt idx="19">
                  <c:v>Chesterfield township</c:v>
                </c:pt>
              </c:strCache>
            </c:strRef>
          </c:cat>
          <c:val>
            <c:numRef>
              <c:f>Sheet1!$B$2:$B$21</c:f>
              <c:numCache>
                <c:formatCode>0</c:formatCode>
                <c:ptCount val="20"/>
                <c:pt idx="0">
                  <c:v>9519</c:v>
                </c:pt>
                <c:pt idx="1">
                  <c:v>8471</c:v>
                </c:pt>
                <c:pt idx="2">
                  <c:v>6228</c:v>
                </c:pt>
                <c:pt idx="3">
                  <c:v>6166</c:v>
                </c:pt>
                <c:pt idx="4">
                  <c:v>5498</c:v>
                </c:pt>
                <c:pt idx="5">
                  <c:v>5161</c:v>
                </c:pt>
                <c:pt idx="6">
                  <c:v>5072</c:v>
                </c:pt>
                <c:pt idx="7">
                  <c:v>3556</c:v>
                </c:pt>
                <c:pt idx="8">
                  <c:v>3483</c:v>
                </c:pt>
                <c:pt idx="9">
                  <c:v>3235</c:v>
                </c:pt>
                <c:pt idx="10">
                  <c:v>2719</c:v>
                </c:pt>
                <c:pt idx="11">
                  <c:v>2592</c:v>
                </c:pt>
                <c:pt idx="12">
                  <c:v>2443</c:v>
                </c:pt>
                <c:pt idx="13">
                  <c:v>2442</c:v>
                </c:pt>
                <c:pt idx="14">
                  <c:v>2128</c:v>
                </c:pt>
                <c:pt idx="15">
                  <c:v>1852</c:v>
                </c:pt>
                <c:pt idx="16">
                  <c:v>1730</c:v>
                </c:pt>
                <c:pt idx="17">
                  <c:v>1715</c:v>
                </c:pt>
                <c:pt idx="18">
                  <c:v>1648</c:v>
                </c:pt>
                <c:pt idx="19">
                  <c:v>1627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2">
                  <c:v>1933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2">
                  <c:v>1933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147</c:v>
                </c:pt>
                <c:pt idx="1">
                  <c:v>174</c:v>
                </c:pt>
                <c:pt idx="2">
                  <c:v>181</c:v>
                </c:pt>
                <c:pt idx="3">
                  <c:v>182</c:v>
                </c:pt>
                <c:pt idx="4">
                  <c:v>167</c:v>
                </c:pt>
                <c:pt idx="5">
                  <c:v>143</c:v>
                </c:pt>
                <c:pt idx="6">
                  <c:v>96</c:v>
                </c:pt>
                <c:pt idx="7">
                  <c:v>70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303</c:v>
                </c:pt>
                <c:pt idx="1">
                  <c:v>290</c:v>
                </c:pt>
                <c:pt idx="2">
                  <c:v>291</c:v>
                </c:pt>
                <c:pt idx="3">
                  <c:v>234</c:v>
                </c:pt>
                <c:pt idx="4">
                  <c:v>176</c:v>
                </c:pt>
                <c:pt idx="5">
                  <c:v>179</c:v>
                </c:pt>
                <c:pt idx="6">
                  <c:v>163</c:v>
                </c:pt>
                <c:pt idx="7">
                  <c:v>134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5" formatCode="0%">
                  <c:v>0.06</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967522872102055"/>
          <c:y val="0.80010682823564527"/>
          <c:w val="0.33401256726883444"/>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9.5000000000000001E-2</c:v>
                </c:pt>
                <c:pt idx="1">
                  <c:v>5.7000000000000002E-2</c:v>
                </c:pt>
                <c:pt idx="2">
                  <c:v>6.7000000000000004E-2</c:v>
                </c:pt>
                <c:pt idx="3">
                  <c:v>6.2E-2</c:v>
                </c:pt>
                <c:pt idx="4">
                  <c:v>0.06</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Bass River</c:v>
                </c:pt>
                <c:pt idx="1">
                  <c:v>Beverly City</c:v>
                </c:pt>
                <c:pt idx="2">
                  <c:v>Pemberton Borough</c:v>
                </c:pt>
                <c:pt idx="3">
                  <c:v>Burlington City</c:v>
                </c:pt>
                <c:pt idx="4">
                  <c:v>Riverside</c:v>
                </c:pt>
                <c:pt idx="5">
                  <c:v>Palmyra</c:v>
                </c:pt>
                <c:pt idx="6">
                  <c:v>Maple Shade</c:v>
                </c:pt>
                <c:pt idx="7">
                  <c:v>New Hanover</c:v>
                </c:pt>
                <c:pt idx="8">
                  <c:v>Willingboro</c:v>
                </c:pt>
                <c:pt idx="9">
                  <c:v>Pemberton Township</c:v>
                </c:pt>
              </c:strCache>
            </c:strRef>
          </c:cat>
          <c:val>
            <c:numRef>
              <c:f>Sheet1!$B$2:$B$11</c:f>
              <c:numCache>
                <c:formatCode>0%</c:formatCode>
                <c:ptCount val="10"/>
                <c:pt idx="0">
                  <c:v>0.35699999999999998</c:v>
                </c:pt>
                <c:pt idx="1">
                  <c:v>0.27500000000000002</c:v>
                </c:pt>
                <c:pt idx="2">
                  <c:v>0.219</c:v>
                </c:pt>
                <c:pt idx="3">
                  <c:v>0.193</c:v>
                </c:pt>
                <c:pt idx="4">
                  <c:v>0.17199999999999999</c:v>
                </c:pt>
                <c:pt idx="5">
                  <c:v>0.16300000000000001</c:v>
                </c:pt>
                <c:pt idx="6">
                  <c:v>0.126</c:v>
                </c:pt>
                <c:pt idx="7">
                  <c:v>0.126</c:v>
                </c:pt>
                <c:pt idx="8">
                  <c:v>0.11799999999999999</c:v>
                </c:pt>
                <c:pt idx="9">
                  <c:v>0.106</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Burlington County Avg. 6.6%</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Bass River</c:v>
                </c:pt>
                <c:pt idx="1">
                  <c:v>Beverly City</c:v>
                </c:pt>
                <c:pt idx="2">
                  <c:v>Pemberton Borough</c:v>
                </c:pt>
                <c:pt idx="3">
                  <c:v>Burlington City</c:v>
                </c:pt>
                <c:pt idx="4">
                  <c:v>Riverside</c:v>
                </c:pt>
                <c:pt idx="5">
                  <c:v>Palmyra</c:v>
                </c:pt>
                <c:pt idx="6">
                  <c:v>Maple Shade</c:v>
                </c:pt>
                <c:pt idx="7">
                  <c:v>New Hanover</c:v>
                </c:pt>
                <c:pt idx="8">
                  <c:v>Willingboro</c:v>
                </c:pt>
                <c:pt idx="9">
                  <c:v>Pemberton Township</c:v>
                </c:pt>
              </c:strCache>
            </c:strRef>
          </c:cat>
          <c:val>
            <c:numRef>
              <c:f>Sheet1!$C$2:$C$11</c:f>
              <c:numCache>
                <c:formatCode>0%</c:formatCode>
                <c:ptCount val="10"/>
                <c:pt idx="0">
                  <c:v>6.6000000000000003E-2</c:v>
                </c:pt>
                <c:pt idx="1">
                  <c:v>6.6000000000000003E-2</c:v>
                </c:pt>
                <c:pt idx="2">
                  <c:v>6.6000000000000003E-2</c:v>
                </c:pt>
                <c:pt idx="3">
                  <c:v>6.6000000000000003E-2</c:v>
                </c:pt>
                <c:pt idx="4">
                  <c:v>6.6000000000000003E-2</c:v>
                </c:pt>
                <c:pt idx="5">
                  <c:v>6.6000000000000003E-2</c:v>
                </c:pt>
                <c:pt idx="6">
                  <c:v>6.6000000000000003E-2</c:v>
                </c:pt>
                <c:pt idx="7">
                  <c:v>6.6000000000000003E-2</c:v>
                </c:pt>
                <c:pt idx="8">
                  <c:v>6.6000000000000003E-2</c:v>
                </c:pt>
                <c:pt idx="9">
                  <c:v>6.6000000000000003E-2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4.2606881008818424E-2"/>
          <c:y val="0.91995983456613373"/>
          <c:w val="0.25040728701664522"/>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1397</c:v>
                </c:pt>
                <c:pt idx="1">
                  <c:v>749</c:v>
                </c:pt>
                <c:pt idx="2">
                  <c:v>1527</c:v>
                </c:pt>
                <c:pt idx="3">
                  <c:v>1249</c:v>
                </c:pt>
                <c:pt idx="4">
                  <c:v>1078</c:v>
                </c:pt>
                <c:pt idx="5">
                  <c:v>866</c:v>
                </c:pt>
                <c:pt idx="6">
                  <c:v>1093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1">
                  <c:v>95493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74800</c:v>
                </c:pt>
                <c:pt idx="1">
                  <c:v>80254</c:v>
                </c:pt>
                <c:pt idx="2">
                  <c:v>87673</c:v>
                </c:pt>
                <c:pt idx="3">
                  <c:v>84889</c:v>
                </c:pt>
                <c:pt idx="4">
                  <c:v>88797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2" formatCode="_(&quot;$&quot;* #,##0_);_(&quot;$&quot;* \(#,##0\);_(&quot;$&quot;* &quot;-&quot;??_);_(@_)">
                  <c:v>88797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6968130166746288"/>
          <c:y val="0.94150281214848131"/>
          <c:w val="0.40500744502893299"/>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c:v>
                </c:pt>
                <c:pt idx="1">
                  <c:v>Beverly City</c:v>
                </c:pt>
                <c:pt idx="2">
                  <c:v>Burlington City</c:v>
                </c:pt>
                <c:pt idx="3">
                  <c:v>Maple Shade</c:v>
                </c:pt>
                <c:pt idx="4">
                  <c:v>Riverside</c:v>
                </c:pt>
                <c:pt idx="5">
                  <c:v>Southampton</c:v>
                </c:pt>
                <c:pt idx="6">
                  <c:v>Pemberton Township</c:v>
                </c:pt>
                <c:pt idx="7">
                  <c:v>Pemberton Borough</c:v>
                </c:pt>
                <c:pt idx="8">
                  <c:v>Washington Township</c:v>
                </c:pt>
                <c:pt idx="9">
                  <c:v>North Hanover</c:v>
                </c:pt>
              </c:strCache>
            </c:strRef>
          </c:cat>
          <c:val>
            <c:numRef>
              <c:f>Sheet1!$B$2:$B$11</c:f>
              <c:numCache>
                <c:formatCode>_("$"* #,##0_);_("$"* \(#,##0\);_("$"* "-"??_);_(@_)</c:formatCode>
                <c:ptCount val="10"/>
                <c:pt idx="0">
                  <c:v>46833</c:v>
                </c:pt>
                <c:pt idx="1">
                  <c:v>50868</c:v>
                </c:pt>
                <c:pt idx="2">
                  <c:v>57690</c:v>
                </c:pt>
                <c:pt idx="3">
                  <c:v>61335</c:v>
                </c:pt>
                <c:pt idx="4">
                  <c:v>61813</c:v>
                </c:pt>
                <c:pt idx="5">
                  <c:v>62757</c:v>
                </c:pt>
                <c:pt idx="6">
                  <c:v>64444</c:v>
                </c:pt>
                <c:pt idx="7">
                  <c:v>66354</c:v>
                </c:pt>
                <c:pt idx="8">
                  <c:v>66985</c:v>
                </c:pt>
                <c:pt idx="9">
                  <c:v>67477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Burlington County median $87,416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Wrightstown</c:v>
                </c:pt>
                <c:pt idx="1">
                  <c:v>Beverly City</c:v>
                </c:pt>
                <c:pt idx="2">
                  <c:v>Burlington City</c:v>
                </c:pt>
                <c:pt idx="3">
                  <c:v>Maple Shade</c:v>
                </c:pt>
                <c:pt idx="4">
                  <c:v>Riverside</c:v>
                </c:pt>
                <c:pt idx="5">
                  <c:v>Southampton</c:v>
                </c:pt>
                <c:pt idx="6">
                  <c:v>Pemberton Township</c:v>
                </c:pt>
                <c:pt idx="7">
                  <c:v>Pemberton Borough</c:v>
                </c:pt>
                <c:pt idx="8">
                  <c:v>Washington Township</c:v>
                </c:pt>
                <c:pt idx="9">
                  <c:v>North Hanover</c:v>
                </c:pt>
              </c:strCache>
            </c:strRef>
          </c:cat>
          <c:val>
            <c:numRef>
              <c:f>Sheet1!$C$2:$C$11</c:f>
              <c:numCache>
                <c:formatCode>"$"#,##0</c:formatCode>
                <c:ptCount val="10"/>
                <c:pt idx="0">
                  <c:v>87416</c:v>
                </c:pt>
                <c:pt idx="1">
                  <c:v>87416</c:v>
                </c:pt>
                <c:pt idx="2">
                  <c:v>87416</c:v>
                </c:pt>
                <c:pt idx="3">
                  <c:v>87416</c:v>
                </c:pt>
                <c:pt idx="4">
                  <c:v>87416</c:v>
                </c:pt>
                <c:pt idx="5">
                  <c:v>87416</c:v>
                </c:pt>
                <c:pt idx="6">
                  <c:v>87416</c:v>
                </c:pt>
                <c:pt idx="7">
                  <c:v>87416</c:v>
                </c:pt>
                <c:pt idx="8">
                  <c:v>87416</c:v>
                </c:pt>
                <c:pt idx="9">
                  <c:v>87416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783318570807065"/>
          <c:y val="0.9608046931091585"/>
          <c:w val="0.243015432394154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5">
                  <c:v>0.14280635076000001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0.16</c:v>
                </c:pt>
                <c:pt idx="1">
                  <c:v>0.16</c:v>
                </c:pt>
                <c:pt idx="2">
                  <c:v>0.16</c:v>
                </c:pt>
                <c:pt idx="3">
                  <c:v>0.16</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7" formatCode="0.0%">
                  <c:v>7.4999999999999997E-2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794008366141733"/>
          <c:y val="0.90222293488742389"/>
          <c:w val="0.355682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5320</c:v>
                </c:pt>
                <c:pt idx="1">
                  <c:v>5046</c:v>
                </c:pt>
                <c:pt idx="2">
                  <c:v>4703</c:v>
                </c:pt>
                <c:pt idx="3">
                  <c:v>4450</c:v>
                </c:pt>
                <c:pt idx="4">
                  <c:v>4402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14371</c:v>
                </c:pt>
                <c:pt idx="1">
                  <c:v>13959</c:v>
                </c:pt>
                <c:pt idx="2">
                  <c:v>13720</c:v>
                </c:pt>
                <c:pt idx="3">
                  <c:v>13378</c:v>
                </c:pt>
                <c:pt idx="4">
                  <c:v>13837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11324</c:v>
                </c:pt>
                <c:pt idx="1">
                  <c:v>9921</c:v>
                </c:pt>
                <c:pt idx="2">
                  <c:v>9276</c:v>
                </c:pt>
                <c:pt idx="3">
                  <c:v>8177</c:v>
                </c:pt>
                <c:pt idx="4">
                  <c:v>8524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Toddler</c:v>
                </c:pt>
                <c:pt idx="1">
                  <c:v>PreK </c:v>
                </c:pt>
                <c:pt idx="2">
                  <c:v>0</c:v>
                </c:pt>
              </c:strCache>
            </c:strRef>
          </c:cat>
          <c:val>
            <c:numRef>
              <c:f>Sheet1!$B$2:$D$2</c:f>
              <c:numCache>
                <c:formatCode>"$"#,##0_);[Red]\("$"#,##0\)</c:formatCode>
                <c:ptCount val="3"/>
                <c:pt idx="0" formatCode="General">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Burlington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Toddler</c:v>
                </c:pt>
                <c:pt idx="1">
                  <c:v>PreK </c:v>
                </c:pt>
                <c:pt idx="2">
                  <c:v>0</c:v>
                </c:pt>
              </c:strCache>
            </c:strRef>
          </c:cat>
          <c:val>
            <c:numRef>
              <c:f>Sheet1!$B$3:$D$3</c:f>
              <c:numCache>
                <c:formatCode>"$"#,##0_);[Red]\("$"#,##0\)</c:formatCode>
                <c:ptCount val="3"/>
                <c:pt idx="0">
                  <c:v>1216</c:v>
                </c:pt>
                <c:pt idx="1">
                  <c:v>1120</c:v>
                </c:pt>
                <c:pt idx="2">
                  <c:v>860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Toddler</c:v>
                </c:pt>
                <c:pt idx="1">
                  <c:v>PreK </c:v>
                </c:pt>
                <c:pt idx="2">
                  <c:v>0</c:v>
                </c:pt>
              </c:strCache>
            </c:strRef>
          </c:cat>
          <c:val>
            <c:numRef>
              <c:f>Sheet1!$B$4:$D$4</c:f>
              <c:numCache>
                <c:formatCode>"$"#,##0_);[Red]\("$"#,##0\)</c:formatCode>
                <c:ptCount val="3"/>
                <c:pt idx="0" formatCode="General">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2">
                  <c:v>1216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2" formatCode="&quot;$&quot;#,##0_);[Red]\(&quot;$&quot;#,##0\)">
                  <c:v>860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116115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637148270276356"/>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2">
                  <c:v>30.5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28.6</c:v>
                </c:pt>
                <c:pt idx="1">
                  <c:v>29.4</c:v>
                </c:pt>
                <c:pt idx="2">
                  <c:v>30.2</c:v>
                </c:pt>
                <c:pt idx="3" formatCode="0.0">
                  <c:v>30.2</c:v>
                </c:pt>
                <c:pt idx="4" formatCode="0.0">
                  <c:v>30.5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Chesterfield</c:v>
                </c:pt>
                <c:pt idx="1">
                  <c:v>Shamong</c:v>
                </c:pt>
                <c:pt idx="2">
                  <c:v>Mansfield</c:v>
                </c:pt>
                <c:pt idx="3">
                  <c:v>Tabernacle</c:v>
                </c:pt>
                <c:pt idx="4">
                  <c:v>Riverton</c:v>
                </c:pt>
                <c:pt idx="5">
                  <c:v>Burlington Township</c:v>
                </c:pt>
                <c:pt idx="6">
                  <c:v>Willingboro</c:v>
                </c:pt>
                <c:pt idx="7">
                  <c:v>Medford Township</c:v>
                </c:pt>
                <c:pt idx="8">
                  <c:v>Westampton</c:v>
                </c:pt>
                <c:pt idx="9">
                  <c:v>Medford Lakes</c:v>
                </c:pt>
              </c:strCache>
            </c:strRef>
          </c:cat>
          <c:val>
            <c:numRef>
              <c:f>Sheet1!$B$2:$B$11</c:f>
              <c:numCache>
                <c:formatCode>General</c:formatCode>
                <c:ptCount val="10"/>
                <c:pt idx="0">
                  <c:v>41.7</c:v>
                </c:pt>
                <c:pt idx="1">
                  <c:v>36.200000000000003</c:v>
                </c:pt>
                <c:pt idx="2">
                  <c:v>35.700000000000003</c:v>
                </c:pt>
                <c:pt idx="3" formatCode="0.0">
                  <c:v>34.299999999999997</c:v>
                </c:pt>
                <c:pt idx="4">
                  <c:v>34.200000000000003</c:v>
                </c:pt>
                <c:pt idx="5">
                  <c:v>33.5</c:v>
                </c:pt>
                <c:pt idx="6">
                  <c:v>33.5</c:v>
                </c:pt>
                <c:pt idx="7" formatCode="0.0">
                  <c:v>33</c:v>
                </c:pt>
                <c:pt idx="8">
                  <c:v>32.799999999999997</c:v>
                </c:pt>
                <c:pt idx="9">
                  <c:v>32.6</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Burlington avg 30</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Chesterfield</c:v>
                </c:pt>
                <c:pt idx="1">
                  <c:v>Shamong</c:v>
                </c:pt>
                <c:pt idx="2">
                  <c:v>Mansfield</c:v>
                </c:pt>
                <c:pt idx="3">
                  <c:v>Tabernacle</c:v>
                </c:pt>
                <c:pt idx="4">
                  <c:v>Riverton</c:v>
                </c:pt>
                <c:pt idx="5">
                  <c:v>Burlington Township</c:v>
                </c:pt>
                <c:pt idx="6">
                  <c:v>Willingboro</c:v>
                </c:pt>
                <c:pt idx="7">
                  <c:v>Medford Township</c:v>
                </c:pt>
                <c:pt idx="8">
                  <c:v>Westampton</c:v>
                </c:pt>
                <c:pt idx="9">
                  <c:v>Medford Lakes</c:v>
                </c:pt>
              </c:strCache>
            </c:strRef>
          </c:cat>
          <c:val>
            <c:numRef>
              <c:f>Sheet1!$C$2:$C$11</c:f>
              <c:numCache>
                <c:formatCode>General</c:formatCode>
                <c:ptCount val="10"/>
                <c:pt idx="0">
                  <c:v>30</c:v>
                </c:pt>
                <c:pt idx="1">
                  <c:v>30</c:v>
                </c:pt>
                <c:pt idx="2">
                  <c:v>30</c:v>
                </c:pt>
                <c:pt idx="3">
                  <c:v>30</c:v>
                </c:pt>
                <c:pt idx="4">
                  <c:v>30</c:v>
                </c:pt>
                <c:pt idx="5">
                  <c:v>30</c:v>
                </c:pt>
                <c:pt idx="6">
                  <c:v>30</c:v>
                </c:pt>
                <c:pt idx="7">
                  <c:v>30</c:v>
                </c:pt>
                <c:pt idx="8">
                  <c:v>30</c:v>
                </c:pt>
                <c:pt idx="9">
                  <c:v>30</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8" formatCode="0%">
                  <c:v>0.22</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2" formatCode="&quot;$&quot;#,##0">
                  <c:v>13607</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8" formatCode="0.0%">
                  <c:v>2.9000000000000001E-2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2.1000000000000001E-2</c:v>
                </c:pt>
                <c:pt idx="1">
                  <c:v>1.4999999999999999E-2</c:v>
                </c:pt>
                <c:pt idx="2">
                  <c:v>2.4E-2</c:v>
                </c:pt>
                <c:pt idx="3">
                  <c:v>2.4E-2</c:v>
                </c:pt>
                <c:pt idx="4">
                  <c:v>2.9000000000000001E-2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Eastampton</c:v>
                </c:pt>
                <c:pt idx="1">
                  <c:v>Edgewater Park</c:v>
                </c:pt>
                <c:pt idx="2">
                  <c:v>Bass River</c:v>
                </c:pt>
                <c:pt idx="3">
                  <c:v>Burlington City</c:v>
                </c:pt>
                <c:pt idx="4">
                  <c:v>Delanco</c:v>
                </c:pt>
                <c:pt idx="5">
                  <c:v>Bordentown Township</c:v>
                </c:pt>
                <c:pt idx="6">
                  <c:v>Riverside</c:v>
                </c:pt>
                <c:pt idx="7">
                  <c:v>Pemberton Township</c:v>
                </c:pt>
                <c:pt idx="8">
                  <c:v>Pemberton Borough</c:v>
                </c:pt>
                <c:pt idx="9">
                  <c:v>Willingboro</c:v>
                </c:pt>
              </c:strCache>
            </c:strRef>
          </c:cat>
          <c:val>
            <c:numRef>
              <c:f>Sheet1!$B$2:$B$11</c:f>
              <c:numCache>
                <c:formatCode>0%</c:formatCode>
                <c:ptCount val="10"/>
                <c:pt idx="0">
                  <c:v>0.09</c:v>
                </c:pt>
                <c:pt idx="1">
                  <c:v>7.5999999999999998E-2</c:v>
                </c:pt>
                <c:pt idx="2">
                  <c:v>6.6000000000000003E-2</c:v>
                </c:pt>
                <c:pt idx="3">
                  <c:v>6.5000000000000002E-2</c:v>
                </c:pt>
                <c:pt idx="4">
                  <c:v>5.4000000000000006E-2</c:v>
                </c:pt>
                <c:pt idx="5">
                  <c:v>0.05</c:v>
                </c:pt>
                <c:pt idx="6">
                  <c:v>4.8000000000000001E-2</c:v>
                </c:pt>
                <c:pt idx="7">
                  <c:v>3.7999999999999999E-2</c:v>
                </c:pt>
                <c:pt idx="8">
                  <c:v>3.7000000000000005E-2</c:v>
                </c:pt>
                <c:pt idx="9">
                  <c:v>3.5000000000000003E-2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Burlington County avg. 2.40%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Eastampton</c:v>
                </c:pt>
                <c:pt idx="1">
                  <c:v>Edgewater Park</c:v>
                </c:pt>
                <c:pt idx="2">
                  <c:v>Bass River</c:v>
                </c:pt>
                <c:pt idx="3">
                  <c:v>Burlington City</c:v>
                </c:pt>
                <c:pt idx="4">
                  <c:v>Delanco</c:v>
                </c:pt>
                <c:pt idx="5">
                  <c:v>Bordentown Township</c:v>
                </c:pt>
                <c:pt idx="6">
                  <c:v>Riverside</c:v>
                </c:pt>
                <c:pt idx="7">
                  <c:v>Pemberton Township</c:v>
                </c:pt>
                <c:pt idx="8">
                  <c:v>Pemberton Borough</c:v>
                </c:pt>
                <c:pt idx="9">
                  <c:v>Willingboro</c:v>
                </c:pt>
              </c:strCache>
            </c:strRef>
          </c:cat>
          <c:val>
            <c:numRef>
              <c:f>Sheet1!$C$2:$C$11</c:f>
              <c:numCache>
                <c:formatCode>0.00%</c:formatCode>
                <c:ptCount val="10"/>
                <c:pt idx="0">
                  <c:v>2.4E-2</c:v>
                </c:pt>
                <c:pt idx="1">
                  <c:v>2.4E-2</c:v>
                </c:pt>
                <c:pt idx="2">
                  <c:v>2.4E-2</c:v>
                </c:pt>
                <c:pt idx="3">
                  <c:v>2.4E-2</c:v>
                </c:pt>
                <c:pt idx="4">
                  <c:v>2.4E-2</c:v>
                </c:pt>
                <c:pt idx="5">
                  <c:v>2.4E-2</c:v>
                </c:pt>
                <c:pt idx="6">
                  <c:v>2.4E-2</c:v>
                </c:pt>
                <c:pt idx="7">
                  <c:v>2.4E-2</c:v>
                </c:pt>
                <c:pt idx="8">
                  <c:v>2.4E-2</c:v>
                </c:pt>
                <c:pt idx="9">
                  <c:v>2.4E-2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211281988188976E-2"/>
          <c:y val="0.89079258154999186"/>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1">
                  <c:v>18966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1">
                  <c:v>5533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781145886473089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4">
                  <c:v>0.95299999999999996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644259881182"/>
          <c:y val="0.26966977958373395"/>
          <c:w val="0.1382355740118819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0.92</c:v>
                </c:pt>
                <c:pt idx="1">
                  <c:v>0.96099999999999997</c:v>
                </c:pt>
                <c:pt idx="2">
                  <c:v>0.96199999999999997</c:v>
                </c:pt>
                <c:pt idx="3">
                  <c:v>0.96699999999999997</c:v>
                </c:pt>
                <c:pt idx="4">
                  <c:v>0.93500000000000005</c:v>
                </c:pt>
                <c:pt idx="5">
                  <c:v>0.95299999999999996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0">
                  <c:v>242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246</c:v>
                </c:pt>
                <c:pt idx="1">
                  <c:v>300</c:v>
                </c:pt>
                <c:pt idx="2">
                  <c:v>242</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0"/>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_("$"* #,##0_);_("$"* \(#,##0\);_("$"* "-"??_);_(@_)</c:formatCode>
                <c:ptCount val="4"/>
                <c:pt idx="0">
                  <c:v>1400</c:v>
                </c:pt>
                <c:pt idx="1">
                  <c:v>1236</c:v>
                </c:pt>
                <c:pt idx="2">
                  <c:v>1216</c:v>
                </c:pt>
                <c:pt idx="3">
                  <c:v>1332</c:v>
                </c:pt>
              </c:numCache>
            </c:numRef>
          </c:val>
          <c:smooth val="0"/>
          <c:extLst>
            <c:ext xmlns:c16="http://schemas.microsoft.com/office/drawing/2014/chart" uri="{C3380CC4-5D6E-409C-BE32-E72D297353CC}">
              <c16:uniqueId val="{00000000-3D51-434E-9889-12C7973434FA}"/>
            </c:ext>
          </c:extLst>
        </c:ser>
        <c:ser>
          <c:idx val="1"/>
          <c:order val="1"/>
          <c:tx>
            <c:strRef>
              <c:f>Sheet1!$A$3</c:f>
              <c:strCache>
                <c:ptCount val="1"/>
                <c:pt idx="0">
                  <c:v>Burlington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_("$"* #,##0_);_("$"* \(#,##0\);_("$"* "-"??_);_(@_)</c:formatCode>
                <c:ptCount val="4"/>
                <c:pt idx="0">
                  <c:v>1173</c:v>
                </c:pt>
                <c:pt idx="1">
                  <c:v>1089</c:v>
                </c:pt>
                <c:pt idx="2">
                  <c:v>1094</c:v>
                </c:pt>
                <c:pt idx="3">
                  <c:v>1177</c:v>
                </c:pt>
              </c:numCache>
            </c:numRef>
          </c:val>
          <c:smooth val="0"/>
          <c:extLst>
            <c:ext xmlns:c16="http://schemas.microsoft.com/office/drawing/2014/chart" uri="{C3380CC4-5D6E-409C-BE32-E72D297353CC}">
              <c16:uniqueId val="{00000001-3D51-434E-9889-12C7973434FA}"/>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4027248043832719"/>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1064</c:v>
                </c:pt>
                <c:pt idx="1">
                  <c:v>1108</c:v>
                </c:pt>
                <c:pt idx="2">
                  <c:v>1133</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Burlington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4.2744818535615133E-3"/>
                  <c:y val="3.953974403745635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5D9-4597-B69D-1873DF2A7D2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3.2000000000000001E-2</c:v>
                </c:pt>
                <c:pt idx="1">
                  <c:v>3.2000000000000001E-2</c:v>
                </c:pt>
                <c:pt idx="2">
                  <c:v>3.2000000000000001E-2</c:v>
                </c:pt>
                <c:pt idx="3">
                  <c:v>3.9E-2</c:v>
                </c:pt>
                <c:pt idx="4">
                  <c:v>3.6999999999999998E-2</c:v>
                </c:pt>
                <c:pt idx="5">
                  <c:v>3.2000000000000001E-2</c:v>
                </c:pt>
                <c:pt idx="6">
                  <c:v>0.13400000000000001</c:v>
                </c:pt>
                <c:pt idx="7">
                  <c:v>0.127</c:v>
                </c:pt>
                <c:pt idx="8">
                  <c:v>0.14000000000000001</c:v>
                </c:pt>
                <c:pt idx="9">
                  <c:v>0.123</c:v>
                </c:pt>
                <c:pt idx="10">
                  <c:v>9.2999999999999999E-2</c:v>
                </c:pt>
                <c:pt idx="11" formatCode="0.00%">
                  <c:v>5.1999999999999998E-2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5"/>
              <c:layout>
                <c:manualLayout>
                  <c:x val="-3.0513734274594934E-2"/>
                  <c:y val="-4.329000223877550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5D9-4597-B69D-1873DF2A7D2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4.3999999999999997E-2</c:v>
                </c:pt>
                <c:pt idx="3">
                  <c:v>4.4999999999999998E-2</c:v>
                </c:pt>
                <c:pt idx="5">
                  <c:v>4.8000000000000001E-2</c:v>
                </c:pt>
                <c:pt idx="6">
                  <c:v>4.8000000000000001E-2</c:v>
                </c:pt>
                <c:pt idx="7">
                  <c:v>4.8000000000000001E-2</c:v>
                </c:pt>
                <c:pt idx="8">
                  <c:v>0.05</c:v>
                </c:pt>
                <c:pt idx="9">
                  <c:v>5.1999999999999998E-2</c:v>
                </c:pt>
                <c:pt idx="10">
                  <c:v>5.1999999999999998E-2</c:v>
                </c:pt>
                <c:pt idx="11">
                  <c:v>5.2999999999999999E-2</c:v>
                </c:pt>
                <c:pt idx="12">
                  <c:v>5.7000000000000002E-2</c:v>
                </c:pt>
                <c:pt idx="13">
                  <c:v>5.7000000000000002E-2</c:v>
                </c:pt>
                <c:pt idx="14">
                  <c:v>5.7000000000000002E-2</c:v>
                </c:pt>
                <c:pt idx="15">
                  <c:v>6.2E-2</c:v>
                </c:pt>
                <c:pt idx="16">
                  <c:v>6.9000000000000006E-2</c:v>
                </c:pt>
                <c:pt idx="17">
                  <c:v>7.0000000000000007E-2</c:v>
                </c:pt>
                <c:pt idx="18">
                  <c:v>7.0999999999999994E-2</c:v>
                </c:pt>
                <c:pt idx="19">
                  <c:v>8.5000000000000006E-2</c:v>
                </c:pt>
                <c:pt idx="20">
                  <c:v>0.11700000000000001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4">
                  <c:v>4.5999999999999999E-2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1"/>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8" formatCode="_(&quot;$&quot;* #,##0_);_(&quot;$&quot;* \(#,##0\);_(&quot;$&quot;* &quot;-&quot;??_);_(@_)">
                  <c:v>65618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8" formatCode="_(&quot;$&quot;* #,##0_);_(&quot;$&quot;* \(#,##0\);_(&quot;$&quot;* &quot;-&quot;??_);_(@_)">
                  <c:v>56292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
</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Burlington</c:v>
                </c:pt>
                <c:pt idx="1">
                  <c:v>New Jersey</c:v>
                </c:pt>
                <c:pt idx="2">
                  <c:v>United States</c:v>
                </c:pt>
              </c:strCache>
            </c:strRef>
          </c:cat>
          <c:val>
            <c:numRef>
              <c:f>Sheet1!$B$2:$B$4</c:f>
              <c:numCache>
                <c:formatCode>_("$"* #,##0_);_("$"* \(#,##0\);_("$"* "-"??_);_(@_)</c:formatCode>
                <c:ptCount val="3"/>
                <c:pt idx="0">
                  <c:v>65618</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Burlington</c:v>
                </c:pt>
                <c:pt idx="1">
                  <c:v>New Jersey</c:v>
                </c:pt>
                <c:pt idx="2">
                  <c:v>United States</c:v>
                </c:pt>
              </c:strCache>
            </c:strRef>
          </c:cat>
          <c:val>
            <c:numRef>
              <c:f>Sheet1!$C$2:$C$4</c:f>
              <c:numCache>
                <c:formatCode>_("$"* #,##0_);_("$"* \(#,##0\);_("$"* "-"??_);_(@_)</c:formatCode>
                <c:ptCount val="3"/>
                <c:pt idx="0">
                  <c:v>56292</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62507</c:v>
                </c:pt>
                <c:pt idx="1">
                  <c:v>60963</c:v>
                </c:pt>
                <c:pt idx="2">
                  <c:v>66168</c:v>
                </c:pt>
                <c:pt idx="3">
                  <c:v>66111</c:v>
                </c:pt>
                <c:pt idx="4">
                  <c:v>65618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50877</c:v>
                </c:pt>
                <c:pt idx="1">
                  <c:v>51010</c:v>
                </c:pt>
                <c:pt idx="2">
                  <c:v>52104</c:v>
                </c:pt>
                <c:pt idx="3">
                  <c:v>51318</c:v>
                </c:pt>
                <c:pt idx="4">
                  <c:v>56292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Moorestown</c:v>
                </c:pt>
                <c:pt idx="1">
                  <c:v>Burlington Township</c:v>
                </c:pt>
                <c:pt idx="2">
                  <c:v>New Hanover</c:v>
                </c:pt>
              </c:strCache>
            </c:strRef>
          </c:cat>
          <c:val>
            <c:numRef>
              <c:f>Sheet1!$B$2:$B$4</c:f>
              <c:numCache>
                <c:formatCode>_("$"* #,##0_);_("$"* \(#,##0\);_("$"* "-"??_);_(@_)</c:formatCode>
                <c:ptCount val="3"/>
                <c:pt idx="0">
                  <c:v>119381</c:v>
                </c:pt>
                <c:pt idx="1">
                  <c:v>64619</c:v>
                </c:pt>
                <c:pt idx="2">
                  <c:v>25322</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Moorestown</c:v>
                </c:pt>
                <c:pt idx="1">
                  <c:v>Burlington Township</c:v>
                </c:pt>
                <c:pt idx="2">
                  <c:v>New Hanover</c:v>
                </c:pt>
              </c:strCache>
            </c:strRef>
          </c:cat>
          <c:val>
            <c:numRef>
              <c:f>Sheet1!$C$2:$C$4</c:f>
              <c:numCache>
                <c:formatCode>_("$"* #,##0_);_("$"* \(#,##0\);_("$"* "-"??_);_(@_)</c:formatCode>
                <c:ptCount val="3"/>
                <c:pt idx="0">
                  <c:v>75087</c:v>
                </c:pt>
                <c:pt idx="1">
                  <c:v>59848</c:v>
                </c:pt>
                <c:pt idx="2">
                  <c:v>50329</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0">
                  <c:v>663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3.703704378773772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16D-4705-8327-8488ACDFD876}"/>
                </c:ext>
              </c:extLst>
            </c:dLbl>
            <c:dLbl>
              <c:idx val="6"/>
              <c:layout>
                <c:manualLayout>
                  <c:x val="-4.2252574579121106E-3"/>
                  <c:y val="9.259260946934409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16D-4705-8327-8488ACDFD8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1.5243776346138539E-2"/>
                  <c:y val="0.1030469825158887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12</c:v>
                </c:pt>
                <c:pt idx="1">
                  <c:v>99</c:v>
                </c:pt>
                <c:pt idx="2">
                  <c:v>142</c:v>
                </c:pt>
                <c:pt idx="3">
                  <c:v>410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6.6590987026238738E-2"/>
                  <c:y val="4.086061267442772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770</c:v>
                </c:pt>
                <c:pt idx="1">
                  <c:v>4077</c:v>
                </c:pt>
                <c:pt idx="2">
                  <c:v>304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2">
                  <c:v>10</c:v>
                </c:pt>
                <c:pt idx="13">
                  <c:v>11</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1">
                  <c:v>10</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16</c:v>
                </c:pt>
                <c:pt idx="1">
                  <c:v>15</c:v>
                </c:pt>
                <c:pt idx="2">
                  <c:v>15</c:v>
                </c:pt>
                <c:pt idx="3">
                  <c:v>13</c:v>
                </c:pt>
                <c:pt idx="4">
                  <c:v>10</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9">
                  <c:v>12</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6</c:v>
                </c:pt>
                <c:pt idx="1">
                  <c:v>8</c:v>
                </c:pt>
                <c:pt idx="2">
                  <c:v>13</c:v>
                </c:pt>
                <c:pt idx="3">
                  <c:v>19</c:v>
                </c:pt>
                <c:pt idx="4">
                  <c:v>9</c:v>
                </c:pt>
                <c:pt idx="5">
                  <c:v>4</c:v>
                </c:pt>
                <c:pt idx="6">
                  <c:v>9</c:v>
                </c:pt>
                <c:pt idx="7">
                  <c:v>7</c:v>
                </c:pt>
                <c:pt idx="8">
                  <c:v>11</c:v>
                </c:pt>
                <c:pt idx="9">
                  <c:v>22</c:v>
                </c:pt>
                <c:pt idx="10">
                  <c:v>17</c:v>
                </c:pt>
                <c:pt idx="11">
                  <c:v>12</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6">
                  <c:v>3747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3798</c:v>
                </c:pt>
                <c:pt idx="1">
                  <c:v>3821</c:v>
                </c:pt>
                <c:pt idx="2">
                  <c:v>3699</c:v>
                </c:pt>
                <c:pt idx="3">
                  <c:v>3600</c:v>
                </c:pt>
                <c:pt idx="4">
                  <c:v>3747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Pemberton Township</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558</c:v>
                </c:pt>
                <c:pt idx="1">
                  <c:v>584</c:v>
                </c:pt>
                <c:pt idx="2">
                  <c:v>652</c:v>
                </c:pt>
                <c:pt idx="3">
                  <c:v>599</c:v>
                </c:pt>
                <c:pt idx="4">
                  <c:v>557</c:v>
                </c:pt>
                <c:pt idx="5">
                  <c:v>589</c:v>
                </c:pt>
                <c:pt idx="6">
                  <c:v>540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Evesham</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343</c:v>
                </c:pt>
                <c:pt idx="1">
                  <c:v>354</c:v>
                </c:pt>
                <c:pt idx="2">
                  <c:v>416</c:v>
                </c:pt>
                <c:pt idx="3">
                  <c:v>519</c:v>
                </c:pt>
                <c:pt idx="4">
                  <c:v>452</c:v>
                </c:pt>
                <c:pt idx="5">
                  <c:v>433</c:v>
                </c:pt>
                <c:pt idx="6">
                  <c:v>397</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Mount Laurel</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230</c:v>
                </c:pt>
                <c:pt idx="1">
                  <c:v>201</c:v>
                </c:pt>
                <c:pt idx="2">
                  <c:v>230</c:v>
                </c:pt>
                <c:pt idx="3">
                  <c:v>212</c:v>
                </c:pt>
                <c:pt idx="4">
                  <c:v>248</c:v>
                </c:pt>
                <c:pt idx="5">
                  <c:v>333</c:v>
                </c:pt>
                <c:pt idx="6">
                  <c:v>353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Maple Shade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200</c:v>
                </c:pt>
                <c:pt idx="1">
                  <c:v>219</c:v>
                </c:pt>
                <c:pt idx="2">
                  <c:v>230</c:v>
                </c:pt>
                <c:pt idx="3">
                  <c:v>221</c:v>
                </c:pt>
                <c:pt idx="4">
                  <c:v>196</c:v>
                </c:pt>
                <c:pt idx="5">
                  <c:v>227</c:v>
                </c:pt>
                <c:pt idx="6">
                  <c:v>269</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Willingboro</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329</c:v>
                </c:pt>
                <c:pt idx="1">
                  <c:v>246</c:v>
                </c:pt>
                <c:pt idx="2">
                  <c:v>285</c:v>
                </c:pt>
                <c:pt idx="3">
                  <c:v>203</c:v>
                </c:pt>
                <c:pt idx="4">
                  <c:v>251</c:v>
                </c:pt>
                <c:pt idx="5">
                  <c:v>198</c:v>
                </c:pt>
                <c:pt idx="6">
                  <c:v>223</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Mount Holly</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261</c:v>
                </c:pt>
                <c:pt idx="1">
                  <c:v>254</c:v>
                </c:pt>
                <c:pt idx="2">
                  <c:v>194</c:v>
                </c:pt>
                <c:pt idx="3">
                  <c:v>249</c:v>
                </c:pt>
                <c:pt idx="4">
                  <c:v>239</c:v>
                </c:pt>
                <c:pt idx="5">
                  <c:v>221</c:v>
                </c:pt>
                <c:pt idx="6">
                  <c:v>191</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Medford Township</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191</c:v>
                </c:pt>
                <c:pt idx="1">
                  <c:v>153</c:v>
                </c:pt>
                <c:pt idx="2">
                  <c:v>187</c:v>
                </c:pt>
                <c:pt idx="3">
                  <c:v>198</c:v>
                </c:pt>
                <c:pt idx="4">
                  <c:v>148</c:v>
                </c:pt>
                <c:pt idx="5">
                  <c:v>160</c:v>
                </c:pt>
                <c:pt idx="6">
                  <c:v>186</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Riverside</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135</c:v>
                </c:pt>
                <c:pt idx="1">
                  <c:v>131</c:v>
                </c:pt>
                <c:pt idx="2">
                  <c:v>124</c:v>
                </c:pt>
                <c:pt idx="3">
                  <c:v>129</c:v>
                </c:pt>
                <c:pt idx="4">
                  <c:v>118</c:v>
                </c:pt>
                <c:pt idx="5">
                  <c:v>156</c:v>
                </c:pt>
                <c:pt idx="6">
                  <c:v>180</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Lumberton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126</c:v>
                </c:pt>
                <c:pt idx="1">
                  <c:v>98</c:v>
                </c:pt>
                <c:pt idx="2">
                  <c:v>107</c:v>
                </c:pt>
                <c:pt idx="3">
                  <c:v>113</c:v>
                </c:pt>
                <c:pt idx="4">
                  <c:v>117</c:v>
                </c:pt>
                <c:pt idx="5">
                  <c:v>111</c:v>
                </c:pt>
                <c:pt idx="6">
                  <c:v>154</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Edgewater Park</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114</c:v>
                </c:pt>
                <c:pt idx="1">
                  <c:v>113</c:v>
                </c:pt>
                <c:pt idx="2">
                  <c:v>168</c:v>
                </c:pt>
                <c:pt idx="3">
                  <c:v>125</c:v>
                </c:pt>
                <c:pt idx="4">
                  <c:v>115</c:v>
                </c:pt>
                <c:pt idx="5">
                  <c:v>88</c:v>
                </c:pt>
                <c:pt idx="6">
                  <c:v>146</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293281649787801"/>
          <c:y val="8.5911284341014305E-2"/>
          <c:w val="0.56735589636734129"/>
          <c:h val="0.80011173248091227"/>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1.093321484931648E-3"/>
                  <c:y val="-0.1547380777346240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0.17434310315770121"/>
                  <c:y val="-1.97571512504133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4.3585775789425248E-2"/>
                  <c:y val="-9.19442160377940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6.5378663684137889E-2"/>
                  <c:y val="0.1404952977807170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0.15255021526298856"/>
                  <c:y val="-6.172752866040118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6.2265393984893861E-3"/>
                  <c:y val="8.808249673695868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4923719118046389"/>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6.5889539006327977E-2"/>
                  <c:y val="-6.79687458188517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6.3235495752051339E-3"/>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1893149567563246"/>
                  <c:y val="-3.984374754898206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3751189531632368"/>
                  <c:y val="-5.39062466839169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3.8724358450890534E-2"/>
                  <c:y val="9.140624437707650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8.885610537703828E-2"/>
                  <c:y val="-4.218749740480454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3.5350160019598766E-2"/>
                  <c:y val="0.11015624322365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0.12634075315277576"/>
                  <c:y val="-1.17187492791123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3480216875978027"/>
                  <c:y val="-2.10937487024022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7.8804803348826419E-2"/>
                  <c:y val="8.437499480960904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0.10195286466709248"/>
                  <c:y val="1.171874927911241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7.4787684111655039E-2"/>
                  <c:y val="-7.968749509796413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9.1726008796796835E-2"/>
                  <c:y val="6.093749625138433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4.8821907907972507E-2"/>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4.4383552643611369E-3"/>
                  <c:y val="0.11015624322365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9.912326757073206E-2"/>
                  <c:y val="2.10937487024022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7.6931491248926426E-2"/>
                  <c:y val="-9.60937440887214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4</c:v>
                </c:pt>
                <c:pt idx="1">
                  <c:v>5</c:v>
                </c:pt>
                <c:pt idx="2" formatCode="General">
                  <c:v>3</c:v>
                </c:pt>
                <c:pt idx="3" formatCode="General">
                  <c:v>5</c:v>
                </c:pt>
                <c:pt idx="4" formatCode="General">
                  <c:v>0</c:v>
                </c:pt>
                <c:pt idx="5" formatCode="General">
                  <c:v>19</c:v>
                </c:pt>
                <c:pt idx="6" formatCode="General">
                  <c:v>207</c:v>
                </c:pt>
                <c:pt idx="7" formatCode="General">
                  <c:v>8</c:v>
                </c:pt>
                <c:pt idx="8" formatCode="General">
                  <c:v>1</c:v>
                </c:pt>
                <c:pt idx="9">
                  <c:v>256</c:v>
                </c:pt>
                <c:pt idx="10" formatCode="General">
                  <c:v>9</c:v>
                </c:pt>
                <c:pt idx="11" formatCode="General">
                  <c:v>11</c:v>
                </c:pt>
                <c:pt idx="12">
                  <c:v>4</c:v>
                </c:pt>
                <c:pt idx="13" formatCode="General">
                  <c:v>993</c:v>
                </c:pt>
                <c:pt idx="14" formatCode="General">
                  <c:v>25</c:v>
                </c:pt>
                <c:pt idx="15" formatCode="General">
                  <c:v>1</c:v>
                </c:pt>
                <c:pt idx="16" formatCode="General">
                  <c:v>80</c:v>
                </c:pt>
                <c:pt idx="17" formatCode="General">
                  <c:v>2141</c:v>
                </c:pt>
                <c:pt idx="18" formatCode="General">
                  <c:v>18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87</c:v>
                </c:pt>
                <c:pt idx="1">
                  <c:v>96</c:v>
                </c:pt>
                <c:pt idx="2">
                  <c:v>149</c:v>
                </c:pt>
                <c:pt idx="3">
                  <c:v>161</c:v>
                </c:pt>
                <c:pt idx="4">
                  <c:v>164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0.39</c:v>
                </c:pt>
                <c:pt idx="1">
                  <c:v>0.26</c:v>
                </c:pt>
                <c:pt idx="2">
                  <c:v>0.17</c:v>
                </c:pt>
                <c:pt idx="3">
                  <c:v>0.1</c:v>
                </c:pt>
                <c:pt idx="4">
                  <c:v>0.03</c:v>
                </c:pt>
                <c:pt idx="5">
                  <c:v>0.03</c:v>
                </c:pt>
                <c:pt idx="7">
                  <c:v>-0.01</c:v>
                </c:pt>
                <c:pt idx="8">
                  <c:v>-0.02</c:v>
                </c:pt>
                <c:pt idx="9">
                  <c:v>-0.03</c:v>
                </c:pt>
                <c:pt idx="10">
                  <c:v>-0.05</c:v>
                </c:pt>
                <c:pt idx="11">
                  <c:v>-0.05</c:v>
                </c:pt>
                <c:pt idx="12">
                  <c:v>-0.06</c:v>
                </c:pt>
                <c:pt idx="13">
                  <c:v>-0.09</c:v>
                </c:pt>
                <c:pt idx="14">
                  <c:v>-0.1</c:v>
                </c:pt>
                <c:pt idx="15">
                  <c:v>-0.13</c:v>
                </c:pt>
                <c:pt idx="16">
                  <c:v>-0.15</c:v>
                </c:pt>
                <c:pt idx="17">
                  <c:v>-0.19</c:v>
                </c:pt>
                <c:pt idx="18">
                  <c:v>-0.22</c:v>
                </c:pt>
                <c:pt idx="19">
                  <c:v>-0.33</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6">
                  <c:v>0.02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9">
                  <c:v>-7.4297188755020102E-2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5976</c:v>
                </c:pt>
                <c:pt idx="1">
                  <c:v>5137</c:v>
                </c:pt>
                <c:pt idx="2">
                  <c:v>4647</c:v>
                </c:pt>
                <c:pt idx="3" formatCode="#,##0">
                  <c:v>2988</c:v>
                </c:pt>
                <c:pt idx="4" formatCode="#,##0">
                  <c:v>2766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0.31</c:v>
                </c:pt>
                <c:pt idx="1">
                  <c:v>0.41</c:v>
                </c:pt>
                <c:pt idx="2">
                  <c:v>7.0000000000000007E-2</c:v>
                </c:pt>
                <c:pt idx="3">
                  <c:v>0.06</c:v>
                </c:pt>
                <c:pt idx="4">
                  <c:v>0.09</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2</c:v>
                </c:pt>
                <c:pt idx="11">
                  <c:v>1</c:v>
                </c:pt>
                <c:pt idx="12">
                  <c:v>0</c:v>
                </c:pt>
                <c:pt idx="13">
                  <c:v>5</c:v>
                </c:pt>
                <c:pt idx="14">
                  <c:v>2</c:v>
                </c:pt>
                <c:pt idx="15">
                  <c:v>1</c:v>
                </c:pt>
                <c:pt idx="16">
                  <c:v>0</c:v>
                </c:pt>
                <c:pt idx="17">
                  <c:v>1</c:v>
                </c:pt>
                <c:pt idx="18">
                  <c:v>4</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7">
                  <c:v>0.158</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0.104</c:v>
                </c:pt>
                <c:pt idx="1">
                  <c:v>0.115</c:v>
                </c:pt>
                <c:pt idx="2">
                  <c:v>0.112</c:v>
                </c:pt>
                <c:pt idx="3">
                  <c:v>8.5000000000000006E-2</c:v>
                </c:pt>
                <c:pt idx="4">
                  <c:v>0.158</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0.125</c:v>
                </c:pt>
                <c:pt idx="1">
                  <c:v>0.11600000000000001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8.4000000000000005E-2</c:v>
                </c:pt>
                <c:pt idx="1">
                  <c:v>0.24199999999999999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7">
                  <c:v>0.14699999999999999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0.151</c:v>
                </c:pt>
                <c:pt idx="1">
                  <c:v>0.127</c:v>
                </c:pt>
                <c:pt idx="2">
                  <c:v>0.157</c:v>
                </c:pt>
                <c:pt idx="3">
                  <c:v>9.9000000000000005E-2</c:v>
                </c:pt>
                <c:pt idx="4">
                  <c:v>0.14699999999999999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0.156</c:v>
                </c:pt>
                <c:pt idx="1">
                  <c:v>0.20200000000000001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8.5999999999999993E-2</c:v>
                </c:pt>
                <c:pt idx="1">
                  <c:v>0.215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2" formatCode="0">
                  <c:v>13311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2">
                  <c:v>13284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0">
                  <c:v>509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0.51092</cdr:x>
      <cdr:y>0.78561</cdr:y>
    </cdr:from>
    <cdr:to>
      <cdr:x>0.66512</cdr:x>
      <cdr:y>0.82451</cdr:y>
    </cdr:to>
    <cdr:sp macro="" textlink="">
      <cdr:nvSpPr>
        <cdr:cNvPr id="2" name="TextBox 5"/>
        <cdr:cNvSpPr txBox="1"/>
      </cdr:nvSpPr>
      <cdr:spPr>
        <a:xfrm xmlns:a="http://schemas.openxmlformats.org/drawingml/2006/main">
          <a:off x="3104535" y="466232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burlingtonresourcenet.org/community-services/family-support-services/"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Revision </a:t>
            </a:r>
            <a:r>
              <a:rPr lang="en-US" dirty="0"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a:t>
            </a:r>
            <a:r>
              <a:rPr lang="en-US" sz="1200" kern="1200" baseline="0" dirty="0" smtClean="0">
                <a:solidFill>
                  <a:schemeClr val="tx1"/>
                </a:solidFill>
                <a:effectLst/>
                <a:latin typeface="+mn-lt"/>
                <a:ea typeface="+mn-ea"/>
                <a:cs typeface="+mn-cs"/>
              </a:rPr>
              <a:t> and Black/African American </a:t>
            </a:r>
            <a:r>
              <a:rPr lang="en-US" sz="1200" kern="1200" dirty="0" smtClean="0">
                <a:solidFill>
                  <a:schemeClr val="tx1"/>
                </a:solidFill>
                <a:effectLst/>
                <a:latin typeface="+mn-lt"/>
                <a:ea typeface="+mn-ea"/>
                <a:cs typeface="+mn-cs"/>
              </a:rPr>
              <a:t>residents, and lower proportions of Asian, “Other,” and Hispanic/Latino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all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Medford is composed of mostly White residents, while a majority of Willingboro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are Black/African American.</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lower than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remain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 and Burlington township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lowest proportion of residents who speak English-only, while Tabernacle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Evesham</a:t>
            </a:r>
            <a:r>
              <a:rPr lang="en-US" sz="1200" kern="1200" dirty="0" smtClean="0">
                <a:solidFill>
                  <a:schemeClr val="tx1"/>
                </a:solidFill>
                <a:effectLst/>
                <a:latin typeface="+mn-lt"/>
                <a:ea typeface="+mn-ea"/>
                <a:cs typeface="+mn-cs"/>
              </a:rPr>
              <a:t> and Mount laurel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9</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1694</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239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has tended to remain mostly steady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Bass River and Beverly City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the national median and similar to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 and Beverly City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a:t>
            </a:r>
            <a:r>
              <a:rPr lang="en-US" sz="1200" kern="1200" smtClean="0">
                <a:solidFill>
                  <a:schemeClr val="tx1"/>
                </a:solidFill>
                <a:effectLst/>
                <a:latin typeface="+mn-lt"/>
                <a:ea typeface="+mn-ea"/>
                <a:cs typeface="+mn-cs"/>
              </a:rPr>
              <a:t>Due to this, data prior to 2018 won't be comparable to prior years.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decreased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high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higher</a:t>
            </a:r>
            <a:r>
              <a:rPr lang="en-US" sz="1200" kern="1200" baseline="0" dirty="0" smtClean="0">
                <a:solidFill>
                  <a:schemeClr val="tx1"/>
                </a:solidFill>
                <a:effectLst/>
                <a:latin typeface="+mn-lt"/>
                <a:ea typeface="+mn-ea"/>
                <a:cs typeface="+mn-cs"/>
              </a:rPr>
              <a:t> than expected </a:t>
            </a:r>
            <a:r>
              <a:rPr lang="en-US" sz="1200" kern="1200" dirty="0" smtClean="0">
                <a:solidFill>
                  <a:schemeClr val="tx1"/>
                </a:solidFill>
                <a:effectLst/>
                <a:latin typeface="+mn-lt"/>
                <a:ea typeface="+mn-ea"/>
                <a:cs typeface="+mn-cs"/>
              </a:rPr>
              <a:t>for </a:t>
            </a:r>
            <a:r>
              <a:rPr lang="en-US" sz="1200" kern="1200" dirty="0" smtClean="0">
                <a:solidFill>
                  <a:schemeClr val="tx1"/>
                </a:solidFill>
                <a:effectLst/>
                <a:latin typeface="+mn-lt"/>
                <a:ea typeface="+mn-ea"/>
                <a:cs typeface="+mn-cs"/>
              </a:rPr>
              <a:t>infant</a:t>
            </a:r>
            <a:r>
              <a:rPr lang="en-US" sz="1200" kern="1200" baseline="0" dirty="0" smtClean="0">
                <a:solidFill>
                  <a:schemeClr val="tx1"/>
                </a:solidFill>
                <a:effectLst/>
                <a:latin typeface="+mn-lt"/>
                <a:ea typeface="+mn-ea"/>
                <a:cs typeface="+mn-cs"/>
              </a:rPr>
              <a:t> and toddler child care, </a:t>
            </a:r>
            <a:r>
              <a:rPr lang="en-US" sz="1200" kern="1200" baseline="0" dirty="0" smtClean="0">
                <a:solidFill>
                  <a:schemeClr val="tx1"/>
                </a:solidFill>
                <a:effectLst/>
                <a:latin typeface="+mn-lt"/>
                <a:ea typeface="+mn-ea"/>
                <a:cs typeface="+mn-cs"/>
              </a:rPr>
              <a:t>and </a:t>
            </a:r>
            <a:r>
              <a:rPr lang="en-US" sz="1200" kern="1200" baseline="0" dirty="0" smtClean="0">
                <a:solidFill>
                  <a:schemeClr val="tx1"/>
                </a:solidFill>
                <a:effectLst/>
                <a:latin typeface="+mn-lt"/>
                <a:ea typeface="+mn-ea"/>
                <a:cs typeface="+mn-cs"/>
              </a:rPr>
              <a:t>lower than excepted </a:t>
            </a:r>
            <a:r>
              <a:rPr lang="en-US" sz="1200" kern="1200" baseline="0" dirty="0" smtClean="0">
                <a:solidFill>
                  <a:schemeClr val="tx1"/>
                </a:solidFill>
                <a:effectLst/>
                <a:latin typeface="+mn-lt"/>
                <a:ea typeface="+mn-ea"/>
                <a:cs typeface="+mn-cs"/>
              </a:rPr>
              <a:t>for </a:t>
            </a:r>
            <a:r>
              <a:rPr lang="en-US" sz="1200" kern="1200" baseline="0" dirty="0" err="1" smtClean="0">
                <a:solidFill>
                  <a:schemeClr val="tx1"/>
                </a:solidFill>
                <a:effectLst/>
                <a:latin typeface="+mn-lt"/>
                <a:ea typeface="+mn-ea"/>
                <a:cs typeface="+mn-cs"/>
              </a:rPr>
              <a:t>PreK</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Chesterfield and </a:t>
            </a:r>
            <a:r>
              <a:rPr lang="en-US" sz="1200" kern="1200" dirty="0" err="1" smtClean="0">
                <a:solidFill>
                  <a:schemeClr val="tx1"/>
                </a:solidFill>
                <a:effectLst/>
                <a:latin typeface="+mn-lt"/>
                <a:ea typeface="+mn-ea"/>
                <a:cs typeface="+mn-cs"/>
              </a:rPr>
              <a:t>Shamong</a:t>
            </a:r>
            <a:r>
              <a:rPr lang="en-US" sz="1200" kern="1200" dirty="0" smtClean="0">
                <a:solidFill>
                  <a:schemeClr val="tx1"/>
                </a:solidFill>
                <a:effectLst/>
                <a:latin typeface="+mn-lt"/>
                <a:ea typeface="+mn-ea"/>
                <a:cs typeface="+mn-cs"/>
              </a:rPr>
              <a:t>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a:t>
            </a:r>
            <a:r>
              <a:rPr lang="en-US" sz="1200" kern="1200" dirty="0" smtClean="0">
                <a:solidFill>
                  <a:schemeClr val="tx1"/>
                </a:solidFill>
                <a:effectLst/>
                <a:latin typeface="+mn-lt"/>
                <a:ea typeface="+mn-ea"/>
                <a:cs typeface="+mn-cs"/>
              </a:rPr>
              <a:t>increase </a:t>
            </a:r>
            <a:r>
              <a:rPr lang="en-US" sz="1200" kern="1200" dirty="0" smtClean="0">
                <a:solidFill>
                  <a:schemeClr val="tx1"/>
                </a:solidFill>
                <a:effectLst/>
                <a:latin typeface="+mn-lt"/>
                <a:ea typeface="+mn-ea"/>
                <a:cs typeface="+mn-cs"/>
              </a:rPr>
              <a:t>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Eastampton</a:t>
            </a:r>
            <a:r>
              <a:rPr lang="en-US" sz="1200" kern="1200" dirty="0" smtClean="0">
                <a:solidFill>
                  <a:schemeClr val="tx1"/>
                </a:solidFill>
                <a:effectLst/>
                <a:latin typeface="+mn-lt"/>
                <a:ea typeface="+mn-ea"/>
                <a:cs typeface="+mn-cs"/>
              </a:rPr>
              <a:t> and Edgewater Park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vary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varied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a:t>
            </a:r>
            <a:r>
              <a:rPr lang="en-US" sz="1200" kern="1200" dirty="0" smtClean="0">
                <a:solidFill>
                  <a:schemeClr val="tx1"/>
                </a:solidFill>
                <a:effectLst/>
                <a:latin typeface="+mn-lt"/>
                <a:ea typeface="+mn-ea"/>
                <a:cs typeface="+mn-cs"/>
              </a:rPr>
              <a:t>increased slightly over </a:t>
            </a:r>
            <a:r>
              <a:rPr lang="en-US" sz="1200" kern="1200" dirty="0" smtClean="0">
                <a:solidFill>
                  <a:schemeClr val="tx1"/>
                </a:solidFill>
                <a:effectLst/>
                <a:latin typeface="+mn-lt"/>
                <a:ea typeface="+mn-ea"/>
                <a:cs typeface="+mn-cs"/>
              </a:rPr>
              <a:t>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slightly lower 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similar median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and a higher median income than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a:t>
            </a:r>
            <a:r>
              <a:rPr lang="en-US" sz="1200" kern="1200" dirty="0" smtClean="0">
                <a:solidFill>
                  <a:schemeClr val="tx1"/>
                </a:solidFill>
                <a:effectLst/>
                <a:latin typeface="+mn-lt"/>
                <a:ea typeface="+mn-ea"/>
                <a:cs typeface="+mn-cs"/>
              </a:rPr>
              <a:t>varied over </a:t>
            </a:r>
            <a:r>
              <a:rPr lang="en-US" sz="1200" kern="1200" dirty="0" smtClean="0">
                <a:solidFill>
                  <a:schemeClr val="tx1"/>
                </a:solidFill>
                <a:effectLst/>
                <a:latin typeface="+mn-lt"/>
                <a:ea typeface="+mn-ea"/>
                <a:cs typeface="+mn-cs"/>
              </a:rPr>
              <a:t>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a:t>
            </a:r>
            <a:r>
              <a:rPr lang="en-US" sz="1200" kern="1200" dirty="0" smtClean="0">
                <a:solidFill>
                  <a:schemeClr val="tx1"/>
                </a:solidFill>
                <a:effectLst/>
                <a:latin typeface="+mn-lt"/>
                <a:ea typeface="+mn-ea"/>
                <a:cs typeface="+mn-cs"/>
              </a:rPr>
              <a:t>has slightly increased over </a:t>
            </a:r>
            <a:r>
              <a:rPr lang="en-US" sz="1200" kern="1200" dirty="0" smtClean="0">
                <a:solidFill>
                  <a:schemeClr val="tx1"/>
                </a:solidFill>
                <a:effectLst/>
                <a:latin typeface="+mn-lt"/>
                <a:ea typeface="+mn-ea"/>
                <a:cs typeface="+mn-cs"/>
              </a:rPr>
              <a:t>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$9K-$15K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similar</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vary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Pemberton and </a:t>
            </a:r>
            <a:r>
              <a:rPr lang="en-US" sz="1200" kern="1200" dirty="0" err="1" smtClean="0">
                <a:solidFill>
                  <a:schemeClr val="tx1"/>
                </a:solidFill>
                <a:effectLst/>
                <a:latin typeface="+mn-lt"/>
                <a:ea typeface="+mn-ea"/>
                <a:cs typeface="+mn-cs"/>
              </a:rPr>
              <a:t>Evesham</a:t>
            </a:r>
            <a:r>
              <a:rPr lang="en-US" sz="1200" kern="1200" dirty="0" smtClean="0">
                <a:solidFill>
                  <a:schemeClr val="tx1"/>
                </a:solidFill>
                <a:effectLst/>
                <a:latin typeface="+mn-lt"/>
                <a:ea typeface="+mn-ea"/>
                <a:cs typeface="+mn-cs"/>
              </a:rPr>
              <a:t>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harassment</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2.00%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-7.4%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residential services, followed by supportive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a:t>
            </a:r>
            <a:r>
              <a:rPr lang="en-US" sz="1200" kern="1200" dirty="0" smtClean="0">
                <a:solidFill>
                  <a:schemeClr val="tx1"/>
                </a:solidFill>
                <a:effectLst/>
                <a:latin typeface="+mn-lt"/>
                <a:ea typeface="+mn-ea"/>
                <a:cs typeface="+mn-cs"/>
              </a:rPr>
              <a:t>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 followed by Black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a:t>
            </a:r>
            <a:r>
              <a:rPr lang="en-US" sz="1200" kern="1200" dirty="0" smtClean="0">
                <a:solidFill>
                  <a:schemeClr val="tx1"/>
                </a:solidFill>
                <a:effectLst/>
                <a:latin typeface="+mn-lt"/>
                <a:ea typeface="+mn-ea"/>
                <a:cs typeface="+mn-cs"/>
              </a:rPr>
              <a:t>Black/African American </a:t>
            </a:r>
            <a:r>
              <a:rPr lang="en-US" sz="1200" kern="1200" dirty="0" smtClean="0">
                <a:solidFill>
                  <a:schemeClr val="tx1"/>
                </a:solidFill>
                <a:effectLst/>
                <a:latin typeface="+mn-lt"/>
                <a:ea typeface="+mn-ea"/>
                <a:cs typeface="+mn-cs"/>
              </a:rPr>
              <a:t>residents reported diagnosed depression most frequently, followed by </a:t>
            </a:r>
            <a:r>
              <a:rPr lang="en-US" sz="1200" kern="1200" dirty="0" smtClean="0">
                <a:solidFill>
                  <a:schemeClr val="tx1"/>
                </a:solidFill>
                <a:effectLst/>
                <a:latin typeface="+mn-lt"/>
                <a:ea typeface="+mn-ea"/>
                <a:cs typeface="+mn-cs"/>
              </a:rPr>
              <a:t>White</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residents.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http://www.burlingtonresourcenet.org/community-services/family-support-services/</a:t>
            </a:r>
            <a:r>
              <a:rPr lang="en-US" dirty="0" smtClean="0"/>
              <a:t> </a:t>
            </a:r>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8918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TextBox 4">
            <a:extLst>
              <a:ext uri="{FF2B5EF4-FFF2-40B4-BE49-F238E27FC236}">
                <a16:creationId xmlns:a16="http://schemas.microsoft.com/office/drawing/2014/main" id="{4FC3502E-998F-4187-BA0A-B415E6C52E45}"/>
              </a:ext>
            </a:extLst>
          </p:cNvPr>
          <p:cNvSpPr txBox="1"/>
          <p:nvPr userDrawn="1"/>
        </p:nvSpPr>
        <p:spPr>
          <a:xfrm>
            <a:off x="-228600" y="5638800"/>
            <a:ext cx="3454400" cy="830997"/>
          </a:xfrm>
          <a:prstGeom prst="rect">
            <a:avLst/>
          </a:prstGeom>
          <a:noFill/>
        </p:spPr>
        <p:txBody>
          <a:bodyPr wrap="square" rtlCol="0">
            <a:spAutoFit/>
          </a:bodyPr>
          <a:lstStyle/>
          <a:p>
            <a:pPr algn="ctr"/>
            <a:r>
              <a:rPr lang="en-US" sz="2400" b="0" dirty="0" smtClean="0">
                <a:solidFill>
                  <a:schemeClr val="bg1"/>
                </a:solidFill>
                <a:latin typeface="Franklin Gothic Demi" panose="020B0703020102020204" pitchFamily="34" charset="0"/>
              </a:rPr>
              <a:t>Burlington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p:cNvPicPr>
            <a:picLocks noChangeAspect="1"/>
          </p:cNvPicPr>
          <p:nvPr userDrawn="1"/>
        </p:nvPicPr>
        <p:blipFill>
          <a:blip r:embed="rId2"/>
          <a:stretch>
            <a:fillRect/>
          </a:stretch>
        </p:blipFill>
        <p:spPr>
          <a:xfrm>
            <a:off x="0" y="0"/>
            <a:ext cx="509533" cy="964715"/>
          </a:xfrm>
          <a:prstGeom prst="rect">
            <a:avLst/>
          </a:prstGeom>
        </p:spPr>
      </p:pic>
      <p:sp>
        <p:nvSpPr>
          <p:cNvPr id="7" name="TextBox 6"/>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a:stretch>
            <a:fillRect/>
          </a:stretch>
        </p:blipFill>
        <p:spPr>
          <a:xfrm>
            <a:off x="0" y="0"/>
            <a:ext cx="509533" cy="964715"/>
          </a:xfrm>
          <a:prstGeom prst="rect">
            <a:avLst/>
          </a:prstGeom>
        </p:spPr>
      </p:pic>
      <p:sp>
        <p:nvSpPr>
          <p:cNvPr id="6" name="TextBox 5"/>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a:stretch>
            <a:fillRect/>
          </a:stretch>
        </p:blipFill>
        <p:spPr>
          <a:xfrm>
            <a:off x="0" y="0"/>
            <a:ext cx="509533" cy="964715"/>
          </a:xfrm>
          <a:prstGeom prst="rect">
            <a:avLst/>
          </a:prstGeom>
        </p:spPr>
      </p:pic>
      <p:sp>
        <p:nvSpPr>
          <p:cNvPr id="6" name="TextBox 5"/>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a:stretch>
            <a:fillRect/>
          </a:stretch>
        </p:blipFill>
        <p:spPr>
          <a:xfrm>
            <a:off x="0" y="0"/>
            <a:ext cx="509533" cy="964715"/>
          </a:xfrm>
          <a:prstGeom prst="rect">
            <a:avLst/>
          </a:prstGeom>
        </p:spPr>
      </p:pic>
      <p:sp>
        <p:nvSpPr>
          <p:cNvPr id="10" name="TextBox 9"/>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a:stretch>
            <a:fillRect/>
          </a:stretch>
        </p:blipFill>
        <p:spPr>
          <a:xfrm>
            <a:off x="838200" y="914400"/>
            <a:ext cx="762000" cy="1442719"/>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a:stretch>
            <a:fillRect/>
          </a:stretch>
        </p:blipFill>
        <p:spPr>
          <a:xfrm>
            <a:off x="7489080" y="4472511"/>
            <a:ext cx="762000" cy="1442719"/>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a:stretch>
            <a:fillRect/>
          </a:stretch>
        </p:blipFill>
        <p:spPr>
          <a:xfrm>
            <a:off x="1078171" y="510112"/>
            <a:ext cx="762000" cy="1442719"/>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a:stretch>
            <a:fillRect/>
          </a:stretch>
        </p:blipFill>
        <p:spPr>
          <a:xfrm>
            <a:off x="1054108" y="510112"/>
            <a:ext cx="762000" cy="1442719"/>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a:stretch>
            <a:fillRect/>
          </a:stretch>
        </p:blipFill>
        <p:spPr>
          <a:xfrm>
            <a:off x="4171670" y="2661472"/>
            <a:ext cx="762000" cy="1442719"/>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a:stretch>
            <a:fillRect/>
          </a:stretch>
        </p:blipFill>
        <p:spPr>
          <a:xfrm>
            <a:off x="985405" y="586312"/>
            <a:ext cx="762000" cy="1442719"/>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a:stretch>
            <a:fillRect/>
          </a:stretch>
        </p:blipFill>
        <p:spPr>
          <a:xfrm>
            <a:off x="596348" y="390231"/>
            <a:ext cx="762000" cy="1442719"/>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a:stretch>
            <a:fillRect/>
          </a:stretch>
        </p:blipFill>
        <p:spPr>
          <a:xfrm>
            <a:off x="7669644" y="4933041"/>
            <a:ext cx="762000" cy="1442719"/>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a:stretch>
            <a:fillRect/>
          </a:stretch>
        </p:blipFill>
        <p:spPr>
          <a:xfrm>
            <a:off x="919838" y="4853512"/>
            <a:ext cx="762000" cy="1442719"/>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a:stretch>
            <a:fillRect/>
          </a:stretch>
        </p:blipFill>
        <p:spPr>
          <a:xfrm>
            <a:off x="3943684" y="433912"/>
            <a:ext cx="762000" cy="1442719"/>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a:stretch>
            <a:fillRect/>
          </a:stretch>
        </p:blipFill>
        <p:spPr>
          <a:xfrm>
            <a:off x="8811531" y="320530"/>
            <a:ext cx="762000" cy="1442719"/>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a:stretch>
            <a:fillRect/>
          </a:stretch>
        </p:blipFill>
        <p:spPr>
          <a:xfrm>
            <a:off x="8708867" y="408418"/>
            <a:ext cx="762000" cy="1442719"/>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a:stretch>
            <a:fillRect/>
          </a:stretch>
        </p:blipFill>
        <p:spPr>
          <a:xfrm>
            <a:off x="8707345" y="870103"/>
            <a:ext cx="762000" cy="1442719"/>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a:stretch>
            <a:fillRect/>
          </a:stretch>
        </p:blipFill>
        <p:spPr>
          <a:xfrm>
            <a:off x="8425676" y="510263"/>
            <a:ext cx="762000" cy="1442719"/>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a:stretch>
            <a:fillRect/>
          </a:stretch>
        </p:blipFill>
        <p:spPr>
          <a:xfrm>
            <a:off x="7991313" y="441240"/>
            <a:ext cx="762000" cy="1442719"/>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a:stretch>
            <a:fillRect/>
          </a:stretch>
        </p:blipFill>
        <p:spPr>
          <a:xfrm>
            <a:off x="838200" y="914400"/>
            <a:ext cx="762000" cy="1442719"/>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7.xml"/><Relationship Id="rId7" Type="http://schemas.openxmlformats.org/officeDocument/2006/relationships/image" Target="../media/image1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8.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F9AD70-747D-48B7-9E55-5F3CC7D160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52402" y="-304800"/>
            <a:ext cx="12877799" cy="7320957"/>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Burlington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9"/>
          <a:stretch>
            <a:fillRect/>
          </a:stretch>
        </p:blipFill>
        <p:spPr>
          <a:xfrm>
            <a:off x="6927323" y="4843164"/>
            <a:ext cx="786251" cy="1488635"/>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029200" y="0"/>
            <a:ext cx="5953664" cy="6700347"/>
          </a:xfrm>
          <a:prstGeom prst="rect">
            <a:avLst/>
          </a:prstGeom>
        </p:spPr>
      </p:pic>
      <p:pic>
        <p:nvPicPr>
          <p:cNvPr id="5" name="Picture 4"/>
          <p:cNvPicPr>
            <a:picLocks noChangeAspect="1"/>
          </p:cNvPicPr>
          <p:nvPr/>
        </p:nvPicPr>
        <p:blipFill>
          <a:blip r:embed="rId3"/>
          <a:stretch>
            <a:fillRect/>
          </a:stretch>
        </p:blipFill>
        <p:spPr>
          <a:xfrm>
            <a:off x="609600" y="838200"/>
            <a:ext cx="1966329" cy="3722914"/>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Burlington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50769345"/>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smtClean="0">
                          <a:latin typeface="Franklin Gothic Book" panose="020B0503020102020204" pitchFamily="34" charset="0"/>
                        </a:rPr>
                        <a:t>Median </a:t>
                      </a:r>
                      <a:r>
                        <a:rPr lang="en-US" sz="1400" dirty="0" smtClean="0">
                          <a:latin typeface="Franklin Gothic Book" panose="020B0503020102020204" pitchFamily="34" charset="0"/>
                        </a:rPr>
                        <a:t>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295617535"/>
              </p:ext>
            </p:extLst>
          </p:nvPr>
        </p:nvGraphicFramePr>
        <p:xfrm>
          <a:off x="7661598" y="867539"/>
          <a:ext cx="4530402" cy="60445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Burlington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441787571"/>
              </p:ext>
            </p:extLst>
          </p:nvPr>
        </p:nvGraphicFramePr>
        <p:xfrm>
          <a:off x="3214943" y="734876"/>
          <a:ext cx="3944287" cy="597072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933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7522">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4872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4872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27877">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smtClean="0">
                          <a:latin typeface="Franklin Gothic Book" panose="020B0503020102020204" pitchFamily="34" charset="0"/>
                        </a:rPr>
                        <a:t>Domestic</a:t>
                      </a:r>
                      <a:r>
                        <a:rPr lang="en-US" sz="1800" baseline="0" dirty="0" smtClean="0">
                          <a:latin typeface="Franklin Gothic Book" panose="020B0503020102020204" pitchFamily="34" charset="0"/>
                        </a:rPr>
                        <a:t> violence incidents reported to law enforcement</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4872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84858">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7522">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4872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4872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829964458"/>
              </p:ext>
            </p:extLst>
          </p:nvPr>
        </p:nvGraphicFramePr>
        <p:xfrm>
          <a:off x="7104099" y="1083150"/>
          <a:ext cx="5087901" cy="56224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81964183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777442890"/>
              </p:ext>
            </p:extLst>
          </p:nvPr>
        </p:nvGraphicFramePr>
        <p:xfrm>
          <a:off x="3438392" y="707886"/>
          <a:ext cx="8128000" cy="5512845"/>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729345542"/>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49137841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1670529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274045244"/>
              </p:ext>
            </p:extLst>
          </p:nvPr>
        </p:nvGraphicFramePr>
        <p:xfrm>
          <a:off x="3239155" y="72179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9114173"/>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9453129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469959449"/>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422905938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28860721"/>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618738727"/>
              </p:ext>
            </p:extLst>
          </p:nvPr>
        </p:nvGraphicFramePr>
        <p:xfrm>
          <a:off x="3276600" y="610981"/>
          <a:ext cx="8610600" cy="557380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595122019"/>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417834655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346285467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82743435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38149018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50109193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50030800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63001302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62845559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75709819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27914335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89077479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59862057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0284517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16501746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38470029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86877700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23454873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40164808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4175544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988565" y="6121665"/>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162800" y="6112520"/>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57394857"/>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429240144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708203446"/>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820081744"/>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5763280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7041596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5351604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711092396"/>
              </p:ext>
            </p:extLst>
          </p:nvPr>
        </p:nvGraphicFramePr>
        <p:xfrm>
          <a:off x="3167424" y="779556"/>
          <a:ext cx="8973978"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83374796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795167784"/>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808030596"/>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806620230"/>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884198148"/>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52524137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25433901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811751468"/>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749480754"/>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29081499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4189355610"/>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73480245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47658685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30094541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43888619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384507322"/>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373100763"/>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806885160"/>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61359969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33746474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5966530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89549184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056894934"/>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537641338"/>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33845891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10650931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682053918"/>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6880442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05500810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66969409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67282267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02475550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653799132"/>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97550337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55183038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14886012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27570140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89071286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420805702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38210841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25281" y="762210"/>
            <a:ext cx="4137442" cy="5989320"/>
          </a:xfrm>
          <a:prstGeom prst="rect">
            <a:avLst/>
          </a:prstGeom>
        </p:spPr>
        <p:txBody>
          <a:bodyPr wrap="square">
            <a:noAutofit/>
          </a:bodyPr>
          <a:lstStyle/>
          <a:p>
            <a:r>
              <a:rPr lang="en-US" sz="1400" spc="-20" dirty="0">
                <a:latin typeface="Franklin Gothic Medium" panose="020B0603020102020204" pitchFamily="34" charset="0"/>
              </a:rPr>
              <a:t>CASA for Children of Mercer and Burlington Counties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Burlington County Community Action Partnership</a:t>
            </a:r>
            <a:r>
              <a:rPr lang="en-US" sz="12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[Childcare]</a:t>
            </a:r>
          </a:p>
          <a:p>
            <a:endParaRPr lang="en-US" sz="1100" dirty="0">
              <a:latin typeface="Franklin Gothic Medium" panose="020B0603020102020204" pitchFamily="34" charset="0"/>
            </a:endParaRPr>
          </a:p>
          <a:p>
            <a:r>
              <a:rPr lang="en-US" sz="1400" spc="-20" dirty="0" err="1">
                <a:latin typeface="Franklin Gothic Medium" panose="020B0603020102020204" pitchFamily="34" charset="0"/>
              </a:rPr>
              <a:t>CarePlus</a:t>
            </a:r>
            <a:r>
              <a:rPr lang="en-US" sz="1400" spc="-20" dirty="0">
                <a:latin typeface="Franklin Gothic Medium" panose="020B0603020102020204" pitchFamily="34" charset="0"/>
              </a:rPr>
              <a:t> NJ</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[Wraparound and kinship legal guardianship services to non-DCP&amp;P involved relative caregivers]</a:t>
            </a:r>
          </a:p>
          <a:p>
            <a:endParaRPr lang="en-US" sz="1100" dirty="0">
              <a:latin typeface="Franklin Gothic Medium" panose="020B0603020102020204" pitchFamily="34" charset="0"/>
            </a:endParaRPr>
          </a:p>
          <a:p>
            <a:pPr>
              <a:lnSpc>
                <a:spcPct val="150000"/>
              </a:lnSpc>
            </a:pPr>
            <a:r>
              <a:rPr lang="en-US" sz="1400" spc="-20" dirty="0">
                <a:latin typeface="Franklin Gothic Medium" panose="020B0603020102020204" pitchFamily="34" charset="0"/>
              </a:rPr>
              <a:t>Center for Family Services</a:t>
            </a:r>
          </a:p>
          <a:p>
            <a:pPr>
              <a:lnSpc>
                <a:spcPct val="150000"/>
              </a:lnSpc>
            </a:pPr>
            <a:r>
              <a:rPr lang="en-US" sz="1400" spc="-20" dirty="0">
                <a:latin typeface="Franklin Gothic Medium" panose="020B0603020102020204" pitchFamily="34" charset="0"/>
              </a:rPr>
              <a:t>Robin’s Nest</a:t>
            </a:r>
          </a:p>
          <a:p>
            <a:pPr>
              <a:lnSpc>
                <a:spcPct val="150000"/>
              </a:lnSpc>
            </a:pPr>
            <a:r>
              <a:rPr lang="en-US" sz="1400" spc="-20" dirty="0">
                <a:latin typeface="Franklin Gothic Medium" panose="020B0603020102020204" pitchFamily="34" charset="0"/>
              </a:rPr>
              <a:t>Family Services of Burlington </a:t>
            </a:r>
          </a:p>
          <a:p>
            <a:pPr>
              <a:lnSpc>
                <a:spcPct val="150000"/>
              </a:lnSpc>
            </a:pPr>
            <a:r>
              <a:rPr lang="en-US" sz="1400" spc="-20" dirty="0">
                <a:latin typeface="Franklin Gothic Medium" panose="020B0603020102020204" pitchFamily="34" charset="0"/>
              </a:rPr>
              <a:t>Generations Family Success Center</a:t>
            </a:r>
          </a:p>
          <a:p>
            <a:pPr>
              <a:lnSpc>
                <a:spcPct val="150000"/>
              </a:lnSpc>
            </a:pPr>
            <a:r>
              <a:rPr lang="en-US" sz="1400" spc="-20" dirty="0">
                <a:latin typeface="Franklin Gothic Medium" panose="020B0603020102020204" pitchFamily="34" charset="0"/>
              </a:rPr>
              <a:t>Pinelands Family Success Center</a:t>
            </a:r>
          </a:p>
          <a:p>
            <a:pPr>
              <a:lnSpc>
                <a:spcPct val="150000"/>
              </a:lnSpc>
            </a:pPr>
            <a:r>
              <a:rPr lang="en-US" sz="1400" spc="-20" dirty="0">
                <a:latin typeface="Franklin Gothic Medium" panose="020B0603020102020204" pitchFamily="34" charset="0"/>
              </a:rPr>
              <a:t>NJ Kinship Legal Guardian Resource Center</a:t>
            </a:r>
          </a:p>
          <a:p>
            <a:pPr>
              <a:lnSpc>
                <a:spcPct val="150000"/>
              </a:lnSpc>
            </a:pPr>
            <a:r>
              <a:rPr lang="en-US" sz="1400" spc="-20" dirty="0">
                <a:latin typeface="Franklin Gothic Medium" panose="020B0603020102020204" pitchFamily="34" charset="0"/>
              </a:rPr>
              <a:t>NJ Adoption Resource Clearing House</a:t>
            </a:r>
            <a:r>
              <a:rPr lang="en-US" dirty="0"/>
              <a:t> </a:t>
            </a:r>
            <a:endParaRPr lang="en-US" sz="1400" spc="-20" dirty="0">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7877433"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a:t>
            </a:r>
            <a:r>
              <a:rPr lang="en-US" sz="1400" spc="-20" dirty="0" smtClean="0">
                <a:latin typeface="Franklin Gothic Medium" panose="020B0603020102020204" pitchFamily="34" charset="0"/>
              </a:rPr>
              <a:t>South </a:t>
            </a:r>
            <a:r>
              <a:rPr lang="en-US" sz="1400" spc="-20" dirty="0">
                <a:latin typeface="Franklin Gothic Medium" panose="020B0603020102020204" pitchFamily="34" charset="0"/>
              </a:rPr>
              <a:t>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Health Law Project</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Rutgers School of Law Special Education Clinic</a:t>
            </a:r>
          </a:p>
          <a:p>
            <a:pPr fontAlgn="base"/>
            <a:r>
              <a:rPr lang="en-US" sz="1400" spc="-20" dirty="0">
                <a:latin typeface="Franklin Gothic Medium" panose="020B0603020102020204" pitchFamily="34" charset="0"/>
              </a:rPr>
              <a:t>  SPAN Parent Advocacy Network</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400" dirty="0">
                <a:latin typeface="Franklin Gothic Medium" panose="020B0603020102020204" pitchFamily="34" charset="0"/>
              </a:rPr>
              <a:t>  Providence House</a:t>
            </a:r>
          </a:p>
          <a:p>
            <a:r>
              <a:rPr lang="en-US" sz="1400" spc="-20" dirty="0">
                <a:latin typeface="Franklin Gothic Medium" panose="020B0603020102020204" pitchFamily="34" charset="0"/>
              </a:rPr>
              <a:t>  Partners for Women &amp; Justice</a:t>
            </a:r>
          </a:p>
          <a:p>
            <a:r>
              <a:rPr lang="en-US" sz="1400" spc="-20" dirty="0">
                <a:latin typeface="Franklin Gothic Medium" panose="020B0603020102020204" pitchFamily="34" charset="0"/>
              </a:rPr>
              <a:t>  Women's Opportunity Center</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a:t>
            </a:r>
            <a:r>
              <a:rPr lang="en-US" sz="1400" spc="-20" dirty="0" smtClean="0">
                <a:latin typeface="Franklin Gothic Medium" panose="020B0603020102020204" pitchFamily="34" charset="0"/>
              </a:rPr>
              <a:t>Legal Assistance</a:t>
            </a:r>
            <a:r>
              <a:rPr lang="en-US" sz="1400" spc="-20" baseline="0" dirty="0" smtClean="0">
                <a:latin typeface="Franklin Gothic Medium" panose="020B0603020102020204" pitchFamily="34" charset="0"/>
              </a:rPr>
              <a:t> Program</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ACNJ </a:t>
            </a:r>
            <a:r>
              <a:rPr lang="en-US" sz="1400" spc="-20" dirty="0" err="1" smtClean="0">
                <a:latin typeface="Franklin Gothic Medium" panose="020B0603020102020204" pitchFamily="34" charset="0"/>
              </a:rPr>
              <a:t>KidLaw</a:t>
            </a:r>
            <a:r>
              <a:rPr lang="en-US" sz="1400" spc="-20" baseline="0" dirty="0" smtClean="0">
                <a:latin typeface="Franklin Gothic Medium" panose="020B0603020102020204" pitchFamily="34" charset="0"/>
              </a:rPr>
              <a:t> - </a:t>
            </a:r>
            <a:r>
              <a:rPr lang="en-US" sz="1400" spc="-20" dirty="0" smtClean="0">
                <a:latin typeface="Franklin Gothic Medium" panose="020B0603020102020204" pitchFamily="34" charset="0"/>
              </a:rPr>
              <a:t>Children’s </a:t>
            </a:r>
            <a:r>
              <a:rPr lang="en-US" sz="1400" spc="-20" dirty="0">
                <a:latin typeface="Franklin Gothic Medium" panose="020B0603020102020204" pitchFamily="34" charset="0"/>
              </a:rPr>
              <a:t>Legal Resource Center</a:t>
            </a:r>
          </a:p>
          <a:p>
            <a:pPr fontAlgn="base"/>
            <a:r>
              <a:rPr lang="en-US" sz="1400" spc="-20" dirty="0">
                <a:latin typeface="Franklin Gothic Medium" panose="020B0603020102020204" pitchFamily="34" charset="0"/>
              </a:rPr>
              <a:t>  Rutgers School of Law Child Advocacy Clinic</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27016315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f91332343719c45d97ed&quot;,&quot;SmartGridHorizontal&quot;:0,&quot;LinkedExcelSources&quot;:{&quot;5fe23fb73839382b0c757267&quot;:&quot;{{Desktop}}\\Workbooks (Engage Attached)\\Burlington_County_1-29-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22042</TotalTime>
  <Words>9698</Words>
  <Application>Microsoft Office PowerPoint</Application>
  <PresentationFormat>Widescreen</PresentationFormat>
  <Paragraphs>872</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1457</cp:revision>
  <dcterms:created xsi:type="dcterms:W3CDTF">2006-08-16T00:00:00Z</dcterms:created>
  <dcterms:modified xsi:type="dcterms:W3CDTF">2021-02-15T22:43:32Z</dcterms:modified>
</cp:coreProperties>
</file>