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17" autoAdjust="0"/>
    <p:restoredTop sz="88994" autoAdjust="0"/>
  </p:normalViewPr>
  <p:slideViewPr>
    <p:cSldViewPr>
      <p:cViewPr varScale="1">
        <p:scale>
          <a:sx n="81" d="100"/>
          <a:sy n="81" d="100"/>
        </p:scale>
        <p:origin x="773" y="67"/>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Burlington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Burlington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Overview'!$A$11,'0. Overview'!$A$30,'0. Overview'!$A$50,'0. Overview'!$A$73,'0. Overview'!$A$104,'0. Overview'!$A$124,'0. Overview'!$A$143,'0. Overview'!$A$158,'0. Overview'!$A$188,'0. Overview'!$A$205)</c:f>
              <c:strCache>
                <c:ptCount val="10"/>
                <c:pt idx="0">
                  <c:v>Burlington</c:v>
                </c:pt>
                <c:pt idx="1">
                  <c:v>Burlington</c:v>
                </c:pt>
                <c:pt idx="2">
                  <c:v>Burlington</c:v>
                </c:pt>
                <c:pt idx="3">
                  <c:v>Burlington</c:v>
                </c:pt>
                <c:pt idx="4">
                  <c:v>Burlington</c:v>
                </c:pt>
                <c:pt idx="5">
                  <c:v>Burlington</c:v>
                </c:pt>
                <c:pt idx="6">
                  <c:v>Burlington</c:v>
                </c:pt>
                <c:pt idx="7">
                  <c:v>Burlington</c:v>
                </c:pt>
                <c:pt idx="8">
                  <c:v>Burlington</c:v>
                </c:pt>
                <c:pt idx="9">
                  <c:v>Burlington</c:v>
                </c:pt>
              </c:strCache>
            </c:strRef>
          </c:cat>
          <c:val>
            <c:numRef>
              <c:f>('0. Overview'!$C$11,'0. Overview'!$C$30,'0. Overview'!$C$50,'0. Overview'!$C$73,'0. Overview'!$C$104,'0. Overview'!$C$124,'0. Overview'!$C$143,'0. Overview'!$C$158,'0. Overview'!$C$188,'0. Overview'!$C$205)</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BDCD-495C-A407-EA767AC1AA27}"/>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Overview'!$A$11,'0. Overview'!$A$30,'0. Overview'!$A$50,'0. Overview'!$A$73,'0. Overview'!$A$104,'0. Overview'!$A$124,'0. Overview'!$A$143,'0. Overview'!$A$158,'0. Overview'!$A$188,'0. Overview'!$A$205)</c:f>
              <c:strCache>
                <c:ptCount val="10"/>
                <c:pt idx="0">
                  <c:v>Burlington</c:v>
                </c:pt>
                <c:pt idx="1">
                  <c:v>Burlington</c:v>
                </c:pt>
                <c:pt idx="2">
                  <c:v>Burlington</c:v>
                </c:pt>
                <c:pt idx="3">
                  <c:v>Burlington</c:v>
                </c:pt>
                <c:pt idx="4">
                  <c:v>Burlington</c:v>
                </c:pt>
                <c:pt idx="5">
                  <c:v>Burlington</c:v>
                </c:pt>
                <c:pt idx="6">
                  <c:v>Burlington</c:v>
                </c:pt>
                <c:pt idx="7">
                  <c:v>Burlington</c:v>
                </c:pt>
                <c:pt idx="8">
                  <c:v>Burlington</c:v>
                </c:pt>
                <c:pt idx="9">
                  <c:v>Burlington</c:v>
                </c:pt>
              </c:strCache>
            </c:strRef>
          </c:cat>
          <c:val>
            <c:numRef>
              <c:f>('0. Overview'!$D$11,'0. Overview'!$D$30,'0. Overview'!$D$50,'0. Overview'!$D$73,'0. Overview'!$D$104,'0. Overview'!$D$124,'0. Overview'!$D$143,'0. Overview'!$D$158,'0. Overview'!$D$188,'0. Overview'!$D$205)</c:f>
              <c:numCache>
                <c:formatCode>General</c:formatCode>
                <c:ptCount val="10"/>
                <c:pt idx="0">
                  <c:v>12.875</c:v>
                </c:pt>
                <c:pt idx="1">
                  <c:v>15.875</c:v>
                </c:pt>
                <c:pt idx="2">
                  <c:v>17.875</c:v>
                </c:pt>
                <c:pt idx="3">
                  <c:v>16.875</c:v>
                </c:pt>
                <c:pt idx="4">
                  <c:v>7.875</c:v>
                </c:pt>
                <c:pt idx="5">
                  <c:v>9.875</c:v>
                </c:pt>
                <c:pt idx="6">
                  <c:v>12.875</c:v>
                </c:pt>
                <c:pt idx="7">
                  <c:v>19.875</c:v>
                </c:pt>
                <c:pt idx="8">
                  <c:v>9.875</c:v>
                </c:pt>
                <c:pt idx="9">
                  <c:v>16.875</c:v>
                </c:pt>
              </c:numCache>
            </c:numRef>
          </c:val>
          <c:extLst>
            <c:ext xmlns:c16="http://schemas.microsoft.com/office/drawing/2014/chart" uri="{C3380CC4-5D6E-409C-BE32-E72D297353CC}">
              <c16:uniqueId val="{00000001-BDCD-495C-A407-EA767AC1AA27}"/>
            </c:ext>
          </c:extLst>
        </c:ser>
        <c:ser>
          <c:idx val="3"/>
          <c:order val="2"/>
          <c:spPr>
            <a:solidFill>
              <a:schemeClr val="bg1">
                <a:lumMod val="65000"/>
              </a:schemeClr>
            </a:solidFill>
            <a:ln>
              <a:solidFill>
                <a:schemeClr val="tx1">
                  <a:lumMod val="95000"/>
                  <a:lumOff val="5000"/>
                </a:schemeClr>
              </a:solidFill>
            </a:ln>
            <a:effectLst/>
          </c:spPr>
          <c:invertIfNegative val="0"/>
          <c:cat>
            <c:strRef>
              <c:f>('0. Overview'!$A$11,'0. Overview'!$A$30,'0. Overview'!$A$50,'0. Overview'!$A$73,'0. Overview'!$A$104,'0. Overview'!$A$124,'0. Overview'!$A$143,'0. Overview'!$A$158,'0. Overview'!$A$188,'0. Overview'!$A$205)</c:f>
              <c:strCache>
                <c:ptCount val="10"/>
                <c:pt idx="0">
                  <c:v>Burlington</c:v>
                </c:pt>
                <c:pt idx="1">
                  <c:v>Burlington</c:v>
                </c:pt>
                <c:pt idx="2">
                  <c:v>Burlington</c:v>
                </c:pt>
                <c:pt idx="3">
                  <c:v>Burlington</c:v>
                </c:pt>
                <c:pt idx="4">
                  <c:v>Burlington</c:v>
                </c:pt>
                <c:pt idx="5">
                  <c:v>Burlington</c:v>
                </c:pt>
                <c:pt idx="6">
                  <c:v>Burlington</c:v>
                </c:pt>
                <c:pt idx="7">
                  <c:v>Burlington</c:v>
                </c:pt>
                <c:pt idx="8">
                  <c:v>Burlington</c:v>
                </c:pt>
                <c:pt idx="9">
                  <c:v>Burlington</c:v>
                </c:pt>
              </c:strCache>
            </c:strRef>
          </c:cat>
          <c:val>
            <c:numRef>
              <c:f>('0. Overview'!$E$11,'0. Overview'!$E$30,'0. Overview'!$E$50,'0. Overview'!$E$73,'0. Overview'!$E$104,'0. Overview'!$E$124,'0. Overview'!$E$143,'0. Overview'!$E$158,'0. Overview'!$E$188,'0. Overview'!$E$205)</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BDCD-495C-A407-EA767AC1AA27}"/>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Overview'!$A$238,'0. Overview'!$A$262,'0. Overview'!$A$288,'0. Overview'!$A$307,'0. Overview'!$A$335,'0. Overview'!$A$356,'0. Overview'!$A$373,'0. Overview'!$A$395,'0. Overview'!$A$417)</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Overview'!$C$238,'0. Overview'!$C$262,'0. Overview'!$C$288,'0. Overview'!$C$307,'0. Overview'!$C$335,'0. Overview'!$C$356,'0. Overview'!$C$373,'0. Overview'!$C$395,'0. Overview'!$C$417)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B485-4097-8A7E-1B2E4CE217F0}"/>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Overview'!$A$238,'0. Overview'!$A$262,'0. Overview'!$A$288,'0. Overview'!$A$307,'0. Overview'!$A$335,'0. Overview'!$A$356,'0. Overview'!$A$373,'0. Overview'!$A$395,'0. Overview'!$A$417)</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Overview'!$D$238,'0. Overview'!$D$262,'0. Overview'!$D$288,'0. Overview'!$D$307,'0. Overview'!$D$335,'0. Overview'!$D$356,'0. Overview'!$D$373,'0. Overview'!$D$395,'0. Overview'!$D$417)</c:f>
              <c:numCache>
                <c:formatCode>General</c:formatCode>
                <c:ptCount val="9"/>
                <c:pt idx="0">
                  <c:v>10.875</c:v>
                </c:pt>
                <c:pt idx="1">
                  <c:v>8.875</c:v>
                </c:pt>
                <c:pt idx="2">
                  <c:v>4.875</c:v>
                </c:pt>
                <c:pt idx="3">
                  <c:v>7.875</c:v>
                </c:pt>
                <c:pt idx="4">
                  <c:v>2.875</c:v>
                </c:pt>
                <c:pt idx="5">
                  <c:v>3.875</c:v>
                </c:pt>
                <c:pt idx="6">
                  <c:v>8.875</c:v>
                </c:pt>
                <c:pt idx="7">
                  <c:v>10.875</c:v>
                </c:pt>
                <c:pt idx="8">
                  <c:v>10.875</c:v>
                </c:pt>
              </c:numCache>
            </c:numRef>
          </c:val>
          <c:extLst>
            <c:ext xmlns:c16="http://schemas.microsoft.com/office/drawing/2014/chart" uri="{C3380CC4-5D6E-409C-BE32-E72D297353CC}">
              <c16:uniqueId val="{00000001-B485-4097-8A7E-1B2E4CE217F0}"/>
            </c:ext>
          </c:extLst>
        </c:ser>
        <c:ser>
          <c:idx val="3"/>
          <c:order val="2"/>
          <c:spPr>
            <a:solidFill>
              <a:schemeClr val="bg2">
                <a:lumMod val="75000"/>
              </a:schemeClr>
            </a:solidFill>
            <a:ln>
              <a:solidFill>
                <a:schemeClr val="tx1"/>
              </a:solidFill>
            </a:ln>
            <a:effectLst/>
          </c:spPr>
          <c:invertIfNegative val="0"/>
          <c:cat>
            <c:strRef>
              <c:f>('0. Overview'!$A$238,'0. Overview'!$A$262,'0. Overview'!$A$288,'0. Overview'!$A$307,'0. Overview'!$A$335,'0. Overview'!$A$356,'0. Overview'!$A$373,'0. Overview'!$A$395,'0. Overview'!$A$417)</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Overview'!$E$238,'0. Overview'!$E$262,'0. Overview'!$E$288,'0. Overview'!$E$307,'0. Overview'!$E$335,'0. Overview'!$E$356,'0. Overview'!$E$373,'0. Overview'!$E$395,'0. Overview'!$E$417)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B485-4097-8A7E-1B2E4CE217F0}"/>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Burlington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0.749</c:v>
                </c:pt>
                <c:pt idx="1">
                  <c:v>0.19700000000000001</c:v>
                </c:pt>
                <c:pt idx="2">
                  <c:v>8.0000000000000002E-3</c:v>
                </c:pt>
                <c:pt idx="3">
                  <c:v>6.4000000000000001E-2</c:v>
                </c:pt>
                <c:pt idx="4">
                  <c:v>2E-3</c:v>
                </c:pt>
                <c:pt idx="5">
                  <c:v>2.5000000000000001E-2</c:v>
                </c:pt>
                <c:pt idx="6">
                  <c:v>8.5000000000000006E-2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0.754</c:v>
                </c:pt>
                <c:pt idx="1">
                  <c:v>0.751</c:v>
                </c:pt>
                <c:pt idx="2">
                  <c:v>0.752</c:v>
                </c:pt>
                <c:pt idx="3">
                  <c:v>0.746</c:v>
                </c:pt>
                <c:pt idx="4">
                  <c:v>0.749</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0.19</c:v>
                </c:pt>
                <c:pt idx="1">
                  <c:v>0.191</c:v>
                </c:pt>
                <c:pt idx="2">
                  <c:v>0.19500000000000001</c:v>
                </c:pt>
                <c:pt idx="3">
                  <c:v>0.192</c:v>
                </c:pt>
                <c:pt idx="4">
                  <c:v>0.19700000000000001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1.2E-2</c:v>
                </c:pt>
                <c:pt idx="1">
                  <c:v>1.4E-2</c:v>
                </c:pt>
                <c:pt idx="2">
                  <c:v>0.01</c:v>
                </c:pt>
                <c:pt idx="3">
                  <c:v>6.0000000000000001E-3</c:v>
                </c:pt>
                <c:pt idx="4">
                  <c:v>8.0000000000000002E-3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6.3E-2</c:v>
                </c:pt>
                <c:pt idx="1">
                  <c:v>6.2E-2</c:v>
                </c:pt>
                <c:pt idx="2">
                  <c:v>6.5000000000000002E-2</c:v>
                </c:pt>
                <c:pt idx="3">
                  <c:v>6.5000000000000002E-2</c:v>
                </c:pt>
                <c:pt idx="4">
                  <c:v>6.4000000000000001E-2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7.8E-2</c:v>
                </c:pt>
                <c:pt idx="1">
                  <c:v>7.9000000000000001E-2</c:v>
                </c:pt>
                <c:pt idx="2">
                  <c:v>8.1000000000000003E-2</c:v>
                </c:pt>
                <c:pt idx="3">
                  <c:v>8.3000000000000004E-2</c:v>
                </c:pt>
                <c:pt idx="4">
                  <c:v>8.5000000000000006E-2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51</c:v>
                </c:pt>
                <c:pt idx="1">
                  <c:v>51</c:v>
                </c:pt>
                <c:pt idx="2">
                  <c:v>51</c:v>
                </c:pt>
                <c:pt idx="3">
                  <c:v>52</c:v>
                </c:pt>
                <c:pt idx="4">
                  <c:v>52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6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1">
                  <c:v>55</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2" formatCode="0.00">
                  <c:v>52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9.1999999999999998E-2</c:v>
                </c:pt>
                <c:pt idx="1">
                  <c:v>9.8000000000000004E-2</c:v>
                </c:pt>
                <c:pt idx="2">
                  <c:v>0.108</c:v>
                </c:pt>
                <c:pt idx="3">
                  <c:v>0.10199999999999999</c:v>
                </c:pt>
                <c:pt idx="4">
                  <c:v>0.10199999999999999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6">
                  <c:v>0.10199999999999999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Wrightstown borough</c:v>
                </c:pt>
                <c:pt idx="1">
                  <c:v>Burlington township</c:v>
                </c:pt>
                <c:pt idx="2">
                  <c:v>Riverside township</c:v>
                </c:pt>
                <c:pt idx="3">
                  <c:v>Bordentown township</c:v>
                </c:pt>
                <c:pt idx="4">
                  <c:v>Willingboro township</c:v>
                </c:pt>
                <c:pt idx="5">
                  <c:v>Mansfield township</c:v>
                </c:pt>
                <c:pt idx="6">
                  <c:v>Chesterfield township</c:v>
                </c:pt>
                <c:pt idx="7">
                  <c:v>Mount Laurel township</c:v>
                </c:pt>
                <c:pt idx="8">
                  <c:v>New Hanover township</c:v>
                </c:pt>
                <c:pt idx="9">
                  <c:v>Westampton township</c:v>
                </c:pt>
              </c:strCache>
            </c:strRef>
          </c:cat>
          <c:val>
            <c:numRef>
              <c:f>Sheet1!$B$2:$B$11</c:f>
              <c:numCache>
                <c:formatCode>0.00%</c:formatCode>
                <c:ptCount val="10"/>
                <c:pt idx="0">
                  <c:v>0.24299999999999999</c:v>
                </c:pt>
                <c:pt idx="1">
                  <c:v>0.15</c:v>
                </c:pt>
                <c:pt idx="2">
                  <c:v>0.14499999999999999</c:v>
                </c:pt>
                <c:pt idx="3">
                  <c:v>0.14399999999999999</c:v>
                </c:pt>
                <c:pt idx="4">
                  <c:v>0.14199999999999999</c:v>
                </c:pt>
                <c:pt idx="5">
                  <c:v>0.13600000000000001</c:v>
                </c:pt>
                <c:pt idx="6">
                  <c:v>0.13100000000000001</c:v>
                </c:pt>
                <c:pt idx="7">
                  <c:v>0.124</c:v>
                </c:pt>
                <c:pt idx="8">
                  <c:v>0.124</c:v>
                </c:pt>
                <c:pt idx="9">
                  <c:v>0.124</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Burlington Avg. 9.7%</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Wrightstown borough</c:v>
                </c:pt>
                <c:pt idx="1">
                  <c:v>Burlington township</c:v>
                </c:pt>
                <c:pt idx="2">
                  <c:v>Riverside township</c:v>
                </c:pt>
                <c:pt idx="3">
                  <c:v>Bordentown township</c:v>
                </c:pt>
                <c:pt idx="4">
                  <c:v>Willingboro township</c:v>
                </c:pt>
                <c:pt idx="5">
                  <c:v>Mansfield township</c:v>
                </c:pt>
                <c:pt idx="6">
                  <c:v>Chesterfield township</c:v>
                </c:pt>
                <c:pt idx="7">
                  <c:v>Mount Laurel township</c:v>
                </c:pt>
                <c:pt idx="8">
                  <c:v>New Hanover township</c:v>
                </c:pt>
                <c:pt idx="9">
                  <c:v>Westampton township</c:v>
                </c:pt>
              </c:strCache>
            </c:strRef>
          </c:cat>
          <c:val>
            <c:numRef>
              <c:f>Sheet1!$C$2:$C$11</c:f>
              <c:numCache>
                <c:formatCode>0%</c:formatCode>
                <c:ptCount val="10"/>
                <c:pt idx="0">
                  <c:v>9.7000000000000003E-2</c:v>
                </c:pt>
                <c:pt idx="1">
                  <c:v>9.7000000000000003E-2</c:v>
                </c:pt>
                <c:pt idx="2">
                  <c:v>9.7000000000000003E-2</c:v>
                </c:pt>
                <c:pt idx="3">
                  <c:v>9.7000000000000003E-2</c:v>
                </c:pt>
                <c:pt idx="4">
                  <c:v>9.7000000000000003E-2</c:v>
                </c:pt>
                <c:pt idx="5">
                  <c:v>9.7000000000000003E-2</c:v>
                </c:pt>
                <c:pt idx="6">
                  <c:v>9.7000000000000003E-2</c:v>
                </c:pt>
                <c:pt idx="7">
                  <c:v>9.7000000000000003E-2</c:v>
                </c:pt>
                <c:pt idx="8">
                  <c:v>9.7000000000000003E-2</c:v>
                </c:pt>
                <c:pt idx="9">
                  <c:v>9.7000000000000003E-2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299382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0.87</c:v>
                </c:pt>
                <c:pt idx="1">
                  <c:v>0.86499999999999999</c:v>
                </c:pt>
                <c:pt idx="2">
                  <c:v>0.85299999999999998</c:v>
                </c:pt>
                <c:pt idx="3">
                  <c:v>0.871</c:v>
                </c:pt>
                <c:pt idx="4">
                  <c:v>0.86499999999999999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3">
                  <c:v>0.86499999999999999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0">
                  <c:v>91220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28176</c:v>
                </c:pt>
                <c:pt idx="1">
                  <c:v>30467</c:v>
                </c:pt>
                <c:pt idx="2">
                  <c:v>32577</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Evesham township</c:v>
                </c:pt>
                <c:pt idx="1">
                  <c:v>Mount Laurel township</c:v>
                </c:pt>
                <c:pt idx="2">
                  <c:v>Willingboro township</c:v>
                </c:pt>
                <c:pt idx="3">
                  <c:v>Pemberton township</c:v>
                </c:pt>
                <c:pt idx="4">
                  <c:v>Burlington township</c:v>
                </c:pt>
                <c:pt idx="5">
                  <c:v>Medford Lakes borough</c:v>
                </c:pt>
                <c:pt idx="6">
                  <c:v>Moorestown township</c:v>
                </c:pt>
                <c:pt idx="7">
                  <c:v>Delran township</c:v>
                </c:pt>
                <c:pt idx="8">
                  <c:v>Maple Shade township</c:v>
                </c:pt>
                <c:pt idx="9">
                  <c:v>Cinnaminson township</c:v>
                </c:pt>
                <c:pt idx="10">
                  <c:v>Lumberton township</c:v>
                </c:pt>
                <c:pt idx="11">
                  <c:v>Florence township</c:v>
                </c:pt>
                <c:pt idx="12">
                  <c:v>North Hanover township</c:v>
                </c:pt>
                <c:pt idx="13">
                  <c:v>Bordentown township</c:v>
                </c:pt>
                <c:pt idx="14">
                  <c:v>Burlington city</c:v>
                </c:pt>
                <c:pt idx="15">
                  <c:v>Westampton township</c:v>
                </c:pt>
                <c:pt idx="16">
                  <c:v>Shamong township</c:v>
                </c:pt>
                <c:pt idx="17">
                  <c:v>Mount Holly township</c:v>
                </c:pt>
                <c:pt idx="18">
                  <c:v>Edgewater Park township</c:v>
                </c:pt>
                <c:pt idx="19">
                  <c:v>Chesterfield township</c:v>
                </c:pt>
              </c:strCache>
            </c:strRef>
          </c:cat>
          <c:val>
            <c:numRef>
              <c:f>Sheet1!$B$2:$B$21</c:f>
              <c:numCache>
                <c:formatCode>0</c:formatCode>
                <c:ptCount val="20"/>
                <c:pt idx="0">
                  <c:v>9519</c:v>
                </c:pt>
                <c:pt idx="1">
                  <c:v>8471</c:v>
                </c:pt>
                <c:pt idx="2">
                  <c:v>6228</c:v>
                </c:pt>
                <c:pt idx="3">
                  <c:v>6166</c:v>
                </c:pt>
                <c:pt idx="4">
                  <c:v>5498</c:v>
                </c:pt>
                <c:pt idx="5">
                  <c:v>5161</c:v>
                </c:pt>
                <c:pt idx="6">
                  <c:v>5072</c:v>
                </c:pt>
                <c:pt idx="7">
                  <c:v>3556</c:v>
                </c:pt>
                <c:pt idx="8">
                  <c:v>3483</c:v>
                </c:pt>
                <c:pt idx="9">
                  <c:v>3235</c:v>
                </c:pt>
                <c:pt idx="10">
                  <c:v>2719</c:v>
                </c:pt>
                <c:pt idx="11">
                  <c:v>2592</c:v>
                </c:pt>
                <c:pt idx="12">
                  <c:v>2443</c:v>
                </c:pt>
                <c:pt idx="13">
                  <c:v>2442</c:v>
                </c:pt>
                <c:pt idx="14">
                  <c:v>2128</c:v>
                </c:pt>
                <c:pt idx="15">
                  <c:v>1852</c:v>
                </c:pt>
                <c:pt idx="16">
                  <c:v>1730</c:v>
                </c:pt>
                <c:pt idx="17">
                  <c:v>1715</c:v>
                </c:pt>
                <c:pt idx="18">
                  <c:v>1648</c:v>
                </c:pt>
                <c:pt idx="19">
                  <c:v>1627</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0.26</c:v>
                </c:pt>
                <c:pt idx="1">
                  <c:v>0.26</c:v>
                </c:pt>
                <c:pt idx="2">
                  <c:v>0.26</c:v>
                </c:pt>
                <c:pt idx="3">
                  <c:v>0.27</c:v>
                </c:pt>
                <c:pt idx="4">
                  <c:v>0.22</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10">
                  <c:v>0.21</c:v>
                </c:pt>
                <c:pt idx="11">
                  <c:v>0.2</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9">
                  <c:v>0.22</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1397</c:v>
                </c:pt>
                <c:pt idx="1">
                  <c:v>749</c:v>
                </c:pt>
                <c:pt idx="2">
                  <c:v>1527</c:v>
                </c:pt>
                <c:pt idx="3">
                  <c:v>1249</c:v>
                </c:pt>
                <c:pt idx="4">
                  <c:v>1078</c:v>
                </c:pt>
                <c:pt idx="5">
                  <c:v>866</c:v>
                </c:pt>
                <c:pt idx="6">
                  <c:v>1093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1">
                  <c:v>95493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74800</c:v>
                </c:pt>
                <c:pt idx="1">
                  <c:v>80254</c:v>
                </c:pt>
                <c:pt idx="2">
                  <c:v>87673</c:v>
                </c:pt>
                <c:pt idx="3">
                  <c:v>84889</c:v>
                </c:pt>
                <c:pt idx="4">
                  <c:v>88797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2" formatCode="_(&quot;$&quot;* #,##0_);_(&quot;$&quot;* \(#,##0\);_(&quot;$&quot;* &quot;-&quot;??_);_(@_)">
                  <c:v>88797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Wrightstown</c:v>
                </c:pt>
                <c:pt idx="1">
                  <c:v>Beverly City</c:v>
                </c:pt>
                <c:pt idx="2">
                  <c:v>Burlington City</c:v>
                </c:pt>
                <c:pt idx="3">
                  <c:v>Maple Shade</c:v>
                </c:pt>
                <c:pt idx="4">
                  <c:v>Riverside</c:v>
                </c:pt>
                <c:pt idx="5">
                  <c:v>Southampton</c:v>
                </c:pt>
                <c:pt idx="6">
                  <c:v>Pemberton Township</c:v>
                </c:pt>
                <c:pt idx="7">
                  <c:v>Pemberton Borough</c:v>
                </c:pt>
                <c:pt idx="8">
                  <c:v>Washington Township</c:v>
                </c:pt>
                <c:pt idx="9">
                  <c:v>North Hanover</c:v>
                </c:pt>
              </c:strCache>
            </c:strRef>
          </c:cat>
          <c:val>
            <c:numRef>
              <c:f>Sheet1!$B$2:$B$11</c:f>
              <c:numCache>
                <c:formatCode>_("$"* #,##0_);_("$"* \(#,##0\);_("$"* "-"??_);_(@_)</c:formatCode>
                <c:ptCount val="10"/>
                <c:pt idx="0">
                  <c:v>46833</c:v>
                </c:pt>
                <c:pt idx="1">
                  <c:v>50868</c:v>
                </c:pt>
                <c:pt idx="2">
                  <c:v>57690</c:v>
                </c:pt>
                <c:pt idx="3">
                  <c:v>61335</c:v>
                </c:pt>
                <c:pt idx="4">
                  <c:v>61813</c:v>
                </c:pt>
                <c:pt idx="5">
                  <c:v>62757</c:v>
                </c:pt>
                <c:pt idx="6">
                  <c:v>64444</c:v>
                </c:pt>
                <c:pt idx="7">
                  <c:v>66354</c:v>
                </c:pt>
                <c:pt idx="8">
                  <c:v>66985</c:v>
                </c:pt>
                <c:pt idx="9">
                  <c:v>67477</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Burlington County median $87,416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Wrightstown</c:v>
                </c:pt>
                <c:pt idx="1">
                  <c:v>Beverly City</c:v>
                </c:pt>
                <c:pt idx="2">
                  <c:v>Burlington City</c:v>
                </c:pt>
                <c:pt idx="3">
                  <c:v>Maple Shade</c:v>
                </c:pt>
                <c:pt idx="4">
                  <c:v>Riverside</c:v>
                </c:pt>
                <c:pt idx="5">
                  <c:v>Southampton</c:v>
                </c:pt>
                <c:pt idx="6">
                  <c:v>Pemberton Township</c:v>
                </c:pt>
                <c:pt idx="7">
                  <c:v>Pemberton Borough</c:v>
                </c:pt>
                <c:pt idx="8">
                  <c:v>Washington Township</c:v>
                </c:pt>
                <c:pt idx="9">
                  <c:v>North Hanover</c:v>
                </c:pt>
              </c:strCache>
            </c:strRef>
          </c:cat>
          <c:val>
            <c:numRef>
              <c:f>Sheet1!$C$2:$C$11</c:f>
              <c:numCache>
                <c:formatCode>"$"#,##0</c:formatCode>
                <c:ptCount val="10"/>
                <c:pt idx="0">
                  <c:v>87416</c:v>
                </c:pt>
                <c:pt idx="1">
                  <c:v>87416</c:v>
                </c:pt>
                <c:pt idx="2">
                  <c:v>87416</c:v>
                </c:pt>
                <c:pt idx="3">
                  <c:v>87416</c:v>
                </c:pt>
                <c:pt idx="4">
                  <c:v>87416</c:v>
                </c:pt>
                <c:pt idx="5">
                  <c:v>87416</c:v>
                </c:pt>
                <c:pt idx="6">
                  <c:v>87416</c:v>
                </c:pt>
                <c:pt idx="7">
                  <c:v>87416</c:v>
                </c:pt>
                <c:pt idx="8">
                  <c:v>87416</c:v>
                </c:pt>
                <c:pt idx="9">
                  <c:v>87416</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8938266985509136"/>
          <c:y val="0.9608046931091585"/>
          <c:w val="0.26132488340894255"/>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5" formatCode="0%">
                  <c:v>0.06</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9.5000000000000001E-2</c:v>
                </c:pt>
                <c:pt idx="1">
                  <c:v>5.7000000000000002E-2</c:v>
                </c:pt>
                <c:pt idx="2">
                  <c:v>6.7000000000000004E-2</c:v>
                </c:pt>
                <c:pt idx="3">
                  <c:v>6.2E-2</c:v>
                </c:pt>
                <c:pt idx="4">
                  <c:v>0.06</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Bass River</c:v>
                </c:pt>
                <c:pt idx="1">
                  <c:v>Beverly City</c:v>
                </c:pt>
                <c:pt idx="2">
                  <c:v>Pemberton Borough</c:v>
                </c:pt>
                <c:pt idx="3">
                  <c:v>Burlington City</c:v>
                </c:pt>
                <c:pt idx="4">
                  <c:v>Riverside</c:v>
                </c:pt>
                <c:pt idx="5">
                  <c:v>Palmyra</c:v>
                </c:pt>
                <c:pt idx="6">
                  <c:v>Maple Shade</c:v>
                </c:pt>
                <c:pt idx="7">
                  <c:v>New Hanover</c:v>
                </c:pt>
                <c:pt idx="8">
                  <c:v>Willingboro</c:v>
                </c:pt>
                <c:pt idx="9">
                  <c:v>Pemberton Township</c:v>
                </c:pt>
              </c:strCache>
            </c:strRef>
          </c:cat>
          <c:val>
            <c:numRef>
              <c:f>Sheet1!$B$2:$B$11</c:f>
              <c:numCache>
                <c:formatCode>0%</c:formatCode>
                <c:ptCount val="10"/>
                <c:pt idx="0">
                  <c:v>0.35699999999999998</c:v>
                </c:pt>
                <c:pt idx="1">
                  <c:v>0.27500000000000002</c:v>
                </c:pt>
                <c:pt idx="2">
                  <c:v>0.219</c:v>
                </c:pt>
                <c:pt idx="3">
                  <c:v>0.193</c:v>
                </c:pt>
                <c:pt idx="4">
                  <c:v>0.17199999999999999</c:v>
                </c:pt>
                <c:pt idx="5">
                  <c:v>0.16300000000000001</c:v>
                </c:pt>
                <c:pt idx="6">
                  <c:v>0.126</c:v>
                </c:pt>
                <c:pt idx="7">
                  <c:v>0.126</c:v>
                </c:pt>
                <c:pt idx="8">
                  <c:v>0.11799999999999999</c:v>
                </c:pt>
                <c:pt idx="9">
                  <c:v>0.106</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Burlington County Avg. 6.6%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Bass River</c:v>
                </c:pt>
                <c:pt idx="1">
                  <c:v>Beverly City</c:v>
                </c:pt>
                <c:pt idx="2">
                  <c:v>Pemberton Borough</c:v>
                </c:pt>
                <c:pt idx="3">
                  <c:v>Burlington City</c:v>
                </c:pt>
                <c:pt idx="4">
                  <c:v>Riverside</c:v>
                </c:pt>
                <c:pt idx="5">
                  <c:v>Palmyra</c:v>
                </c:pt>
                <c:pt idx="6">
                  <c:v>Maple Shade</c:v>
                </c:pt>
                <c:pt idx="7">
                  <c:v>New Hanover</c:v>
                </c:pt>
                <c:pt idx="8">
                  <c:v>Willingboro</c:v>
                </c:pt>
                <c:pt idx="9">
                  <c:v>Pemberton Township</c:v>
                </c:pt>
              </c:strCache>
            </c:strRef>
          </c:cat>
          <c:val>
            <c:numRef>
              <c:f>Sheet1!$C$2:$C$11</c:f>
              <c:numCache>
                <c:formatCode>0%</c:formatCode>
                <c:ptCount val="10"/>
                <c:pt idx="0">
                  <c:v>6.6000000000000003E-2</c:v>
                </c:pt>
                <c:pt idx="1">
                  <c:v>6.6000000000000003E-2</c:v>
                </c:pt>
                <c:pt idx="2">
                  <c:v>6.6000000000000003E-2</c:v>
                </c:pt>
                <c:pt idx="3">
                  <c:v>6.6000000000000003E-2</c:v>
                </c:pt>
                <c:pt idx="4">
                  <c:v>6.6000000000000003E-2</c:v>
                </c:pt>
                <c:pt idx="5">
                  <c:v>6.6000000000000003E-2</c:v>
                </c:pt>
                <c:pt idx="6">
                  <c:v>6.6000000000000003E-2</c:v>
                </c:pt>
                <c:pt idx="7">
                  <c:v>6.6000000000000003E-2</c:v>
                </c:pt>
                <c:pt idx="8">
                  <c:v>6.6000000000000003E-2</c:v>
                </c:pt>
                <c:pt idx="9">
                  <c:v>6.6000000000000003E-2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6.9434661445381296E-2"/>
          <c:y val="0.92248508709138632"/>
          <c:w val="0.20420388737589801"/>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3">
                  <c:v>0.13498832524000001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8969137068875061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0.16</c:v>
                </c:pt>
                <c:pt idx="1">
                  <c:v>0.16</c:v>
                </c:pt>
                <c:pt idx="2">
                  <c:v>0.16</c:v>
                </c:pt>
                <c:pt idx="3">
                  <c:v>0.16</c:v>
                </c:pt>
                <c:pt idx="4">
                  <c:v>0.16</c:v>
                </c:pt>
                <c:pt idx="5">
                  <c:v>0.15</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4" formatCode="0.0%">
                  <c:v>6.6000000000000003E-2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902"/>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7.4999999999999997E-2</c:v>
                </c:pt>
                <c:pt idx="1">
                  <c:v>6.6000000000000003E-2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0.1"/>
          <c:min val="0"/>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5046</c:v>
                </c:pt>
                <c:pt idx="1">
                  <c:v>4703</c:v>
                </c:pt>
                <c:pt idx="2">
                  <c:v>4450</c:v>
                </c:pt>
                <c:pt idx="3">
                  <c:v>4402</c:v>
                </c:pt>
                <c:pt idx="4">
                  <c:v>4592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14371</c:v>
                </c:pt>
                <c:pt idx="1">
                  <c:v>13959</c:v>
                </c:pt>
                <c:pt idx="2">
                  <c:v>13720</c:v>
                </c:pt>
                <c:pt idx="3">
                  <c:v>13378</c:v>
                </c:pt>
                <c:pt idx="4">
                  <c:v>13837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11324</c:v>
                </c:pt>
                <c:pt idx="1">
                  <c:v>9921</c:v>
                </c:pt>
                <c:pt idx="2">
                  <c:v>9276</c:v>
                </c:pt>
                <c:pt idx="3">
                  <c:v>8177</c:v>
                </c:pt>
                <c:pt idx="4">
                  <c:v>8524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Burlington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1216</c:v>
                </c:pt>
                <c:pt idx="1">
                  <c:v>1120</c:v>
                </c:pt>
                <c:pt idx="2">
                  <c:v>860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2">
                  <c:v>1216</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2" formatCode="&quot;$&quot;#,##0_);[Red]\(&quot;$&quot;#,##0\)">
                  <c:v>860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2">
                  <c:v>30.5</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28.6</c:v>
                </c:pt>
                <c:pt idx="1">
                  <c:v>29.4</c:v>
                </c:pt>
                <c:pt idx="2">
                  <c:v>30.2</c:v>
                </c:pt>
                <c:pt idx="3" formatCode="0.0">
                  <c:v>30.2</c:v>
                </c:pt>
                <c:pt idx="4" formatCode="0.0">
                  <c:v>30.5</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8" formatCode="0%">
                  <c:v>0.22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8" formatCode="0%">
                  <c:v>2.7</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8" formatCode="0.0%">
                  <c:v>2.9000000000000001E-2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2.1000000000000001E-2</c:v>
                </c:pt>
                <c:pt idx="1">
                  <c:v>1.4999999999999999E-2</c:v>
                </c:pt>
                <c:pt idx="2">
                  <c:v>2.4E-2</c:v>
                </c:pt>
                <c:pt idx="3">
                  <c:v>2.4E-2</c:v>
                </c:pt>
                <c:pt idx="4">
                  <c:v>2.9000000000000001E-2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max val="0.1"/>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Eastampton</c:v>
                </c:pt>
                <c:pt idx="1">
                  <c:v>Edgewater Park</c:v>
                </c:pt>
                <c:pt idx="2">
                  <c:v>Bass River</c:v>
                </c:pt>
                <c:pt idx="3">
                  <c:v>Burlington City</c:v>
                </c:pt>
                <c:pt idx="4">
                  <c:v>Delanco</c:v>
                </c:pt>
                <c:pt idx="5">
                  <c:v>Bordentown Township</c:v>
                </c:pt>
                <c:pt idx="6">
                  <c:v>Riverside</c:v>
                </c:pt>
                <c:pt idx="7">
                  <c:v>Pemberton Township</c:v>
                </c:pt>
                <c:pt idx="8">
                  <c:v>Pemberton Borough</c:v>
                </c:pt>
                <c:pt idx="9">
                  <c:v>Willingboro</c:v>
                </c:pt>
              </c:strCache>
            </c:strRef>
          </c:cat>
          <c:val>
            <c:numRef>
              <c:f>Sheet1!$B$2:$B$11</c:f>
              <c:numCache>
                <c:formatCode>0.0%</c:formatCode>
                <c:ptCount val="10"/>
                <c:pt idx="0">
                  <c:v>0.09</c:v>
                </c:pt>
                <c:pt idx="1">
                  <c:v>7.5999999999999998E-2</c:v>
                </c:pt>
                <c:pt idx="2">
                  <c:v>6.6000000000000003E-2</c:v>
                </c:pt>
                <c:pt idx="3">
                  <c:v>6.5000000000000002E-2</c:v>
                </c:pt>
                <c:pt idx="4">
                  <c:v>5.3999999999999999E-2</c:v>
                </c:pt>
                <c:pt idx="5">
                  <c:v>0.05</c:v>
                </c:pt>
                <c:pt idx="6">
                  <c:v>4.8000000000000001E-2</c:v>
                </c:pt>
                <c:pt idx="7">
                  <c:v>3.7999999999999999E-2</c:v>
                </c:pt>
                <c:pt idx="8">
                  <c:v>3.6999999999999998E-2</c:v>
                </c:pt>
                <c:pt idx="9">
                  <c:v>3.5000000000000003E-2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Burlington County avg. 2.40%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Eastampton</c:v>
                </c:pt>
                <c:pt idx="1">
                  <c:v>Edgewater Park</c:v>
                </c:pt>
                <c:pt idx="2">
                  <c:v>Bass River</c:v>
                </c:pt>
                <c:pt idx="3">
                  <c:v>Burlington City</c:v>
                </c:pt>
                <c:pt idx="4">
                  <c:v>Delanco</c:v>
                </c:pt>
                <c:pt idx="5">
                  <c:v>Bordentown Township</c:v>
                </c:pt>
                <c:pt idx="6">
                  <c:v>Riverside</c:v>
                </c:pt>
                <c:pt idx="7">
                  <c:v>Pemberton Township</c:v>
                </c:pt>
                <c:pt idx="8">
                  <c:v>Pemberton Borough</c:v>
                </c:pt>
                <c:pt idx="9">
                  <c:v>Willingboro</c:v>
                </c:pt>
              </c:strCache>
            </c:strRef>
          </c:cat>
          <c:val>
            <c:numRef>
              <c:f>Sheet1!$C$2:$C$11</c:f>
              <c:numCache>
                <c:formatCode>0.00%</c:formatCode>
                <c:ptCount val="10"/>
                <c:pt idx="0">
                  <c:v>2.4E-2</c:v>
                </c:pt>
                <c:pt idx="1">
                  <c:v>2.4E-2</c:v>
                </c:pt>
                <c:pt idx="2">
                  <c:v>2.4E-2</c:v>
                </c:pt>
                <c:pt idx="3">
                  <c:v>2.4E-2</c:v>
                </c:pt>
                <c:pt idx="4">
                  <c:v>2.4E-2</c:v>
                </c:pt>
                <c:pt idx="5">
                  <c:v>2.4E-2</c:v>
                </c:pt>
                <c:pt idx="6">
                  <c:v>2.4E-2</c:v>
                </c:pt>
                <c:pt idx="7">
                  <c:v>2.4E-2</c:v>
                </c:pt>
                <c:pt idx="8">
                  <c:v>2.4E-2</c:v>
                </c:pt>
                <c:pt idx="9">
                  <c:v>2.4E-2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2.398781988188976E-2"/>
          <c:y val="0.89718582974293437"/>
          <c:w val="0.2801493602362204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1">
                  <c:v>20378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1">
                  <c:v>6703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2">
                  <c:v>0.73929999999999996</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2">
                  <c:v>0.62280000000000002</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9">
                  <c:v>0.95699999999999996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0.96099999999999997</c:v>
                </c:pt>
                <c:pt idx="1">
                  <c:v>0.96199999999999997</c:v>
                </c:pt>
                <c:pt idx="2">
                  <c:v>0.96699999999999997</c:v>
                </c:pt>
                <c:pt idx="3">
                  <c:v>0.93500000000000005</c:v>
                </c:pt>
                <c:pt idx="4">
                  <c:v>0.95299999999999996</c:v>
                </c:pt>
                <c:pt idx="5">
                  <c:v>0.95699999999999996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0">
                  <c:v>242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Burlington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6.2E-2</c:v>
                </c:pt>
                <c:pt idx="1">
                  <c:v>5.8000000000000003E-2</c:v>
                </c:pt>
                <c:pt idx="2">
                  <c:v>0.08</c:v>
                </c:pt>
                <c:pt idx="3">
                  <c:v>0.06</c:v>
                </c:pt>
                <c:pt idx="4">
                  <c:v>6.6000000000000003E-2</c:v>
                </c:pt>
                <c:pt idx="5">
                  <c:v>7.0000000000000007E-2</c:v>
                </c:pt>
                <c:pt idx="6">
                  <c:v>6.5000000000000002E-2</c:v>
                </c:pt>
                <c:pt idx="7">
                  <c:v>5.8000000000000003E-2</c:v>
                </c:pt>
                <c:pt idx="8">
                  <c:v>5.8000000000000003E-2</c:v>
                </c:pt>
                <c:pt idx="9">
                  <c:v>6.9000000000000006E-2</c:v>
                </c:pt>
                <c:pt idx="10">
                  <c:v>6.5000000000000002E-2</c:v>
                </c:pt>
                <c:pt idx="11" formatCode="0.00%">
                  <c:v>5.8999999999999997E-2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4">
                  <c:v>6.3500000000000001E-2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7" formatCode="0.0%">
                  <c:v>6.0443200000000002E-2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C5A-40D9-BC69-5C975C9ADD7E}"/>
                </c:ext>
              </c:extLst>
            </c:dLbl>
            <c:dLbl>
              <c:idx val="2"/>
              <c:layout>
                <c:manualLayout>
                  <c:x val="-5.8112367055747578E-2"/>
                  <c:y val="7.70127267261248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C5A-40D9-BC69-5C975C9ADD7E}"/>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6.2467300000000003E-2</c:v>
                </c:pt>
                <c:pt idx="1">
                  <c:v>5.7410099999999999E-2</c:v>
                </c:pt>
                <c:pt idx="2">
                  <c:v>6.0355800000000001E-2</c:v>
                </c:pt>
                <c:pt idx="3">
                  <c:v>6.2068600000000002E-2</c:v>
                </c:pt>
                <c:pt idx="4">
                  <c:v>6.0443200000000002E-2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min val="0"/>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6.6567987563030215E-2"/>
                  <c:y val="6.52376437054533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dLbl>
              <c:idx val="2"/>
              <c:layout>
                <c:manualLayout>
                  <c:x val="-5.4992637044099117E-2"/>
                  <c:y val="7.97718047448295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D27-4C5C-9224-0BDD3837DFA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0.93532249999999995</c:v>
                </c:pt>
                <c:pt idx="1">
                  <c:v>0.93314109999999995</c:v>
                </c:pt>
                <c:pt idx="2">
                  <c:v>0.94620890000000002</c:v>
                </c:pt>
                <c:pt idx="3">
                  <c:v>0.94001889999999999</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70000000000000007"/>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1">
                  <c:v>0.93</c:v>
                </c:pt>
                <c:pt idx="12">
                  <c:v>0.93</c:v>
                </c:pt>
                <c:pt idx="13">
                  <c:v>0.93</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4">
                  <c:v>0.94</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0.85599999999999998</c:v>
                </c:pt>
                <c:pt idx="1">
                  <c:v>0.875</c:v>
                </c:pt>
                <c:pt idx="2">
                  <c:v>0.9</c:v>
                </c:pt>
                <c:pt idx="3">
                  <c:v>0.89400000000000002</c:v>
                </c:pt>
                <c:pt idx="4">
                  <c:v>0.91900000000000004</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5">
                  <c:v>0.91900000000000004</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0">
                  <c:v>143.1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4.5546806649168853E-2"/>
                  <c:y val="6.2306229893913649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11</c:v>
                </c:pt>
                <c:pt idx="1">
                  <c:v>96</c:v>
                </c:pt>
                <c:pt idx="2">
                  <c:v>100</c:v>
                </c:pt>
                <c:pt idx="3">
                  <c:v>426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5.0497024644545196E-2"/>
                  <c:y val="0"/>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630</c:v>
                </c:pt>
                <c:pt idx="1">
                  <c:v>3620</c:v>
                </c:pt>
                <c:pt idx="2">
                  <c:v>301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2">
                  <c:v>8.2683199999999992</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7146456692913384"/>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 Burlington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13.375489999999999</c:v>
                </c:pt>
                <c:pt idx="1">
                  <c:v>9.9019300000000001</c:v>
                </c:pt>
                <c:pt idx="2">
                  <c:v>9.0259499999999999</c:v>
                </c:pt>
                <c:pt idx="3">
                  <c:v>8.2005199999999991</c:v>
                </c:pt>
                <c:pt idx="4">
                  <c:v>8.2683199999999992</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0.2196610158492557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7">
                  <c:v>88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7">
                  <c:v>696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8.5</c:v>
                </c:pt>
                <c:pt idx="1">
                  <c:v>8.4</c:v>
                </c:pt>
                <c:pt idx="2">
                  <c:v>8.4</c:v>
                </c:pt>
                <c:pt idx="3">
                  <c:v>8.6999999999999993</c:v>
                </c:pt>
                <c:pt idx="4">
                  <c:v>8.6999999999999993</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1">
                  <c:v>8.6999999999999993</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0">
                  <c:v>8.9</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6">
                  <c:v>3747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1.31993006993007E-2"/>
                  <c:y val="2.8365278766899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597-44BF-B00F-F914E84BB8B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3798</c:v>
                </c:pt>
                <c:pt idx="1">
                  <c:v>3821</c:v>
                </c:pt>
                <c:pt idx="2">
                  <c:v>3699</c:v>
                </c:pt>
                <c:pt idx="3">
                  <c:v>3600</c:v>
                </c:pt>
                <c:pt idx="4">
                  <c:v>3747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0759423554339742"/>
                  <c:y val="-7.96874950979641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9.6739719353826789E-2"/>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1.0433280162380897E-2"/>
                  <c:y val="-0.126562492214413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2141</c:v>
                </c:pt>
                <c:pt idx="1">
                  <c:v>993</c:v>
                </c:pt>
                <c:pt idx="2">
                  <c:v>256</c:v>
                </c:pt>
                <c:pt idx="3">
                  <c:v>207</c:v>
                </c:pt>
                <c:pt idx="4" formatCode="#,##0">
                  <c:v>80</c:v>
                </c:pt>
                <c:pt idx="5">
                  <c:v>25</c:v>
                </c:pt>
                <c:pt idx="6">
                  <c:v>88</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8">
                  <c:v>65618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8">
                  <c:v>56292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62507</c:v>
                </c:pt>
                <c:pt idx="1">
                  <c:v>60963</c:v>
                </c:pt>
                <c:pt idx="2">
                  <c:v>66168</c:v>
                </c:pt>
                <c:pt idx="3">
                  <c:v>66111</c:v>
                </c:pt>
                <c:pt idx="4">
                  <c:v>65618</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50877</c:v>
                </c:pt>
                <c:pt idx="1">
                  <c:v>51010</c:v>
                </c:pt>
                <c:pt idx="2">
                  <c:v>52104</c:v>
                </c:pt>
                <c:pt idx="3">
                  <c:v>51318</c:v>
                </c:pt>
                <c:pt idx="4">
                  <c:v>56292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9">
                  <c:v>169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87</c:v>
                </c:pt>
                <c:pt idx="1">
                  <c:v>96</c:v>
                </c:pt>
                <c:pt idx="2">
                  <c:v>149</c:v>
                </c:pt>
                <c:pt idx="3">
                  <c:v>159</c:v>
                </c:pt>
                <c:pt idx="4">
                  <c:v>164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7">
                  <c:v>3.1446540880503103E-2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7812500000000058E-2"/>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0.33</c:v>
                </c:pt>
                <c:pt idx="1">
                  <c:v>0.39</c:v>
                </c:pt>
                <c:pt idx="2">
                  <c:v>0.08</c:v>
                </c:pt>
                <c:pt idx="3">
                  <c:v>0.05</c:v>
                </c:pt>
                <c:pt idx="4">
                  <c:v>0.08</c:v>
                </c:pt>
                <c:pt idx="5">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2</c:v>
                </c:pt>
                <c:pt idx="10">
                  <c:v>2</c:v>
                </c:pt>
                <c:pt idx="11">
                  <c:v>1</c:v>
                </c:pt>
                <c:pt idx="12">
                  <c:v>0</c:v>
                </c:pt>
                <c:pt idx="13">
                  <c:v>5</c:v>
                </c:pt>
                <c:pt idx="14">
                  <c:v>2</c:v>
                </c:pt>
                <c:pt idx="15">
                  <c:v>1</c:v>
                </c:pt>
                <c:pt idx="16">
                  <c:v>0</c:v>
                </c:pt>
                <c:pt idx="17">
                  <c:v>1</c:v>
                </c:pt>
                <c:pt idx="18">
                  <c:v>4</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8">
                  <c:v>0.184</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13826995029878E-2"/>
          <c:y val="6.5454554825276276E-2"/>
          <c:w val="0.9217861730049700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0.115</c:v>
                </c:pt>
                <c:pt idx="1">
                  <c:v>0.112</c:v>
                </c:pt>
                <c:pt idx="2">
                  <c:v>8.5000000000000006E-2</c:v>
                </c:pt>
                <c:pt idx="3">
                  <c:v>0.158</c:v>
                </c:pt>
                <c:pt idx="4">
                  <c:v>0.184</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0.11600000000000001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0.123</c:v>
                </c:pt>
                <c:pt idx="1">
                  <c:v>0.23799999999999999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7">
                  <c:v>0.22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3108391736391"/>
          <c:y val="0.91577725284339462"/>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0.127</c:v>
                </c:pt>
                <c:pt idx="1">
                  <c:v>0.157</c:v>
                </c:pt>
                <c:pt idx="2">
                  <c:v>9.9000000000000005E-2</c:v>
                </c:pt>
                <c:pt idx="3">
                  <c:v>0.14699999999999999</c:v>
                </c:pt>
                <c:pt idx="4">
                  <c:v>0.22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0.152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0.16300000000000001</c:v>
                </c:pt>
                <c:pt idx="1">
                  <c:v>0.26800000000000002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dLbl>
              <c:idx val="9"/>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B275-47A3-A5FB-071858E7977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0">
                  <c:v>8.6999999999999993</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1">
                  <c:v>9.6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2" formatCode="0">
                  <c:v>13284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2">
                  <c:v>13031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0">
                  <c:v>596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1">
                  <c:v>746</c:v>
                </c:pt>
                <c:pt idx="12">
                  <c:v>751</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3">
                  <c:v>779</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722</c:v>
                </c:pt>
                <c:pt idx="1">
                  <c:v>740</c:v>
                </c:pt>
                <c:pt idx="2">
                  <c:v>738</c:v>
                </c:pt>
                <c:pt idx="3">
                  <c:v>764</c:v>
                </c:pt>
                <c:pt idx="4">
                  <c:v>779</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6">
                  <c:v>2.7E-2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7">
                  <c:v>2.5000000000000001E-2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0" formatCode="0%">
                  <c:v>233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0">
                  <c:v>1301</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0">
                  <c:v>1301</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174</c:v>
                </c:pt>
                <c:pt idx="1">
                  <c:v>181</c:v>
                </c:pt>
                <c:pt idx="2">
                  <c:v>182</c:v>
                </c:pt>
                <c:pt idx="3">
                  <c:v>167</c:v>
                </c:pt>
                <c:pt idx="4">
                  <c:v>143</c:v>
                </c:pt>
                <c:pt idx="5">
                  <c:v>96</c:v>
                </c:pt>
                <c:pt idx="6">
                  <c:v>70</c:v>
                </c:pt>
                <c:pt idx="7">
                  <c:v>57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290</c:v>
                </c:pt>
                <c:pt idx="1">
                  <c:v>291</c:v>
                </c:pt>
                <c:pt idx="2">
                  <c:v>234</c:v>
                </c:pt>
                <c:pt idx="3">
                  <c:v>176</c:v>
                </c:pt>
                <c:pt idx="4">
                  <c:v>179</c:v>
                </c:pt>
                <c:pt idx="5">
                  <c:v>163</c:v>
                </c:pt>
                <c:pt idx="6">
                  <c:v>134</c:v>
                </c:pt>
                <c:pt idx="7">
                  <c:v>102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5"/>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BDEA-442C-8224-D29B54EDF3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5">
                  <c:v>3021</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8">
                  <c:v>4.5199999999999996</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legacytreatment.org/locations/generations-family-success-center/" TargetMode="External"/><Relationship Id="rId3" Type="http://schemas.openxmlformats.org/officeDocument/2006/relationships/hyperlink" Target="https://www.burlingtonresourcenet.org/community-services/family-support-services/" TargetMode="External"/><Relationship Id="rId7" Type="http://schemas.openxmlformats.org/officeDocument/2006/relationships/hyperlink" Target="https://www.centerffs.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careplusnj.org/" TargetMode="External"/><Relationship Id="rId5" Type="http://schemas.openxmlformats.org/officeDocument/2006/relationships/hyperlink" Target="http://www.bccap.org/" TargetMode="External"/><Relationship Id="rId4" Type="http://schemas.openxmlformats.org/officeDocument/2006/relationships/hyperlink" Target="https://casamb.org/" TargetMode="External"/><Relationship Id="rId9" Type="http://schemas.openxmlformats.org/officeDocument/2006/relationships/hyperlink" Target="https://www.pembertonfsc.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a:t>
            </a:r>
            <a:r>
              <a:rPr lang="en-US" altLang="zh-TW" dirty="0"/>
              <a:t>11</a:t>
            </a:r>
            <a:r>
              <a:rPr lang="en-US" dirty="0"/>
              <a:t>/30/2021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Black American residents, and lower proportions of Asian, “Other” minority,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Hispanic/Latino residents increased slightly, while proportions of White, Black/African American, Asian, and American Indian/Alaska Native residents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9th lowest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Black/White residential segregation index in this county tended to increase slightly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remained fairly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Wrightstown Borough and Burlington Township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middling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this county, children between the ages of 12-17 years old is the largest group. </a:t>
            </a:r>
            <a:endParaRPr lang="en-US" sz="1200" b="1"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Evesham and Mount Laurel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This monthly cost of living budget estimates how much income a family is likely to need (across 7 components) to attain a modest yet adequate standard of living.</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2.5</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Wrightstown and Beverly City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2.8</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Bass River and Beverly City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food insecurity rates have been decreased over the two years shown.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Infant, toddler, and pre-K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toddler childcare and lower than expected for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7.3</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Eastampton and Edgewater Park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73.93% of Burlington County’s population has received at least one dose of the COVID-19 vaccination.</a:t>
            </a:r>
          </a:p>
          <a:p>
            <a:r>
              <a:rPr lang="en-US" dirty="0"/>
              <a:t>•   62.28% of Burlington County’s population has been fully vaccinated against COVID-19.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36856961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7th highest high school graduation rate of the NJ counties. </a:t>
            </a:r>
          </a:p>
          <a:p>
            <a:pPr marL="171450" indent="-171450">
              <a:buFont typeface="Arial" panose="020B0604020202020204" pitchFamily="34" charset="0"/>
              <a:buChar char="•"/>
            </a:pPr>
            <a:r>
              <a:rPr lang="en-US" dirty="0"/>
              <a:t>In this county, the high school graduation rate has tended to vary over time. </a:t>
            </a:r>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6th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middling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and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except for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$12K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3.14% change indicates an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 this county, most treatment center admissions were due to heroin usage.</a:t>
            </a:r>
          </a:p>
          <a:p>
            <a:endParaRPr lang="en-US" dirty="0"/>
          </a:p>
          <a:p>
            <a:r>
              <a:rPr lang="en-US" dirty="0"/>
              <a:t>Note: Data in chart is in terms of county residents not treatment sites. </a:t>
            </a:r>
          </a:p>
          <a:p>
            <a:endParaRPr lang="en-US" dirty="0"/>
          </a:p>
          <a:p>
            <a:r>
              <a:rPr lang="en-US" dirty="0"/>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 </a:t>
            </a:r>
          </a:p>
          <a:p>
            <a:endParaRPr lang="en-US" dirty="0"/>
          </a:p>
          <a:p>
            <a:r>
              <a:rPr lang="en-US" dirty="0"/>
              <a:t>Note: Municipality data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residential services, followed by community support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largest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reported diagnosed depression rates were not available for most races/ethnicities.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10th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9th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a middling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a middling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point in time of December 31, 2020, this county had a middling number of children served by CP&amp;P of NJ counties. (Note that county population size has not been accounted for in this indicator).</a:t>
            </a:r>
          </a:p>
          <a:p>
            <a:r>
              <a:rPr lang="en-US" dirty="0"/>
              <a:t>•The number of children served (from workbook and the data table behind graph 14.1):</a:t>
            </a:r>
          </a:p>
          <a:p>
            <a:r>
              <a:rPr lang="en-US" dirty="0"/>
              <a:t>	In-home:  1142</a:t>
            </a:r>
          </a:p>
          <a:p>
            <a:r>
              <a:rPr lang="en-US" dirty="0"/>
              <a:t>	Out-of-home placement: 159</a:t>
            </a:r>
          </a:p>
          <a:p>
            <a:r>
              <a:rPr lang="en-US" dirty="0"/>
              <a:t> </a:t>
            </a:r>
          </a:p>
          <a:p>
            <a:r>
              <a:rPr lang="en-US" dirty="0"/>
              <a:t>In NJ, the numbers of children served: </a:t>
            </a:r>
          </a:p>
          <a:p>
            <a:r>
              <a:rPr lang="en-US" dirty="0"/>
              <a:t>27,332 (in-home); 3,717 (out-of-home placement); 31,049 (total)</a:t>
            </a:r>
          </a:p>
          <a:p>
            <a:r>
              <a:rPr lang="en-US" dirty="0"/>
              <a:t> </a:t>
            </a:r>
          </a:p>
          <a:p>
            <a:r>
              <a:rPr lang="en-US" dirty="0"/>
              <a:t>Note: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8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8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8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sz="1800"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https://www.burlingtonresourcenet.org/community-services/family-support-services/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https://casamb.org/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http://www.bccap.org/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https://careplusnj.org/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https://www.centerffs.org/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https://www.legacytreatment.org/locations/generations-family-success-center/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https://www.pembertonfsc.org/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1713147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9</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425588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Burlington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descr="Map of New Jersey highlighting Burlington County">
            <a:extLst>
              <a:ext uri="{FF2B5EF4-FFF2-40B4-BE49-F238E27FC236}">
                <a16:creationId xmlns:a16="http://schemas.microsoft.com/office/drawing/2014/main" id="{F8FCE83E-A88C-4611-A5E3-6E817A10650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3AE12954-7FC1-49BC-AAD3-ED334EE44CE2}"/>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pic>
        <p:nvPicPr>
          <p:cNvPr id="11" name="Picture 10" descr="Map of New Jersey highlighting Burlington County">
            <a:extLst>
              <a:ext uri="{FF2B5EF4-FFF2-40B4-BE49-F238E27FC236}">
                <a16:creationId xmlns:a16="http://schemas.microsoft.com/office/drawing/2014/main" id="{C72BE5F9-390E-4DDF-B21E-83A0D4B9E0B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F47D5F3C-A0B5-426E-8C3F-3C9CBC1977DA}"/>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pic>
        <p:nvPicPr>
          <p:cNvPr id="11" name="Picture 10" descr="Map of New Jersey highlighting Burlington County">
            <a:extLst>
              <a:ext uri="{FF2B5EF4-FFF2-40B4-BE49-F238E27FC236}">
                <a16:creationId xmlns:a16="http://schemas.microsoft.com/office/drawing/2014/main" id="{BC764050-75BD-4B82-876F-7C8BA8922AC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19FCFD03-F87E-4B37-95C3-02B86804C699}"/>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pic>
        <p:nvPicPr>
          <p:cNvPr id="11" name="Picture 10" descr="Map of New Jersey highlighting Burlington County">
            <a:extLst>
              <a:ext uri="{FF2B5EF4-FFF2-40B4-BE49-F238E27FC236}">
                <a16:creationId xmlns:a16="http://schemas.microsoft.com/office/drawing/2014/main" id="{81EEA306-BC01-4B0D-A67A-03A3DC0C146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637A7401-BE11-4BB5-9E3D-F0770A8C12AB}"/>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pic>
        <p:nvPicPr>
          <p:cNvPr id="11" name="Picture 10" descr="Map of New Jersey highlighting Burlington County">
            <a:extLst>
              <a:ext uri="{FF2B5EF4-FFF2-40B4-BE49-F238E27FC236}">
                <a16:creationId xmlns:a16="http://schemas.microsoft.com/office/drawing/2014/main" id="{8A12868C-F15E-4119-96EC-48F0CD6B25A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9C5047B1-F50D-4DF9-9D5B-68F4E665357B}"/>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pic>
        <p:nvPicPr>
          <p:cNvPr id="10" name="Picture 9" descr="Map of New Jersey highlighting Burlington County">
            <a:extLst>
              <a:ext uri="{FF2B5EF4-FFF2-40B4-BE49-F238E27FC236}">
                <a16:creationId xmlns:a16="http://schemas.microsoft.com/office/drawing/2014/main" id="{FB9DAF07-BB6D-49E4-864E-7125AA53FE2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840AD434-269A-44D9-B44F-DA69E0436C69}"/>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pic>
        <p:nvPicPr>
          <p:cNvPr id="9" name="Picture 8" descr="Map of New Jersey highlighting Burlington County">
            <a:extLst>
              <a:ext uri="{FF2B5EF4-FFF2-40B4-BE49-F238E27FC236}">
                <a16:creationId xmlns:a16="http://schemas.microsoft.com/office/drawing/2014/main" id="{D1F681F8-5E66-482E-A736-9A95DA1BF01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7341B198-9799-48B5-8B47-19112A8949F5}"/>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pic>
        <p:nvPicPr>
          <p:cNvPr id="8" name="Picture 7" descr="Map of New Jersey highlighting Burlington County">
            <a:extLst>
              <a:ext uri="{FF2B5EF4-FFF2-40B4-BE49-F238E27FC236}">
                <a16:creationId xmlns:a16="http://schemas.microsoft.com/office/drawing/2014/main" id="{137178AD-9DB3-401F-9164-99C3C031C27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F04531CA-4F39-43BB-B301-F173385DEC6E}"/>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pic>
        <p:nvPicPr>
          <p:cNvPr id="8" name="Picture 7" descr="Map of New Jersey highlighting Burlington County">
            <a:extLst>
              <a:ext uri="{FF2B5EF4-FFF2-40B4-BE49-F238E27FC236}">
                <a16:creationId xmlns:a16="http://schemas.microsoft.com/office/drawing/2014/main" id="{7E88521F-984F-4F50-8466-A1B485CF68A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33B42D6B-F3C3-47AA-AA11-2295FC6AB8CA}"/>
              </a:ext>
            </a:extLst>
          </p:cNvPr>
          <p:cNvSpPr txBox="1"/>
          <p:nvPr userDrawn="1"/>
        </p:nvSpPr>
        <p:spPr>
          <a:xfrm>
            <a:off x="705608" y="50469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Burlington</a:t>
            </a:r>
          </a:p>
          <a:p>
            <a:r>
              <a:rPr lang="en-US" sz="1400" dirty="0">
                <a:latin typeface="Franklin Gothic Medium Cond" panose="020B0606030402020204" pitchFamily="34" charset="0"/>
              </a:rPr>
              <a:t>County</a:t>
            </a:r>
          </a:p>
        </p:txBody>
      </p:sp>
      <p:pic>
        <p:nvPicPr>
          <p:cNvPr id="12" name="Picture 11" descr="Map of New Jersey highlighting Burlington County">
            <a:extLst>
              <a:ext uri="{FF2B5EF4-FFF2-40B4-BE49-F238E27FC236}">
                <a16:creationId xmlns:a16="http://schemas.microsoft.com/office/drawing/2014/main" id="{B20064E5-B116-459E-9F7D-555FE1AE5EE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857" y="51130"/>
            <a:ext cx="486686" cy="92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10" name="Picture 9" descr="Map of New Jersey highlighting Burlington County">
            <a:extLst>
              <a:ext uri="{FF2B5EF4-FFF2-40B4-BE49-F238E27FC236}">
                <a16:creationId xmlns:a16="http://schemas.microsoft.com/office/drawing/2014/main" id="{E9750578-CFE2-4843-9FBD-B5BEEE618F1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803961"/>
            <a:ext cx="869856" cy="164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descr="Map of New Jersey highlighting Burlington County">
            <a:extLst>
              <a:ext uri="{FF2B5EF4-FFF2-40B4-BE49-F238E27FC236}">
                <a16:creationId xmlns:a16="http://schemas.microsoft.com/office/drawing/2014/main" id="{F43ED3C7-A8ED-46A3-A3E1-86AEFDBD038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13672" y="4333282"/>
            <a:ext cx="869856" cy="164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descr="Map of New Jersey highlighting Burlington County">
            <a:extLst>
              <a:ext uri="{FF2B5EF4-FFF2-40B4-BE49-F238E27FC236}">
                <a16:creationId xmlns:a16="http://schemas.microsoft.com/office/drawing/2014/main" id="{19EB00AC-F8DB-44E9-86F8-827ECB32500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16222" y="407826"/>
            <a:ext cx="869856" cy="164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descr="Map of New Jersey highlighting Burlington County">
            <a:extLst>
              <a:ext uri="{FF2B5EF4-FFF2-40B4-BE49-F238E27FC236}">
                <a16:creationId xmlns:a16="http://schemas.microsoft.com/office/drawing/2014/main" id="{CB2E3A2C-F588-4232-93BA-A82BE318232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16222" y="381761"/>
            <a:ext cx="869856" cy="164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Map of New Jersey highlighting Burlington County">
            <a:extLst>
              <a:ext uri="{FF2B5EF4-FFF2-40B4-BE49-F238E27FC236}">
                <a16:creationId xmlns:a16="http://schemas.microsoft.com/office/drawing/2014/main" id="{FF9DCA57-718E-4087-B6A7-A26E305C3BA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28252" y="2559186"/>
            <a:ext cx="869856" cy="164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descr="Map of New Jersey highlighting Burlington County">
            <a:extLst>
              <a:ext uri="{FF2B5EF4-FFF2-40B4-BE49-F238E27FC236}">
                <a16:creationId xmlns:a16="http://schemas.microsoft.com/office/drawing/2014/main" id="{84E5D2C6-7940-4F34-A161-F42475F99CD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56322" y="454177"/>
            <a:ext cx="869856" cy="1647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Map of New Jersey highlighting Burlington County">
            <a:extLst>
              <a:ext uri="{FF2B5EF4-FFF2-40B4-BE49-F238E27FC236}">
                <a16:creationId xmlns:a16="http://schemas.microsoft.com/office/drawing/2014/main" id="{DE33A77F-E714-4FBF-A559-6C32AC8BEF32}"/>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24316" y="385271"/>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descr="Map of New Jersey highlighting Burlington County">
            <a:extLst>
              <a:ext uri="{FF2B5EF4-FFF2-40B4-BE49-F238E27FC236}">
                <a16:creationId xmlns:a16="http://schemas.microsoft.com/office/drawing/2014/main" id="{A75B62D9-F404-4EBF-AE0E-08887AB0082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63416" y="4925620"/>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Map of New Jersey highlighting Burlington County">
            <a:extLst>
              <a:ext uri="{FF2B5EF4-FFF2-40B4-BE49-F238E27FC236}">
                <a16:creationId xmlns:a16="http://schemas.microsoft.com/office/drawing/2014/main" id="{11D31967-526C-4470-BFA8-602C1D74181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21673" y="4849421"/>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descr="Map of New Jersey highlighting Burlington County">
            <a:extLst>
              <a:ext uri="{FF2B5EF4-FFF2-40B4-BE49-F238E27FC236}">
                <a16:creationId xmlns:a16="http://schemas.microsoft.com/office/drawing/2014/main" id="{3324CB4B-C889-438B-9915-EAD8717D59E8}"/>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21877" y="426494"/>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Map of New Jersey highlighting Burlington County">
            <a:extLst>
              <a:ext uri="{FF2B5EF4-FFF2-40B4-BE49-F238E27FC236}">
                <a16:creationId xmlns:a16="http://schemas.microsoft.com/office/drawing/2014/main" id="{64B5CAC3-E610-44D0-B2A9-2AFC5E31401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03047" y="303445"/>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descr="Map of New Jersey highlighting Burlington County">
            <a:extLst>
              <a:ext uri="{FF2B5EF4-FFF2-40B4-BE49-F238E27FC236}">
                <a16:creationId xmlns:a16="http://schemas.microsoft.com/office/drawing/2014/main" id="{8B972B08-D0C7-47A7-971A-5BAE0D8D093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04277" y="461364"/>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descr="Map of New Jersey highlighting Burlington County">
            <a:extLst>
              <a:ext uri="{FF2B5EF4-FFF2-40B4-BE49-F238E27FC236}">
                <a16:creationId xmlns:a16="http://schemas.microsoft.com/office/drawing/2014/main" id="{C7E36B5F-FAE3-45B7-8FCA-425A8379112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08819" y="761253"/>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descr="Map of New Jersey highlighting Burlington County">
            <a:extLst>
              <a:ext uri="{FF2B5EF4-FFF2-40B4-BE49-F238E27FC236}">
                <a16:creationId xmlns:a16="http://schemas.microsoft.com/office/drawing/2014/main" id="{EF4E54EB-C27B-48E4-B454-6581E6D2F63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89603" y="522745"/>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Map of New Jersey highlighting Burlington County">
            <a:extLst>
              <a:ext uri="{FF2B5EF4-FFF2-40B4-BE49-F238E27FC236}">
                <a16:creationId xmlns:a16="http://schemas.microsoft.com/office/drawing/2014/main" id="{DF7A8B7F-D28D-423A-A4B7-71C8D59ED59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80982" y="307542"/>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Map of New Jersey highlighting Burlington County">
            <a:extLst>
              <a:ext uri="{FF2B5EF4-FFF2-40B4-BE49-F238E27FC236}">
                <a16:creationId xmlns:a16="http://schemas.microsoft.com/office/drawing/2014/main" id="{DAE65AF9-7697-44F1-940B-26FE89400BF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17046" y="328951"/>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descr="Map of New Jersey highlighting Burlington County">
            <a:extLst>
              <a:ext uri="{FF2B5EF4-FFF2-40B4-BE49-F238E27FC236}">
                <a16:creationId xmlns:a16="http://schemas.microsoft.com/office/drawing/2014/main" id="{E38021A7-605A-4367-BFEA-D6855AF082C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40128" y="317669"/>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descr="Map of New Jersey highlighting Burlington County">
            <a:extLst>
              <a:ext uri="{FF2B5EF4-FFF2-40B4-BE49-F238E27FC236}">
                <a16:creationId xmlns:a16="http://schemas.microsoft.com/office/drawing/2014/main" id="{6F4AD59A-492D-4538-8997-06E54EDC7EE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2479" y="963221"/>
            <a:ext cx="766152" cy="1450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18.xml"/><Relationship Id="rId7" Type="http://schemas.openxmlformats.org/officeDocument/2006/relationships/image" Target="../media/image2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1.jpeg"/><Relationship Id="rId4" Type="http://schemas.openxmlformats.org/officeDocument/2006/relationships/notesSlide" Target="../notesSlides/notesSlide1.xml"/><Relationship Id="rId9"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BF9AD70-747D-48B7-9E55-5F3CC7D160B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52400" y="-231479"/>
            <a:ext cx="12877799" cy="7320957"/>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Burlington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descr="Map of New Jersey highlighting Burlington County">
            <a:extLst>
              <a:ext uri="{FF2B5EF4-FFF2-40B4-BE49-F238E27FC236}">
                <a16:creationId xmlns:a16="http://schemas.microsoft.com/office/drawing/2014/main" id="{79D70E4B-CFC0-44E3-B5E7-54AF629DF83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18338" y="4828191"/>
            <a:ext cx="804769" cy="1524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5F34F2-0A73-4543-805C-4C4D8901DDA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72000" y="78826"/>
            <a:ext cx="5953664" cy="6700347"/>
          </a:xfrm>
          <a:prstGeom prst="rect">
            <a:avLst/>
          </a:prstGeom>
        </p:spPr>
      </p:pic>
      <p:pic>
        <p:nvPicPr>
          <p:cNvPr id="5" name="Picture 4" descr="Map of New Jersey highlighting Burlington County">
            <a:extLst>
              <a:ext uri="{FF2B5EF4-FFF2-40B4-BE49-F238E27FC236}">
                <a16:creationId xmlns:a16="http://schemas.microsoft.com/office/drawing/2014/main" id="{71381547-803E-40D8-9581-A259E93890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609600"/>
            <a:ext cx="2075823" cy="3931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Burlington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66175090"/>
              </p:ext>
            </p:extLst>
          </p:nvPr>
        </p:nvGraphicFramePr>
        <p:xfrm>
          <a:off x="7543801" y="913804"/>
          <a:ext cx="4800599" cy="609659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Burlington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993700128"/>
              </p:ext>
            </p:extLst>
          </p:nvPr>
        </p:nvGraphicFramePr>
        <p:xfrm>
          <a:off x="7026086" y="1199877"/>
          <a:ext cx="5318313" cy="588672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625441666"/>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832391725"/>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58524472"/>
              </p:ext>
            </p:extLst>
          </p:nvPr>
        </p:nvGraphicFramePr>
        <p:xfrm>
          <a:off x="8844730" y="4203971"/>
          <a:ext cx="2921409"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74170346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46547824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170171246"/>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7825897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80586642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27633993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35578410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723318938"/>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728009447"/>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844007192"/>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00335180"/>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37364377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182383526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68773534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413466716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28806836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09703345"/>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970774199"/>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33441905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01862772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1682928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086130142"/>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526319359"/>
              </p:ext>
            </p:extLst>
          </p:nvPr>
        </p:nvGraphicFramePr>
        <p:xfrm>
          <a:off x="8839200" y="4453239"/>
          <a:ext cx="2895600"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29989808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278966205"/>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389531775"/>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412363031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68724732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720867622"/>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59330029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3396708148"/>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1299014468"/>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42554611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559527599"/>
              </p:ext>
            </p:extLst>
          </p:nvPr>
        </p:nvGraphicFramePr>
        <p:xfrm>
          <a:off x="8541714" y="4917202"/>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96367254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26763121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543881797"/>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15747407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41762969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281092992"/>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45966842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20664132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63740089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169867814"/>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867018856"/>
              </p:ext>
            </p:extLst>
          </p:nvPr>
        </p:nvGraphicFramePr>
        <p:xfrm>
          <a:off x="8466862" y="4393513"/>
          <a:ext cx="3527015"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403822761"/>
              </p:ext>
            </p:extLst>
          </p:nvPr>
        </p:nvGraphicFramePr>
        <p:xfrm>
          <a:off x="3144347" y="612485"/>
          <a:ext cx="6981872" cy="57077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81066351"/>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937390763"/>
              </p:ext>
            </p:extLst>
          </p:nvPr>
        </p:nvGraphicFramePr>
        <p:xfrm>
          <a:off x="3158171" y="870405"/>
          <a:ext cx="6916558" cy="59875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49555412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651078121"/>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793498616"/>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338386094"/>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719151824"/>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603341906"/>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73179791"/>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092005565"/>
              </p:ext>
            </p:extLst>
          </p:nvPr>
        </p:nvGraphicFramePr>
        <p:xfrm>
          <a:off x="3197889" y="705774"/>
          <a:ext cx="6665302" cy="5846562"/>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64345426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06198147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41962917"/>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231770814"/>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40802416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22399340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181989039"/>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422460174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51051390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416616220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267861412"/>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059549597"/>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97908263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33868335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20370791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07223576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80783026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32767864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46130322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39691330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8071914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304992192"/>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80951143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0963140"/>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52490308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277696467"/>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439515950"/>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329445110"/>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for Children of Mercer and Burlington Counties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Burlington County Community Action Partnership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CarePlus NJ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Family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Services of Burlington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Generations Family Success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Pinelands Family Success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NJ Adoption Resource Clearing House </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www.burlingtonresourcenet.org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730321716"/>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spc="-20" dirty="0">
                <a:latin typeface="Franklin Gothic Medium" panose="020B0603020102020204" pitchFamily="34" charset="0"/>
              </a:rPr>
              <a:t> Community Justice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5cd7241354376d0088fee&quot;,&quot;SmartGridHorizontal&quot;:0,&quot;LinkedExcelSources&quot;:{&quot;618a971e383938345c058b52&quot;:&quot;{{Desktop}}\\County Workbooks\\Burlington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25194</TotalTime>
  <Words>9946</Words>
  <Application>Microsoft Office PowerPoint</Application>
  <PresentationFormat>Widescreen</PresentationFormat>
  <Paragraphs>843</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1673</cp:revision>
  <dcterms:created xsi:type="dcterms:W3CDTF">2006-08-16T00:00:00Z</dcterms:created>
  <dcterms:modified xsi:type="dcterms:W3CDTF">2021-11-30T07:06:26Z</dcterms:modified>
</cp:coreProperties>
</file>