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8.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12.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13.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14.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15.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16.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notesSlides/notesSlide17.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18.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19.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20.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21.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2.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notesSlides/notesSlide23.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notesSlides/notesSlide24.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notesSlides/notesSlide25.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notesSlides/notesSlide26.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notesSlides/notesSlide27.xml" ContentType="application/vnd.openxmlformats-officedocument.presentationml.notesSl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notesSlides/notesSlide28.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9.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30.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1.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notesSlides/notesSlide32.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3.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2.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4.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notesSlides/notesSlide35.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notesSlides/notesSlide36.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7.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notesSlides/notesSlide38.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notesSlides/notesSlide39.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40.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1.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2.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notesSlides/notesSlide43.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notesSlides/notesSlide44.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notesSlides/notesSlide45.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6.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7.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notesSlides/notesSlide48.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notesSlides/notesSlide49.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50.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1.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notesSlides/notesSlide52.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notesSlides/notesSlide53.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notesSlides/notesSlide54.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notesSlides/notesSlide55.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notesSlides/notesSlide56.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notesSlides/notesSlide57.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notesSlides/notesSlide58.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9.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60.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notesSlides/notesSlide61.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notesSlides/notesSlide62.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3.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notesSlides/notesSlide64.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5.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6.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7.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467"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9" r:id="rId38"/>
    <p:sldId id="386" r:id="rId39"/>
    <p:sldId id="387" r:id="rId40"/>
    <p:sldId id="396" r:id="rId41"/>
    <p:sldId id="394" r:id="rId42"/>
    <p:sldId id="395" r:id="rId43"/>
    <p:sldId id="397" r:id="rId44"/>
    <p:sldId id="401" r:id="rId45"/>
    <p:sldId id="417" r:id="rId46"/>
    <p:sldId id="415" r:id="rId47"/>
    <p:sldId id="416" r:id="rId48"/>
    <p:sldId id="402" r:id="rId49"/>
    <p:sldId id="403" r:id="rId50"/>
    <p:sldId id="404" r:id="rId51"/>
    <p:sldId id="405" r:id="rId52"/>
    <p:sldId id="406" r:id="rId53"/>
    <p:sldId id="407" r:id="rId54"/>
    <p:sldId id="408" r:id="rId55"/>
    <p:sldId id="409" r:id="rId56"/>
    <p:sldId id="410" r:id="rId57"/>
    <p:sldId id="411" r:id="rId58"/>
    <p:sldId id="412" r:id="rId59"/>
    <p:sldId id="462" r:id="rId60"/>
    <p:sldId id="425" r:id="rId61"/>
    <p:sldId id="419" r:id="rId62"/>
    <p:sldId id="420" r:id="rId63"/>
    <p:sldId id="422" r:id="rId64"/>
    <p:sldId id="423" r:id="rId65"/>
    <p:sldId id="424" r:id="rId66"/>
    <p:sldId id="426" r:id="rId67"/>
    <p:sldId id="427" r:id="rId68"/>
    <p:sldId id="429" r:id="rId69"/>
    <p:sldId id="430" r:id="rId70"/>
    <p:sldId id="431" r:id="rId71"/>
    <p:sldId id="436" r:id="rId72"/>
    <p:sldId id="437" r:id="rId73"/>
    <p:sldId id="438" r:id="rId74"/>
    <p:sldId id="440" r:id="rId75"/>
    <p:sldId id="441" r:id="rId76"/>
    <p:sldId id="432" r:id="rId77"/>
    <p:sldId id="442" r:id="rId78"/>
    <p:sldId id="443" r:id="rId79"/>
    <p:sldId id="466" r:id="rId80"/>
    <p:sldId id="433" r:id="rId81"/>
    <p:sldId id="445" r:id="rId82"/>
    <p:sldId id="446" r:id="rId83"/>
    <p:sldId id="447" r:id="rId84"/>
    <p:sldId id="448" r:id="rId85"/>
    <p:sldId id="463" r:id="rId86"/>
    <p:sldId id="434" r:id="rId87"/>
    <p:sldId id="449" r:id="rId88"/>
    <p:sldId id="451" r:id="rId89"/>
    <p:sldId id="452" r:id="rId90"/>
    <p:sldId id="435" r:id="rId91"/>
    <p:sldId id="464"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5" autoAdjust="0"/>
    <p:restoredTop sz="80930" autoAdjust="0"/>
  </p:normalViewPr>
  <p:slideViewPr>
    <p:cSldViewPr>
      <p:cViewPr varScale="1">
        <p:scale>
          <a:sx n="97" d="100"/>
          <a:sy n="97" d="100"/>
        </p:scale>
        <p:origin x="1140" y="108"/>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1.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2.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3.xml"/><Relationship Id="rId1" Type="http://schemas.microsoft.com/office/2011/relationships/chartStyle" Target="style8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Burlington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0.75700000000000001</c:v>
                </c:pt>
                <c:pt idx="1">
                  <c:v>0.188</c:v>
                </c:pt>
                <c:pt idx="2">
                  <c:v>1.2E-2</c:v>
                </c:pt>
                <c:pt idx="3">
                  <c:v>6.2E-2</c:v>
                </c:pt>
                <c:pt idx="4">
                  <c:v>2E-3</c:v>
                </c:pt>
                <c:pt idx="5">
                  <c:v>2.7E-2</c:v>
                </c:pt>
                <c:pt idx="6">
                  <c:v>7.5999999999999998E-2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0.69899999999999995</c:v>
                </c:pt>
                <c:pt idx="1">
                  <c:v>0.14799999999999999</c:v>
                </c:pt>
                <c:pt idx="2">
                  <c:v>7.0000000000000001E-3</c:v>
                </c:pt>
                <c:pt idx="3">
                  <c:v>0.10299999999999999</c:v>
                </c:pt>
                <c:pt idx="4">
                  <c:v>1E-3</c:v>
                </c:pt>
                <c:pt idx="5">
                  <c:v>7.0000000000000007E-2</c:v>
                </c:pt>
                <c:pt idx="6">
                  <c:v>0.19700000000000001</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625334408"/>
        <c:axId val="625334800"/>
      </c:barChart>
      <c:catAx>
        <c:axId val="62533440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334800"/>
        <c:crosses val="autoZero"/>
        <c:auto val="1"/>
        <c:lblAlgn val="ctr"/>
        <c:lblOffset val="100"/>
        <c:noMultiLvlLbl val="0"/>
      </c:catAx>
      <c:valAx>
        <c:axId val="625334800"/>
        <c:scaling>
          <c:orientation val="minMax"/>
          <c:max val="1"/>
        </c:scaling>
        <c:delete val="1"/>
        <c:axPos val="l"/>
        <c:numFmt formatCode="0%" sourceLinked="1"/>
        <c:majorTickMark val="none"/>
        <c:minorTickMark val="none"/>
        <c:tickLblPos val="nextTo"/>
        <c:crossAx val="62533440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0.76400000000000001</c:v>
                </c:pt>
                <c:pt idx="1">
                  <c:v>0.75900000000000001</c:v>
                </c:pt>
                <c:pt idx="2">
                  <c:v>0.75700000000000001</c:v>
                </c:pt>
                <c:pt idx="3">
                  <c:v>0.75600000000000001</c:v>
                </c:pt>
                <c:pt idx="4">
                  <c:v>0.75700000000000001</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0%</c:formatCode>
                <c:ptCount val="5"/>
                <c:pt idx="0">
                  <c:v>0.18099999999999999</c:v>
                </c:pt>
                <c:pt idx="1">
                  <c:v>0.18099999999999999</c:v>
                </c:pt>
                <c:pt idx="2">
                  <c:v>0.183</c:v>
                </c:pt>
                <c:pt idx="3">
                  <c:v>0.186</c:v>
                </c:pt>
                <c:pt idx="4">
                  <c:v>0.188</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Sheet1!$D$2:$D$6</c:f>
              <c:numCache>
                <c:formatCode>0%</c:formatCode>
                <c:ptCount val="5"/>
                <c:pt idx="0">
                  <c:v>8.9999999999999993E-3</c:v>
                </c:pt>
                <c:pt idx="1">
                  <c:v>8.9999999999999993E-3</c:v>
                </c:pt>
                <c:pt idx="2">
                  <c:v>1.0999999999999999E-2</c:v>
                </c:pt>
                <c:pt idx="3">
                  <c:v>1.2E-2</c:v>
                </c:pt>
                <c:pt idx="4">
                  <c:v>1.2E-2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Sheet1!$E$2:$E$6</c:f>
              <c:numCache>
                <c:formatCode>0%</c:formatCode>
                <c:ptCount val="5"/>
                <c:pt idx="0">
                  <c:v>5.3999999999999999E-2</c:v>
                </c:pt>
                <c:pt idx="1">
                  <c:v>5.6000000000000001E-2</c:v>
                </c:pt>
                <c:pt idx="2">
                  <c:v>5.8000000000000003E-2</c:v>
                </c:pt>
                <c:pt idx="3">
                  <c:v>5.8999999999999997E-2</c:v>
                </c:pt>
                <c:pt idx="4">
                  <c:v>6.2E-2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Sheet1!$F$2:$F$6</c:f>
              <c:numCache>
                <c:formatCode>0%</c:formatCode>
                <c:ptCount val="5"/>
                <c:pt idx="0">
                  <c:v>6.8000000000000005E-2</c:v>
                </c:pt>
                <c:pt idx="1">
                  <c:v>7.0999999999999994E-2</c:v>
                </c:pt>
                <c:pt idx="2">
                  <c:v>7.2999999999999995E-2</c:v>
                </c:pt>
                <c:pt idx="3">
                  <c:v>7.4999999999999997E-2</c:v>
                </c:pt>
                <c:pt idx="4">
                  <c:v>7.5999999999999998E-2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625335192"/>
        <c:axId val="625335584"/>
      </c:lineChart>
      <c:catAx>
        <c:axId val="625335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5335584"/>
        <c:crosses val="autoZero"/>
        <c:auto val="1"/>
        <c:lblAlgn val="ctr"/>
        <c:lblOffset val="100"/>
        <c:noMultiLvlLbl val="0"/>
      </c:catAx>
      <c:valAx>
        <c:axId val="625335584"/>
        <c:scaling>
          <c:orientation val="minMax"/>
        </c:scaling>
        <c:delete val="1"/>
        <c:axPos val="l"/>
        <c:numFmt formatCode="0%" sourceLinked="1"/>
        <c:majorTickMark val="none"/>
        <c:minorTickMark val="none"/>
        <c:tickLblPos val="nextTo"/>
        <c:crossAx val="625335192"/>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Medford Township</c:v>
                </c:pt>
                <c:pt idx="1">
                  <c:v>Riverside</c:v>
                </c:pt>
                <c:pt idx="2">
                  <c:v>Willingboro</c:v>
                </c:pt>
              </c:strCache>
            </c:strRef>
          </c:cat>
          <c:val>
            <c:numRef>
              <c:f>Sheet1!$B$2:$B$4</c:f>
              <c:numCache>
                <c:formatCode>0%</c:formatCode>
                <c:ptCount val="3"/>
                <c:pt idx="0">
                  <c:v>0.98899999999999999</c:v>
                </c:pt>
                <c:pt idx="1">
                  <c:v>0.78800000000000003</c:v>
                </c:pt>
                <c:pt idx="2">
                  <c:v>0.22700000000000001</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Medford Township</c:v>
                </c:pt>
                <c:pt idx="1">
                  <c:v>Riverside</c:v>
                </c:pt>
                <c:pt idx="2">
                  <c:v>Willingboro</c:v>
                </c:pt>
              </c:strCache>
            </c:strRef>
          </c:cat>
          <c:val>
            <c:numRef>
              <c:f>Sheet1!$C$2:$C$4</c:f>
              <c:numCache>
                <c:formatCode>0%</c:formatCode>
                <c:ptCount val="3"/>
                <c:pt idx="0">
                  <c:v>1.2E-2</c:v>
                </c:pt>
                <c:pt idx="1">
                  <c:v>0.14000000000000001</c:v>
                </c:pt>
                <c:pt idx="2">
                  <c:v>0.76400000000000001</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Medford Township</c:v>
                </c:pt>
                <c:pt idx="1">
                  <c:v>Riverside</c:v>
                </c:pt>
                <c:pt idx="2">
                  <c:v>Willingboro</c:v>
                </c:pt>
              </c:strCache>
            </c:strRef>
          </c:cat>
          <c:val>
            <c:numRef>
              <c:f>Sheet1!$D$2:$D$4</c:f>
              <c:numCache>
                <c:formatCode>0%</c:formatCode>
                <c:ptCount val="3"/>
                <c:pt idx="0">
                  <c:v>1.4E-2</c:v>
                </c:pt>
                <c:pt idx="1">
                  <c:v>1.7000000000000001E-2</c:v>
                </c:pt>
                <c:pt idx="2">
                  <c:v>3.4000000000000002E-2</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Medford Township</c:v>
                </c:pt>
                <c:pt idx="1">
                  <c:v>Riverside</c:v>
                </c:pt>
                <c:pt idx="2">
                  <c:v>Willingboro</c:v>
                </c:pt>
              </c:strCache>
            </c:strRef>
          </c:cat>
          <c:val>
            <c:numRef>
              <c:f>Sheet1!$E$2:$E$4</c:f>
              <c:numCache>
                <c:formatCode>0%</c:formatCode>
                <c:ptCount val="3"/>
                <c:pt idx="0">
                  <c:v>0.02</c:v>
                </c:pt>
                <c:pt idx="1">
                  <c:v>0.12</c:v>
                </c:pt>
                <c:pt idx="2">
                  <c:v>9.2999999999999999E-2</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625336368"/>
        <c:axId val="625336760"/>
      </c:barChart>
      <c:catAx>
        <c:axId val="625336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336760"/>
        <c:crosses val="autoZero"/>
        <c:auto val="1"/>
        <c:lblAlgn val="ctr"/>
        <c:lblOffset val="100"/>
        <c:noMultiLvlLbl val="0"/>
      </c:catAx>
      <c:valAx>
        <c:axId val="625336760"/>
        <c:scaling>
          <c:orientation val="minMax"/>
        </c:scaling>
        <c:delete val="1"/>
        <c:axPos val="l"/>
        <c:numFmt formatCode="0%" sourceLinked="1"/>
        <c:majorTickMark val="none"/>
        <c:minorTickMark val="none"/>
        <c:tickLblPos val="nextTo"/>
        <c:crossAx val="625336368"/>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9.5000000000000001E-2</c:v>
                </c:pt>
                <c:pt idx="1">
                  <c:v>9.5000000000000001E-2</c:v>
                </c:pt>
                <c:pt idx="2">
                  <c:v>9.2999999999999999E-2</c:v>
                </c:pt>
                <c:pt idx="3">
                  <c:v>9.1999999999999998E-2</c:v>
                </c:pt>
                <c:pt idx="4">
                  <c:v>9.4E-2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625337544"/>
        <c:axId val="625337936"/>
      </c:lineChart>
      <c:catAx>
        <c:axId val="625337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5337936"/>
        <c:crosses val="autoZero"/>
        <c:auto val="1"/>
        <c:lblAlgn val="ctr"/>
        <c:lblOffset val="100"/>
        <c:noMultiLvlLbl val="0"/>
      </c:catAx>
      <c:valAx>
        <c:axId val="625337936"/>
        <c:scaling>
          <c:orientation val="minMax"/>
          <c:max val="1"/>
        </c:scaling>
        <c:delete val="1"/>
        <c:axPos val="l"/>
        <c:numFmt formatCode="0%" sourceLinked="1"/>
        <c:majorTickMark val="none"/>
        <c:minorTickMark val="none"/>
        <c:tickLblPos val="nextTo"/>
        <c:crossAx val="625337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Sheet1!$B$2:$B$22</c:f>
              <c:numCache>
                <c:formatCode>0%</c:formatCode>
                <c:ptCount val="21"/>
                <c:pt idx="0">
                  <c:v>4.8000000000000001E-2</c:v>
                </c:pt>
                <c:pt idx="1">
                  <c:v>4.9000000000000002E-2</c:v>
                </c:pt>
                <c:pt idx="2">
                  <c:v>5.5E-2</c:v>
                </c:pt>
                <c:pt idx="3">
                  <c:v>0.08</c:v>
                </c:pt>
                <c:pt idx="4">
                  <c:v>0.08</c:v>
                </c:pt>
                <c:pt idx="5">
                  <c:v>8.7999999999999995E-2</c:v>
                </c:pt>
                <c:pt idx="6">
                  <c:v>9.2999999999999999E-2</c:v>
                </c:pt>
                <c:pt idx="8">
                  <c:v>0.105</c:v>
                </c:pt>
                <c:pt idx="9">
                  <c:v>0.111</c:v>
                </c:pt>
                <c:pt idx="10">
                  <c:v>0.13500000000000001</c:v>
                </c:pt>
                <c:pt idx="11">
                  <c:v>0.16300000000000001</c:v>
                </c:pt>
                <c:pt idx="12">
                  <c:v>0.19</c:v>
                </c:pt>
                <c:pt idx="13">
                  <c:v>0.222</c:v>
                </c:pt>
                <c:pt idx="14" formatCode="General">
                  <c:v>0.24603679391328301</c:v>
                </c:pt>
                <c:pt idx="15">
                  <c:v>0.25850000000000001</c:v>
                </c:pt>
                <c:pt idx="16">
                  <c:v>0.29099999999999998</c:v>
                </c:pt>
                <c:pt idx="17">
                  <c:v>0.299049020311491</c:v>
                </c:pt>
                <c:pt idx="18">
                  <c:v>0.30499999999999999</c:v>
                </c:pt>
                <c:pt idx="19" formatCode="General">
                  <c:v>0.32600000000000001</c:v>
                </c:pt>
                <c:pt idx="20" formatCode="General">
                  <c:v>0.43</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Sheet1!$C$2:$C$22</c:f>
              <c:numCache>
                <c:formatCode>General</c:formatCode>
                <c:ptCount val="21"/>
                <c:pt idx="7">
                  <c:v>9.4E-2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formatCode="General">
                  <c:v>0.22</c:v>
                </c:pt>
                <c:pt idx="20" formatCode="General">
                  <c:v>0.22</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625338720"/>
        <c:axId val="625339112"/>
      </c:barChart>
      <c:catAx>
        <c:axId val="6253387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339112"/>
        <c:crosses val="autoZero"/>
        <c:auto val="1"/>
        <c:lblAlgn val="ctr"/>
        <c:lblOffset val="100"/>
        <c:noMultiLvlLbl val="0"/>
      </c:catAx>
      <c:valAx>
        <c:axId val="625339112"/>
        <c:scaling>
          <c:orientation val="minMax"/>
        </c:scaling>
        <c:delete val="1"/>
        <c:axPos val="b"/>
        <c:numFmt formatCode="0%" sourceLinked="1"/>
        <c:majorTickMark val="none"/>
        <c:minorTickMark val="none"/>
        <c:tickLblPos val="nextTo"/>
        <c:crossAx val="62533872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26005167322834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Wrightstown borough</c:v>
                </c:pt>
                <c:pt idx="1">
                  <c:v>Bordentown township</c:v>
                </c:pt>
                <c:pt idx="2">
                  <c:v>Riverside township</c:v>
                </c:pt>
                <c:pt idx="3">
                  <c:v>Willingboro township</c:v>
                </c:pt>
                <c:pt idx="4">
                  <c:v>Mansfield township</c:v>
                </c:pt>
                <c:pt idx="5">
                  <c:v>Chesterfield township</c:v>
                </c:pt>
                <c:pt idx="6">
                  <c:v>Burlington township</c:v>
                </c:pt>
                <c:pt idx="7">
                  <c:v>New Hanover township</c:v>
                </c:pt>
                <c:pt idx="8">
                  <c:v>Eastampton township</c:v>
                </c:pt>
                <c:pt idx="9">
                  <c:v>Delran township</c:v>
                </c:pt>
              </c:strCache>
            </c:strRef>
          </c:cat>
          <c:val>
            <c:numRef>
              <c:f>Sheet1!$B$2:$B$11</c:f>
              <c:numCache>
                <c:formatCode>0.00%</c:formatCode>
                <c:ptCount val="10"/>
                <c:pt idx="0">
                  <c:v>0.24299999999999999</c:v>
                </c:pt>
                <c:pt idx="1">
                  <c:v>0.15</c:v>
                </c:pt>
                <c:pt idx="2">
                  <c:v>0.15</c:v>
                </c:pt>
                <c:pt idx="3">
                  <c:v>0.15</c:v>
                </c:pt>
                <c:pt idx="4">
                  <c:v>0.14399999999999999</c:v>
                </c:pt>
                <c:pt idx="5">
                  <c:v>0.14000000000000001</c:v>
                </c:pt>
                <c:pt idx="6">
                  <c:v>0.13800000000000001</c:v>
                </c:pt>
                <c:pt idx="7">
                  <c:v>0.126</c:v>
                </c:pt>
                <c:pt idx="8">
                  <c:v>0.114</c:v>
                </c:pt>
                <c:pt idx="9">
                  <c:v>0.113</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Burlington Avg. 9.4%</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Wrightstown borough</c:v>
                </c:pt>
                <c:pt idx="1">
                  <c:v>Bordentown township</c:v>
                </c:pt>
                <c:pt idx="2">
                  <c:v>Riverside township</c:v>
                </c:pt>
                <c:pt idx="3">
                  <c:v>Willingboro township</c:v>
                </c:pt>
                <c:pt idx="4">
                  <c:v>Mansfield township</c:v>
                </c:pt>
                <c:pt idx="5">
                  <c:v>Chesterfield township</c:v>
                </c:pt>
                <c:pt idx="6">
                  <c:v>Burlington township</c:v>
                </c:pt>
                <c:pt idx="7">
                  <c:v>New Hanover township</c:v>
                </c:pt>
                <c:pt idx="8">
                  <c:v>Eastampton township</c:v>
                </c:pt>
                <c:pt idx="9">
                  <c:v>Delran township</c:v>
                </c:pt>
              </c:strCache>
            </c:strRef>
          </c:cat>
          <c:val>
            <c:numRef>
              <c:f>Sheet1!$C$2:$C$11</c:f>
              <c:numCache>
                <c:formatCode>0%</c:formatCode>
                <c:ptCount val="10"/>
                <c:pt idx="0">
                  <c:v>9.4E-2</c:v>
                </c:pt>
                <c:pt idx="1">
                  <c:v>9.4E-2</c:v>
                </c:pt>
                <c:pt idx="2">
                  <c:v>9.4E-2</c:v>
                </c:pt>
                <c:pt idx="3">
                  <c:v>9.4E-2</c:v>
                </c:pt>
                <c:pt idx="4">
                  <c:v>9.4E-2</c:v>
                </c:pt>
                <c:pt idx="5">
                  <c:v>9.4E-2</c:v>
                </c:pt>
                <c:pt idx="6">
                  <c:v>9.4E-2</c:v>
                </c:pt>
                <c:pt idx="7">
                  <c:v>9.4E-2</c:v>
                </c:pt>
                <c:pt idx="8">
                  <c:v>9.4E-2</c:v>
                </c:pt>
                <c:pt idx="9">
                  <c:v>9.4E-2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625339896"/>
        <c:axId val="625340288"/>
      </c:barChart>
      <c:catAx>
        <c:axId val="6253398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340288"/>
        <c:crosses val="autoZero"/>
        <c:auto val="1"/>
        <c:lblAlgn val="ctr"/>
        <c:lblOffset val="100"/>
        <c:noMultiLvlLbl val="0"/>
      </c:catAx>
      <c:valAx>
        <c:axId val="625340288"/>
        <c:scaling>
          <c:orientation val="minMax"/>
        </c:scaling>
        <c:delete val="1"/>
        <c:axPos val="b"/>
        <c:numFmt formatCode="0.00%" sourceLinked="1"/>
        <c:majorTickMark val="none"/>
        <c:minorTickMark val="none"/>
        <c:tickLblPos val="nextTo"/>
        <c:crossAx val="62533989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377507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0.873</c:v>
                </c:pt>
                <c:pt idx="1">
                  <c:v>0.873</c:v>
                </c:pt>
                <c:pt idx="2">
                  <c:v>0.872</c:v>
                </c:pt>
                <c:pt idx="3">
                  <c:v>0.87</c:v>
                </c:pt>
                <c:pt idx="4">
                  <c:v>0.87</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707451656"/>
        <c:axId val="707452048"/>
      </c:lineChart>
      <c:catAx>
        <c:axId val="707451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07452048"/>
        <c:crosses val="autoZero"/>
        <c:auto val="1"/>
        <c:lblAlgn val="ctr"/>
        <c:lblOffset val="100"/>
        <c:noMultiLvlLbl val="0"/>
      </c:catAx>
      <c:valAx>
        <c:axId val="707452048"/>
        <c:scaling>
          <c:orientation val="minMax"/>
          <c:max val="1"/>
        </c:scaling>
        <c:delete val="1"/>
        <c:axPos val="l"/>
        <c:numFmt formatCode="0%" sourceLinked="1"/>
        <c:majorTickMark val="out"/>
        <c:minorTickMark val="none"/>
        <c:tickLblPos val="nextTo"/>
        <c:crossAx val="7074516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Sheet1!$B$2:$B$22</c:f>
              <c:numCache>
                <c:formatCode>General</c:formatCode>
                <c:ptCount val="21"/>
                <c:pt idx="0" formatCode="0%">
                  <c:v>0.40799999999999997</c:v>
                </c:pt>
                <c:pt idx="1">
                  <c:v>0.51800000000000002</c:v>
                </c:pt>
                <c:pt idx="2" formatCode="0%">
                  <c:v>0.56399999999999995</c:v>
                </c:pt>
                <c:pt idx="3" formatCode="0%">
                  <c:v>0.56899999999999995</c:v>
                </c:pt>
                <c:pt idx="4" formatCode="0%">
                  <c:v>0.60099999999999998</c:v>
                </c:pt>
                <c:pt idx="5" formatCode="0%">
                  <c:v>0.65400000000000003</c:v>
                </c:pt>
                <c:pt idx="6" formatCode="0%">
                  <c:v>0.69599999999999995</c:v>
                </c:pt>
                <c:pt idx="7" formatCode="0%">
                  <c:v>0.70299999999999996</c:v>
                </c:pt>
                <c:pt idx="8" formatCode="0%">
                  <c:v>0.72</c:v>
                </c:pt>
                <c:pt idx="9" formatCode="0%">
                  <c:v>0.72799999999999998</c:v>
                </c:pt>
                <c:pt idx="10" formatCode="0%">
                  <c:v>0.75700000000000001</c:v>
                </c:pt>
                <c:pt idx="11" formatCode="0%">
                  <c:v>0.79500000000000004</c:v>
                </c:pt>
                <c:pt idx="12" formatCode="0%">
                  <c:v>0.82499999999999996</c:v>
                </c:pt>
                <c:pt idx="14" formatCode="0%">
                  <c:v>0.873</c:v>
                </c:pt>
                <c:pt idx="15" formatCode="0%">
                  <c:v>0.88500000000000001</c:v>
                </c:pt>
                <c:pt idx="16" formatCode="0%">
                  <c:v>0.89600000000000002</c:v>
                </c:pt>
                <c:pt idx="17" formatCode="0%">
                  <c:v>0.90300000000000002</c:v>
                </c:pt>
                <c:pt idx="18" formatCode="0%">
                  <c:v>0.90700000000000003</c:v>
                </c:pt>
                <c:pt idx="19">
                  <c:v>0.91200000000000003</c:v>
                </c:pt>
                <c:pt idx="20">
                  <c:v>0.91300000000000003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Sheet1!$C$2:$C$22</c:f>
              <c:numCache>
                <c:formatCode>General</c:formatCode>
                <c:ptCount val="21"/>
                <c:pt idx="13">
                  <c:v>0.87</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Sheet1!$D$2:$D$22</c:f>
              <c:numCache>
                <c:formatCode>0%</c:formatCode>
                <c:ptCount val="21"/>
                <c:pt idx="0">
                  <c:v>0.69</c:v>
                </c:pt>
                <c:pt idx="1">
                  <c:v>0.69</c:v>
                </c:pt>
                <c:pt idx="2">
                  <c:v>0.69</c:v>
                </c:pt>
                <c:pt idx="3">
                  <c:v>0.69</c:v>
                </c:pt>
                <c:pt idx="4">
                  <c:v>0.69</c:v>
                </c:pt>
                <c:pt idx="5">
                  <c:v>0.69</c:v>
                </c:pt>
                <c:pt idx="6">
                  <c:v>0.69</c:v>
                </c:pt>
                <c:pt idx="7">
                  <c:v>0.69</c:v>
                </c:pt>
                <c:pt idx="8">
                  <c:v>0.69</c:v>
                </c:pt>
                <c:pt idx="9">
                  <c:v>0.69</c:v>
                </c:pt>
                <c:pt idx="10">
                  <c:v>0.69</c:v>
                </c:pt>
                <c:pt idx="11">
                  <c:v>0.69</c:v>
                </c:pt>
                <c:pt idx="12">
                  <c:v>0.69</c:v>
                </c:pt>
                <c:pt idx="13">
                  <c:v>0.69</c:v>
                </c:pt>
                <c:pt idx="14">
                  <c:v>0.69</c:v>
                </c:pt>
                <c:pt idx="15">
                  <c:v>0.69</c:v>
                </c:pt>
                <c:pt idx="16">
                  <c:v>0.69</c:v>
                </c:pt>
                <c:pt idx="17">
                  <c:v>0.69</c:v>
                </c:pt>
                <c:pt idx="18">
                  <c:v>0.69</c:v>
                </c:pt>
                <c:pt idx="19" formatCode="General">
                  <c:v>0.69</c:v>
                </c:pt>
                <c:pt idx="20" formatCode="General">
                  <c:v>0.69</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707452832"/>
        <c:axId val="707453224"/>
      </c:barChart>
      <c:catAx>
        <c:axId val="7074528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7453224"/>
        <c:crosses val="autoZero"/>
        <c:auto val="1"/>
        <c:lblAlgn val="ctr"/>
        <c:lblOffset val="100"/>
        <c:noMultiLvlLbl val="0"/>
      </c:catAx>
      <c:valAx>
        <c:axId val="707453224"/>
        <c:scaling>
          <c:orientation val="minMax"/>
        </c:scaling>
        <c:delete val="1"/>
        <c:axPos val="b"/>
        <c:numFmt formatCode="0%" sourceLinked="1"/>
        <c:majorTickMark val="none"/>
        <c:minorTickMark val="none"/>
        <c:tickLblPos val="nextTo"/>
        <c:crossAx val="707452832"/>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69%</c:v>
                </c:pt>
              </c:strCache>
            </c:strRef>
          </c:tx>
          <c:spPr>
            <a:solidFill>
              <a:schemeClr val="bg1"/>
            </a:solidFill>
            <a:ln>
              <a:solidFill>
                <a:schemeClr val="bg1"/>
              </a:solidFill>
            </a:ln>
            <a:effectLst/>
          </c:spPr>
          <c:invertIfNegative val="0"/>
          <c:cat>
            <c:strRef>
              <c:f>Sheet1!$A$2:$A$4</c:f>
              <c:strCache>
                <c:ptCount val="3"/>
                <c:pt idx="0">
                  <c:v>Southampton township</c:v>
                </c:pt>
                <c:pt idx="1">
                  <c:v>Washington township</c:v>
                </c:pt>
                <c:pt idx="2">
                  <c:v>Wrightstown borough</c:v>
                </c:pt>
              </c:strCache>
            </c:strRef>
          </c:cat>
          <c:val>
            <c:numRef>
              <c:f>Sheet1!$C$2:$C$4</c:f>
              <c:numCache>
                <c:formatCode>0%</c:formatCode>
                <c:ptCount val="3"/>
                <c:pt idx="0">
                  <c:v>0.69</c:v>
                </c:pt>
                <c:pt idx="1">
                  <c:v>0.69</c:v>
                </c:pt>
                <c:pt idx="2">
                  <c:v>0.69</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Burlington County Avg. 87%</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Southampton township</c:v>
                </c:pt>
                <c:pt idx="1">
                  <c:v>Washington township</c:v>
                </c:pt>
                <c:pt idx="2">
                  <c:v>Wrightstown borough</c:v>
                </c:pt>
              </c:strCache>
            </c:strRef>
          </c:cat>
          <c:val>
            <c:numRef>
              <c:f>Sheet1!$D$2:$D$4</c:f>
              <c:numCache>
                <c:formatCode>0%</c:formatCode>
                <c:ptCount val="3"/>
                <c:pt idx="0">
                  <c:v>0.87</c:v>
                </c:pt>
                <c:pt idx="1">
                  <c:v>0.87</c:v>
                </c:pt>
                <c:pt idx="2">
                  <c:v>0.87</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707454008"/>
        <c:axId val="707454400"/>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Southampton township</c:v>
                </c:pt>
                <c:pt idx="1">
                  <c:v>Washington township</c:v>
                </c:pt>
                <c:pt idx="2">
                  <c:v>Wrightstown borough</c:v>
                </c:pt>
              </c:strCache>
            </c:strRef>
          </c:cat>
          <c:val>
            <c:numRef>
              <c:f>Sheet1!$B$2:$B$4</c:f>
              <c:numCache>
                <c:formatCode>0%</c:formatCode>
                <c:ptCount val="3"/>
                <c:pt idx="0">
                  <c:v>0.96899999999999997</c:v>
                </c:pt>
                <c:pt idx="1">
                  <c:v>0.878</c:v>
                </c:pt>
                <c:pt idx="2">
                  <c:v>0.63900000000000001</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707455184"/>
        <c:axId val="707454792"/>
      </c:barChart>
      <c:catAx>
        <c:axId val="7074540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7454400"/>
        <c:crosses val="autoZero"/>
        <c:auto val="1"/>
        <c:lblAlgn val="ctr"/>
        <c:lblOffset val="100"/>
        <c:noMultiLvlLbl val="0"/>
      </c:catAx>
      <c:valAx>
        <c:axId val="707454400"/>
        <c:scaling>
          <c:orientation val="minMax"/>
        </c:scaling>
        <c:delete val="1"/>
        <c:axPos val="b"/>
        <c:numFmt formatCode="0%" sourceLinked="1"/>
        <c:majorTickMark val="none"/>
        <c:minorTickMark val="none"/>
        <c:tickLblPos val="nextTo"/>
        <c:crossAx val="707454008"/>
        <c:crosses val="autoZero"/>
        <c:crossBetween val="between"/>
      </c:valAx>
      <c:valAx>
        <c:axId val="707454792"/>
        <c:scaling>
          <c:orientation val="minMax"/>
        </c:scaling>
        <c:delete val="1"/>
        <c:axPos val="t"/>
        <c:numFmt formatCode="0%" sourceLinked="1"/>
        <c:majorTickMark val="out"/>
        <c:minorTickMark val="none"/>
        <c:tickLblPos val="nextTo"/>
        <c:crossAx val="707455184"/>
        <c:crosses val="max"/>
        <c:crossBetween val="between"/>
      </c:valAx>
      <c:catAx>
        <c:axId val="707455184"/>
        <c:scaling>
          <c:orientation val="minMax"/>
        </c:scaling>
        <c:delete val="1"/>
        <c:axPos val="l"/>
        <c:numFmt formatCode="General" sourceLinked="1"/>
        <c:majorTickMark val="out"/>
        <c:minorTickMark val="none"/>
        <c:tickLblPos val="nextTo"/>
        <c:crossAx val="707454792"/>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1400098425196861"/>
          <c:y val="0.80906890938306431"/>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Population_Under18_2017</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Sheet1!$B$2:$B$22</c:f>
              <c:numCache>
                <c:formatCode>General</c:formatCode>
                <c:ptCount val="21"/>
                <c:pt idx="0">
                  <c:v>13537</c:v>
                </c:pt>
                <c:pt idx="1">
                  <c:v>16226</c:v>
                </c:pt>
                <c:pt idx="2">
                  <c:v>21574</c:v>
                </c:pt>
                <c:pt idx="3">
                  <c:v>25185</c:v>
                </c:pt>
                <c:pt idx="4">
                  <c:v>27726</c:v>
                </c:pt>
                <c:pt idx="5">
                  <c:v>35909</c:v>
                </c:pt>
                <c:pt idx="6">
                  <c:v>58004</c:v>
                </c:pt>
                <c:pt idx="7">
                  <c:v>64660</c:v>
                </c:pt>
                <c:pt idx="8">
                  <c:v>74088</c:v>
                </c:pt>
                <c:pt idx="9">
                  <c:v>79885</c:v>
                </c:pt>
                <c:pt idx="11">
                  <c:v>107093</c:v>
                </c:pt>
                <c:pt idx="12">
                  <c:v>116574</c:v>
                </c:pt>
                <c:pt idx="13">
                  <c:v>122793</c:v>
                </c:pt>
                <c:pt idx="14">
                  <c:v>131375</c:v>
                </c:pt>
                <c:pt idx="15">
                  <c:v>133950</c:v>
                </c:pt>
                <c:pt idx="16">
                  <c:v>140021</c:v>
                </c:pt>
                <c:pt idx="17">
                  <c:v>141981</c:v>
                </c:pt>
                <c:pt idx="18">
                  <c:v>182068</c:v>
                </c:pt>
                <c:pt idx="19">
                  <c:v>190780</c:v>
                </c:pt>
                <c:pt idx="20">
                  <c:v>201470</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Sheet1!$C$2:$C$22</c:f>
              <c:numCache>
                <c:formatCode>General</c:formatCode>
                <c:ptCount val="21"/>
                <c:pt idx="10">
                  <c:v>93897</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81272416"/>
        <c:axId val="707455968"/>
      </c:barChart>
      <c:catAx>
        <c:axId val="3812724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07455968"/>
        <c:crosses val="autoZero"/>
        <c:auto val="1"/>
        <c:lblAlgn val="ctr"/>
        <c:lblOffset val="100"/>
        <c:noMultiLvlLbl val="0"/>
      </c:catAx>
      <c:valAx>
        <c:axId val="707455968"/>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812724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18611</c:v>
                </c:pt>
                <c:pt idx="1">
                  <c:v>61212</c:v>
                </c:pt>
                <c:pt idx="2">
                  <c:v>28408</c:v>
                </c:pt>
                <c:pt idx="3">
                  <c:v>38601</c:v>
                </c:pt>
                <c:pt idx="4">
                  <c:v>5269</c:v>
                </c:pt>
                <c:pt idx="5">
                  <c:v>12200</c:v>
                </c:pt>
                <c:pt idx="6">
                  <c:v>63390</c:v>
                </c:pt>
                <c:pt idx="7">
                  <c:v>19414</c:v>
                </c:pt>
                <c:pt idx="8">
                  <c:v>55224</c:v>
                </c:pt>
                <c:pt idx="9">
                  <c:v>5817</c:v>
                </c:pt>
                <c:pt idx="10">
                  <c:v>25369</c:v>
                </c:pt>
                <c:pt idx="11">
                  <c:v>58587</c:v>
                </c:pt>
                <c:pt idx="12">
                  <c:v>38909</c:v>
                </c:pt>
                <c:pt idx="13">
                  <c:v>30381</c:v>
                </c:pt>
                <c:pt idx="14">
                  <c:v>47891</c:v>
                </c:pt>
                <c:pt idx="15">
                  <c:v>41961</c:v>
                </c:pt>
                <c:pt idx="16">
                  <c:v>4304</c:v>
                </c:pt>
                <c:pt idx="17">
                  <c:v>21264</c:v>
                </c:pt>
                <c:pt idx="18">
                  <c:v>8385</c:v>
                </c:pt>
                <c:pt idx="19">
                  <c:v>42604</c:v>
                </c:pt>
                <c:pt idx="20">
                  <c:v>6187</c:v>
                </c:pt>
                <c:pt idx="21">
                  <c:v>633988</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19498</c:v>
                </c:pt>
                <c:pt idx="1">
                  <c:v>68055</c:v>
                </c:pt>
                <c:pt idx="2">
                  <c:v>32885</c:v>
                </c:pt>
                <c:pt idx="3">
                  <c:v>38964</c:v>
                </c:pt>
                <c:pt idx="4">
                  <c:v>6019</c:v>
                </c:pt>
                <c:pt idx="5">
                  <c:v>12947</c:v>
                </c:pt>
                <c:pt idx="6">
                  <c:v>63512</c:v>
                </c:pt>
                <c:pt idx="7">
                  <c:v>22761</c:v>
                </c:pt>
                <c:pt idx="8">
                  <c:v>42839</c:v>
                </c:pt>
                <c:pt idx="9">
                  <c:v>8803</c:v>
                </c:pt>
                <c:pt idx="10">
                  <c:v>26076</c:v>
                </c:pt>
                <c:pt idx="11">
                  <c:v>61764</c:v>
                </c:pt>
                <c:pt idx="12">
                  <c:v>47478</c:v>
                </c:pt>
                <c:pt idx="13">
                  <c:v>37167</c:v>
                </c:pt>
                <c:pt idx="14">
                  <c:v>45608</c:v>
                </c:pt>
                <c:pt idx="15">
                  <c:v>39106</c:v>
                </c:pt>
                <c:pt idx="16">
                  <c:v>4917</c:v>
                </c:pt>
                <c:pt idx="17">
                  <c:v>26060</c:v>
                </c:pt>
                <c:pt idx="18">
                  <c:v>9984</c:v>
                </c:pt>
                <c:pt idx="19">
                  <c:v>43651</c:v>
                </c:pt>
                <c:pt idx="20">
                  <c:v>7310</c:v>
                </c:pt>
                <c:pt idx="21">
                  <c:v>665404</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21503</c:v>
                </c:pt>
                <c:pt idx="1">
                  <c:v>72532</c:v>
                </c:pt>
                <c:pt idx="2">
                  <c:v>33987</c:v>
                </c:pt>
                <c:pt idx="3">
                  <c:v>40227</c:v>
                </c:pt>
                <c:pt idx="4">
                  <c:v>5541</c:v>
                </c:pt>
                <c:pt idx="5">
                  <c:v>11543</c:v>
                </c:pt>
                <c:pt idx="6">
                  <c:v>63773</c:v>
                </c:pt>
                <c:pt idx="7">
                  <c:v>23896</c:v>
                </c:pt>
                <c:pt idx="8">
                  <c:v>40571</c:v>
                </c:pt>
                <c:pt idx="9">
                  <c:v>10521</c:v>
                </c:pt>
                <c:pt idx="10">
                  <c:v>28810</c:v>
                </c:pt>
                <c:pt idx="11">
                  <c:v>62837</c:v>
                </c:pt>
                <c:pt idx="12">
                  <c:v>51336</c:v>
                </c:pt>
                <c:pt idx="13">
                  <c:v>41776</c:v>
                </c:pt>
                <c:pt idx="14">
                  <c:v>45527</c:v>
                </c:pt>
                <c:pt idx="15">
                  <c:v>41837</c:v>
                </c:pt>
                <c:pt idx="16">
                  <c:v>4762</c:v>
                </c:pt>
                <c:pt idx="17">
                  <c:v>28301</c:v>
                </c:pt>
                <c:pt idx="18">
                  <c:v>11694</c:v>
                </c:pt>
                <c:pt idx="19">
                  <c:v>44975</c:v>
                </c:pt>
                <c:pt idx="20">
                  <c:v>8850</c:v>
                </c:pt>
                <c:pt idx="21">
                  <c:v>694799</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707457144"/>
        <c:axId val="707456752"/>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2">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 2</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2">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707457928"/>
        <c:axId val="707457536"/>
      </c:barChart>
      <c:valAx>
        <c:axId val="707456752"/>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707457144"/>
        <c:crosses val="max"/>
        <c:crossBetween val="between"/>
      </c:valAx>
      <c:catAx>
        <c:axId val="707457144"/>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707456752"/>
        <c:crosses val="autoZero"/>
        <c:auto val="1"/>
        <c:lblAlgn val="ctr"/>
        <c:lblOffset val="100"/>
        <c:noMultiLvlLbl val="0"/>
      </c:catAx>
      <c:valAx>
        <c:axId val="707457536"/>
        <c:scaling>
          <c:orientation val="minMax"/>
          <c:max val="1"/>
        </c:scaling>
        <c:delete val="1"/>
        <c:axPos val="b"/>
        <c:numFmt formatCode="General" sourceLinked="1"/>
        <c:majorTickMark val="out"/>
        <c:minorTickMark val="none"/>
        <c:tickLblPos val="nextTo"/>
        <c:crossAx val="707457928"/>
        <c:crosses val="autoZero"/>
        <c:crossBetween val="between"/>
      </c:valAx>
      <c:catAx>
        <c:axId val="707457928"/>
        <c:scaling>
          <c:orientation val="minMax"/>
        </c:scaling>
        <c:delete val="1"/>
        <c:axPos val="r"/>
        <c:numFmt formatCode="General" sourceLinked="1"/>
        <c:majorTickMark val="out"/>
        <c:minorTickMark val="none"/>
        <c:tickLblPos val="nextTo"/>
        <c:crossAx val="707457536"/>
        <c:crosses val="max"/>
        <c:auto val="1"/>
        <c:lblAlgn val="ctr"/>
        <c:lblOffset val="100"/>
        <c:noMultiLvlLbl val="0"/>
      </c:cat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&lt; 6 years</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New Jersey</c:v>
                </c:pt>
                <c:pt idx="1">
                  <c:v>Evesham</c:v>
                </c:pt>
                <c:pt idx="2">
                  <c:v>Mount Laurel</c:v>
                </c:pt>
              </c:strCache>
            </c:strRef>
          </c:cat>
          <c:val>
            <c:numRef>
              <c:f>Sheet1!$B$2:$B$4</c:f>
              <c:numCache>
                <c:formatCode>0%</c:formatCode>
                <c:ptCount val="3"/>
                <c:pt idx="0">
                  <c:v>0.318</c:v>
                </c:pt>
                <c:pt idx="1">
                  <c:v>0.28299999999999997</c:v>
                </c:pt>
                <c:pt idx="2">
                  <c:v>0.29299999999999998</c:v>
                </c:pt>
              </c:numCache>
            </c:numRef>
          </c:val>
          <c:extLst>
            <c:ext xmlns:c16="http://schemas.microsoft.com/office/drawing/2014/chart" uri="{C3380CC4-5D6E-409C-BE32-E72D297353CC}">
              <c16:uniqueId val="{00000000-6482-4CBC-BB12-35CB246AF4A0}"/>
            </c:ext>
          </c:extLst>
        </c:ser>
        <c:ser>
          <c:idx val="1"/>
          <c:order val="1"/>
          <c:tx>
            <c:strRef>
              <c:f>Sheet1!$C$1</c:f>
              <c:strCache>
                <c:ptCount val="1"/>
                <c:pt idx="0">
                  <c:v>6 - 11 years</c:v>
                </c:pt>
              </c:strCache>
            </c:strRef>
          </c:tx>
          <c:spPr>
            <a:pattFill prst="ltDnDiag">
              <a:fgClr>
                <a:schemeClr val="tx1"/>
              </a:fgClr>
              <a:bgClr>
                <a:schemeClr val="bg1"/>
              </a:bgClr>
            </a:pattFill>
            <a:ln>
              <a:solidFill>
                <a:schemeClr val="tx1"/>
              </a:solid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New Jersey</c:v>
                </c:pt>
                <c:pt idx="1">
                  <c:v>Evesham</c:v>
                </c:pt>
                <c:pt idx="2">
                  <c:v>Mount Laurel</c:v>
                </c:pt>
              </c:strCache>
            </c:strRef>
          </c:cat>
          <c:val>
            <c:numRef>
              <c:f>Sheet1!$C$2:$C$4</c:f>
              <c:numCache>
                <c:formatCode>0%</c:formatCode>
                <c:ptCount val="3"/>
                <c:pt idx="0">
                  <c:v>0.33400000000000002</c:v>
                </c:pt>
                <c:pt idx="1">
                  <c:v>0.32100000000000001</c:v>
                </c:pt>
                <c:pt idx="2">
                  <c:v>0.35599999999999998</c:v>
                </c:pt>
              </c:numCache>
            </c:numRef>
          </c:val>
          <c:extLst>
            <c:ext xmlns:c16="http://schemas.microsoft.com/office/drawing/2014/chart" uri="{C3380CC4-5D6E-409C-BE32-E72D297353CC}">
              <c16:uniqueId val="{00000001-6482-4CBC-BB12-35CB246AF4A0}"/>
            </c:ext>
          </c:extLst>
        </c:ser>
        <c:ser>
          <c:idx val="2"/>
          <c:order val="2"/>
          <c:tx>
            <c:strRef>
              <c:f>Sheet1!$D$1</c:f>
              <c:strCache>
                <c:ptCount val="1"/>
                <c:pt idx="0">
                  <c:v>12 - 17 years</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New Jersey</c:v>
                </c:pt>
                <c:pt idx="1">
                  <c:v>Evesham</c:v>
                </c:pt>
                <c:pt idx="2">
                  <c:v>Mount Laurel</c:v>
                </c:pt>
              </c:strCache>
            </c:strRef>
          </c:cat>
          <c:val>
            <c:numRef>
              <c:f>Sheet1!$D$2:$D$4</c:f>
              <c:numCache>
                <c:formatCode>0%</c:formatCode>
                <c:ptCount val="3"/>
                <c:pt idx="0">
                  <c:v>0.34799999999999998</c:v>
                </c:pt>
                <c:pt idx="1">
                  <c:v>0.39500000000000002</c:v>
                </c:pt>
                <c:pt idx="2">
                  <c:v>0.35099999999999998</c:v>
                </c:pt>
              </c:numCache>
            </c:numRef>
          </c:val>
          <c:extLst>
            <c:ext xmlns:c16="http://schemas.microsoft.com/office/drawing/2014/chart" uri="{C3380CC4-5D6E-409C-BE32-E72D297353CC}">
              <c16:uniqueId val="{00000002-6482-4CBC-BB12-35CB246AF4A0}"/>
            </c:ext>
          </c:extLst>
        </c:ser>
        <c:dLbls>
          <c:showLegendKey val="0"/>
          <c:showVal val="0"/>
          <c:showCatName val="0"/>
          <c:showSerName val="0"/>
          <c:showPercent val="0"/>
          <c:showBubbleSize val="0"/>
        </c:dLbls>
        <c:gapWidth val="150"/>
        <c:overlap val="100"/>
        <c:axId val="707458712"/>
        <c:axId val="707459104"/>
      </c:barChart>
      <c:catAx>
        <c:axId val="707458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7459104"/>
        <c:crosses val="autoZero"/>
        <c:auto val="1"/>
        <c:lblAlgn val="ctr"/>
        <c:lblOffset val="100"/>
        <c:noMultiLvlLbl val="0"/>
      </c:catAx>
      <c:valAx>
        <c:axId val="707459104"/>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07458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Sheet1!$C$2:$C$22</c:f>
              <c:numCache>
                <c:formatCode>General</c:formatCode>
                <c:ptCount val="21"/>
                <c:pt idx="0">
                  <c:v>295</c:v>
                </c:pt>
                <c:pt idx="1">
                  <c:v>460</c:v>
                </c:pt>
                <c:pt idx="2">
                  <c:v>538</c:v>
                </c:pt>
                <c:pt idx="3">
                  <c:v>583</c:v>
                </c:pt>
                <c:pt idx="4">
                  <c:v>700</c:v>
                </c:pt>
                <c:pt idx="5">
                  <c:v>947</c:v>
                </c:pt>
                <c:pt idx="6">
                  <c:v>1247</c:v>
                </c:pt>
                <c:pt idx="7">
                  <c:v>1498</c:v>
                </c:pt>
                <c:pt idx="8">
                  <c:v>1540</c:v>
                </c:pt>
                <c:pt idx="9">
                  <c:v>1739</c:v>
                </c:pt>
                <c:pt idx="10">
                  <c:v>1803</c:v>
                </c:pt>
                <c:pt idx="11">
                  <c:v>1837</c:v>
                </c:pt>
                <c:pt idx="12">
                  <c:v>1799</c:v>
                </c:pt>
                <c:pt idx="13">
                  <c:v>1768</c:v>
                </c:pt>
                <c:pt idx="14">
                  <c:v>2113</c:v>
                </c:pt>
                <c:pt idx="15">
                  <c:v>2442</c:v>
                </c:pt>
                <c:pt idx="16">
                  <c:v>2575</c:v>
                </c:pt>
                <c:pt idx="17">
                  <c:v>3034</c:v>
                </c:pt>
                <c:pt idx="18">
                  <c:v>3128</c:v>
                </c:pt>
                <c:pt idx="19">
                  <c:v>4801</c:v>
                </c:pt>
                <c:pt idx="20">
                  <c:v>4980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Sheet1!$D$2:$D$22</c:f>
              <c:numCache>
                <c:formatCode>General</c:formatCode>
                <c:ptCount val="21"/>
                <c:pt idx="0">
                  <c:v>29</c:v>
                </c:pt>
                <c:pt idx="1">
                  <c:v>45</c:v>
                </c:pt>
                <c:pt idx="2">
                  <c:v>117</c:v>
                </c:pt>
                <c:pt idx="3">
                  <c:v>159</c:v>
                </c:pt>
                <c:pt idx="4">
                  <c:v>79</c:v>
                </c:pt>
                <c:pt idx="5">
                  <c:v>71</c:v>
                </c:pt>
                <c:pt idx="6">
                  <c:v>95</c:v>
                </c:pt>
                <c:pt idx="7">
                  <c:v>305</c:v>
                </c:pt>
                <c:pt idx="8">
                  <c:v>321</c:v>
                </c:pt>
                <c:pt idx="9">
                  <c:v>261</c:v>
                </c:pt>
                <c:pt idx="10">
                  <c:v>233</c:v>
                </c:pt>
                <c:pt idx="11">
                  <c:v>212</c:v>
                </c:pt>
                <c:pt idx="12">
                  <c:v>259</c:v>
                </c:pt>
                <c:pt idx="13">
                  <c:v>315</c:v>
                </c:pt>
                <c:pt idx="14">
                  <c:v>266</c:v>
                </c:pt>
                <c:pt idx="15">
                  <c:v>243</c:v>
                </c:pt>
                <c:pt idx="16">
                  <c:v>359</c:v>
                </c:pt>
                <c:pt idx="17">
                  <c:v>288</c:v>
                </c:pt>
                <c:pt idx="18">
                  <c:v>210</c:v>
                </c:pt>
                <c:pt idx="19">
                  <c:v>658</c:v>
                </c:pt>
                <c:pt idx="20">
                  <c:v>1004</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Sheet1!$E$2:$E$22</c:f>
              <c:numCache>
                <c:formatCode>General</c:formatCode>
                <c:ptCount val="21"/>
                <c:pt idx="0">
                  <c:v>324</c:v>
                </c:pt>
                <c:pt idx="1">
                  <c:v>505</c:v>
                </c:pt>
                <c:pt idx="2">
                  <c:v>655</c:v>
                </c:pt>
                <c:pt idx="3">
                  <c:v>742</c:v>
                </c:pt>
                <c:pt idx="4">
                  <c:v>779</c:v>
                </c:pt>
                <c:pt idx="5">
                  <c:v>1018</c:v>
                </c:pt>
                <c:pt idx="6">
                  <c:v>1342</c:v>
                </c:pt>
                <c:pt idx="7">
                  <c:v>1803</c:v>
                </c:pt>
                <c:pt idx="8">
                  <c:v>1861</c:v>
                </c:pt>
                <c:pt idx="9">
                  <c:v>2000</c:v>
                </c:pt>
                <c:pt idx="10">
                  <c:v>2036</c:v>
                </c:pt>
                <c:pt idx="11">
                  <c:v>2049</c:v>
                </c:pt>
                <c:pt idx="12">
                  <c:v>2058</c:v>
                </c:pt>
                <c:pt idx="13">
                  <c:v>2083</c:v>
                </c:pt>
                <c:pt idx="14">
                  <c:v>2379</c:v>
                </c:pt>
                <c:pt idx="15">
                  <c:v>2685</c:v>
                </c:pt>
                <c:pt idx="16">
                  <c:v>2934</c:v>
                </c:pt>
                <c:pt idx="17">
                  <c:v>3322</c:v>
                </c:pt>
                <c:pt idx="18">
                  <c:v>3338</c:v>
                </c:pt>
                <c:pt idx="19">
                  <c:v>5459</c:v>
                </c:pt>
                <c:pt idx="20">
                  <c:v>5984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707459888"/>
        <c:axId val="707460280"/>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Sheet1!$B$2:$B$22</c:f>
              <c:numCache>
                <c:formatCode>General</c:formatCode>
                <c:ptCount val="21"/>
                <c:pt idx="12">
                  <c:v>2058</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Sheet1!$F$2:$F$22</c:f>
              <c:numCache>
                <c:formatCode>General</c:formatCode>
                <c:ptCount val="21"/>
                <c:pt idx="12">
                  <c:v>2058</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707461064"/>
        <c:axId val="707460672"/>
      </c:barChart>
      <c:catAx>
        <c:axId val="707459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7460280"/>
        <c:crosses val="autoZero"/>
        <c:auto val="1"/>
        <c:lblAlgn val="ctr"/>
        <c:lblOffset val="100"/>
        <c:noMultiLvlLbl val="0"/>
      </c:catAx>
      <c:valAx>
        <c:axId val="707460280"/>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7459888"/>
        <c:crosses val="autoZero"/>
        <c:crossBetween val="between"/>
      </c:valAx>
      <c:valAx>
        <c:axId val="707460672"/>
        <c:scaling>
          <c:orientation val="minMax"/>
          <c:max val="7000"/>
        </c:scaling>
        <c:delete val="1"/>
        <c:axPos val="t"/>
        <c:numFmt formatCode="General" sourceLinked="1"/>
        <c:majorTickMark val="out"/>
        <c:minorTickMark val="none"/>
        <c:tickLblPos val="nextTo"/>
        <c:crossAx val="707461064"/>
        <c:crosses val="max"/>
        <c:crossBetween val="between"/>
      </c:valAx>
      <c:catAx>
        <c:axId val="707461064"/>
        <c:scaling>
          <c:orientation val="minMax"/>
        </c:scaling>
        <c:delete val="1"/>
        <c:axPos val="l"/>
        <c:numFmt formatCode="General" sourceLinked="1"/>
        <c:majorTickMark val="out"/>
        <c:minorTickMark val="none"/>
        <c:tickLblPos val="nextTo"/>
        <c:crossAx val="707460672"/>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Sheet1!$B$2:$B$9</c:f>
              <c:numCache>
                <c:formatCode>General</c:formatCode>
                <c:ptCount val="8"/>
                <c:pt idx="0">
                  <c:v>97</c:v>
                </c:pt>
                <c:pt idx="1">
                  <c:v>147</c:v>
                </c:pt>
                <c:pt idx="2">
                  <c:v>174</c:v>
                </c:pt>
                <c:pt idx="3">
                  <c:v>181</c:v>
                </c:pt>
                <c:pt idx="4">
                  <c:v>182</c:v>
                </c:pt>
                <c:pt idx="5">
                  <c:v>167</c:v>
                </c:pt>
                <c:pt idx="6">
                  <c:v>143</c:v>
                </c:pt>
                <c:pt idx="7">
                  <c:v>96</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Sheet1!$C$2:$C$9</c:f>
              <c:numCache>
                <c:formatCode>General</c:formatCode>
                <c:ptCount val="8"/>
                <c:pt idx="0">
                  <c:v>273</c:v>
                </c:pt>
                <c:pt idx="1">
                  <c:v>303</c:v>
                </c:pt>
                <c:pt idx="2">
                  <c:v>290</c:v>
                </c:pt>
                <c:pt idx="3">
                  <c:v>291</c:v>
                </c:pt>
                <c:pt idx="4">
                  <c:v>234</c:v>
                </c:pt>
                <c:pt idx="5">
                  <c:v>176</c:v>
                </c:pt>
                <c:pt idx="6">
                  <c:v>179</c:v>
                </c:pt>
                <c:pt idx="7">
                  <c:v>163</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707461848"/>
        <c:axId val="707462240"/>
      </c:barChart>
      <c:catAx>
        <c:axId val="707461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7462240"/>
        <c:crosses val="autoZero"/>
        <c:auto val="1"/>
        <c:lblAlgn val="ctr"/>
        <c:lblOffset val="100"/>
        <c:noMultiLvlLbl val="0"/>
      </c:catAx>
      <c:valAx>
        <c:axId val="707462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7461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Sheet1!$B$2:$B$22</c:f>
              <c:numCache>
                <c:formatCode>0%</c:formatCode>
                <c:ptCount val="21"/>
                <c:pt idx="0">
                  <c:v>3.9E-2</c:v>
                </c:pt>
                <c:pt idx="1">
                  <c:v>4.1000000000000002E-2</c:v>
                </c:pt>
                <c:pt idx="2">
                  <c:v>4.2000000000000003E-2</c:v>
                </c:pt>
                <c:pt idx="3">
                  <c:v>5.7000000000000002E-2</c:v>
                </c:pt>
                <c:pt idx="5">
                  <c:v>7.5999999999999998E-2</c:v>
                </c:pt>
                <c:pt idx="6">
                  <c:v>8.1000000000000003E-2</c:v>
                </c:pt>
                <c:pt idx="7">
                  <c:v>8.5999999999999993E-2</c:v>
                </c:pt>
                <c:pt idx="8">
                  <c:v>8.7999999999999995E-2</c:v>
                </c:pt>
                <c:pt idx="9">
                  <c:v>0.10299999999999999</c:v>
                </c:pt>
                <c:pt idx="10">
                  <c:v>0.115</c:v>
                </c:pt>
                <c:pt idx="11">
                  <c:v>0.124</c:v>
                </c:pt>
                <c:pt idx="12">
                  <c:v>0.127</c:v>
                </c:pt>
                <c:pt idx="13">
                  <c:v>0.13600000000000001</c:v>
                </c:pt>
                <c:pt idx="14">
                  <c:v>0.155</c:v>
                </c:pt>
                <c:pt idx="15">
                  <c:v>0.19600000000000001</c:v>
                </c:pt>
                <c:pt idx="16">
                  <c:v>0.19900000000000001</c:v>
                </c:pt>
                <c:pt idx="17">
                  <c:v>0.20200000000000001</c:v>
                </c:pt>
                <c:pt idx="18">
                  <c:v>0.20799999999999999</c:v>
                </c:pt>
                <c:pt idx="19">
                  <c:v>0.218</c:v>
                </c:pt>
                <c:pt idx="20">
                  <c:v>0.219</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Sheet1!$C$2:$C$22</c:f>
              <c:numCache>
                <c:formatCode>General</c:formatCode>
                <c:ptCount val="21"/>
                <c:pt idx="4" formatCode="0%">
                  <c:v>7.0000000000000007E-2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17%</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Sheet1!$D$2:$D$22</c:f>
              <c:numCache>
                <c:formatCode>0%</c:formatCode>
                <c:ptCount val="21"/>
                <c:pt idx="0">
                  <c:v>0.16700000000000001</c:v>
                </c:pt>
                <c:pt idx="1">
                  <c:v>0.16700000000000001</c:v>
                </c:pt>
                <c:pt idx="2">
                  <c:v>0.16700000000000001</c:v>
                </c:pt>
                <c:pt idx="3">
                  <c:v>0.16700000000000001</c:v>
                </c:pt>
                <c:pt idx="4">
                  <c:v>0.16700000000000001</c:v>
                </c:pt>
                <c:pt idx="5">
                  <c:v>0.16700000000000001</c:v>
                </c:pt>
                <c:pt idx="6">
                  <c:v>0.16700000000000001</c:v>
                </c:pt>
                <c:pt idx="7">
                  <c:v>0.16700000000000001</c:v>
                </c:pt>
                <c:pt idx="8">
                  <c:v>0.16700000000000001</c:v>
                </c:pt>
                <c:pt idx="9">
                  <c:v>0.16700000000000001</c:v>
                </c:pt>
                <c:pt idx="10">
                  <c:v>0.16700000000000001</c:v>
                </c:pt>
                <c:pt idx="11">
                  <c:v>0.16700000000000001</c:v>
                </c:pt>
                <c:pt idx="12">
                  <c:v>0.16700000000000001</c:v>
                </c:pt>
                <c:pt idx="13">
                  <c:v>0.16700000000000001</c:v>
                </c:pt>
                <c:pt idx="14">
                  <c:v>0.16700000000000001</c:v>
                </c:pt>
                <c:pt idx="15">
                  <c:v>0.16700000000000001</c:v>
                </c:pt>
                <c:pt idx="16">
                  <c:v>0.16700000000000001</c:v>
                </c:pt>
                <c:pt idx="17">
                  <c:v>0.16700000000000001</c:v>
                </c:pt>
                <c:pt idx="18">
                  <c:v>0.16700000000000001</c:v>
                </c:pt>
                <c:pt idx="19">
                  <c:v>0.16700000000000001</c:v>
                </c:pt>
                <c:pt idx="20">
                  <c:v>0.16700000000000001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12%</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Sheet1!$E$2:$E$22</c:f>
              <c:numCache>
                <c:formatCode>0%</c:formatCode>
                <c:ptCount val="21"/>
                <c:pt idx="0">
                  <c:v>0.123</c:v>
                </c:pt>
                <c:pt idx="1">
                  <c:v>0.123</c:v>
                </c:pt>
                <c:pt idx="2">
                  <c:v>0.123</c:v>
                </c:pt>
                <c:pt idx="3">
                  <c:v>0.123</c:v>
                </c:pt>
                <c:pt idx="4">
                  <c:v>0.123</c:v>
                </c:pt>
                <c:pt idx="5">
                  <c:v>0.123</c:v>
                </c:pt>
                <c:pt idx="6">
                  <c:v>0.123</c:v>
                </c:pt>
                <c:pt idx="7">
                  <c:v>0.123</c:v>
                </c:pt>
                <c:pt idx="8">
                  <c:v>0.123</c:v>
                </c:pt>
                <c:pt idx="9">
                  <c:v>0.123</c:v>
                </c:pt>
                <c:pt idx="10">
                  <c:v>0.123</c:v>
                </c:pt>
                <c:pt idx="11">
                  <c:v>0.123</c:v>
                </c:pt>
                <c:pt idx="12">
                  <c:v>0.123</c:v>
                </c:pt>
                <c:pt idx="13">
                  <c:v>0.123</c:v>
                </c:pt>
                <c:pt idx="14">
                  <c:v>0.123</c:v>
                </c:pt>
                <c:pt idx="15">
                  <c:v>0.123</c:v>
                </c:pt>
                <c:pt idx="16">
                  <c:v>0.123</c:v>
                </c:pt>
                <c:pt idx="17">
                  <c:v>0.123</c:v>
                </c:pt>
                <c:pt idx="18">
                  <c:v>0.123</c:v>
                </c:pt>
                <c:pt idx="19">
                  <c:v>0.123</c:v>
                </c:pt>
                <c:pt idx="20">
                  <c:v>0.123</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707462632"/>
        <c:axId val="707463024"/>
      </c:barChart>
      <c:catAx>
        <c:axId val="7074626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7463024"/>
        <c:crosses val="autoZero"/>
        <c:auto val="1"/>
        <c:lblAlgn val="ctr"/>
        <c:lblOffset val="100"/>
        <c:noMultiLvlLbl val="0"/>
      </c:catAx>
      <c:valAx>
        <c:axId val="707463024"/>
        <c:scaling>
          <c:orientation val="minMax"/>
          <c:max val="0.25"/>
          <c:min val="0"/>
        </c:scaling>
        <c:delete val="1"/>
        <c:axPos val="b"/>
        <c:numFmt formatCode="0%" sourceLinked="1"/>
        <c:majorTickMark val="out"/>
        <c:minorTickMark val="none"/>
        <c:tickLblPos val="nextTo"/>
        <c:crossAx val="707462632"/>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7880170257641116"/>
          <c:y val="0.8143581293631708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0.06</c:v>
                </c:pt>
                <c:pt idx="1">
                  <c:v>6.3E-2</c:v>
                </c:pt>
                <c:pt idx="2">
                  <c:v>6.9000000000000006E-2</c:v>
                </c:pt>
                <c:pt idx="3">
                  <c:v>7.0999999999999994E-2</c:v>
                </c:pt>
                <c:pt idx="4">
                  <c:v>7.0000000000000007E-2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707463808"/>
        <c:axId val="707464200"/>
      </c:lineChart>
      <c:catAx>
        <c:axId val="70746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07464200"/>
        <c:crosses val="autoZero"/>
        <c:auto val="1"/>
        <c:lblAlgn val="ctr"/>
        <c:lblOffset val="100"/>
        <c:noMultiLvlLbl val="0"/>
      </c:catAx>
      <c:valAx>
        <c:axId val="707464200"/>
        <c:scaling>
          <c:orientation val="minMax"/>
          <c:max val="1"/>
          <c:min val="0"/>
        </c:scaling>
        <c:delete val="1"/>
        <c:axPos val="l"/>
        <c:numFmt formatCode="0%" sourceLinked="1"/>
        <c:majorTickMark val="out"/>
        <c:minorTickMark val="none"/>
        <c:tickLblPos val="nextTo"/>
        <c:crossAx val="7074638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Wrightstown</c:v>
                </c:pt>
                <c:pt idx="1">
                  <c:v>Beverly City</c:v>
                </c:pt>
                <c:pt idx="2">
                  <c:v>Pemberton Borough</c:v>
                </c:pt>
                <c:pt idx="3">
                  <c:v>Burlington City</c:v>
                </c:pt>
                <c:pt idx="4">
                  <c:v>Bass River</c:v>
                </c:pt>
                <c:pt idx="5">
                  <c:v>Palmyra</c:v>
                </c:pt>
                <c:pt idx="6">
                  <c:v>Pemberton Township</c:v>
                </c:pt>
                <c:pt idx="7">
                  <c:v>Maple Shade</c:v>
                </c:pt>
                <c:pt idx="8">
                  <c:v>Riverton</c:v>
                </c:pt>
                <c:pt idx="9">
                  <c:v>New Hanover</c:v>
                </c:pt>
              </c:strCache>
            </c:strRef>
          </c:cat>
          <c:val>
            <c:numRef>
              <c:f>Sheet1!$B$2:$B$11</c:f>
              <c:numCache>
                <c:formatCode>0%</c:formatCode>
                <c:ptCount val="10"/>
                <c:pt idx="0">
                  <c:v>0.4</c:v>
                </c:pt>
                <c:pt idx="1">
                  <c:v>0.25</c:v>
                </c:pt>
                <c:pt idx="2">
                  <c:v>0.22800000000000001</c:v>
                </c:pt>
                <c:pt idx="3">
                  <c:v>0.21199999999999999</c:v>
                </c:pt>
                <c:pt idx="4">
                  <c:v>0.192</c:v>
                </c:pt>
                <c:pt idx="5">
                  <c:v>0.17899999999999999</c:v>
                </c:pt>
                <c:pt idx="6">
                  <c:v>0.151</c:v>
                </c:pt>
                <c:pt idx="7">
                  <c:v>0.127</c:v>
                </c:pt>
                <c:pt idx="8">
                  <c:v>0.11899999999999999</c:v>
                </c:pt>
                <c:pt idx="9">
                  <c:v>0.114</c:v>
                </c:pt>
              </c:numCache>
            </c:numRef>
          </c:val>
          <c:extLst>
            <c:ext xmlns:c16="http://schemas.microsoft.com/office/drawing/2014/chart" uri="{C3380CC4-5D6E-409C-BE32-E72D297353CC}">
              <c16:uniqueId val="{00000000-9387-42DF-8A2C-FECD6E8874E8}"/>
            </c:ext>
          </c:extLst>
        </c:ser>
        <c:ser>
          <c:idx val="3"/>
          <c:order val="1"/>
          <c:tx>
            <c:strRef>
              <c:f>Sheet1!$C$1</c:f>
              <c:strCache>
                <c:ptCount val="1"/>
                <c:pt idx="0">
                  <c:v>NJ 12%</c:v>
                </c:pt>
              </c:strCache>
            </c:strRef>
          </c:tx>
          <c:spPr>
            <a:solidFill>
              <a:schemeClr val="bg1"/>
            </a:solidFill>
            <a:ln w="19050">
              <a:noFill/>
              <a:prstDash val="sysDot"/>
            </a:ln>
            <a:effectLst/>
          </c:spPr>
          <c:invertIfNegative val="0"/>
          <c:cat>
            <c:strRef>
              <c:f>Sheet1!$A$2:$A$11</c:f>
              <c:strCache>
                <c:ptCount val="10"/>
                <c:pt idx="0">
                  <c:v>Wrightstown</c:v>
                </c:pt>
                <c:pt idx="1">
                  <c:v>Beverly City</c:v>
                </c:pt>
                <c:pt idx="2">
                  <c:v>Pemberton Borough</c:v>
                </c:pt>
                <c:pt idx="3">
                  <c:v>Burlington City</c:v>
                </c:pt>
                <c:pt idx="4">
                  <c:v>Bass River</c:v>
                </c:pt>
                <c:pt idx="5">
                  <c:v>Palmyra</c:v>
                </c:pt>
                <c:pt idx="6">
                  <c:v>Pemberton Township</c:v>
                </c:pt>
                <c:pt idx="7">
                  <c:v>Maple Shade</c:v>
                </c:pt>
                <c:pt idx="8">
                  <c:v>Riverton</c:v>
                </c:pt>
                <c:pt idx="9">
                  <c:v>New Hanover</c:v>
                </c:pt>
              </c:strCache>
            </c:strRef>
          </c:cat>
          <c:val>
            <c:numRef>
              <c:f>Sheet1!$C$2:$C$11</c:f>
              <c:numCache>
                <c:formatCode>0%</c:formatCode>
                <c:ptCount val="10"/>
                <c:pt idx="0">
                  <c:v>0.12</c:v>
                </c:pt>
                <c:pt idx="1">
                  <c:v>0.12</c:v>
                </c:pt>
                <c:pt idx="2">
                  <c:v>0.12</c:v>
                </c:pt>
                <c:pt idx="3">
                  <c:v>0.12</c:v>
                </c:pt>
                <c:pt idx="4">
                  <c:v>0.12</c:v>
                </c:pt>
                <c:pt idx="5">
                  <c:v>0.12</c:v>
                </c:pt>
                <c:pt idx="6">
                  <c:v>0.12</c:v>
                </c:pt>
                <c:pt idx="7">
                  <c:v>0.12</c:v>
                </c:pt>
                <c:pt idx="8">
                  <c:v>0.12</c:v>
                </c:pt>
                <c:pt idx="9">
                  <c:v>0.12</c:v>
                </c:pt>
              </c:numCache>
            </c:numRef>
          </c:val>
          <c:extLst>
            <c:ext xmlns:c16="http://schemas.microsoft.com/office/drawing/2014/chart" uri="{C3380CC4-5D6E-409C-BE32-E72D297353CC}">
              <c16:uniqueId val="{00000003-9387-42DF-8A2C-FECD6E8874E8}"/>
            </c:ext>
          </c:extLst>
        </c:ser>
        <c:ser>
          <c:idx val="2"/>
          <c:order val="2"/>
          <c:tx>
            <c:strRef>
              <c:f>Sheet1!$D$1</c:f>
              <c:strCache>
                <c:ptCount val="1"/>
                <c:pt idx="0">
                  <c:v>US 17%</c:v>
                </c:pt>
              </c:strCache>
            </c:strRef>
          </c:tx>
          <c:spPr>
            <a:solidFill>
              <a:schemeClr val="bg1"/>
            </a:solidFill>
            <a:ln w="19050">
              <a:noFill/>
              <a:prstDash val="sysDot"/>
            </a:ln>
            <a:effectLst/>
          </c:spPr>
          <c:invertIfNegative val="0"/>
          <c:cat>
            <c:strRef>
              <c:f>Sheet1!$A$2:$A$11</c:f>
              <c:strCache>
                <c:ptCount val="10"/>
                <c:pt idx="0">
                  <c:v>Wrightstown</c:v>
                </c:pt>
                <c:pt idx="1">
                  <c:v>Beverly City</c:v>
                </c:pt>
                <c:pt idx="2">
                  <c:v>Pemberton Borough</c:v>
                </c:pt>
                <c:pt idx="3">
                  <c:v>Burlington City</c:v>
                </c:pt>
                <c:pt idx="4">
                  <c:v>Bass River</c:v>
                </c:pt>
                <c:pt idx="5">
                  <c:v>Palmyra</c:v>
                </c:pt>
                <c:pt idx="6">
                  <c:v>Pemberton Township</c:v>
                </c:pt>
                <c:pt idx="7">
                  <c:v>Maple Shade</c:v>
                </c:pt>
                <c:pt idx="8">
                  <c:v>Riverton</c:v>
                </c:pt>
                <c:pt idx="9">
                  <c:v>New Hanover</c:v>
                </c:pt>
              </c:strCache>
            </c:strRef>
          </c:cat>
          <c:val>
            <c:numRef>
              <c:f>Sheet1!$D$2:$D$11</c:f>
              <c:numCache>
                <c:formatCode>0%</c:formatCode>
                <c:ptCount val="10"/>
                <c:pt idx="0">
                  <c:v>0.17</c:v>
                </c:pt>
                <c:pt idx="1">
                  <c:v>0.17</c:v>
                </c:pt>
                <c:pt idx="2">
                  <c:v>0.17</c:v>
                </c:pt>
                <c:pt idx="3">
                  <c:v>0.17</c:v>
                </c:pt>
                <c:pt idx="4">
                  <c:v>0.17</c:v>
                </c:pt>
                <c:pt idx="5">
                  <c:v>0.17</c:v>
                </c:pt>
                <c:pt idx="6">
                  <c:v>0.17</c:v>
                </c:pt>
                <c:pt idx="7">
                  <c:v>0.17</c:v>
                </c:pt>
                <c:pt idx="8">
                  <c:v>0.17</c:v>
                </c:pt>
                <c:pt idx="9">
                  <c:v>0.17</c:v>
                </c:pt>
              </c:numCache>
            </c:numRef>
          </c:val>
          <c:extLst>
            <c:ext xmlns:c16="http://schemas.microsoft.com/office/drawing/2014/chart" uri="{C3380CC4-5D6E-409C-BE32-E72D297353CC}">
              <c16:uniqueId val="{00000002-9387-42DF-8A2C-FECD6E8874E8}"/>
            </c:ext>
          </c:extLst>
        </c:ser>
        <c:ser>
          <c:idx val="1"/>
          <c:order val="3"/>
          <c:tx>
            <c:strRef>
              <c:f>Sheet1!$E$1</c:f>
              <c:strCache>
                <c:ptCount val="1"/>
                <c:pt idx="0">
                  <c:v>Burlington County Avg. 7.0%</c:v>
                </c:pt>
              </c:strCache>
            </c:strRef>
          </c:tx>
          <c:spPr>
            <a:solidFill>
              <a:schemeClr val="bg1"/>
            </a:solidFill>
            <a:ln w="19050">
              <a:noFill/>
              <a:prstDash val="sysDot"/>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Wrightstown</c:v>
                </c:pt>
                <c:pt idx="1">
                  <c:v>Beverly City</c:v>
                </c:pt>
                <c:pt idx="2">
                  <c:v>Pemberton Borough</c:v>
                </c:pt>
                <c:pt idx="3">
                  <c:v>Burlington City</c:v>
                </c:pt>
                <c:pt idx="4">
                  <c:v>Bass River</c:v>
                </c:pt>
                <c:pt idx="5">
                  <c:v>Palmyra</c:v>
                </c:pt>
                <c:pt idx="6">
                  <c:v>Pemberton Township</c:v>
                </c:pt>
                <c:pt idx="7">
                  <c:v>Maple Shade</c:v>
                </c:pt>
                <c:pt idx="8">
                  <c:v>Riverton</c:v>
                </c:pt>
                <c:pt idx="9">
                  <c:v>New Hanover</c:v>
                </c:pt>
              </c:strCache>
            </c:strRef>
          </c:cat>
          <c:val>
            <c:numRef>
              <c:f>Sheet1!$E$2:$E$11</c:f>
              <c:numCache>
                <c:formatCode>0%</c:formatCode>
                <c:ptCount val="10"/>
                <c:pt idx="0">
                  <c:v>7.0000000000000007E-2</c:v>
                </c:pt>
                <c:pt idx="1">
                  <c:v>7.0000000000000007E-2</c:v>
                </c:pt>
                <c:pt idx="2">
                  <c:v>7.0000000000000007E-2</c:v>
                </c:pt>
                <c:pt idx="3">
                  <c:v>7.0000000000000007E-2</c:v>
                </c:pt>
                <c:pt idx="4">
                  <c:v>7.0000000000000007E-2</c:v>
                </c:pt>
                <c:pt idx="5">
                  <c:v>7.0000000000000007E-2</c:v>
                </c:pt>
                <c:pt idx="6">
                  <c:v>7.0000000000000007E-2</c:v>
                </c:pt>
                <c:pt idx="7">
                  <c:v>7.0000000000000007E-2</c:v>
                </c:pt>
                <c:pt idx="8">
                  <c:v>7.0000000000000007E-2</c:v>
                </c:pt>
                <c:pt idx="9">
                  <c:v>7.0000000000000007E-2</c:v>
                </c:pt>
              </c:numCache>
            </c:numRef>
          </c:val>
          <c:extLst>
            <c:ext xmlns:c16="http://schemas.microsoft.com/office/drawing/2014/chart" uri="{C3380CC4-5D6E-409C-BE32-E72D297353CC}">
              <c16:uniqueId val="{00000001-9387-42DF-8A2C-FECD6E8874E8}"/>
            </c:ext>
          </c:extLst>
        </c:ser>
        <c:dLbls>
          <c:showLegendKey val="0"/>
          <c:showVal val="0"/>
          <c:showCatName val="0"/>
          <c:showSerName val="0"/>
          <c:showPercent val="0"/>
          <c:showBubbleSize val="0"/>
        </c:dLbls>
        <c:gapWidth val="182"/>
        <c:axId val="707464984"/>
        <c:axId val="707465376"/>
      </c:barChart>
      <c:catAx>
        <c:axId val="707464984"/>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7465376"/>
        <c:crosses val="autoZero"/>
        <c:auto val="1"/>
        <c:lblAlgn val="ctr"/>
        <c:lblOffset val="100"/>
        <c:noMultiLvlLbl val="0"/>
      </c:catAx>
      <c:valAx>
        <c:axId val="707465376"/>
        <c:scaling>
          <c:orientation val="minMax"/>
          <c:max val="0.8"/>
        </c:scaling>
        <c:delete val="1"/>
        <c:axPos val="b"/>
        <c:numFmt formatCode="0%" sourceLinked="1"/>
        <c:majorTickMark val="out"/>
        <c:minorTickMark val="none"/>
        <c:tickLblPos val="nextTo"/>
        <c:crossAx val="707464984"/>
        <c:crosses val="autoZero"/>
        <c:crossBetween val="between"/>
      </c:valAx>
      <c:spPr>
        <a:noFill/>
        <a:ln>
          <a:noFill/>
        </a:ln>
        <a:effectLst/>
      </c:spPr>
    </c:plotArea>
    <c:legend>
      <c:legendPos val="r"/>
      <c:legendEntry>
        <c:idx val="1"/>
        <c:delete val="1"/>
      </c:legendEntry>
      <c:legendEntry>
        <c:idx val="2"/>
        <c:delete val="1"/>
      </c:legendEntry>
      <c:legendEntry>
        <c:idx val="3"/>
        <c:delete val="1"/>
      </c:legendEntry>
      <c:legendEntry>
        <c:idx val="4"/>
        <c:delete val="1"/>
      </c:legendEntry>
      <c:layout>
        <c:manualLayout>
          <c:xMode val="edge"/>
          <c:yMode val="edge"/>
          <c:x val="6.9434661445381296E-2"/>
          <c:y val="0.92248508709138632"/>
          <c:w val="0.24198564068283859"/>
          <c:h val="7.422174500914657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Burlington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5"/>
              <c:layout>
                <c:manualLayout>
                  <c:x val="0"/>
                  <c:y val="2.895753115841747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71D-4CBD-B4A3-29AB7ABBFF98}"/>
                </c:ext>
              </c:extLst>
            </c:dLbl>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1397</c:v>
                </c:pt>
                <c:pt idx="1">
                  <c:v>749</c:v>
                </c:pt>
                <c:pt idx="2">
                  <c:v>1527</c:v>
                </c:pt>
                <c:pt idx="3">
                  <c:v>1249</c:v>
                </c:pt>
                <c:pt idx="4">
                  <c:v>1078</c:v>
                </c:pt>
                <c:pt idx="5">
                  <c:v>866</c:v>
                </c:pt>
                <c:pt idx="6">
                  <c:v>1093</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1">
                  <c:v>95493</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707466552"/>
        <c:axId val="707466944"/>
      </c:barChart>
      <c:catAx>
        <c:axId val="707466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07466944"/>
        <c:crosses val="autoZero"/>
        <c:auto val="1"/>
        <c:lblAlgn val="ctr"/>
        <c:lblOffset val="100"/>
        <c:noMultiLvlLbl val="0"/>
      </c:catAx>
      <c:valAx>
        <c:axId val="707466944"/>
        <c:scaling>
          <c:orientation val="minMax"/>
        </c:scaling>
        <c:delete val="1"/>
        <c:axPos val="b"/>
        <c:numFmt formatCode="&quot;$&quot;#,##0_);[Red]\(&quot;$&quot;#,##0\)" sourceLinked="1"/>
        <c:majorTickMark val="none"/>
        <c:minorTickMark val="none"/>
        <c:tickLblPos val="nextTo"/>
        <c:crossAx val="7074665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78446</c:v>
                </c:pt>
                <c:pt idx="1">
                  <c:v>79612</c:v>
                </c:pt>
                <c:pt idx="2">
                  <c:v>78621</c:v>
                </c:pt>
                <c:pt idx="3">
                  <c:v>80034</c:v>
                </c:pt>
                <c:pt idx="4">
                  <c:v>82839</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79095960"/>
        <c:axId val="379096352"/>
      </c:lineChart>
      <c:catAx>
        <c:axId val="379095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96352"/>
        <c:crosses val="autoZero"/>
        <c:auto val="1"/>
        <c:lblAlgn val="ctr"/>
        <c:lblOffset val="100"/>
        <c:noMultiLvlLbl val="0"/>
      </c:catAx>
      <c:valAx>
        <c:axId val="379096352"/>
        <c:scaling>
          <c:orientation val="minMax"/>
        </c:scaling>
        <c:delete val="1"/>
        <c:axPos val="l"/>
        <c:numFmt formatCode="_(&quot;$&quot;* #,##0_);_(&quot;$&quot;* \(#,##0\);_(&quot;$&quot;* &quot;-&quot;??_);_(@_)" sourceLinked="1"/>
        <c:majorTickMark val="out"/>
        <c:minorTickMark val="none"/>
        <c:tickLblPos val="nextTo"/>
        <c:crossAx val="3790959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Sheet1!$B$2:$B$22</c:f>
              <c:numCache>
                <c:formatCode>_("$"* #,##0_);_("$"* \(#,##0\);_("$"* "-"??_);_(@_)</c:formatCode>
                <c:ptCount val="21"/>
                <c:pt idx="0">
                  <c:v>50000</c:v>
                </c:pt>
                <c:pt idx="1">
                  <c:v>57365</c:v>
                </c:pt>
                <c:pt idx="2">
                  <c:v>57514</c:v>
                </c:pt>
                <c:pt idx="3">
                  <c:v>62332</c:v>
                </c:pt>
                <c:pt idx="4">
                  <c:v>62681</c:v>
                </c:pt>
                <c:pt idx="5">
                  <c:v>63339</c:v>
                </c:pt>
                <c:pt idx="6">
                  <c:v>63934</c:v>
                </c:pt>
                <c:pt idx="7">
                  <c:v>65037</c:v>
                </c:pt>
                <c:pt idx="8">
                  <c:v>65771</c:v>
                </c:pt>
                <c:pt idx="9">
                  <c:v>73376</c:v>
                </c:pt>
                <c:pt idx="10">
                  <c:v>75500</c:v>
                </c:pt>
                <c:pt idx="11">
                  <c:v>77027</c:v>
                </c:pt>
                <c:pt idx="12">
                  <c:v>81489</c:v>
                </c:pt>
                <c:pt idx="14">
                  <c:v>83133</c:v>
                </c:pt>
                <c:pt idx="15">
                  <c:v>89238</c:v>
                </c:pt>
                <c:pt idx="16">
                  <c:v>91572</c:v>
                </c:pt>
                <c:pt idx="17">
                  <c:v>91807</c:v>
                </c:pt>
                <c:pt idx="18">
                  <c:v>106046</c:v>
                </c:pt>
                <c:pt idx="19">
                  <c:v>107034</c:v>
                </c:pt>
                <c:pt idx="20">
                  <c:v>110969</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Sheet1!$C$2:$C$22</c:f>
              <c:numCache>
                <c:formatCode>General</c:formatCode>
                <c:ptCount val="21"/>
                <c:pt idx="13" formatCode="_(&quot;$&quot;* #,##0_);_(&quot;$&quot;* \(#,##0\);_(&quot;$&quot;* &quot;-&quot;??_);_(@_)">
                  <c:v>82839</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$76,475</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Sheet1!$D$2:$D$22</c:f>
              <c:numCache>
                <c:formatCode>_("$"* #,##0_);_("$"* \(#,##0\);_("$"* "-"??_);_(@_)</c:formatCode>
                <c:ptCount val="21"/>
                <c:pt idx="0">
                  <c:v>76475</c:v>
                </c:pt>
                <c:pt idx="1">
                  <c:v>76475</c:v>
                </c:pt>
                <c:pt idx="2">
                  <c:v>76475</c:v>
                </c:pt>
                <c:pt idx="3">
                  <c:v>76475</c:v>
                </c:pt>
                <c:pt idx="4">
                  <c:v>76475</c:v>
                </c:pt>
                <c:pt idx="5">
                  <c:v>76475</c:v>
                </c:pt>
                <c:pt idx="6">
                  <c:v>76475</c:v>
                </c:pt>
                <c:pt idx="7">
                  <c:v>76475</c:v>
                </c:pt>
                <c:pt idx="8">
                  <c:v>76475</c:v>
                </c:pt>
                <c:pt idx="9">
                  <c:v>76475</c:v>
                </c:pt>
                <c:pt idx="10">
                  <c:v>76475</c:v>
                </c:pt>
                <c:pt idx="11">
                  <c:v>76475</c:v>
                </c:pt>
                <c:pt idx="12">
                  <c:v>76475</c:v>
                </c:pt>
                <c:pt idx="13">
                  <c:v>76475</c:v>
                </c:pt>
                <c:pt idx="14">
                  <c:v>76475</c:v>
                </c:pt>
                <c:pt idx="15">
                  <c:v>76475</c:v>
                </c:pt>
                <c:pt idx="16">
                  <c:v>76475</c:v>
                </c:pt>
                <c:pt idx="17">
                  <c:v>76475</c:v>
                </c:pt>
                <c:pt idx="18">
                  <c:v>76475</c:v>
                </c:pt>
                <c:pt idx="19">
                  <c:v>76475</c:v>
                </c:pt>
                <c:pt idx="20">
                  <c:v>76475</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$57,652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Sheet1!$E$2:$E$22</c:f>
              <c:numCache>
                <c:formatCode>_("$"* #,##0_);_("$"* \(#,##0\);_("$"* "-"??_);_(@_)</c:formatCode>
                <c:ptCount val="21"/>
                <c:pt idx="0">
                  <c:v>57652</c:v>
                </c:pt>
                <c:pt idx="1">
                  <c:v>57652</c:v>
                </c:pt>
                <c:pt idx="2">
                  <c:v>57652</c:v>
                </c:pt>
                <c:pt idx="3">
                  <c:v>57652</c:v>
                </c:pt>
                <c:pt idx="4">
                  <c:v>57652</c:v>
                </c:pt>
                <c:pt idx="5">
                  <c:v>57652</c:v>
                </c:pt>
                <c:pt idx="6">
                  <c:v>57652</c:v>
                </c:pt>
                <c:pt idx="7">
                  <c:v>57652</c:v>
                </c:pt>
                <c:pt idx="8">
                  <c:v>57652</c:v>
                </c:pt>
                <c:pt idx="9">
                  <c:v>57652</c:v>
                </c:pt>
                <c:pt idx="10">
                  <c:v>57652</c:v>
                </c:pt>
                <c:pt idx="11">
                  <c:v>57652</c:v>
                </c:pt>
                <c:pt idx="12">
                  <c:v>57652</c:v>
                </c:pt>
                <c:pt idx="13">
                  <c:v>57652</c:v>
                </c:pt>
                <c:pt idx="14">
                  <c:v>57652</c:v>
                </c:pt>
                <c:pt idx="15">
                  <c:v>57652</c:v>
                </c:pt>
                <c:pt idx="16">
                  <c:v>57652</c:v>
                </c:pt>
                <c:pt idx="17">
                  <c:v>57652</c:v>
                </c:pt>
                <c:pt idx="18">
                  <c:v>57652</c:v>
                </c:pt>
                <c:pt idx="19">
                  <c:v>57652</c:v>
                </c:pt>
                <c:pt idx="20">
                  <c:v>57652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79097136"/>
        <c:axId val="379097528"/>
      </c:barChart>
      <c:catAx>
        <c:axId val="3790971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97528"/>
        <c:crosses val="autoZero"/>
        <c:auto val="1"/>
        <c:lblAlgn val="ctr"/>
        <c:lblOffset val="100"/>
        <c:noMultiLvlLbl val="0"/>
      </c:catAx>
      <c:valAx>
        <c:axId val="379097528"/>
        <c:scaling>
          <c:orientation val="minMax"/>
        </c:scaling>
        <c:delete val="1"/>
        <c:axPos val="b"/>
        <c:numFmt formatCode="_(&quot;$&quot;* #,##0_);_(&quot;$&quot;* \(#,##0\);_(&quot;$&quot;* &quot;-&quot;??_);_(@_)" sourceLinked="1"/>
        <c:majorTickMark val="none"/>
        <c:minorTickMark val="none"/>
        <c:tickLblPos val="nextTo"/>
        <c:crossAx val="379097136"/>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50865062154859086"/>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Wrightstown</c:v>
                </c:pt>
                <c:pt idx="1">
                  <c:v>Beverly City</c:v>
                </c:pt>
                <c:pt idx="2">
                  <c:v>Burlington City</c:v>
                </c:pt>
                <c:pt idx="3">
                  <c:v>Southampton</c:v>
                </c:pt>
                <c:pt idx="4">
                  <c:v>Maple Shade</c:v>
                </c:pt>
                <c:pt idx="5">
                  <c:v>Mount Holly</c:v>
                </c:pt>
                <c:pt idx="6">
                  <c:v>Riverside</c:v>
                </c:pt>
                <c:pt idx="7">
                  <c:v>Pemberton Township</c:v>
                </c:pt>
                <c:pt idx="8">
                  <c:v>North Hanover</c:v>
                </c:pt>
                <c:pt idx="9">
                  <c:v>Edgewater Park</c:v>
                </c:pt>
              </c:strCache>
            </c:strRef>
          </c:cat>
          <c:val>
            <c:numRef>
              <c:f>Sheet1!$B$2:$B$11</c:f>
              <c:numCache>
                <c:formatCode>_("$"* #,##0_);_("$"* \(#,##0\);_("$"* "-"??_);_(@_)</c:formatCode>
                <c:ptCount val="10"/>
                <c:pt idx="0">
                  <c:v>43125</c:v>
                </c:pt>
                <c:pt idx="1">
                  <c:v>48583</c:v>
                </c:pt>
                <c:pt idx="2">
                  <c:v>50709</c:v>
                </c:pt>
                <c:pt idx="3">
                  <c:v>57439</c:v>
                </c:pt>
                <c:pt idx="4">
                  <c:v>57460</c:v>
                </c:pt>
                <c:pt idx="5">
                  <c:v>60656</c:v>
                </c:pt>
                <c:pt idx="6">
                  <c:v>60885</c:v>
                </c:pt>
                <c:pt idx="7">
                  <c:v>62024</c:v>
                </c:pt>
                <c:pt idx="8">
                  <c:v>63417</c:v>
                </c:pt>
                <c:pt idx="9">
                  <c:v>65778</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Burlington County Median $82,839</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Wrightstown</c:v>
                </c:pt>
                <c:pt idx="1">
                  <c:v>Beverly City</c:v>
                </c:pt>
                <c:pt idx="2">
                  <c:v>Burlington City</c:v>
                </c:pt>
                <c:pt idx="3">
                  <c:v>Southampton</c:v>
                </c:pt>
                <c:pt idx="4">
                  <c:v>Maple Shade</c:v>
                </c:pt>
                <c:pt idx="5">
                  <c:v>Mount Holly</c:v>
                </c:pt>
                <c:pt idx="6">
                  <c:v>Riverside</c:v>
                </c:pt>
                <c:pt idx="7">
                  <c:v>Pemberton Township</c:v>
                </c:pt>
                <c:pt idx="8">
                  <c:v>North Hanover</c:v>
                </c:pt>
                <c:pt idx="9">
                  <c:v>Edgewater Park</c:v>
                </c:pt>
              </c:strCache>
            </c:strRef>
          </c:cat>
          <c:val>
            <c:numRef>
              <c:f>Sheet1!$C$2:$C$11</c:f>
              <c:numCache>
                <c:formatCode>"$"#,##0</c:formatCode>
                <c:ptCount val="10"/>
                <c:pt idx="0">
                  <c:v>82839</c:v>
                </c:pt>
                <c:pt idx="1">
                  <c:v>82839</c:v>
                </c:pt>
                <c:pt idx="2">
                  <c:v>82839</c:v>
                </c:pt>
                <c:pt idx="3">
                  <c:v>82839</c:v>
                </c:pt>
                <c:pt idx="4">
                  <c:v>82839</c:v>
                </c:pt>
                <c:pt idx="5">
                  <c:v>82839</c:v>
                </c:pt>
                <c:pt idx="6">
                  <c:v>82839</c:v>
                </c:pt>
                <c:pt idx="7">
                  <c:v>82839</c:v>
                </c:pt>
                <c:pt idx="8">
                  <c:v>82839</c:v>
                </c:pt>
                <c:pt idx="9">
                  <c:v>82839</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79098312"/>
        <c:axId val="379098704"/>
      </c:barChart>
      <c:catAx>
        <c:axId val="3790983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98704"/>
        <c:crosses val="autoZero"/>
        <c:auto val="1"/>
        <c:lblAlgn val="ctr"/>
        <c:lblOffset val="100"/>
        <c:noMultiLvlLbl val="0"/>
      </c:catAx>
      <c:valAx>
        <c:axId val="379098704"/>
        <c:scaling>
          <c:orientation val="minMax"/>
        </c:scaling>
        <c:delete val="1"/>
        <c:axPos val="b"/>
        <c:numFmt formatCode="_(&quot;$&quot;* #,##0_);_(&quot;$&quot;* \(#,##0\);_(&quot;$&quot;* &quot;-&quot;??_);_(@_)" sourceLinked="1"/>
        <c:majorTickMark val="none"/>
        <c:minorTickMark val="none"/>
        <c:tickLblPos val="nextTo"/>
        <c:crossAx val="379098312"/>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7811531538445249"/>
          <c:y val="0.95437791970068564"/>
          <c:w val="0.35287213848288401"/>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Sheet1!$B$2:$B$22</c:f>
              <c:numCache>
                <c:formatCode>General</c:formatCode>
                <c:ptCount val="21"/>
                <c:pt idx="0" formatCode="0%">
                  <c:v>0.13</c:v>
                </c:pt>
                <c:pt idx="2" formatCode="0%">
                  <c:v>0.14000000000000001</c:v>
                </c:pt>
                <c:pt idx="3" formatCode="0%">
                  <c:v>0.14000000000000001</c:v>
                </c:pt>
                <c:pt idx="4" formatCode="0%">
                  <c:v>0.15</c:v>
                </c:pt>
                <c:pt idx="5" formatCode="0%">
                  <c:v>0.15</c:v>
                </c:pt>
                <c:pt idx="6" formatCode="0%">
                  <c:v>0.15</c:v>
                </c:pt>
                <c:pt idx="7" formatCode="0%">
                  <c:v>0.16</c:v>
                </c:pt>
                <c:pt idx="8" formatCode="0%">
                  <c:v>0.17</c:v>
                </c:pt>
                <c:pt idx="9" formatCode="0%">
                  <c:v>0.17</c:v>
                </c:pt>
                <c:pt idx="10" formatCode="0%">
                  <c:v>0.18</c:v>
                </c:pt>
                <c:pt idx="11" formatCode="0%">
                  <c:v>0.19</c:v>
                </c:pt>
                <c:pt idx="12" formatCode="0%">
                  <c:v>0.19</c:v>
                </c:pt>
                <c:pt idx="13" formatCode="0%">
                  <c:v>0.2</c:v>
                </c:pt>
                <c:pt idx="14" formatCode="0%">
                  <c:v>0.2</c:v>
                </c:pt>
                <c:pt idx="15" formatCode="0%">
                  <c:v>0.21</c:v>
                </c:pt>
                <c:pt idx="16" formatCode="0%">
                  <c:v>0.22</c:v>
                </c:pt>
                <c:pt idx="17" formatCode="0%">
                  <c:v>0.23</c:v>
                </c:pt>
                <c:pt idx="18" formatCode="0%">
                  <c:v>0.23</c:v>
                </c:pt>
                <c:pt idx="19" formatCode="0%">
                  <c:v>0.25</c:v>
                </c:pt>
                <c:pt idx="20" formatCode="0%">
                  <c:v>0.26</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Sheet1!$C$2:$C$22</c:f>
              <c:numCache>
                <c:formatCode>General</c:formatCode>
                <c:ptCount val="21"/>
                <c:pt idx="1">
                  <c:v>0.14000000000000001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79099488"/>
        <c:axId val="379099880"/>
      </c:barChart>
      <c:catAx>
        <c:axId val="3790994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99880"/>
        <c:crosses val="autoZero"/>
        <c:auto val="1"/>
        <c:lblAlgn val="ctr"/>
        <c:lblOffset val="100"/>
        <c:noMultiLvlLbl val="0"/>
      </c:catAx>
      <c:valAx>
        <c:axId val="379099880"/>
        <c:scaling>
          <c:orientation val="minMax"/>
        </c:scaling>
        <c:delete val="1"/>
        <c:axPos val="b"/>
        <c:numFmt formatCode="0%" sourceLinked="1"/>
        <c:majorTickMark val="none"/>
        <c:minorTickMark val="none"/>
        <c:tickLblPos val="nextTo"/>
        <c:crossAx val="3790994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2014</c:v>
                </c:pt>
                <c:pt idx="1">
                  <c:v>2015</c:v>
                </c:pt>
                <c:pt idx="2">
                  <c:v>2016</c:v>
                </c:pt>
                <c:pt idx="3">
                  <c:v>2017</c:v>
                </c:pt>
                <c:pt idx="4">
                  <c:v>2018</c:v>
                </c:pt>
                <c:pt idx="5">
                  <c:v>2019</c:v>
                </c:pt>
              </c:numCache>
            </c:numRef>
          </c:cat>
          <c:val>
            <c:numRef>
              <c:f>Sheet1!$B$2:$B$7</c:f>
              <c:numCache>
                <c:formatCode>0%</c:formatCode>
                <c:ptCount val="6"/>
                <c:pt idx="0">
                  <c:v>0.15</c:v>
                </c:pt>
                <c:pt idx="1">
                  <c:v>0.16</c:v>
                </c:pt>
                <c:pt idx="2">
                  <c:v>0.16</c:v>
                </c:pt>
                <c:pt idx="3">
                  <c:v>0.16</c:v>
                </c:pt>
                <c:pt idx="4">
                  <c:v>0.16</c:v>
                </c:pt>
                <c:pt idx="5">
                  <c:v>0.16</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79100664"/>
        <c:axId val="379101056"/>
      </c:lineChart>
      <c:catAx>
        <c:axId val="379100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101056"/>
        <c:crosses val="autoZero"/>
        <c:auto val="1"/>
        <c:lblAlgn val="ctr"/>
        <c:lblOffset val="100"/>
        <c:noMultiLvlLbl val="0"/>
      </c:catAx>
      <c:valAx>
        <c:axId val="379101056"/>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1006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021161417322831E-2"/>
          <c:y val="0.12151509031098547"/>
          <c:w val="0.90879133858267713"/>
          <c:h val="0.74781404912978777"/>
        </c:manualLayout>
      </c:layout>
      <c:lineChart>
        <c:grouping val="standard"/>
        <c:varyColors val="0"/>
        <c:ser>
          <c:idx val="0"/>
          <c:order val="0"/>
          <c:tx>
            <c:strRef>
              <c:f>Sheet1!$A$2</c:f>
              <c:strCache>
                <c:ptCount val="1"/>
                <c:pt idx="0">
                  <c:v>United States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Sheet1!$B$2:$D$2</c:f>
              <c:numCache>
                <c:formatCode>0.0%</c:formatCode>
                <c:ptCount val="3"/>
                <c:pt idx="0">
                  <c:v>0.13400000000000001</c:v>
                </c:pt>
                <c:pt idx="1">
                  <c:v>0.129</c:v>
                </c:pt>
                <c:pt idx="2">
                  <c:v>0.125</c:v>
                </c:pt>
              </c:numCache>
            </c:numRef>
          </c:val>
          <c:smooth val="0"/>
          <c:extLst>
            <c:ext xmlns:c16="http://schemas.microsoft.com/office/drawing/2014/chart" uri="{C3380CC4-5D6E-409C-BE32-E72D297353CC}">
              <c16:uniqueId val="{00000000-7AB3-43F2-9DD7-B891C4188A27}"/>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Sheet1!$B$3:$D$3</c:f>
              <c:numCache>
                <c:formatCode>0.0%</c:formatCode>
                <c:ptCount val="3"/>
                <c:pt idx="0">
                  <c:v>0.108</c:v>
                </c:pt>
                <c:pt idx="1">
                  <c:v>0.10299999999999999</c:v>
                </c:pt>
                <c:pt idx="2">
                  <c:v>9.6000000000000002E-2</c:v>
                </c:pt>
              </c:numCache>
            </c:numRef>
          </c:val>
          <c:smooth val="0"/>
          <c:extLst>
            <c:ext xmlns:c16="http://schemas.microsoft.com/office/drawing/2014/chart" uri="{C3380CC4-5D6E-409C-BE32-E72D297353CC}">
              <c16:uniqueId val="{00000001-7AB3-43F2-9DD7-B891C4188A27}"/>
            </c:ext>
          </c:extLst>
        </c:ser>
        <c:ser>
          <c:idx val="2"/>
          <c:order val="2"/>
          <c:tx>
            <c:strRef>
              <c:f>Sheet1!$A$4</c:f>
              <c:strCache>
                <c:ptCount val="1"/>
                <c:pt idx="0">
                  <c:v>Burlington</c:v>
                </c:pt>
              </c:strCache>
            </c:strRef>
          </c:tx>
          <c:spPr>
            <a:ln w="28575" cap="rnd">
              <a:solidFill>
                <a:srgbClr val="C00000"/>
              </a:solidFill>
              <a:prstDash val="sysDash"/>
              <a:round/>
            </a:ln>
            <a:effectLst/>
          </c:spPr>
          <c:marker>
            <c:symbol val="diamond"/>
            <c:size val="6"/>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Sheet1!$B$4:$D$4</c:f>
              <c:numCache>
                <c:formatCode>0.0%</c:formatCode>
                <c:ptCount val="3"/>
                <c:pt idx="0">
                  <c:v>0.105</c:v>
                </c:pt>
                <c:pt idx="1">
                  <c:v>9.9000000000000005E-2</c:v>
                </c:pt>
                <c:pt idx="2">
                  <c:v>9.2999999999999999E-2</c:v>
                </c:pt>
              </c:numCache>
            </c:numRef>
          </c:val>
          <c:smooth val="0"/>
          <c:extLst>
            <c:ext xmlns:c16="http://schemas.microsoft.com/office/drawing/2014/chart" uri="{C3380CC4-5D6E-409C-BE32-E72D297353CC}">
              <c16:uniqueId val="{00000002-7AB3-43F2-9DD7-B891C4188A27}"/>
            </c:ext>
          </c:extLst>
        </c:ser>
        <c:dLbls>
          <c:showLegendKey val="0"/>
          <c:showVal val="0"/>
          <c:showCatName val="0"/>
          <c:showSerName val="0"/>
          <c:showPercent val="0"/>
          <c:showBubbleSize val="0"/>
        </c:dLbls>
        <c:marker val="1"/>
        <c:smooth val="0"/>
        <c:axId val="379101840"/>
        <c:axId val="379102232"/>
      </c:lineChart>
      <c:catAx>
        <c:axId val="379101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102232"/>
        <c:crosses val="autoZero"/>
        <c:auto val="1"/>
        <c:lblAlgn val="ctr"/>
        <c:lblOffset val="100"/>
        <c:noMultiLvlLbl val="0"/>
      </c:catAx>
      <c:valAx>
        <c:axId val="379102232"/>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101840"/>
        <c:crosses val="autoZero"/>
        <c:crossBetween val="between"/>
      </c:valAx>
      <c:spPr>
        <a:noFill/>
        <a:ln>
          <a:noFill/>
        </a:ln>
        <a:effectLst/>
      </c:spPr>
    </c:plotArea>
    <c:legend>
      <c:legendPos val="b"/>
      <c:layout>
        <c:manualLayout>
          <c:xMode val="edge"/>
          <c:yMode val="edge"/>
          <c:x val="0.29156963582677164"/>
          <c:y val="2.7823329105498749E-2"/>
          <c:w val="0.42623560531496058"/>
          <c:h val="4.846847764199099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2017</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Sheet1!$B$2:$B$22</c:f>
              <c:numCache>
                <c:formatCode>0.0%</c:formatCode>
                <c:ptCount val="21"/>
                <c:pt idx="0">
                  <c:v>5.6000000000000001E-2</c:v>
                </c:pt>
                <c:pt idx="1">
                  <c:v>5.6000000000000001E-2</c:v>
                </c:pt>
                <c:pt idx="2">
                  <c:v>6.2E-2</c:v>
                </c:pt>
                <c:pt idx="3">
                  <c:v>6.7000000000000004E-2</c:v>
                </c:pt>
                <c:pt idx="4">
                  <c:v>7.1999999999999995E-2</c:v>
                </c:pt>
                <c:pt idx="5">
                  <c:v>0.08</c:v>
                </c:pt>
                <c:pt idx="6">
                  <c:v>8.2000000000000003E-2</c:v>
                </c:pt>
                <c:pt idx="7">
                  <c:v>8.6999999999999994E-2</c:v>
                </c:pt>
                <c:pt idx="8">
                  <c:v>0.09</c:v>
                </c:pt>
                <c:pt idx="9">
                  <c:v>9.1999999999999998E-2</c:v>
                </c:pt>
                <c:pt idx="10">
                  <c:v>9.2999999999999999E-2</c:v>
                </c:pt>
                <c:pt idx="12" formatCode="General">
                  <c:v>9.8000000000000004E-2</c:v>
                </c:pt>
                <c:pt idx="13">
                  <c:v>0.106</c:v>
                </c:pt>
                <c:pt idx="14">
                  <c:v>0.107</c:v>
                </c:pt>
                <c:pt idx="15">
                  <c:v>0.11799999999999999</c:v>
                </c:pt>
                <c:pt idx="16">
                  <c:v>0.11899999999999999</c:v>
                </c:pt>
                <c:pt idx="17">
                  <c:v>0.127</c:v>
                </c:pt>
                <c:pt idx="18">
                  <c:v>0.127</c:v>
                </c:pt>
                <c:pt idx="19">
                  <c:v>0.129</c:v>
                </c:pt>
                <c:pt idx="20">
                  <c:v>0.16300000000000001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Sheet1!$C$2:$C$22</c:f>
              <c:numCache>
                <c:formatCode>General</c:formatCode>
                <c:ptCount val="21"/>
                <c:pt idx="11" formatCode="0.0%">
                  <c:v>9.2999999999999999E-2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12.5%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Sheet1!$D$2:$D$22</c:f>
              <c:numCache>
                <c:formatCode>0.00%</c:formatCode>
                <c:ptCount val="21"/>
                <c:pt idx="0">
                  <c:v>0.125</c:v>
                </c:pt>
                <c:pt idx="1">
                  <c:v>0.125</c:v>
                </c:pt>
                <c:pt idx="2">
                  <c:v>0.125</c:v>
                </c:pt>
                <c:pt idx="3">
                  <c:v>0.125</c:v>
                </c:pt>
                <c:pt idx="4">
                  <c:v>0.125</c:v>
                </c:pt>
                <c:pt idx="5">
                  <c:v>0.125</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0.125</c:v>
                </c:pt>
                <c:pt idx="19">
                  <c:v>0.125</c:v>
                </c:pt>
                <c:pt idx="20">
                  <c:v>0.125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9.6%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Sheet1!$E$2:$E$22</c:f>
              <c:numCache>
                <c:formatCode>0.00%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79103016"/>
        <c:axId val="379103408"/>
      </c:barChart>
      <c:catAx>
        <c:axId val="3791030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103408"/>
        <c:crosses val="autoZero"/>
        <c:auto val="1"/>
        <c:lblAlgn val="ctr"/>
        <c:lblOffset val="100"/>
        <c:noMultiLvlLbl val="0"/>
      </c:catAx>
      <c:valAx>
        <c:axId val="379103408"/>
        <c:scaling>
          <c:orientation val="minMax"/>
        </c:scaling>
        <c:delete val="1"/>
        <c:axPos val="b"/>
        <c:numFmt formatCode="0.0%" sourceLinked="1"/>
        <c:majorTickMark val="none"/>
        <c:minorTickMark val="none"/>
        <c:tickLblPos val="nextTo"/>
        <c:crossAx val="379103016"/>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9325258366141739"/>
          <c:y val="0.90985015318343054"/>
          <c:w val="0.27911970964566929"/>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5641</c:v>
                </c:pt>
                <c:pt idx="1">
                  <c:v>5320</c:v>
                </c:pt>
                <c:pt idx="2">
                  <c:v>5046</c:v>
                </c:pt>
                <c:pt idx="3">
                  <c:v>4703</c:v>
                </c:pt>
                <c:pt idx="4" formatCode="General">
                  <c:v>4450</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79104192"/>
        <c:axId val="379104584"/>
      </c:lineChart>
      <c:catAx>
        <c:axId val="379104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104584"/>
        <c:crosses val="autoZero"/>
        <c:auto val="1"/>
        <c:lblAlgn val="ctr"/>
        <c:lblOffset val="100"/>
        <c:noMultiLvlLbl val="0"/>
      </c:catAx>
      <c:valAx>
        <c:axId val="37910458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104192"/>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2013-2014</c:v>
                </c:pt>
                <c:pt idx="1">
                  <c:v>2014-15</c:v>
                </c:pt>
                <c:pt idx="2">
                  <c:v>2015-16</c:v>
                </c:pt>
                <c:pt idx="3">
                  <c:v>2016-17</c:v>
                </c:pt>
                <c:pt idx="4">
                  <c:v>2017-18</c:v>
                </c:pt>
              </c:strCache>
            </c:strRef>
          </c:cat>
          <c:val>
            <c:numRef>
              <c:f>Sheet1!$A$2:$E$2</c:f>
              <c:numCache>
                <c:formatCode>#,##0</c:formatCode>
                <c:ptCount val="5"/>
                <c:pt idx="0">
                  <c:v>14839</c:v>
                </c:pt>
                <c:pt idx="1">
                  <c:v>14737</c:v>
                </c:pt>
                <c:pt idx="2">
                  <c:v>14371</c:v>
                </c:pt>
                <c:pt idx="3">
                  <c:v>13959</c:v>
                </c:pt>
                <c:pt idx="4">
                  <c:v>13720</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79105368"/>
        <c:axId val="379105760"/>
      </c:lineChart>
      <c:catAx>
        <c:axId val="379105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105760"/>
        <c:crosses val="autoZero"/>
        <c:auto val="1"/>
        <c:lblAlgn val="ctr"/>
        <c:lblOffset val="100"/>
        <c:noMultiLvlLbl val="0"/>
      </c:catAx>
      <c:valAx>
        <c:axId val="37910576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1053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11914</c:v>
                </c:pt>
                <c:pt idx="1">
                  <c:v>11560</c:v>
                </c:pt>
                <c:pt idx="2">
                  <c:v>12036</c:v>
                </c:pt>
                <c:pt idx="3">
                  <c:v>11324</c:v>
                </c:pt>
                <c:pt idx="4">
                  <c:v>9921</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79106544"/>
        <c:axId val="379106936"/>
      </c:lineChart>
      <c:catAx>
        <c:axId val="379106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106936"/>
        <c:crosses val="autoZero"/>
        <c:auto val="1"/>
        <c:lblAlgn val="ctr"/>
        <c:lblOffset val="100"/>
        <c:noMultiLvlLbl val="0"/>
      </c:catAx>
      <c:valAx>
        <c:axId val="37910693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106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Burlington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1216</c:v>
                </c:pt>
                <c:pt idx="1">
                  <c:v>1120</c:v>
                </c:pt>
                <c:pt idx="2">
                  <c:v>860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79107720"/>
        <c:axId val="379108112"/>
      </c:barChart>
      <c:catAx>
        <c:axId val="379107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108112"/>
        <c:crosses val="autoZero"/>
        <c:auto val="1"/>
        <c:lblAlgn val="ctr"/>
        <c:lblOffset val="100"/>
        <c:noMultiLvlLbl val="0"/>
      </c:catAx>
      <c:valAx>
        <c:axId val="379108112"/>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107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Sheet1!$B$2:$B$23</c:f>
              <c:numCache>
                <c:formatCode>General</c:formatCode>
                <c:ptCount val="22"/>
                <c:pt idx="14">
                  <c:v>1216</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Sheet1!$C$2:$C$23</c:f>
              <c:numCache>
                <c:formatCode>"$"#,##0_);[Red]\("$"#,##0\)</c:formatCode>
                <c:ptCount val="22"/>
                <c:pt idx="0">
                  <c:v>700</c:v>
                </c:pt>
                <c:pt idx="1">
                  <c:v>840</c:v>
                </c:pt>
                <c:pt idx="2">
                  <c:v>863.48</c:v>
                </c:pt>
                <c:pt idx="3">
                  <c:v>840</c:v>
                </c:pt>
                <c:pt idx="4">
                  <c:v>825</c:v>
                </c:pt>
                <c:pt idx="5">
                  <c:v>900</c:v>
                </c:pt>
                <c:pt idx="6">
                  <c:v>760</c:v>
                </c:pt>
                <c:pt idx="7">
                  <c:v>1040</c:v>
                </c:pt>
                <c:pt idx="8">
                  <c:v>900</c:v>
                </c:pt>
                <c:pt idx="9">
                  <c:v>1050</c:v>
                </c:pt>
                <c:pt idx="10">
                  <c:v>1125.8</c:v>
                </c:pt>
                <c:pt idx="11">
                  <c:v>1044</c:v>
                </c:pt>
                <c:pt idx="12">
                  <c:v>1384</c:v>
                </c:pt>
                <c:pt idx="13">
                  <c:v>1081</c:v>
                </c:pt>
                <c:pt idx="14">
                  <c:v>1216</c:v>
                </c:pt>
                <c:pt idx="15">
                  <c:v>1125</c:v>
                </c:pt>
                <c:pt idx="16">
                  <c:v>956.25</c:v>
                </c:pt>
                <c:pt idx="17">
                  <c:v>1270</c:v>
                </c:pt>
                <c:pt idx="18">
                  <c:v>1250</c:v>
                </c:pt>
                <c:pt idx="19">
                  <c:v>1000</c:v>
                </c:pt>
                <c:pt idx="20">
                  <c:v>1375</c:v>
                </c:pt>
                <c:pt idx="21">
                  <c:v>1420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Sheet1!$D$2:$D$23</c:f>
              <c:numCache>
                <c:formatCode>"$"#,##0_);[Red]\("$"#,##0\)</c:formatCode>
                <c:ptCount val="22"/>
                <c:pt idx="0">
                  <c:v>700</c:v>
                </c:pt>
                <c:pt idx="1">
                  <c:v>757.75</c:v>
                </c:pt>
                <c:pt idx="2">
                  <c:v>740</c:v>
                </c:pt>
                <c:pt idx="3">
                  <c:v>840</c:v>
                </c:pt>
                <c:pt idx="4">
                  <c:v>757.75</c:v>
                </c:pt>
                <c:pt idx="5">
                  <c:v>900</c:v>
                </c:pt>
                <c:pt idx="6">
                  <c:v>740</c:v>
                </c:pt>
                <c:pt idx="7">
                  <c:v>909</c:v>
                </c:pt>
                <c:pt idx="8">
                  <c:v>810</c:v>
                </c:pt>
                <c:pt idx="9">
                  <c:v>950</c:v>
                </c:pt>
                <c:pt idx="10">
                  <c:v>996</c:v>
                </c:pt>
                <c:pt idx="11">
                  <c:v>952</c:v>
                </c:pt>
                <c:pt idx="12">
                  <c:v>1184</c:v>
                </c:pt>
                <c:pt idx="13">
                  <c:v>975</c:v>
                </c:pt>
                <c:pt idx="14">
                  <c:v>1120</c:v>
                </c:pt>
                <c:pt idx="15">
                  <c:v>1020</c:v>
                </c:pt>
                <c:pt idx="16">
                  <c:v>910</c:v>
                </c:pt>
                <c:pt idx="17">
                  <c:v>1100</c:v>
                </c:pt>
                <c:pt idx="18">
                  <c:v>1020</c:v>
                </c:pt>
                <c:pt idx="19">
                  <c:v>970</c:v>
                </c:pt>
                <c:pt idx="20">
                  <c:v>1154</c:v>
                </c:pt>
                <c:pt idx="21">
                  <c:v>1443</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Sheet1!$E$2:$E$23</c:f>
              <c:numCache>
                <c:formatCode>"$"#,##0_);[Red]\("$"#,##0\)</c:formatCode>
                <c:ptCount val="22"/>
                <c:pt idx="0">
                  <c:v>700</c:v>
                </c:pt>
                <c:pt idx="1">
                  <c:v>900</c:v>
                </c:pt>
                <c:pt idx="2">
                  <c:v>720</c:v>
                </c:pt>
                <c:pt idx="3">
                  <c:v>800</c:v>
                </c:pt>
                <c:pt idx="4">
                  <c:v>725</c:v>
                </c:pt>
                <c:pt idx="5">
                  <c:v>760</c:v>
                </c:pt>
                <c:pt idx="6">
                  <c:v>700</c:v>
                </c:pt>
                <c:pt idx="7">
                  <c:v>737</c:v>
                </c:pt>
                <c:pt idx="8">
                  <c:v>723</c:v>
                </c:pt>
                <c:pt idx="9">
                  <c:v>820</c:v>
                </c:pt>
                <c:pt idx="10">
                  <c:v>775</c:v>
                </c:pt>
                <c:pt idx="11">
                  <c:v>833</c:v>
                </c:pt>
                <c:pt idx="12">
                  <c:v>1000</c:v>
                </c:pt>
                <c:pt idx="13">
                  <c:v>834</c:v>
                </c:pt>
                <c:pt idx="14">
                  <c:v>860</c:v>
                </c:pt>
                <c:pt idx="15">
                  <c:v>900</c:v>
                </c:pt>
                <c:pt idx="16">
                  <c:v>800</c:v>
                </c:pt>
                <c:pt idx="17">
                  <c:v>945</c:v>
                </c:pt>
                <c:pt idx="18">
                  <c:v>989</c:v>
                </c:pt>
                <c:pt idx="19">
                  <c:v>945</c:v>
                </c:pt>
                <c:pt idx="20">
                  <c:v>1025</c:v>
                </c:pt>
                <c:pt idx="21">
                  <c:v>835</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Sheet1!$F$2:$F$23</c:f>
              <c:numCache>
                <c:formatCode>General</c:formatCode>
                <c:ptCount val="22"/>
                <c:pt idx="14" formatCode="&quot;$&quot;#,##0_);[Red]\(&quot;$&quot;#,##0\)">
                  <c:v>860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79108896"/>
        <c:axId val="379109288"/>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Sheet1!$G$2:$G$23</c:f>
              <c:numCache>
                <c:formatCode>"$"#,##0_);[Red]\("$"#,##0\)</c:formatCode>
                <c:ptCount val="22"/>
                <c:pt idx="0">
                  <c:v>50000</c:v>
                </c:pt>
                <c:pt idx="1">
                  <c:v>57365</c:v>
                </c:pt>
                <c:pt idx="2">
                  <c:v>57514</c:v>
                </c:pt>
                <c:pt idx="3">
                  <c:v>62332</c:v>
                </c:pt>
                <c:pt idx="4">
                  <c:v>62681</c:v>
                </c:pt>
                <c:pt idx="5">
                  <c:v>63339</c:v>
                </c:pt>
                <c:pt idx="6">
                  <c:v>63934</c:v>
                </c:pt>
                <c:pt idx="7">
                  <c:v>65037</c:v>
                </c:pt>
                <c:pt idx="8">
                  <c:v>65771</c:v>
                </c:pt>
                <c:pt idx="9">
                  <c:v>73376</c:v>
                </c:pt>
                <c:pt idx="10">
                  <c:v>75500</c:v>
                </c:pt>
                <c:pt idx="11">
                  <c:v>76475</c:v>
                </c:pt>
                <c:pt idx="12">
                  <c:v>77027</c:v>
                </c:pt>
                <c:pt idx="13">
                  <c:v>81489</c:v>
                </c:pt>
                <c:pt idx="14">
                  <c:v>82839</c:v>
                </c:pt>
                <c:pt idx="15">
                  <c:v>83133</c:v>
                </c:pt>
                <c:pt idx="16">
                  <c:v>89238</c:v>
                </c:pt>
                <c:pt idx="17">
                  <c:v>91572</c:v>
                </c:pt>
                <c:pt idx="18">
                  <c:v>91807</c:v>
                </c:pt>
                <c:pt idx="19">
                  <c:v>106046</c:v>
                </c:pt>
                <c:pt idx="20">
                  <c:v>107034</c:v>
                </c:pt>
                <c:pt idx="21">
                  <c:v>110969</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79110072"/>
        <c:axId val="379109680"/>
      </c:lineChart>
      <c:catAx>
        <c:axId val="379108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109288"/>
        <c:crosses val="autoZero"/>
        <c:auto val="1"/>
        <c:lblAlgn val="ctr"/>
        <c:lblOffset val="100"/>
        <c:noMultiLvlLbl val="0"/>
      </c:catAx>
      <c:valAx>
        <c:axId val="37910928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108896"/>
        <c:crosses val="autoZero"/>
        <c:crossBetween val="between"/>
      </c:valAx>
      <c:valAx>
        <c:axId val="379109680"/>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79110072"/>
        <c:crosses val="max"/>
        <c:crossBetween val="between"/>
      </c:valAx>
      <c:catAx>
        <c:axId val="379110072"/>
        <c:scaling>
          <c:orientation val="minMax"/>
        </c:scaling>
        <c:delete val="1"/>
        <c:axPos val="b"/>
        <c:numFmt formatCode="General" sourceLinked="1"/>
        <c:majorTickMark val="out"/>
        <c:minorTickMark val="none"/>
        <c:tickLblPos val="nextTo"/>
        <c:crossAx val="379109680"/>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38.200000000000003</c:v>
                </c:pt>
                <c:pt idx="1">
                  <c:v>35.700000000000003</c:v>
                </c:pt>
                <c:pt idx="2">
                  <c:v>35.4</c:v>
                </c:pt>
                <c:pt idx="3">
                  <c:v>34.4</c:v>
                </c:pt>
                <c:pt idx="4">
                  <c:v>33.9</c:v>
                </c:pt>
                <c:pt idx="5">
                  <c:v>33.6</c:v>
                </c:pt>
                <c:pt idx="6">
                  <c:v>33.299999999999997</c:v>
                </c:pt>
                <c:pt idx="7">
                  <c:v>32.299999999999997</c:v>
                </c:pt>
                <c:pt idx="8">
                  <c:v>32</c:v>
                </c:pt>
                <c:pt idx="9">
                  <c:v>31.1</c:v>
                </c:pt>
                <c:pt idx="10">
                  <c:v>30.9</c:v>
                </c:pt>
                <c:pt idx="11">
                  <c:v>30.7</c:v>
                </c:pt>
                <c:pt idx="12">
                  <c:v>29.9</c:v>
                </c:pt>
                <c:pt idx="14">
                  <c:v>28.3</c:v>
                </c:pt>
                <c:pt idx="15">
                  <c:v>28.3</c:v>
                </c:pt>
                <c:pt idx="16">
                  <c:v>27.6</c:v>
                </c:pt>
                <c:pt idx="17">
                  <c:v>25.6</c:v>
                </c:pt>
                <c:pt idx="18">
                  <c:v>24.2</c:v>
                </c:pt>
                <c:pt idx="19">
                  <c:v>23.6</c:v>
                </c:pt>
                <c:pt idx="20">
                  <c:v>22.9</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3">
                  <c:v>29.3</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26.4</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26.4</c:v>
                </c:pt>
                <c:pt idx="1">
                  <c:v>26.4</c:v>
                </c:pt>
                <c:pt idx="2">
                  <c:v>26.4</c:v>
                </c:pt>
                <c:pt idx="3">
                  <c:v>26.4</c:v>
                </c:pt>
                <c:pt idx="4">
                  <c:v>26.4</c:v>
                </c:pt>
                <c:pt idx="5">
                  <c:v>26.4</c:v>
                </c:pt>
                <c:pt idx="6">
                  <c:v>26.4</c:v>
                </c:pt>
                <c:pt idx="7">
                  <c:v>26.4</c:v>
                </c:pt>
                <c:pt idx="8">
                  <c:v>26.4</c:v>
                </c:pt>
                <c:pt idx="9">
                  <c:v>26.4</c:v>
                </c:pt>
                <c:pt idx="10">
                  <c:v>26.4</c:v>
                </c:pt>
                <c:pt idx="11">
                  <c:v>26.4</c:v>
                </c:pt>
                <c:pt idx="12">
                  <c:v>26.4</c:v>
                </c:pt>
                <c:pt idx="13">
                  <c:v>26.4</c:v>
                </c:pt>
                <c:pt idx="14">
                  <c:v>26.4</c:v>
                </c:pt>
                <c:pt idx="15">
                  <c:v>26.4</c:v>
                </c:pt>
                <c:pt idx="16">
                  <c:v>26.4</c:v>
                </c:pt>
                <c:pt idx="17">
                  <c:v>26.4</c:v>
                </c:pt>
                <c:pt idx="18">
                  <c:v>26.4</c:v>
                </c:pt>
                <c:pt idx="19">
                  <c:v>26.4</c:v>
                </c:pt>
                <c:pt idx="20">
                  <c:v>26.4</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31.5</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31.5</c:v>
                </c:pt>
                <c:pt idx="1">
                  <c:v>31.5</c:v>
                </c:pt>
                <c:pt idx="2">
                  <c:v>31.5</c:v>
                </c:pt>
                <c:pt idx="3">
                  <c:v>31.5</c:v>
                </c:pt>
                <c:pt idx="4">
                  <c:v>31.5</c:v>
                </c:pt>
                <c:pt idx="5">
                  <c:v>31.5</c:v>
                </c:pt>
                <c:pt idx="6">
                  <c:v>31.5</c:v>
                </c:pt>
                <c:pt idx="7">
                  <c:v>31.5</c:v>
                </c:pt>
                <c:pt idx="8">
                  <c:v>31.5</c:v>
                </c:pt>
                <c:pt idx="9">
                  <c:v>31.5</c:v>
                </c:pt>
                <c:pt idx="10">
                  <c:v>31.5</c:v>
                </c:pt>
                <c:pt idx="11">
                  <c:v>31.5</c:v>
                </c:pt>
                <c:pt idx="12">
                  <c:v>31.5</c:v>
                </c:pt>
                <c:pt idx="13">
                  <c:v>31.5</c:v>
                </c:pt>
                <c:pt idx="14">
                  <c:v>31.5</c:v>
                </c:pt>
                <c:pt idx="15">
                  <c:v>31.5</c:v>
                </c:pt>
                <c:pt idx="16">
                  <c:v>31.5</c:v>
                </c:pt>
                <c:pt idx="17">
                  <c:v>31.5</c:v>
                </c:pt>
                <c:pt idx="18">
                  <c:v>31.5</c:v>
                </c:pt>
                <c:pt idx="19">
                  <c:v>31.5</c:v>
                </c:pt>
                <c:pt idx="20">
                  <c:v>31.5</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79110856"/>
        <c:axId val="379111248"/>
      </c:barChart>
      <c:catAx>
        <c:axId val="3791108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111248"/>
        <c:crosses val="autoZero"/>
        <c:auto val="1"/>
        <c:lblAlgn val="ctr"/>
        <c:lblOffset val="100"/>
        <c:noMultiLvlLbl val="0"/>
      </c:catAx>
      <c:valAx>
        <c:axId val="379111248"/>
        <c:scaling>
          <c:orientation val="minMax"/>
        </c:scaling>
        <c:delete val="1"/>
        <c:axPos val="t"/>
        <c:numFmt formatCode="General" sourceLinked="1"/>
        <c:majorTickMark val="none"/>
        <c:minorTickMark val="none"/>
        <c:tickLblPos val="nextTo"/>
        <c:crossAx val="3791108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28.5</c:v>
                </c:pt>
                <c:pt idx="1">
                  <c:v>28.9</c:v>
                </c:pt>
                <c:pt idx="2">
                  <c:v>28.9</c:v>
                </c:pt>
                <c:pt idx="3" formatCode="0.0">
                  <c:v>29.1</c:v>
                </c:pt>
                <c:pt idx="4" formatCode="0.0">
                  <c:v>29.3</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503570424"/>
        <c:axId val="503570816"/>
      </c:lineChart>
      <c:catAx>
        <c:axId val="503570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3570816"/>
        <c:crosses val="autoZero"/>
        <c:auto val="1"/>
        <c:lblAlgn val="ctr"/>
        <c:lblOffset val="100"/>
        <c:noMultiLvlLbl val="0"/>
      </c:catAx>
      <c:valAx>
        <c:axId val="503570816"/>
        <c:scaling>
          <c:orientation val="minMax"/>
          <c:max val="40"/>
          <c:min val="0"/>
        </c:scaling>
        <c:delete val="1"/>
        <c:axPos val="l"/>
        <c:numFmt formatCode="General" sourceLinked="1"/>
        <c:majorTickMark val="none"/>
        <c:minorTickMark val="none"/>
        <c:tickLblPos val="nextTo"/>
        <c:crossAx val="5035704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Fieldsboro</c:v>
                </c:pt>
                <c:pt idx="1">
                  <c:v>Woodland Township</c:v>
                </c:pt>
                <c:pt idx="2">
                  <c:v>Chesterfield</c:v>
                </c:pt>
                <c:pt idx="3">
                  <c:v>Shamong</c:v>
                </c:pt>
                <c:pt idx="4">
                  <c:v>Tabernacle</c:v>
                </c:pt>
                <c:pt idx="5">
                  <c:v>Willingboro</c:v>
                </c:pt>
                <c:pt idx="6">
                  <c:v>Delanco</c:v>
                </c:pt>
                <c:pt idx="7">
                  <c:v>Westampton</c:v>
                </c:pt>
                <c:pt idx="8">
                  <c:v>Lumberton</c:v>
                </c:pt>
                <c:pt idx="9">
                  <c:v>Mansfield</c:v>
                </c:pt>
              </c:strCache>
            </c:strRef>
          </c:cat>
          <c:val>
            <c:numRef>
              <c:f>Sheet1!$B$2:$B$11</c:f>
              <c:numCache>
                <c:formatCode>General</c:formatCode>
                <c:ptCount val="10"/>
                <c:pt idx="0">
                  <c:v>35.6</c:v>
                </c:pt>
                <c:pt idx="1">
                  <c:v>35.6</c:v>
                </c:pt>
                <c:pt idx="2">
                  <c:v>35.4</c:v>
                </c:pt>
                <c:pt idx="3" formatCode="0.0">
                  <c:v>35.4</c:v>
                </c:pt>
                <c:pt idx="4">
                  <c:v>33</c:v>
                </c:pt>
                <c:pt idx="5">
                  <c:v>33</c:v>
                </c:pt>
                <c:pt idx="6">
                  <c:v>32.299999999999997</c:v>
                </c:pt>
                <c:pt idx="7" formatCode="0.0">
                  <c:v>32.200000000000003</c:v>
                </c:pt>
                <c:pt idx="8">
                  <c:v>31.9</c:v>
                </c:pt>
                <c:pt idx="9">
                  <c:v>31.7</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Burlington avg 29.3</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Fieldsboro</c:v>
                </c:pt>
                <c:pt idx="1">
                  <c:v>Woodland Township</c:v>
                </c:pt>
                <c:pt idx="2">
                  <c:v>Chesterfield</c:v>
                </c:pt>
                <c:pt idx="3">
                  <c:v>Shamong</c:v>
                </c:pt>
                <c:pt idx="4">
                  <c:v>Tabernacle</c:v>
                </c:pt>
                <c:pt idx="5">
                  <c:v>Willingboro</c:v>
                </c:pt>
                <c:pt idx="6">
                  <c:v>Delanco</c:v>
                </c:pt>
                <c:pt idx="7">
                  <c:v>Westampton</c:v>
                </c:pt>
                <c:pt idx="8">
                  <c:v>Lumberton</c:v>
                </c:pt>
                <c:pt idx="9">
                  <c:v>Mansfield</c:v>
                </c:pt>
              </c:strCache>
            </c:strRef>
          </c:cat>
          <c:val>
            <c:numRef>
              <c:f>Sheet1!$C$2:$C$11</c:f>
              <c:numCache>
                <c:formatCode>General</c:formatCode>
                <c:ptCount val="10"/>
                <c:pt idx="0">
                  <c:v>29.3</c:v>
                </c:pt>
                <c:pt idx="1">
                  <c:v>29.3</c:v>
                </c:pt>
                <c:pt idx="2">
                  <c:v>29.3</c:v>
                </c:pt>
                <c:pt idx="3">
                  <c:v>29.3</c:v>
                </c:pt>
                <c:pt idx="4">
                  <c:v>29.3</c:v>
                </c:pt>
                <c:pt idx="5">
                  <c:v>29.3</c:v>
                </c:pt>
                <c:pt idx="6">
                  <c:v>29.3</c:v>
                </c:pt>
                <c:pt idx="7">
                  <c:v>29.3</c:v>
                </c:pt>
                <c:pt idx="8">
                  <c:v>29.3</c:v>
                </c:pt>
                <c:pt idx="9">
                  <c:v>29.3</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503571600"/>
        <c:axId val="503571992"/>
      </c:barChart>
      <c:catAx>
        <c:axId val="50357160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571992"/>
        <c:crosses val="autoZero"/>
        <c:auto val="1"/>
        <c:lblAlgn val="ctr"/>
        <c:lblOffset val="100"/>
        <c:noMultiLvlLbl val="0"/>
      </c:catAx>
      <c:valAx>
        <c:axId val="503571992"/>
        <c:scaling>
          <c:orientation val="minMax"/>
        </c:scaling>
        <c:delete val="1"/>
        <c:axPos val="t"/>
        <c:numFmt formatCode="General" sourceLinked="1"/>
        <c:majorTickMark val="none"/>
        <c:minorTickMark val="none"/>
        <c:tickLblPos val="nextTo"/>
        <c:crossAx val="503571600"/>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62821899606299214"/>
          <c:y val="0.87788380426403767"/>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Sheet1!$B$2:$B$22</c:f>
              <c:numCache>
                <c:formatCode>0%</c:formatCode>
                <c:ptCount val="21"/>
                <c:pt idx="0">
                  <c:v>0.11</c:v>
                </c:pt>
                <c:pt idx="1">
                  <c:v>0.15</c:v>
                </c:pt>
                <c:pt idx="2">
                  <c:v>0.17</c:v>
                </c:pt>
                <c:pt idx="3">
                  <c:v>0.18</c:v>
                </c:pt>
                <c:pt idx="4" formatCode="General">
                  <c:v>0.18</c:v>
                </c:pt>
                <c:pt idx="5">
                  <c:v>0.18</c:v>
                </c:pt>
                <c:pt idx="6">
                  <c:v>0.19</c:v>
                </c:pt>
                <c:pt idx="7">
                  <c:v>0.21</c:v>
                </c:pt>
                <c:pt idx="8">
                  <c:v>0.21</c:v>
                </c:pt>
                <c:pt idx="9">
                  <c:v>0.21</c:v>
                </c:pt>
                <c:pt idx="10">
                  <c:v>0.21</c:v>
                </c:pt>
                <c:pt idx="11">
                  <c:v>0.21</c:v>
                </c:pt>
                <c:pt idx="12">
                  <c:v>0.22</c:v>
                </c:pt>
                <c:pt idx="14" formatCode="General">
                  <c:v>0.23</c:v>
                </c:pt>
                <c:pt idx="15">
                  <c:v>0.23</c:v>
                </c:pt>
                <c:pt idx="16">
                  <c:v>0.23</c:v>
                </c:pt>
                <c:pt idx="17">
                  <c:v>0.23</c:v>
                </c:pt>
                <c:pt idx="18">
                  <c:v>0.24</c:v>
                </c:pt>
                <c:pt idx="19">
                  <c:v>0.24</c:v>
                </c:pt>
                <c:pt idx="20">
                  <c:v>0.27</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This County Copy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Sheet1!$C$2:$C$22</c:f>
              <c:numCache>
                <c:formatCode>General</c:formatCode>
                <c:ptCount val="21"/>
                <c:pt idx="13" formatCode="0%">
                  <c:v>0.22</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Sheet1!$D$2:$D$22</c:f>
              <c:numCache>
                <c:formatCode>General</c:formatCode>
                <c:ptCount val="21"/>
              </c:numCache>
            </c:numRef>
          </c:val>
          <c:extLst>
            <c:ext xmlns:c16="http://schemas.microsoft.com/office/drawing/2014/chart" uri="{C3380CC4-5D6E-409C-BE32-E72D297353CC}">
              <c16:uniqueId val="{00000003-F0B7-43ED-A3D1-798AB923E08D}"/>
            </c:ext>
          </c:extLst>
        </c:ser>
        <c:dLbls>
          <c:dLblPos val="outEnd"/>
          <c:showLegendKey val="0"/>
          <c:showVal val="1"/>
          <c:showCatName val="0"/>
          <c:showSerName val="0"/>
          <c:showPercent val="0"/>
          <c:showBubbleSize val="0"/>
        </c:dLbls>
        <c:gapWidth val="182"/>
        <c:axId val="503572776"/>
        <c:axId val="503573168"/>
      </c:barChart>
      <c:catAx>
        <c:axId val="503572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573168"/>
        <c:crosses val="autoZero"/>
        <c:auto val="1"/>
        <c:lblAlgn val="ctr"/>
        <c:lblOffset val="100"/>
        <c:noMultiLvlLbl val="0"/>
      </c:catAx>
      <c:valAx>
        <c:axId val="503573168"/>
        <c:scaling>
          <c:orientation val="minMax"/>
        </c:scaling>
        <c:delete val="1"/>
        <c:axPos val="b"/>
        <c:numFmt formatCode="0%" sourceLinked="1"/>
        <c:majorTickMark val="none"/>
        <c:minorTickMark val="none"/>
        <c:tickLblPos val="nextTo"/>
        <c:crossAx val="5035727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7101</c:v>
                </c:pt>
                <c:pt idx="1">
                  <c:v>10465</c:v>
                </c:pt>
                <c:pt idx="2">
                  <c:v>11964</c:v>
                </c:pt>
                <c:pt idx="3">
                  <c:v>12054</c:v>
                </c:pt>
                <c:pt idx="4" formatCode="&quot;$&quot;#,##0_);[Red]\(&quot;$&quot;#,##0\)">
                  <c:v>12067</c:v>
                </c:pt>
                <c:pt idx="5">
                  <c:v>13115</c:v>
                </c:pt>
                <c:pt idx="6">
                  <c:v>13138</c:v>
                </c:pt>
                <c:pt idx="7">
                  <c:v>13142</c:v>
                </c:pt>
                <c:pt idx="8">
                  <c:v>13251</c:v>
                </c:pt>
                <c:pt idx="9">
                  <c:v>13307</c:v>
                </c:pt>
                <c:pt idx="10">
                  <c:v>14055</c:v>
                </c:pt>
                <c:pt idx="11">
                  <c:v>14103</c:v>
                </c:pt>
                <c:pt idx="13">
                  <c:v>14191</c:v>
                </c:pt>
                <c:pt idx="14">
                  <c:v>14246</c:v>
                </c:pt>
                <c:pt idx="15">
                  <c:v>14303</c:v>
                </c:pt>
                <c:pt idx="16">
                  <c:v>14705</c:v>
                </c:pt>
                <c:pt idx="17">
                  <c:v>14858</c:v>
                </c:pt>
                <c:pt idx="18">
                  <c:v>15106</c:v>
                </c:pt>
                <c:pt idx="19">
                  <c:v>15640</c:v>
                </c:pt>
                <c:pt idx="20">
                  <c:v>15859</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12" formatCode="&quot;$&quot;#,##0">
                  <c:v>14119</c:v>
                </c:pt>
              </c:numCache>
            </c:numRef>
          </c:val>
          <c:extLst>
            <c:ext xmlns:c16="http://schemas.microsoft.com/office/drawing/2014/chart" uri="{C3380CC4-5D6E-409C-BE32-E72D297353CC}">
              <c16:uniqueId val="{00000001-6C66-44D8-98E8-3426CDBA57DF}"/>
            </c:ext>
          </c:extLst>
        </c:ser>
        <c:ser>
          <c:idx val="2"/>
          <c:order val="2"/>
          <c:tx>
            <c:strRef>
              <c:f>Sheet1!$D$1</c:f>
              <c:strCache>
                <c:ptCount val="1"/>
                <c:pt idx="0">
                  <c:v>NJ avg $10,724</c:v>
                </c:pt>
              </c:strCache>
            </c:strRef>
          </c:tx>
          <c:spPr>
            <a:noFill/>
            <a:ln>
              <a:solidFill>
                <a:schemeClr val="bg1"/>
              </a:solidFill>
            </a:ln>
            <a:effectLst/>
          </c:spPr>
          <c:invertIfNegative val="0"/>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Sheet1!$D$2:$D$22</c:f>
              <c:numCache>
                <c:formatCode>"$"#,##0_);[Red]\("$"#,##0\)</c:formatCode>
                <c:ptCount val="21"/>
                <c:pt idx="0">
                  <c:v>10724</c:v>
                </c:pt>
                <c:pt idx="1">
                  <c:v>10724</c:v>
                </c:pt>
                <c:pt idx="2">
                  <c:v>10724</c:v>
                </c:pt>
                <c:pt idx="3">
                  <c:v>10724</c:v>
                </c:pt>
                <c:pt idx="4">
                  <c:v>10724</c:v>
                </c:pt>
                <c:pt idx="5">
                  <c:v>10724</c:v>
                </c:pt>
                <c:pt idx="6">
                  <c:v>10724</c:v>
                </c:pt>
                <c:pt idx="7">
                  <c:v>10724</c:v>
                </c:pt>
                <c:pt idx="8">
                  <c:v>10724</c:v>
                </c:pt>
                <c:pt idx="9">
                  <c:v>10724</c:v>
                </c:pt>
                <c:pt idx="10">
                  <c:v>10724</c:v>
                </c:pt>
                <c:pt idx="11">
                  <c:v>10724</c:v>
                </c:pt>
                <c:pt idx="12">
                  <c:v>10724</c:v>
                </c:pt>
                <c:pt idx="13">
                  <c:v>10724</c:v>
                </c:pt>
                <c:pt idx="14">
                  <c:v>10724</c:v>
                </c:pt>
                <c:pt idx="15">
                  <c:v>10724</c:v>
                </c:pt>
                <c:pt idx="16">
                  <c:v>10724</c:v>
                </c:pt>
                <c:pt idx="17">
                  <c:v>10724</c:v>
                </c:pt>
                <c:pt idx="18">
                  <c:v>10724</c:v>
                </c:pt>
                <c:pt idx="19">
                  <c:v>10724</c:v>
                </c:pt>
                <c:pt idx="20">
                  <c:v>10724</c:v>
                </c:pt>
              </c:numCache>
            </c:numRef>
          </c:val>
          <c:extLst>
            <c:ext xmlns:c16="http://schemas.microsoft.com/office/drawing/2014/chart" uri="{C3380CC4-5D6E-409C-BE32-E72D297353CC}">
              <c16:uniqueId val="{00000000-F07F-4B16-90AA-9C74F42E50EF}"/>
            </c:ext>
          </c:extLst>
        </c:ser>
        <c:dLbls>
          <c:showLegendKey val="0"/>
          <c:showVal val="0"/>
          <c:showCatName val="0"/>
          <c:showSerName val="0"/>
          <c:showPercent val="0"/>
          <c:showBubbleSize val="0"/>
        </c:dLbls>
        <c:gapWidth val="182"/>
        <c:axId val="503573952"/>
        <c:axId val="503574344"/>
      </c:barChart>
      <c:catAx>
        <c:axId val="5035739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574344"/>
        <c:crosses val="autoZero"/>
        <c:auto val="1"/>
        <c:lblAlgn val="ctr"/>
        <c:lblOffset val="100"/>
        <c:noMultiLvlLbl val="0"/>
      </c:catAx>
      <c:valAx>
        <c:axId val="503574344"/>
        <c:scaling>
          <c:orientation val="minMax"/>
        </c:scaling>
        <c:delete val="1"/>
        <c:axPos val="b"/>
        <c:numFmt formatCode="&quot;$&quot;#,##0" sourceLinked="1"/>
        <c:majorTickMark val="none"/>
        <c:minorTickMark val="none"/>
        <c:tickLblPos val="nextTo"/>
        <c:crossAx val="5035739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Sheet1!$B$2:$B$22</c:f>
              <c:numCache>
                <c:formatCode>0.0%</c:formatCode>
                <c:ptCount val="21"/>
                <c:pt idx="1">
                  <c:v>2.5000000000000001E-2</c:v>
                </c:pt>
                <c:pt idx="2">
                  <c:v>2.8000000000000001E-2</c:v>
                </c:pt>
                <c:pt idx="3">
                  <c:v>2.9000000000000001E-2</c:v>
                </c:pt>
                <c:pt idx="4">
                  <c:v>3.3000000000000002E-2</c:v>
                </c:pt>
                <c:pt idx="5">
                  <c:v>3.4000000000000002E-2</c:v>
                </c:pt>
                <c:pt idx="6">
                  <c:v>3.5000000000000003E-2</c:v>
                </c:pt>
                <c:pt idx="7">
                  <c:v>3.5999999999999997E-2</c:v>
                </c:pt>
                <c:pt idx="8">
                  <c:v>3.6999999999999998E-2</c:v>
                </c:pt>
                <c:pt idx="9">
                  <c:v>3.6999999999999998E-2</c:v>
                </c:pt>
                <c:pt idx="10">
                  <c:v>3.6999999999999998E-2</c:v>
                </c:pt>
                <c:pt idx="11">
                  <c:v>3.6999999999999998E-2</c:v>
                </c:pt>
                <c:pt idx="12">
                  <c:v>3.7999999999999999E-2</c:v>
                </c:pt>
                <c:pt idx="13">
                  <c:v>0.04</c:v>
                </c:pt>
                <c:pt idx="14">
                  <c:v>5.0999999999999997E-2</c:v>
                </c:pt>
                <c:pt idx="15">
                  <c:v>5.3999999999999999E-2</c:v>
                </c:pt>
                <c:pt idx="16">
                  <c:v>5.6000000000000001E-2</c:v>
                </c:pt>
                <c:pt idx="17">
                  <c:v>5.7000000000000002E-2</c:v>
                </c:pt>
                <c:pt idx="18">
                  <c:v>5.8000000000000003E-2</c:v>
                </c:pt>
                <c:pt idx="19">
                  <c:v>6.0999999999999999E-2</c:v>
                </c:pt>
                <c:pt idx="20">
                  <c:v>6.3E-2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Sheet1!$C$2:$C$22</c:f>
              <c:numCache>
                <c:formatCode>General</c:formatCode>
                <c:ptCount val="21"/>
                <c:pt idx="0" formatCode="0.0%">
                  <c:v>2.5000000000000001E-2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4.4%</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Sheet1!$D$2:$D$22</c:f>
              <c:numCache>
                <c:formatCode>0.00%</c:formatCode>
                <c:ptCount val="21"/>
                <c:pt idx="0">
                  <c:v>4.3999999999999997E-2</c:v>
                </c:pt>
                <c:pt idx="1">
                  <c:v>4.3999999999999997E-2</c:v>
                </c:pt>
                <c:pt idx="2">
                  <c:v>4.3999999999999997E-2</c:v>
                </c:pt>
                <c:pt idx="3">
                  <c:v>4.3999999999999997E-2</c:v>
                </c:pt>
                <c:pt idx="4">
                  <c:v>4.3999999999999997E-2</c:v>
                </c:pt>
                <c:pt idx="5">
                  <c:v>4.3999999999999997E-2</c:v>
                </c:pt>
                <c:pt idx="6">
                  <c:v>4.3999999999999997E-2</c:v>
                </c:pt>
                <c:pt idx="7">
                  <c:v>4.3999999999999997E-2</c:v>
                </c:pt>
                <c:pt idx="8">
                  <c:v>4.3999999999999997E-2</c:v>
                </c:pt>
                <c:pt idx="9">
                  <c:v>4.3999999999999997E-2</c:v>
                </c:pt>
                <c:pt idx="10">
                  <c:v>4.3999999999999997E-2</c:v>
                </c:pt>
                <c:pt idx="11">
                  <c:v>4.3999999999999997E-2</c:v>
                </c:pt>
                <c:pt idx="12">
                  <c:v>4.3999999999999997E-2</c:v>
                </c:pt>
                <c:pt idx="13">
                  <c:v>4.3999999999999997E-2</c:v>
                </c:pt>
                <c:pt idx="14">
                  <c:v>4.3999999999999997E-2</c:v>
                </c:pt>
                <c:pt idx="15">
                  <c:v>4.3999999999999997E-2</c:v>
                </c:pt>
                <c:pt idx="16">
                  <c:v>4.3999999999999997E-2</c:v>
                </c:pt>
                <c:pt idx="17">
                  <c:v>4.3999999999999997E-2</c:v>
                </c:pt>
                <c:pt idx="18">
                  <c:v>4.3999999999999997E-2</c:v>
                </c:pt>
                <c:pt idx="19">
                  <c:v>4.3999999999999997E-2</c:v>
                </c:pt>
                <c:pt idx="20">
                  <c:v>4.3999999999999997E-2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503575128"/>
        <c:axId val="503575520"/>
      </c:barChart>
      <c:catAx>
        <c:axId val="5035751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575520"/>
        <c:crosses val="autoZero"/>
        <c:auto val="1"/>
        <c:lblAlgn val="ctr"/>
        <c:lblOffset val="100"/>
        <c:noMultiLvlLbl val="0"/>
      </c:catAx>
      <c:valAx>
        <c:axId val="503575520"/>
        <c:scaling>
          <c:orientation val="minMax"/>
        </c:scaling>
        <c:delete val="1"/>
        <c:axPos val="b"/>
        <c:numFmt formatCode="0.0%" sourceLinked="1"/>
        <c:majorTickMark val="none"/>
        <c:minorTickMark val="none"/>
        <c:tickLblPos val="nextTo"/>
        <c:crossAx val="5035751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4.2000000000000003E-2</c:v>
                </c:pt>
                <c:pt idx="1">
                  <c:v>3.5999999999999997E-2</c:v>
                </c:pt>
                <c:pt idx="2">
                  <c:v>3.2000000000000001E-2</c:v>
                </c:pt>
                <c:pt idx="3">
                  <c:v>2.3E-2</c:v>
                </c:pt>
                <c:pt idx="4">
                  <c:v>2.5000000000000001E-2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503576304"/>
        <c:axId val="503576696"/>
      </c:lineChart>
      <c:catAx>
        <c:axId val="503576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3576696"/>
        <c:crosses val="autoZero"/>
        <c:auto val="1"/>
        <c:lblAlgn val="ctr"/>
        <c:lblOffset val="100"/>
        <c:noMultiLvlLbl val="0"/>
      </c:catAx>
      <c:valAx>
        <c:axId val="503576696"/>
        <c:scaling>
          <c:orientation val="minMax"/>
          <c:max val="0.5"/>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5763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Eastampton</c:v>
                </c:pt>
                <c:pt idx="1">
                  <c:v>Bass River</c:v>
                </c:pt>
                <c:pt idx="2">
                  <c:v>Edgewater Park</c:v>
                </c:pt>
                <c:pt idx="3">
                  <c:v>Bordentown Township</c:v>
                </c:pt>
                <c:pt idx="4">
                  <c:v>Pemberton Borough</c:v>
                </c:pt>
                <c:pt idx="5">
                  <c:v>Woodland Township</c:v>
                </c:pt>
                <c:pt idx="6">
                  <c:v>Willingboro</c:v>
                </c:pt>
                <c:pt idx="7">
                  <c:v>Mansfield</c:v>
                </c:pt>
                <c:pt idx="8">
                  <c:v>Pemberton Township</c:v>
                </c:pt>
                <c:pt idx="9">
                  <c:v>Hainesport</c:v>
                </c:pt>
              </c:strCache>
            </c:strRef>
          </c:cat>
          <c:val>
            <c:numRef>
              <c:f>Sheet1!$B$2:$B$11</c:f>
              <c:numCache>
                <c:formatCode>0.0%</c:formatCode>
                <c:ptCount val="10"/>
                <c:pt idx="0">
                  <c:v>0.11</c:v>
                </c:pt>
                <c:pt idx="1">
                  <c:v>8.7999999999999995E-2</c:v>
                </c:pt>
                <c:pt idx="2">
                  <c:v>6.9000000000000006E-2</c:v>
                </c:pt>
                <c:pt idx="3">
                  <c:v>5.0999999999999997E-2</c:v>
                </c:pt>
                <c:pt idx="4">
                  <c:v>0.05</c:v>
                </c:pt>
                <c:pt idx="5">
                  <c:v>0.05</c:v>
                </c:pt>
                <c:pt idx="6">
                  <c:v>4.5999999999999999E-2</c:v>
                </c:pt>
                <c:pt idx="7">
                  <c:v>3.5000000000000003E-2</c:v>
                </c:pt>
                <c:pt idx="8">
                  <c:v>3.2000000000000001E-2</c:v>
                </c:pt>
                <c:pt idx="9">
                  <c:v>2.9000000000000001E-2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Burlington County avg. 2.50%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Eastampton</c:v>
                </c:pt>
                <c:pt idx="1">
                  <c:v>Bass River</c:v>
                </c:pt>
                <c:pt idx="2">
                  <c:v>Edgewater Park</c:v>
                </c:pt>
                <c:pt idx="3">
                  <c:v>Bordentown Township</c:v>
                </c:pt>
                <c:pt idx="4">
                  <c:v>Pemberton Borough</c:v>
                </c:pt>
                <c:pt idx="5">
                  <c:v>Woodland Township</c:v>
                </c:pt>
                <c:pt idx="6">
                  <c:v>Willingboro</c:v>
                </c:pt>
                <c:pt idx="7">
                  <c:v>Mansfield</c:v>
                </c:pt>
                <c:pt idx="8">
                  <c:v>Pemberton Township</c:v>
                </c:pt>
                <c:pt idx="9">
                  <c:v>Hainesport</c:v>
                </c:pt>
              </c:strCache>
            </c:strRef>
          </c:cat>
          <c:val>
            <c:numRef>
              <c:f>Sheet1!$C$2:$C$11</c:f>
              <c:numCache>
                <c:formatCode>0.00%</c:formatCode>
                <c:ptCount val="10"/>
                <c:pt idx="0">
                  <c:v>2.5000000000000001E-2</c:v>
                </c:pt>
                <c:pt idx="1">
                  <c:v>2.5000000000000001E-2</c:v>
                </c:pt>
                <c:pt idx="2">
                  <c:v>2.5000000000000001E-2</c:v>
                </c:pt>
                <c:pt idx="3">
                  <c:v>2.5000000000000001E-2</c:v>
                </c:pt>
                <c:pt idx="4">
                  <c:v>2.5000000000000001E-2</c:v>
                </c:pt>
                <c:pt idx="5">
                  <c:v>2.5000000000000001E-2</c:v>
                </c:pt>
                <c:pt idx="6">
                  <c:v>2.5000000000000001E-2</c:v>
                </c:pt>
                <c:pt idx="7">
                  <c:v>2.5000000000000001E-2</c:v>
                </c:pt>
                <c:pt idx="8">
                  <c:v>2.5000000000000001E-2</c:v>
                </c:pt>
                <c:pt idx="9">
                  <c:v>2.5000000000000001E-2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503577480"/>
        <c:axId val="503577872"/>
      </c:barChart>
      <c:catAx>
        <c:axId val="5035774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577872"/>
        <c:crosses val="autoZero"/>
        <c:auto val="1"/>
        <c:lblAlgn val="ctr"/>
        <c:lblOffset val="100"/>
        <c:noMultiLvlLbl val="0"/>
      </c:catAx>
      <c:valAx>
        <c:axId val="503577872"/>
        <c:scaling>
          <c:orientation val="minMax"/>
          <c:max val="0.5"/>
        </c:scaling>
        <c:delete val="1"/>
        <c:axPos val="b"/>
        <c:numFmt formatCode="0.0%" sourceLinked="1"/>
        <c:majorTickMark val="none"/>
        <c:minorTickMark val="none"/>
        <c:tickLblPos val="nextTo"/>
        <c:crossAx val="50357748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3.3362819881889758E-2"/>
          <c:y val="0.89718582974293437"/>
          <c:w val="0.2332743602362205"/>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1">
                  <c:v>16303</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(Sep, 2019)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75674</c:v>
                </c:pt>
                <c:pt idx="1">
                  <c:v>54287</c:v>
                </c:pt>
                <c:pt idx="2">
                  <c:v>52009</c:v>
                </c:pt>
                <c:pt idx="3">
                  <c:v>51095</c:v>
                </c:pt>
                <c:pt idx="4">
                  <c:v>42324</c:v>
                </c:pt>
                <c:pt idx="5">
                  <c:v>37660</c:v>
                </c:pt>
                <c:pt idx="6">
                  <c:v>35628</c:v>
                </c:pt>
                <c:pt idx="7">
                  <c:v>27002</c:v>
                </c:pt>
                <c:pt idx="8">
                  <c:v>22697</c:v>
                </c:pt>
                <c:pt idx="9">
                  <c:v>22002</c:v>
                </c:pt>
                <c:pt idx="10">
                  <c:v>21328</c:v>
                </c:pt>
                <c:pt idx="11">
                  <c:v>16303</c:v>
                </c:pt>
                <c:pt idx="12">
                  <c:v>16220</c:v>
                </c:pt>
                <c:pt idx="13">
                  <c:v>12831</c:v>
                </c:pt>
                <c:pt idx="14">
                  <c:v>9920</c:v>
                </c:pt>
                <c:pt idx="15">
                  <c:v>8572</c:v>
                </c:pt>
                <c:pt idx="16">
                  <c:v>4971</c:v>
                </c:pt>
                <c:pt idx="17">
                  <c:v>4598</c:v>
                </c:pt>
                <c:pt idx="18">
                  <c:v>4292</c:v>
                </c:pt>
                <c:pt idx="19">
                  <c:v>3231</c:v>
                </c:pt>
                <c:pt idx="20">
                  <c:v>2185</c:v>
                </c:pt>
                <c:pt idx="21">
                  <c:v>6</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(Sep, 2019)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15104</c:v>
                </c:pt>
                <c:pt idx="1">
                  <c:v>8777</c:v>
                </c:pt>
                <c:pt idx="2">
                  <c:v>8353</c:v>
                </c:pt>
                <c:pt idx="3">
                  <c:v>7086</c:v>
                </c:pt>
                <c:pt idx="4">
                  <c:v>9722</c:v>
                </c:pt>
                <c:pt idx="5">
                  <c:v>6510</c:v>
                </c:pt>
                <c:pt idx="6">
                  <c:v>5874</c:v>
                </c:pt>
                <c:pt idx="7">
                  <c:v>4850</c:v>
                </c:pt>
                <c:pt idx="8">
                  <c:v>4001</c:v>
                </c:pt>
                <c:pt idx="9">
                  <c:v>4031</c:v>
                </c:pt>
                <c:pt idx="10">
                  <c:v>4198</c:v>
                </c:pt>
                <c:pt idx="11">
                  <c:v>4262</c:v>
                </c:pt>
                <c:pt idx="12">
                  <c:v>3194</c:v>
                </c:pt>
                <c:pt idx="13">
                  <c:v>3165</c:v>
                </c:pt>
                <c:pt idx="14">
                  <c:v>1993</c:v>
                </c:pt>
                <c:pt idx="15">
                  <c:v>1443</c:v>
                </c:pt>
                <c:pt idx="16">
                  <c:v>1054</c:v>
                </c:pt>
                <c:pt idx="17">
                  <c:v>1071</c:v>
                </c:pt>
                <c:pt idx="18">
                  <c:v>1046</c:v>
                </c:pt>
                <c:pt idx="19">
                  <c:v>831</c:v>
                </c:pt>
                <c:pt idx="20">
                  <c:v>406</c:v>
                </c:pt>
                <c:pt idx="21">
                  <c:v>2</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1">
                  <c:v>4262</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503578656"/>
        <c:axId val="503579048"/>
      </c:barChart>
      <c:catAx>
        <c:axId val="503578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579048"/>
        <c:crosses val="autoZero"/>
        <c:auto val="1"/>
        <c:lblAlgn val="ctr"/>
        <c:lblOffset val="100"/>
        <c:noMultiLvlLbl val="0"/>
      </c:catAx>
      <c:valAx>
        <c:axId val="503579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3578656"/>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9035882752418185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Sheet1!$B$2:$B$22</c:f>
              <c:numCache>
                <c:formatCode>General</c:formatCode>
                <c:ptCount val="21"/>
                <c:pt idx="5">
                  <c:v>0.93500000000000005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Sheet1!$C$2:$C$22</c:f>
              <c:numCache>
                <c:formatCode>0%</c:formatCode>
                <c:ptCount val="21"/>
                <c:pt idx="0">
                  <c:v>0.92100000000000004</c:v>
                </c:pt>
                <c:pt idx="1">
                  <c:v>0.92300000000000004</c:v>
                </c:pt>
                <c:pt idx="2">
                  <c:v>0.92500000000000004</c:v>
                </c:pt>
                <c:pt idx="3">
                  <c:v>0.92700000000000005</c:v>
                </c:pt>
                <c:pt idx="4">
                  <c:v>0.93300000000000005</c:v>
                </c:pt>
                <c:pt idx="6">
                  <c:v>0.93799999999999994</c:v>
                </c:pt>
                <c:pt idx="7">
                  <c:v>0.93799999999999994</c:v>
                </c:pt>
                <c:pt idx="8">
                  <c:v>0.94099999999999995</c:v>
                </c:pt>
                <c:pt idx="9">
                  <c:v>0.94199999999999995</c:v>
                </c:pt>
                <c:pt idx="10">
                  <c:v>0.94299999999999995</c:v>
                </c:pt>
                <c:pt idx="11">
                  <c:v>0.94499999999999995</c:v>
                </c:pt>
                <c:pt idx="12">
                  <c:v>0.94499999999999995</c:v>
                </c:pt>
                <c:pt idx="13">
                  <c:v>0.94899999999999995</c:v>
                </c:pt>
                <c:pt idx="14">
                  <c:v>0.95099999999999996</c:v>
                </c:pt>
                <c:pt idx="15">
                  <c:v>0.95199999999999996</c:v>
                </c:pt>
                <c:pt idx="16">
                  <c:v>0.95199999999999996</c:v>
                </c:pt>
                <c:pt idx="17">
                  <c:v>0.95599999999999996</c:v>
                </c:pt>
                <c:pt idx="18">
                  <c:v>0.95699999999999996</c:v>
                </c:pt>
                <c:pt idx="19">
                  <c:v>0.95699999999999996</c:v>
                </c:pt>
                <c:pt idx="20">
                  <c:v>0.96699999999999997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Sheet1!$D$2:$D$22</c:f>
              <c:numCache>
                <c:formatCode>0%</c:formatCode>
                <c:ptCount val="21"/>
                <c:pt idx="0">
                  <c:v>0.94199999999999995</c:v>
                </c:pt>
                <c:pt idx="1">
                  <c:v>0.94199999999999995</c:v>
                </c:pt>
                <c:pt idx="2">
                  <c:v>0.94199999999999995</c:v>
                </c:pt>
                <c:pt idx="3">
                  <c:v>0.94199999999999995</c:v>
                </c:pt>
                <c:pt idx="4">
                  <c:v>0.94199999999999995</c:v>
                </c:pt>
                <c:pt idx="5">
                  <c:v>0.94199999999999995</c:v>
                </c:pt>
                <c:pt idx="6">
                  <c:v>0.94199999999999995</c:v>
                </c:pt>
                <c:pt idx="7">
                  <c:v>0.94199999999999995</c:v>
                </c:pt>
                <c:pt idx="8">
                  <c:v>0.94199999999999995</c:v>
                </c:pt>
                <c:pt idx="9">
                  <c:v>0.94199999999999995</c:v>
                </c:pt>
                <c:pt idx="10">
                  <c:v>0.94199999999999995</c:v>
                </c:pt>
                <c:pt idx="11">
                  <c:v>0.94199999999999995</c:v>
                </c:pt>
                <c:pt idx="12">
                  <c:v>0.94199999999999995</c:v>
                </c:pt>
                <c:pt idx="13">
                  <c:v>0.94199999999999995</c:v>
                </c:pt>
                <c:pt idx="14">
                  <c:v>0.94199999999999995</c:v>
                </c:pt>
                <c:pt idx="15">
                  <c:v>0.94199999999999995</c:v>
                </c:pt>
                <c:pt idx="16">
                  <c:v>0.94199999999999995</c:v>
                </c:pt>
                <c:pt idx="17">
                  <c:v>0.94199999999999995</c:v>
                </c:pt>
                <c:pt idx="18">
                  <c:v>0.94199999999999995</c:v>
                </c:pt>
                <c:pt idx="19">
                  <c:v>0.94199999999999995</c:v>
                </c:pt>
                <c:pt idx="20">
                  <c:v>0.94199999999999995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503579832"/>
        <c:axId val="503580224"/>
      </c:barChart>
      <c:catAx>
        <c:axId val="503579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580224"/>
        <c:crosses val="autoZero"/>
        <c:auto val="1"/>
        <c:lblAlgn val="ctr"/>
        <c:lblOffset val="100"/>
        <c:noMultiLvlLbl val="0"/>
      </c:catAx>
      <c:valAx>
        <c:axId val="503580224"/>
        <c:scaling>
          <c:orientation val="minMax"/>
          <c:max val="1"/>
          <c:min val="0.8"/>
        </c:scaling>
        <c:delete val="1"/>
        <c:axPos val="l"/>
        <c:numFmt formatCode="General" sourceLinked="1"/>
        <c:majorTickMark val="out"/>
        <c:minorTickMark val="none"/>
        <c:tickLblPos val="nextTo"/>
        <c:crossAx val="503579832"/>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91271176330231452"/>
          <c:y val="0.25595775689303563"/>
          <c:w val="8.7288236697685512E-2"/>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2013-2014</c:v>
                </c:pt>
                <c:pt idx="1">
                  <c:v>2014-2015</c:v>
                </c:pt>
                <c:pt idx="2">
                  <c:v>2015-2016</c:v>
                </c:pt>
                <c:pt idx="3">
                  <c:v>2016-2017</c:v>
                </c:pt>
                <c:pt idx="4">
                  <c:v>2017-2018</c:v>
                </c:pt>
                <c:pt idx="5">
                  <c:v>2018-2019</c:v>
                </c:pt>
              </c:strCache>
            </c:strRef>
          </c:cat>
          <c:val>
            <c:numRef>
              <c:f>Sheet1!$B$2:$B$7</c:f>
              <c:numCache>
                <c:formatCode>0%</c:formatCode>
                <c:ptCount val="6"/>
                <c:pt idx="0">
                  <c:v>0.96</c:v>
                </c:pt>
                <c:pt idx="1">
                  <c:v>0.92</c:v>
                </c:pt>
                <c:pt idx="2">
                  <c:v>0.96099999999999997</c:v>
                </c:pt>
                <c:pt idx="3">
                  <c:v>0.96199999999999997</c:v>
                </c:pt>
                <c:pt idx="4">
                  <c:v>0.96699999999999997</c:v>
                </c:pt>
                <c:pt idx="5">
                  <c:v>0.93500000000000005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503581008"/>
        <c:axId val="503581400"/>
      </c:lineChart>
      <c:catAx>
        <c:axId val="503581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581400"/>
        <c:crosses val="autoZero"/>
        <c:auto val="1"/>
        <c:lblAlgn val="ctr"/>
        <c:lblOffset val="100"/>
        <c:noMultiLvlLbl val="0"/>
      </c:catAx>
      <c:valAx>
        <c:axId val="503581400"/>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35810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Sheet1!$B$2:$B$23</c:f>
              <c:numCache>
                <c:formatCode>General</c:formatCode>
                <c:ptCount val="22"/>
                <c:pt idx="10">
                  <c:v>300</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Sheet1!$C$2:$C$23</c:f>
              <c:numCache>
                <c:formatCode>General</c:formatCode>
                <c:ptCount val="22"/>
                <c:pt idx="0">
                  <c:v>32</c:v>
                </c:pt>
                <c:pt idx="1">
                  <c:v>34</c:v>
                </c:pt>
                <c:pt idx="2">
                  <c:v>36</c:v>
                </c:pt>
                <c:pt idx="3">
                  <c:v>97</c:v>
                </c:pt>
                <c:pt idx="4">
                  <c:v>113</c:v>
                </c:pt>
                <c:pt idx="5">
                  <c:v>133</c:v>
                </c:pt>
                <c:pt idx="6">
                  <c:v>149</c:v>
                </c:pt>
                <c:pt idx="7">
                  <c:v>157</c:v>
                </c:pt>
                <c:pt idx="8">
                  <c:v>198</c:v>
                </c:pt>
                <c:pt idx="9">
                  <c:v>219</c:v>
                </c:pt>
                <c:pt idx="11">
                  <c:v>312</c:v>
                </c:pt>
                <c:pt idx="12">
                  <c:v>314</c:v>
                </c:pt>
                <c:pt idx="13">
                  <c:v>335</c:v>
                </c:pt>
                <c:pt idx="14">
                  <c:v>435</c:v>
                </c:pt>
                <c:pt idx="15">
                  <c:v>452</c:v>
                </c:pt>
                <c:pt idx="16">
                  <c:v>486</c:v>
                </c:pt>
                <c:pt idx="17">
                  <c:v>524</c:v>
                </c:pt>
                <c:pt idx="18">
                  <c:v>534</c:v>
                </c:pt>
                <c:pt idx="19">
                  <c:v>1069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503582184"/>
        <c:axId val="503582576"/>
      </c:barChart>
      <c:catAx>
        <c:axId val="503582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582576"/>
        <c:crosses val="autoZero"/>
        <c:auto val="1"/>
        <c:lblAlgn val="ctr"/>
        <c:lblOffset val="100"/>
        <c:noMultiLvlLbl val="0"/>
      </c:catAx>
      <c:valAx>
        <c:axId val="503582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5821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2016</c:v>
                </c:pt>
                <c:pt idx="1">
                  <c:v>2017</c:v>
                </c:pt>
                <c:pt idx="2">
                  <c:v>2018</c:v>
                </c:pt>
              </c:strCache>
            </c:strRef>
          </c:cat>
          <c:val>
            <c:numRef>
              <c:f>Sheet1!$B$2:$D$2</c:f>
              <c:numCache>
                <c:formatCode>General</c:formatCode>
                <c:ptCount val="3"/>
                <c:pt idx="0">
                  <c:v>204</c:v>
                </c:pt>
                <c:pt idx="1">
                  <c:v>246</c:v>
                </c:pt>
                <c:pt idx="2">
                  <c:v>300</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627796560"/>
        <c:axId val="627796168"/>
      </c:lineChart>
      <c:catAx>
        <c:axId val="627796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7796168"/>
        <c:crosses val="autoZero"/>
        <c:auto val="1"/>
        <c:lblAlgn val="ctr"/>
        <c:lblOffset val="100"/>
        <c:noMultiLvlLbl val="0"/>
      </c:catAx>
      <c:valAx>
        <c:axId val="627796168"/>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77965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1375</c:v>
                </c:pt>
                <c:pt idx="1">
                  <c:v>1200</c:v>
                </c:pt>
                <c:pt idx="2">
                  <c:v>1182</c:v>
                </c:pt>
                <c:pt idx="3">
                  <c:v>1299</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Burlington</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1143</c:v>
                </c:pt>
                <c:pt idx="1">
                  <c:v>1072</c:v>
                </c:pt>
                <c:pt idx="2">
                  <c:v>1067</c:v>
                </c:pt>
                <c:pt idx="3">
                  <c:v>1148</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503583360"/>
        <c:axId val="503583752"/>
      </c:lineChart>
      <c:catAx>
        <c:axId val="503583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3583752"/>
        <c:crosses val="autoZero"/>
        <c:auto val="1"/>
        <c:lblAlgn val="ctr"/>
        <c:lblOffset val="100"/>
        <c:noMultiLvlLbl val="0"/>
      </c:catAx>
      <c:valAx>
        <c:axId val="503583752"/>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3583360"/>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2016</c:v>
                </c:pt>
                <c:pt idx="1">
                  <c:v>2017</c:v>
                </c:pt>
                <c:pt idx="2">
                  <c:v>2018</c:v>
                </c:pt>
              </c:numCache>
            </c:numRef>
          </c:cat>
          <c:val>
            <c:numRef>
              <c:f>Sheet1!$B$2:$B$4</c:f>
              <c:numCache>
                <c:formatCode>_("$"* #,##0_);_("$"* \(#,##0\);_("$"* "-"??_);_(@_)</c:formatCode>
                <c:ptCount val="3"/>
                <c:pt idx="0">
                  <c:v>1045</c:v>
                </c:pt>
                <c:pt idx="1">
                  <c:v>1064</c:v>
                </c:pt>
                <c:pt idx="2">
                  <c:v>1108</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503584536"/>
        <c:axId val="503584928"/>
      </c:lineChart>
      <c:catAx>
        <c:axId val="503584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3584928"/>
        <c:crosses val="autoZero"/>
        <c:auto val="1"/>
        <c:lblAlgn val="ctr"/>
        <c:lblOffset val="100"/>
        <c:noMultiLvlLbl val="0"/>
      </c:catAx>
      <c:valAx>
        <c:axId val="503584928"/>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35845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Burlington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Sheet1!$B$2:$M$2</c:f>
              <c:numCache>
                <c:formatCode>0.0%</c:formatCode>
                <c:ptCount val="12"/>
                <c:pt idx="0">
                  <c:v>0.04</c:v>
                </c:pt>
                <c:pt idx="1">
                  <c:v>4.3999999999999997E-2</c:v>
                </c:pt>
                <c:pt idx="2">
                  <c:v>0.04</c:v>
                </c:pt>
                <c:pt idx="3">
                  <c:v>3.5000000000000003E-2</c:v>
                </c:pt>
                <c:pt idx="4">
                  <c:v>3.2000000000000001E-2</c:v>
                </c:pt>
                <c:pt idx="5">
                  <c:v>0.03</c:v>
                </c:pt>
                <c:pt idx="6">
                  <c:v>3.3000000000000002E-2</c:v>
                </c:pt>
                <c:pt idx="7">
                  <c:v>4.2000000000000003E-2</c:v>
                </c:pt>
                <c:pt idx="8">
                  <c:v>4.2999999999999997E-2</c:v>
                </c:pt>
                <c:pt idx="9">
                  <c:v>3.6999999999999998E-2</c:v>
                </c:pt>
                <c:pt idx="10">
                  <c:v>2.5999999999999999E-2</c:v>
                </c:pt>
                <c:pt idx="11" formatCode="0.00%">
                  <c:v>2.8000000000000001E-2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NJ</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Sheet1!$B$3:$M$3</c:f>
              <c:numCache>
                <c:formatCode>0.0%</c:formatCode>
                <c:ptCount val="12"/>
                <c:pt idx="0">
                  <c:v>4.3999999999999997E-2</c:v>
                </c:pt>
                <c:pt idx="1">
                  <c:v>4.5999999999999999E-2</c:v>
                </c:pt>
                <c:pt idx="2">
                  <c:v>4.2000000000000003E-2</c:v>
                </c:pt>
                <c:pt idx="3">
                  <c:v>3.7999999999999999E-2</c:v>
                </c:pt>
                <c:pt idx="4">
                  <c:v>3.5000000000000003E-2</c:v>
                </c:pt>
                <c:pt idx="5">
                  <c:v>3.3000000000000002E-2</c:v>
                </c:pt>
                <c:pt idx="6">
                  <c:v>3.5999999999999997E-2</c:v>
                </c:pt>
                <c:pt idx="7">
                  <c:v>4.5999999999999999E-2</c:v>
                </c:pt>
                <c:pt idx="8">
                  <c:v>4.7E-2</c:v>
                </c:pt>
                <c:pt idx="9">
                  <c:v>4.1000000000000002E-2</c:v>
                </c:pt>
                <c:pt idx="10">
                  <c:v>2.9000000000000001E-2</c:v>
                </c:pt>
                <c:pt idx="11" formatCode="0.00%">
                  <c:v>0.03</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503586104"/>
        <c:axId val="384331040"/>
      </c:lineChart>
      <c:catAx>
        <c:axId val="503586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4331040"/>
        <c:crosses val="autoZero"/>
        <c:auto val="1"/>
        <c:lblAlgn val="ctr"/>
        <c:lblOffset val="100"/>
        <c:noMultiLvlLbl val="1"/>
      </c:catAx>
      <c:valAx>
        <c:axId val="38433104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586104"/>
        <c:crosses val="autoZero"/>
        <c:crossBetween val="between"/>
      </c:valAx>
      <c:spPr>
        <a:noFill/>
        <a:ln>
          <a:noFill/>
        </a:ln>
        <a:effectLst/>
      </c:spPr>
    </c:plotArea>
    <c:legend>
      <c:legendPos val="b"/>
      <c:layout>
        <c:manualLayout>
          <c:xMode val="edge"/>
          <c:yMode val="edge"/>
          <c:x val="0.84608460041632727"/>
          <c:y val="5.4223513203556888E-3"/>
          <c:w val="0.1497848221558512"/>
          <c:h val="4.21588640049013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3.1E-2</c:v>
                </c:pt>
                <c:pt idx="1">
                  <c:v>3.2000000000000001E-2</c:v>
                </c:pt>
                <c:pt idx="2">
                  <c:v>3.2500000000000001E-2</c:v>
                </c:pt>
                <c:pt idx="3">
                  <c:v>3.3000000000000002E-2</c:v>
                </c:pt>
                <c:pt idx="4">
                  <c:v>3.4500000000000003E-2</c:v>
                </c:pt>
                <c:pt idx="5">
                  <c:v>3.4500000000000003E-2</c:v>
                </c:pt>
                <c:pt idx="6">
                  <c:v>3.5000000000000003E-2</c:v>
                </c:pt>
                <c:pt idx="7">
                  <c:v>3.5999999999999997E-2</c:v>
                </c:pt>
                <c:pt idx="9">
                  <c:v>3.6499999999999998E-2</c:v>
                </c:pt>
                <c:pt idx="10">
                  <c:v>3.6499999999999998E-2</c:v>
                </c:pt>
                <c:pt idx="11">
                  <c:v>3.95E-2</c:v>
                </c:pt>
                <c:pt idx="12">
                  <c:v>0.04</c:v>
                </c:pt>
                <c:pt idx="13">
                  <c:v>4.1500000000000002E-2</c:v>
                </c:pt>
                <c:pt idx="14">
                  <c:v>4.3999999999999997E-2</c:v>
                </c:pt>
                <c:pt idx="15">
                  <c:v>4.7500000000000001E-2</c:v>
                </c:pt>
                <c:pt idx="16">
                  <c:v>4.9000000000000002E-2</c:v>
                </c:pt>
                <c:pt idx="17">
                  <c:v>5.0999999999999997E-2</c:v>
                </c:pt>
                <c:pt idx="18">
                  <c:v>5.2499999999999998E-2</c:v>
                </c:pt>
                <c:pt idx="19">
                  <c:v>6.0499999999999998E-2</c:v>
                </c:pt>
                <c:pt idx="20">
                  <c:v>6.5000000000000002E-2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8" formatCode="0.0">
                  <c:v>3.5999999999999997E-2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0.04</c:v>
                </c:pt>
                <c:pt idx="1">
                  <c:v>0.04</c:v>
                </c:pt>
                <c:pt idx="2">
                  <c:v>0.04</c:v>
                </c:pt>
                <c:pt idx="3">
                  <c:v>0.04</c:v>
                </c:pt>
                <c:pt idx="4">
                  <c:v>0.04</c:v>
                </c:pt>
                <c:pt idx="5">
                  <c:v>0.04</c:v>
                </c:pt>
                <c:pt idx="6">
                  <c:v>0.04</c:v>
                </c:pt>
                <c:pt idx="7">
                  <c:v>0.04</c:v>
                </c:pt>
                <c:pt idx="8">
                  <c:v>0.04</c:v>
                </c:pt>
                <c:pt idx="9">
                  <c:v>0.04</c:v>
                </c:pt>
                <c:pt idx="10">
                  <c:v>0.04</c:v>
                </c:pt>
                <c:pt idx="11">
                  <c:v>0.04</c:v>
                </c:pt>
                <c:pt idx="12">
                  <c:v>0.04</c:v>
                </c:pt>
                <c:pt idx="13">
                  <c:v>0.04</c:v>
                </c:pt>
                <c:pt idx="14">
                  <c:v>0.04</c:v>
                </c:pt>
                <c:pt idx="15">
                  <c:v>0.04</c:v>
                </c:pt>
                <c:pt idx="16">
                  <c:v>0.04</c:v>
                </c:pt>
                <c:pt idx="17">
                  <c:v>0.04</c:v>
                </c:pt>
                <c:pt idx="18">
                  <c:v>0.04</c:v>
                </c:pt>
                <c:pt idx="19">
                  <c:v>0.04</c:v>
                </c:pt>
                <c:pt idx="20">
                  <c:v>0.04</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84331824"/>
        <c:axId val="384332216"/>
      </c:barChart>
      <c:catAx>
        <c:axId val="384331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4332216"/>
        <c:crosses val="autoZero"/>
        <c:auto val="1"/>
        <c:lblAlgn val="ctr"/>
        <c:lblOffset val="100"/>
        <c:noMultiLvlLbl val="0"/>
      </c:catAx>
      <c:valAx>
        <c:axId val="384332216"/>
        <c:scaling>
          <c:orientation val="minMax"/>
        </c:scaling>
        <c:delete val="1"/>
        <c:axPos val="b"/>
        <c:numFmt formatCode="0.0%" sourceLinked="1"/>
        <c:majorTickMark val="none"/>
        <c:minorTickMark val="none"/>
        <c:tickLblPos val="nextTo"/>
        <c:crossAx val="3843318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1766524781633916"/>
          <c:y val="0.92625640217418781"/>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Sheet1!$B$2:$B$22</c:f>
              <c:numCache>
                <c:formatCode>General</c:formatCode>
                <c:ptCount val="21"/>
                <c:pt idx="11">
                  <c:v>64865</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8E5-4B78-A160-1AF82D68EB77}"/>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Sheet1!$C$2:$C$22</c:f>
              <c:numCache>
                <c:formatCode>"$"#,##0_);[Red]\("$"#,##0\)</c:formatCode>
                <c:ptCount val="21"/>
                <c:pt idx="0">
                  <c:v>41825</c:v>
                </c:pt>
                <c:pt idx="1">
                  <c:v>50444</c:v>
                </c:pt>
                <c:pt idx="2">
                  <c:v>51083</c:v>
                </c:pt>
                <c:pt idx="3">
                  <c:v>53514</c:v>
                </c:pt>
                <c:pt idx="4">
                  <c:v>54160</c:v>
                </c:pt>
                <c:pt idx="5">
                  <c:v>55144</c:v>
                </c:pt>
                <c:pt idx="6">
                  <c:v>55561</c:v>
                </c:pt>
                <c:pt idx="7">
                  <c:v>55880</c:v>
                </c:pt>
                <c:pt idx="8">
                  <c:v>60596</c:v>
                </c:pt>
                <c:pt idx="9">
                  <c:v>62439</c:v>
                </c:pt>
                <c:pt idx="10">
                  <c:v>63328</c:v>
                </c:pt>
                <c:pt idx="11">
                  <c:v>64865</c:v>
                </c:pt>
                <c:pt idx="12" formatCode="_(&quot;$&quot;* #,##0_);_(&quot;$&quot;* \(#,##0\);_(&quot;$&quot;* &quot;-&quot;??_);_(@_)">
                  <c:v>65435</c:v>
                </c:pt>
                <c:pt idx="13">
                  <c:v>65990</c:v>
                </c:pt>
                <c:pt idx="14">
                  <c:v>67691</c:v>
                </c:pt>
                <c:pt idx="15">
                  <c:v>70529</c:v>
                </c:pt>
                <c:pt idx="16">
                  <c:v>72347</c:v>
                </c:pt>
                <c:pt idx="17">
                  <c:v>80319</c:v>
                </c:pt>
                <c:pt idx="18">
                  <c:v>81983</c:v>
                </c:pt>
                <c:pt idx="19">
                  <c:v>86194</c:v>
                </c:pt>
                <c:pt idx="20">
                  <c:v>90147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Sheet1!$D$2:$D$22</c:f>
              <c:numCache>
                <c:formatCode>"$"#,##0_);[Red]\("$"#,##0\)</c:formatCode>
                <c:ptCount val="21"/>
                <c:pt idx="0">
                  <c:v>37296</c:v>
                </c:pt>
                <c:pt idx="1">
                  <c:v>41163</c:v>
                </c:pt>
                <c:pt idx="2">
                  <c:v>41004</c:v>
                </c:pt>
                <c:pt idx="3">
                  <c:v>50160</c:v>
                </c:pt>
                <c:pt idx="4">
                  <c:v>46013</c:v>
                </c:pt>
                <c:pt idx="5">
                  <c:v>47694</c:v>
                </c:pt>
                <c:pt idx="6">
                  <c:v>45508</c:v>
                </c:pt>
                <c:pt idx="7">
                  <c:v>46597</c:v>
                </c:pt>
                <c:pt idx="8">
                  <c:v>44247</c:v>
                </c:pt>
                <c:pt idx="9">
                  <c:v>45174</c:v>
                </c:pt>
                <c:pt idx="10">
                  <c:v>53697</c:v>
                </c:pt>
                <c:pt idx="11">
                  <c:v>52550</c:v>
                </c:pt>
                <c:pt idx="12" formatCode="_(&quot;$&quot;* #,##0_);_(&quot;$&quot;* \(#,##0\);_(&quot;$&quot;* &quot;-&quot;??_);_(@_)">
                  <c:v>50454</c:v>
                </c:pt>
                <c:pt idx="13">
                  <c:v>51699</c:v>
                </c:pt>
                <c:pt idx="14">
                  <c:v>51933</c:v>
                </c:pt>
                <c:pt idx="15">
                  <c:v>52096</c:v>
                </c:pt>
                <c:pt idx="16">
                  <c:v>56267</c:v>
                </c:pt>
                <c:pt idx="17">
                  <c:v>54305</c:v>
                </c:pt>
                <c:pt idx="18">
                  <c:v>61808</c:v>
                </c:pt>
                <c:pt idx="19">
                  <c:v>61727</c:v>
                </c:pt>
                <c:pt idx="20">
                  <c:v>65963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Sheet1!$E$2:$E$22</c:f>
              <c:numCache>
                <c:formatCode>General</c:formatCode>
                <c:ptCount val="21"/>
                <c:pt idx="11">
                  <c:v>52550</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84333000"/>
        <c:axId val="384333392"/>
      </c:barChart>
      <c:catAx>
        <c:axId val="3843330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4333392"/>
        <c:crosses val="autoZero"/>
        <c:auto val="1"/>
        <c:lblAlgn val="ctr"/>
        <c:lblOffset val="100"/>
        <c:noMultiLvlLbl val="0"/>
      </c:catAx>
      <c:valAx>
        <c:axId val="384333392"/>
        <c:scaling>
          <c:orientation val="minMax"/>
        </c:scaling>
        <c:delete val="1"/>
        <c:axPos val="b"/>
        <c:numFmt formatCode="General" sourceLinked="1"/>
        <c:majorTickMark val="none"/>
        <c:minorTickMark val="none"/>
        <c:tickLblPos val="nextTo"/>
        <c:crossAx val="38433300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
</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Burlington</c:v>
                </c:pt>
                <c:pt idx="1">
                  <c:v>New Jersey</c:v>
                </c:pt>
                <c:pt idx="2">
                  <c:v>United States</c:v>
                </c:pt>
              </c:strCache>
            </c:strRef>
          </c:cat>
          <c:val>
            <c:numRef>
              <c:f>Sheet1!$B$2:$B$4</c:f>
              <c:numCache>
                <c:formatCode>_("$"* #,##0_);_("$"* \(#,##0\);_("$"* "-"??_);_(@_)</c:formatCode>
                <c:ptCount val="3"/>
                <c:pt idx="0">
                  <c:v>64865</c:v>
                </c:pt>
                <c:pt idx="1">
                  <c:v>63264</c:v>
                </c:pt>
                <c:pt idx="2">
                  <c:v>50859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Burlington</c:v>
                </c:pt>
                <c:pt idx="1">
                  <c:v>New Jersey</c:v>
                </c:pt>
                <c:pt idx="2">
                  <c:v>United States</c:v>
                </c:pt>
              </c:strCache>
            </c:strRef>
          </c:cat>
          <c:val>
            <c:numRef>
              <c:f>Sheet1!$C$2:$C$4</c:f>
              <c:numCache>
                <c:formatCode>_("$"* #,##0_);_("$"* \(#,##0\);_("$"* "-"??_);_(@_)</c:formatCode>
                <c:ptCount val="3"/>
                <c:pt idx="0">
                  <c:v>52550</c:v>
                </c:pt>
                <c:pt idx="1">
                  <c:v>51055</c:v>
                </c:pt>
                <c:pt idx="2">
                  <c:v>40760</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84334176"/>
        <c:axId val="384334568"/>
      </c:barChart>
      <c:catAx>
        <c:axId val="3843341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4334568"/>
        <c:crosses val="autoZero"/>
        <c:auto val="1"/>
        <c:lblAlgn val="ctr"/>
        <c:lblOffset val="100"/>
        <c:noMultiLvlLbl val="0"/>
      </c:catAx>
      <c:valAx>
        <c:axId val="384334568"/>
        <c:scaling>
          <c:orientation val="minMax"/>
        </c:scaling>
        <c:delete val="1"/>
        <c:axPos val="b"/>
        <c:numFmt formatCode="_(&quot;$&quot;* #,##0_);_(&quot;$&quot;* \(#,##0\);_(&quot;$&quot;* &quot;-&quot;??_);_(@_)" sourceLinked="1"/>
        <c:majorTickMark val="none"/>
        <c:minorTickMark val="none"/>
        <c:tickLblPos val="nextTo"/>
        <c:crossAx val="384334176"/>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63276</c:v>
                </c:pt>
                <c:pt idx="1">
                  <c:v>64375</c:v>
                </c:pt>
                <c:pt idx="2">
                  <c:v>63590</c:v>
                </c:pt>
                <c:pt idx="3">
                  <c:v>63006</c:v>
                </c:pt>
                <c:pt idx="4">
                  <c:v>64865</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_("$"* #,##0_);_("$"* \(#,##0\);_("$"* "-"??_);_(@_)</c:formatCode>
                <c:ptCount val="5"/>
                <c:pt idx="0">
                  <c:v>50435</c:v>
                </c:pt>
                <c:pt idx="1">
                  <c:v>51100</c:v>
                </c:pt>
                <c:pt idx="2">
                  <c:v>51098</c:v>
                </c:pt>
                <c:pt idx="3">
                  <c:v>51473</c:v>
                </c:pt>
                <c:pt idx="4">
                  <c:v>52550</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84335352"/>
        <c:axId val="384335744"/>
      </c:lineChart>
      <c:catAx>
        <c:axId val="384335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4335744"/>
        <c:crosses val="autoZero"/>
        <c:auto val="1"/>
        <c:lblAlgn val="ctr"/>
        <c:lblOffset val="100"/>
        <c:noMultiLvlLbl val="0"/>
      </c:catAx>
      <c:valAx>
        <c:axId val="38433574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433535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Moorestown</c:v>
                </c:pt>
                <c:pt idx="1">
                  <c:v>Eastampton</c:v>
                </c:pt>
                <c:pt idx="2">
                  <c:v>New Hanover</c:v>
                </c:pt>
              </c:strCache>
            </c:strRef>
          </c:cat>
          <c:val>
            <c:numRef>
              <c:f>Sheet1!$B$2:$B$4</c:f>
              <c:numCache>
                <c:formatCode>_("$"* #,##0_);_("$"* \(#,##0\);_("$"* "-"??_);_(@_)</c:formatCode>
                <c:ptCount val="3"/>
                <c:pt idx="0">
                  <c:v>112654</c:v>
                </c:pt>
                <c:pt idx="1">
                  <c:v>62028</c:v>
                </c:pt>
                <c:pt idx="2">
                  <c:v>26161</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Moorestown</c:v>
                </c:pt>
                <c:pt idx="1">
                  <c:v>Eastampton</c:v>
                </c:pt>
                <c:pt idx="2">
                  <c:v>New Hanover</c:v>
                </c:pt>
              </c:strCache>
            </c:strRef>
          </c:cat>
          <c:val>
            <c:numRef>
              <c:f>Sheet1!$C$2:$C$4</c:f>
              <c:numCache>
                <c:formatCode>_("$"* #,##0_);_("$"* \(#,##0\);_("$"* "-"??_);_(@_)</c:formatCode>
                <c:ptCount val="3"/>
                <c:pt idx="0">
                  <c:v>76012</c:v>
                </c:pt>
                <c:pt idx="1">
                  <c:v>50313</c:v>
                </c:pt>
                <c:pt idx="2">
                  <c:v>36000</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84336528"/>
        <c:axId val="384336920"/>
      </c:barChart>
      <c:catAx>
        <c:axId val="38433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4336920"/>
        <c:crosses val="autoZero"/>
        <c:auto val="1"/>
        <c:lblAlgn val="ctr"/>
        <c:lblOffset val="100"/>
        <c:noMultiLvlLbl val="0"/>
      </c:catAx>
      <c:valAx>
        <c:axId val="38433692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4336528"/>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Sheet1!$B$2:$B$22</c:f>
              <c:numCache>
                <c:formatCode>General</c:formatCode>
                <c:ptCount val="21"/>
                <c:pt idx="10">
                  <c:v>719</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Sheet1!$C$2:$C$22</c:f>
              <c:numCache>
                <c:formatCode>General</c:formatCode>
                <c:ptCount val="21"/>
                <c:pt idx="0">
                  <c:v>51</c:v>
                </c:pt>
                <c:pt idx="1">
                  <c:v>81</c:v>
                </c:pt>
                <c:pt idx="2">
                  <c:v>73</c:v>
                </c:pt>
                <c:pt idx="3">
                  <c:v>226</c:v>
                </c:pt>
                <c:pt idx="4">
                  <c:v>326</c:v>
                </c:pt>
                <c:pt idx="5">
                  <c:v>804</c:v>
                </c:pt>
                <c:pt idx="6">
                  <c:v>573</c:v>
                </c:pt>
                <c:pt idx="7">
                  <c:v>337</c:v>
                </c:pt>
                <c:pt idx="8">
                  <c:v>1184</c:v>
                </c:pt>
                <c:pt idx="9">
                  <c:v>973</c:v>
                </c:pt>
                <c:pt idx="11">
                  <c:v>217</c:v>
                </c:pt>
                <c:pt idx="12">
                  <c:v>172</c:v>
                </c:pt>
                <c:pt idx="13">
                  <c:v>2236</c:v>
                </c:pt>
                <c:pt idx="14">
                  <c:v>1877</c:v>
                </c:pt>
                <c:pt idx="15">
                  <c:v>984</c:v>
                </c:pt>
                <c:pt idx="16">
                  <c:v>1881</c:v>
                </c:pt>
                <c:pt idx="17">
                  <c:v>1495</c:v>
                </c:pt>
                <c:pt idx="18">
                  <c:v>2359</c:v>
                </c:pt>
                <c:pt idx="19">
                  <c:v>820</c:v>
                </c:pt>
                <c:pt idx="20">
                  <c:v>4527</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84337704"/>
        <c:axId val="384338096"/>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Sheet1!$D$2:$D$22</c:f>
              <c:numCache>
                <c:formatCode>General</c:formatCode>
                <c:ptCount val="21"/>
                <c:pt idx="0">
                  <c:v>0.4</c:v>
                </c:pt>
                <c:pt idx="1">
                  <c:v>0.6</c:v>
                </c:pt>
                <c:pt idx="2">
                  <c:v>0.7</c:v>
                </c:pt>
                <c:pt idx="3">
                  <c:v>0.7</c:v>
                </c:pt>
                <c:pt idx="4">
                  <c:v>0.7</c:v>
                </c:pt>
                <c:pt idx="5">
                  <c:v>0.9</c:v>
                </c:pt>
                <c:pt idx="6">
                  <c:v>1</c:v>
                </c:pt>
                <c:pt idx="7">
                  <c:v>1.2</c:v>
                </c:pt>
                <c:pt idx="8">
                  <c:v>1.4</c:v>
                </c:pt>
                <c:pt idx="9">
                  <c:v>1.5</c:v>
                </c:pt>
                <c:pt idx="10">
                  <c:v>1.6</c:v>
                </c:pt>
                <c:pt idx="11">
                  <c:v>2.2999999999999998</c:v>
                </c:pt>
                <c:pt idx="12">
                  <c:v>2.7</c:v>
                </c:pt>
                <c:pt idx="13">
                  <c:v>3.3</c:v>
                </c:pt>
                <c:pt idx="14">
                  <c:v>3.4</c:v>
                </c:pt>
                <c:pt idx="15">
                  <c:v>3.6</c:v>
                </c:pt>
                <c:pt idx="16">
                  <c:v>3.7</c:v>
                </c:pt>
                <c:pt idx="17">
                  <c:v>4</c:v>
                </c:pt>
                <c:pt idx="18">
                  <c:v>4.5999999999999996</c:v>
                </c:pt>
                <c:pt idx="19">
                  <c:v>5.3</c:v>
                </c:pt>
                <c:pt idx="20">
                  <c:v>5.7</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384338880"/>
        <c:axId val="384338488"/>
      </c:lineChart>
      <c:catAx>
        <c:axId val="384337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4338096"/>
        <c:crosses val="autoZero"/>
        <c:auto val="1"/>
        <c:lblAlgn val="ctr"/>
        <c:lblOffset val="100"/>
        <c:noMultiLvlLbl val="0"/>
      </c:catAx>
      <c:valAx>
        <c:axId val="38433809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337704"/>
        <c:crosses val="autoZero"/>
        <c:crossBetween val="between"/>
      </c:valAx>
      <c:valAx>
        <c:axId val="38433848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338880"/>
        <c:crosses val="max"/>
        <c:crossBetween val="between"/>
      </c:valAx>
      <c:catAx>
        <c:axId val="384338880"/>
        <c:scaling>
          <c:orientation val="minMax"/>
        </c:scaling>
        <c:delete val="1"/>
        <c:axPos val="b"/>
        <c:numFmt formatCode="General" sourceLinked="1"/>
        <c:majorTickMark val="out"/>
        <c:minorTickMark val="none"/>
        <c:tickLblPos val="nextTo"/>
        <c:crossAx val="384338488"/>
        <c:crosses val="autoZero"/>
        <c:auto val="1"/>
        <c:lblAlgn val="ctr"/>
        <c:lblOffset val="100"/>
        <c:noMultiLvlLbl val="0"/>
      </c:catAx>
      <c:spPr>
        <a:noFill/>
        <a:ln>
          <a:noFill/>
        </a:ln>
        <a:effectLst/>
      </c:spPr>
    </c:plotArea>
    <c:legend>
      <c:legendPos val="tr"/>
      <c:legendEntry>
        <c:idx val="0"/>
        <c:delete val="1"/>
      </c:legendEntry>
      <c:layout>
        <c:manualLayout>
          <c:xMode val="edge"/>
          <c:yMode val="edge"/>
          <c:x val="0.77979965403902451"/>
          <c:y val="2.166379294463144E-2"/>
          <c:w val="0.20079876218809337"/>
          <c:h val="0.1118258077839398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6.0698416514904617E-2"/>
                  <c:y val="-0.311767992854510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20</c:v>
                </c:pt>
                <c:pt idx="1">
                  <c:v>107</c:v>
                </c:pt>
                <c:pt idx="2">
                  <c:v>227</c:v>
                </c:pt>
                <c:pt idx="3">
                  <c:v>365</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40586970885641876"/>
                  <c:y val="3.788394222337175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7.3028571978916185E-2"/>
                  <c:y val="2.97494983229799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9.5467357262394192E-2"/>
                  <c:y val="1.111111435144775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Burglary</c:v>
                </c:pt>
                <c:pt idx="1">
                  <c:v>Larceny</c:v>
                </c:pt>
                <c:pt idx="2">
                  <c:v>Motor Vehicle Theft</c:v>
                </c:pt>
                <c:pt idx="3">
                  <c:v>Arson</c:v>
                </c:pt>
              </c:strCache>
            </c:strRef>
          </c:cat>
          <c:val>
            <c:numRef>
              <c:f>Sheet1!$B$2:$B$5</c:f>
              <c:numCache>
                <c:formatCode>General</c:formatCode>
                <c:ptCount val="4"/>
                <c:pt idx="0">
                  <c:v>1342</c:v>
                </c:pt>
                <c:pt idx="1">
                  <c:v>4941</c:v>
                </c:pt>
                <c:pt idx="2">
                  <c:v>298</c:v>
                </c:pt>
                <c:pt idx="3">
                  <c:v>33</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5">
                  <c:v>7</c:v>
                </c:pt>
                <c:pt idx="6">
                  <c:v>7</c:v>
                </c:pt>
                <c:pt idx="7">
                  <c:v>8</c:v>
                </c:pt>
                <c:pt idx="8">
                  <c:v>8</c:v>
                </c:pt>
                <c:pt idx="9">
                  <c:v>9</c:v>
                </c:pt>
                <c:pt idx="10">
                  <c:v>9</c:v>
                </c:pt>
                <c:pt idx="12">
                  <c:v>10</c:v>
                </c:pt>
                <c:pt idx="13">
                  <c:v>11</c:v>
                </c:pt>
                <c:pt idx="14">
                  <c:v>12</c:v>
                </c:pt>
                <c:pt idx="15">
                  <c:v>15</c:v>
                </c:pt>
                <c:pt idx="16">
                  <c:v>15</c:v>
                </c:pt>
                <c:pt idx="17">
                  <c:v>16</c:v>
                </c:pt>
                <c:pt idx="18">
                  <c:v>17</c:v>
                </c:pt>
                <c:pt idx="19">
                  <c:v>23</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11">
                  <c:v>10</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84340448"/>
        <c:axId val="384340840"/>
      </c:barChart>
      <c:catAx>
        <c:axId val="38434044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4340840"/>
        <c:crosses val="autoZero"/>
        <c:auto val="1"/>
        <c:lblAlgn val="ctr"/>
        <c:lblOffset val="100"/>
        <c:noMultiLvlLbl val="0"/>
      </c:catAx>
      <c:valAx>
        <c:axId val="384340840"/>
        <c:scaling>
          <c:orientation val="minMax"/>
        </c:scaling>
        <c:delete val="1"/>
        <c:axPos val="b"/>
        <c:numFmt formatCode="General" sourceLinked="1"/>
        <c:majorTickMark val="none"/>
        <c:minorTickMark val="none"/>
        <c:tickLblPos val="nextTo"/>
        <c:crossAx val="38434044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Burlington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16</c:v>
                </c:pt>
                <c:pt idx="1">
                  <c:v>15</c:v>
                </c:pt>
                <c:pt idx="2">
                  <c:v>15</c:v>
                </c:pt>
                <c:pt idx="3">
                  <c:v>13</c:v>
                </c:pt>
                <c:pt idx="4">
                  <c:v>10</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84341624"/>
        <c:axId val="384342016"/>
      </c:lineChart>
      <c:catAx>
        <c:axId val="384341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4342016"/>
        <c:crosses val="autoZero"/>
        <c:auto val="1"/>
        <c:lblAlgn val="ctr"/>
        <c:lblOffset val="100"/>
        <c:noMultiLvlLbl val="0"/>
      </c:catAx>
      <c:valAx>
        <c:axId val="384342016"/>
        <c:scaling>
          <c:orientation val="minMax"/>
          <c:max val="32"/>
          <c:min val="0"/>
        </c:scaling>
        <c:delete val="1"/>
        <c:axPos val="l"/>
        <c:numFmt formatCode="General" sourceLinked="1"/>
        <c:majorTickMark val="none"/>
        <c:minorTickMark val="none"/>
        <c:tickLblPos val="nextTo"/>
        <c:crossAx val="38434162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Deaths per 100,000 Population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Sheet1!$B$2:$B$7</c:f>
              <c:numCache>
                <c:formatCode>General</c:formatCode>
                <c:ptCount val="6"/>
                <c:pt idx="0">
                  <c:v>3.8</c:v>
                </c:pt>
                <c:pt idx="1">
                  <c:v>4</c:v>
                </c:pt>
                <c:pt idx="2">
                  <c:v>5.6</c:v>
                </c:pt>
                <c:pt idx="3">
                  <c:v>6.1</c:v>
                </c:pt>
                <c:pt idx="4">
                  <c:v>7.6</c:v>
                </c:pt>
                <c:pt idx="5">
                  <c:v>13.7</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Sheet1!$C$2:$C$7</c:f>
              <c:numCache>
                <c:formatCode>General</c:formatCode>
                <c:ptCount val="6"/>
              </c:numCache>
            </c:numRef>
          </c:val>
          <c:extLst>
            <c:ext xmlns:c16="http://schemas.microsoft.com/office/drawing/2014/chart" uri="{C3380CC4-5D6E-409C-BE32-E72D297353CC}">
              <c16:uniqueId val="{00000001-A602-4D18-B643-EB6B7BDC8976}"/>
            </c:ext>
          </c:extLst>
        </c:ser>
        <c:ser>
          <c:idx val="2"/>
          <c:order val="2"/>
          <c:tx>
            <c:strRef>
              <c:f>Sheet1!$D$1</c:f>
              <c:strCache>
                <c:ptCount val="1"/>
                <c:pt idx="0">
                  <c:v>NJ overall 4.1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Sheet1!$A$2:$A$7</c:f>
              <c:strCache>
                <c:ptCount val="6"/>
                <c:pt idx="0">
                  <c:v>Hudson</c:v>
                </c:pt>
                <c:pt idx="1">
                  <c:v>Union</c:v>
                </c:pt>
                <c:pt idx="2">
                  <c:v>Passaic</c:v>
                </c:pt>
                <c:pt idx="3">
                  <c:v>Mercer</c:v>
                </c:pt>
                <c:pt idx="4">
                  <c:v>Camden</c:v>
                </c:pt>
                <c:pt idx="5">
                  <c:v>Essex</c:v>
                </c:pt>
              </c:strCache>
            </c:strRef>
          </c:cat>
          <c:val>
            <c:numRef>
              <c:f>Sheet1!$D$2:$D$7</c:f>
              <c:numCache>
                <c:formatCode>General</c:formatCode>
                <c:ptCount val="6"/>
                <c:pt idx="0">
                  <c:v>4.0999999999999996</c:v>
                </c:pt>
                <c:pt idx="1">
                  <c:v>4.0999999999999996</c:v>
                </c:pt>
                <c:pt idx="2">
                  <c:v>4.0999999999999996</c:v>
                </c:pt>
                <c:pt idx="3">
                  <c:v>4.0999999999999996</c:v>
                </c:pt>
                <c:pt idx="4">
                  <c:v>4.0999999999999996</c:v>
                </c:pt>
                <c:pt idx="5">
                  <c:v>4.0999999999999996</c:v>
                </c:pt>
              </c:numCache>
            </c:numRef>
          </c:val>
          <c:extLst>
            <c:ext xmlns:c16="http://schemas.microsoft.com/office/drawing/2014/chart" uri="{C3380CC4-5D6E-409C-BE32-E72D297353CC}">
              <c16:uniqueId val="{00000002-A602-4D18-B643-EB6B7BDC8976}"/>
            </c:ext>
          </c:extLst>
        </c:ser>
        <c:dLbls>
          <c:showLegendKey val="0"/>
          <c:showVal val="0"/>
          <c:showCatName val="0"/>
          <c:showSerName val="0"/>
          <c:showPercent val="0"/>
          <c:showBubbleSize val="0"/>
        </c:dLbls>
        <c:gapWidth val="182"/>
        <c:axId val="384342800"/>
        <c:axId val="384343192"/>
      </c:barChart>
      <c:catAx>
        <c:axId val="3843428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4343192"/>
        <c:crosses val="autoZero"/>
        <c:auto val="1"/>
        <c:lblAlgn val="ctr"/>
        <c:lblOffset val="100"/>
        <c:noMultiLvlLbl val="0"/>
      </c:catAx>
      <c:valAx>
        <c:axId val="384343192"/>
        <c:scaling>
          <c:orientation val="minMax"/>
        </c:scaling>
        <c:delete val="1"/>
        <c:axPos val="b"/>
        <c:numFmt formatCode="General" sourceLinked="1"/>
        <c:majorTickMark val="none"/>
        <c:minorTickMark val="none"/>
        <c:tickLblPos val="nextTo"/>
        <c:crossAx val="38434280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Burlington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3">
                  <c:v>4.7</c:v>
                </c:pt>
              </c:numCache>
            </c:numRef>
          </c:val>
          <c:smooth val="0"/>
          <c:extLst>
            <c:ext xmlns:c16="http://schemas.microsoft.com/office/drawing/2014/chart" uri="{C3380CC4-5D6E-409C-BE32-E72D297353CC}">
              <c16:uniqueId val="{00000000-9830-4563-B5F8-0E191FF24018}"/>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General</c:formatCode>
                <c:ptCount val="5"/>
                <c:pt idx="0">
                  <c:v>4.9000000000000004</c:v>
                </c:pt>
                <c:pt idx="1">
                  <c:v>4.4000000000000004</c:v>
                </c:pt>
                <c:pt idx="2">
                  <c:v>4.5</c:v>
                </c:pt>
                <c:pt idx="3">
                  <c:v>4.5999999999999996</c:v>
                </c:pt>
                <c:pt idx="4">
                  <c:v>4.0999999999999996</c:v>
                </c:pt>
              </c:numCache>
            </c:numRef>
          </c:val>
          <c:smooth val="0"/>
          <c:extLst>
            <c:ext xmlns:c16="http://schemas.microsoft.com/office/drawing/2014/chart" uri="{C3380CC4-5D6E-409C-BE32-E72D297353CC}">
              <c16:uniqueId val="{00000001-9830-4563-B5F8-0E191FF24018}"/>
            </c:ext>
          </c:extLst>
        </c:ser>
        <c:dLbls>
          <c:showLegendKey val="0"/>
          <c:showVal val="0"/>
          <c:showCatName val="0"/>
          <c:showSerName val="0"/>
          <c:showPercent val="0"/>
          <c:showBubbleSize val="0"/>
        </c:dLbls>
        <c:marker val="1"/>
        <c:smooth val="0"/>
        <c:axId val="384343976"/>
        <c:axId val="384344368"/>
      </c:lineChart>
      <c:catAx>
        <c:axId val="384343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4344368"/>
        <c:crosses val="autoZero"/>
        <c:auto val="1"/>
        <c:lblAlgn val="ctr"/>
        <c:lblOffset val="100"/>
        <c:noMultiLvlLbl val="0"/>
      </c:catAx>
      <c:valAx>
        <c:axId val="384344368"/>
        <c:scaling>
          <c:orientation val="minMax"/>
        </c:scaling>
        <c:delete val="1"/>
        <c:axPos val="l"/>
        <c:numFmt formatCode="General" sourceLinked="1"/>
        <c:majorTickMark val="none"/>
        <c:minorTickMark val="none"/>
        <c:tickLblPos val="nextTo"/>
        <c:crossAx val="38434397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690014263680959E-2"/>
          <c:y val="6.0872178490647973E-2"/>
          <c:w val="0.94710969118550903"/>
          <c:h val="0.79787369166755739"/>
        </c:manualLayout>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White, non-Hispanic</c:v>
                </c:pt>
                <c:pt idx="1">
                  <c:v>Black, non-Hispanic</c:v>
                </c:pt>
                <c:pt idx="2">
                  <c:v>Hispanic (any race)</c:v>
                </c:pt>
                <c:pt idx="3">
                  <c:v>Asian, non-Hispanic</c:v>
                </c:pt>
              </c:strCache>
            </c:strRef>
          </c:cat>
          <c:val>
            <c:numRef>
              <c:f>Sheet1!$B$2:$B$5</c:f>
              <c:numCache>
                <c:formatCode>General</c:formatCode>
                <c:ptCount val="4"/>
                <c:pt idx="0">
                  <c:v>1.8</c:v>
                </c:pt>
                <c:pt idx="1">
                  <c:v>10.199999999999999</c:v>
                </c:pt>
              </c:numCache>
            </c:numRef>
          </c:val>
          <c:extLst>
            <c:ext xmlns:c16="http://schemas.microsoft.com/office/drawing/2014/chart" uri="{C3380CC4-5D6E-409C-BE32-E72D297353CC}">
              <c16:uniqueId val="{00000000-E280-418A-9FD8-37C6A7327994}"/>
            </c:ext>
          </c:extLst>
        </c:ser>
        <c:dLbls>
          <c:dLblPos val="outEnd"/>
          <c:showLegendKey val="0"/>
          <c:showVal val="1"/>
          <c:showCatName val="0"/>
          <c:showSerName val="0"/>
          <c:showPercent val="0"/>
          <c:showBubbleSize val="0"/>
        </c:dLbls>
        <c:gapWidth val="219"/>
        <c:overlap val="-27"/>
        <c:axId val="384345152"/>
        <c:axId val="384345544"/>
      </c:barChart>
      <c:catAx>
        <c:axId val="384345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4345544"/>
        <c:crosses val="autoZero"/>
        <c:auto val="1"/>
        <c:lblAlgn val="ctr"/>
        <c:lblOffset val="100"/>
        <c:noMultiLvlLbl val="0"/>
      </c:catAx>
      <c:valAx>
        <c:axId val="38434554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43451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Female</c:v>
                </c:pt>
                <c:pt idx="1">
                  <c:v>Male</c:v>
                </c:pt>
              </c:strCache>
            </c:strRef>
          </c:cat>
          <c:val>
            <c:numRef>
              <c:f>Sheet1!$B$2:$B$3</c:f>
              <c:numCache>
                <c:formatCode>General</c:formatCode>
                <c:ptCount val="2"/>
                <c:pt idx="1">
                  <c:v>4.5999999999999996</c:v>
                </c:pt>
              </c:numCache>
            </c:numRef>
          </c:val>
          <c:extLst>
            <c:ext xmlns:c16="http://schemas.microsoft.com/office/drawing/2014/chart" uri="{C3380CC4-5D6E-409C-BE32-E72D297353CC}">
              <c16:uniqueId val="{00000000-8063-4BCE-9717-CE950F30A628}"/>
            </c:ext>
          </c:extLst>
        </c:ser>
        <c:dLbls>
          <c:dLblPos val="outEnd"/>
          <c:showLegendKey val="0"/>
          <c:showVal val="1"/>
          <c:showCatName val="0"/>
          <c:showSerName val="0"/>
          <c:showPercent val="0"/>
          <c:showBubbleSize val="0"/>
        </c:dLbls>
        <c:gapWidth val="219"/>
        <c:overlap val="-27"/>
        <c:axId val="384346328"/>
        <c:axId val="384346720"/>
      </c:barChart>
      <c:catAx>
        <c:axId val="384346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4346720"/>
        <c:crosses val="autoZero"/>
        <c:auto val="1"/>
        <c:lblAlgn val="ctr"/>
        <c:lblOffset val="100"/>
        <c:noMultiLvlLbl val="0"/>
      </c:catAx>
      <c:valAx>
        <c:axId val="384346720"/>
        <c:scaling>
          <c:orientation val="minMax"/>
          <c:max val="3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43463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solidFill>
            <a:schemeClr val="tx1"/>
          </a:solidFill>
          <a:latin typeface="Franklin Gothic Medium" panose="020B0603020102020204" pitchFamily="34" charset="0"/>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Sheet1!$B$2:$B$22</c:f>
              <c:numCache>
                <c:formatCode>General</c:formatCode>
                <c:ptCount val="21"/>
                <c:pt idx="0">
                  <c:v>554</c:v>
                </c:pt>
                <c:pt idx="1">
                  <c:v>735</c:v>
                </c:pt>
                <c:pt idx="2" formatCode="#,##0">
                  <c:v>1175</c:v>
                </c:pt>
                <c:pt idx="3" formatCode="#,##0">
                  <c:v>1231</c:v>
                </c:pt>
                <c:pt idx="4" formatCode="#,##0">
                  <c:v>1262</c:v>
                </c:pt>
                <c:pt idx="5" formatCode="#,##0">
                  <c:v>1986</c:v>
                </c:pt>
                <c:pt idx="6" formatCode="#,##0">
                  <c:v>2017</c:v>
                </c:pt>
                <c:pt idx="7" formatCode="#,##0">
                  <c:v>2048</c:v>
                </c:pt>
                <c:pt idx="8" formatCode="#,##0">
                  <c:v>2316</c:v>
                </c:pt>
                <c:pt idx="9" formatCode="#,##0">
                  <c:v>2676</c:v>
                </c:pt>
                <c:pt idx="10">
                  <c:v>3367</c:v>
                </c:pt>
                <c:pt idx="11" formatCode="#,##0">
                  <c:v>3391</c:v>
                </c:pt>
                <c:pt idx="12" formatCode="#,##0">
                  <c:v>3441</c:v>
                </c:pt>
                <c:pt idx="14" formatCode="#,##0">
                  <c:v>3858</c:v>
                </c:pt>
                <c:pt idx="15" formatCode="#,##0">
                  <c:v>3953</c:v>
                </c:pt>
                <c:pt idx="16" formatCode="#,##0">
                  <c:v>4206</c:v>
                </c:pt>
                <c:pt idx="17" formatCode="#,##0">
                  <c:v>4303</c:v>
                </c:pt>
                <c:pt idx="18" formatCode="#,##0">
                  <c:v>4563</c:v>
                </c:pt>
                <c:pt idx="19" formatCode="#,##0">
                  <c:v>6080</c:v>
                </c:pt>
                <c:pt idx="20" formatCode="#,##0">
                  <c:v>6437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Sheet1!$C$2:$C$22</c:f>
              <c:numCache>
                <c:formatCode>General</c:formatCode>
                <c:ptCount val="21"/>
                <c:pt idx="13">
                  <c:v>3821</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85638720"/>
        <c:axId val="385639112"/>
      </c:barChart>
      <c:catAx>
        <c:axId val="3856387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5639112"/>
        <c:crosses val="autoZero"/>
        <c:auto val="1"/>
        <c:lblAlgn val="ctr"/>
        <c:lblOffset val="100"/>
        <c:noMultiLvlLbl val="0"/>
      </c:catAx>
      <c:valAx>
        <c:axId val="385639112"/>
        <c:scaling>
          <c:orientation val="minMax"/>
        </c:scaling>
        <c:delete val="1"/>
        <c:axPos val="b"/>
        <c:numFmt formatCode="General" sourceLinked="1"/>
        <c:majorTickMark val="none"/>
        <c:minorTickMark val="none"/>
        <c:tickLblPos val="nextTo"/>
        <c:crossAx val="3856387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1.0285547785547786E-2"/>
                  <c:y val="3.070902862272215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D08-49BE-97D6-386729AC43C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3666</c:v>
                </c:pt>
                <c:pt idx="1">
                  <c:v>3611</c:v>
                </c:pt>
                <c:pt idx="2">
                  <c:v>3450</c:v>
                </c:pt>
                <c:pt idx="3">
                  <c:v>3798</c:v>
                </c:pt>
                <c:pt idx="4">
                  <c:v>3821</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85639896"/>
        <c:axId val="385640288"/>
      </c:lineChart>
      <c:catAx>
        <c:axId val="385639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5640288"/>
        <c:crosses val="autoZero"/>
        <c:auto val="1"/>
        <c:lblAlgn val="ctr"/>
        <c:lblOffset val="100"/>
        <c:noMultiLvlLbl val="0"/>
      </c:catAx>
      <c:valAx>
        <c:axId val="385640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56398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Pemberton Township</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Sheet1!$B$2:$H$2</c:f>
              <c:numCache>
                <c:formatCode>General</c:formatCode>
                <c:ptCount val="7"/>
                <c:pt idx="0">
                  <c:v>647</c:v>
                </c:pt>
                <c:pt idx="1">
                  <c:v>757</c:v>
                </c:pt>
                <c:pt idx="2">
                  <c:v>680</c:v>
                </c:pt>
                <c:pt idx="3">
                  <c:v>558</c:v>
                </c:pt>
                <c:pt idx="4">
                  <c:v>584</c:v>
                </c:pt>
                <c:pt idx="5">
                  <c:v>652</c:v>
                </c:pt>
                <c:pt idx="6">
                  <c:v>599</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Evesham</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Sheet1!$B$3:$H$3</c:f>
              <c:numCache>
                <c:formatCode>General</c:formatCode>
                <c:ptCount val="7"/>
                <c:pt idx="0">
                  <c:v>359</c:v>
                </c:pt>
                <c:pt idx="1">
                  <c:v>323</c:v>
                </c:pt>
                <c:pt idx="2">
                  <c:v>315</c:v>
                </c:pt>
                <c:pt idx="3">
                  <c:v>343</c:v>
                </c:pt>
                <c:pt idx="4">
                  <c:v>354</c:v>
                </c:pt>
                <c:pt idx="5">
                  <c:v>416</c:v>
                </c:pt>
                <c:pt idx="6">
                  <c:v>519</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Mount Holly</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Sheet1!$B$4:$H$4</c:f>
              <c:numCache>
                <c:formatCode>General</c:formatCode>
                <c:ptCount val="7"/>
                <c:pt idx="0">
                  <c:v>285</c:v>
                </c:pt>
                <c:pt idx="1">
                  <c:v>242</c:v>
                </c:pt>
                <c:pt idx="2">
                  <c:v>263</c:v>
                </c:pt>
                <c:pt idx="3">
                  <c:v>261</c:v>
                </c:pt>
                <c:pt idx="4">
                  <c:v>254</c:v>
                </c:pt>
                <c:pt idx="5">
                  <c:v>194</c:v>
                </c:pt>
                <c:pt idx="6">
                  <c:v>249</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Maple Shade</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Sheet1!$B$5:$H$5</c:f>
              <c:numCache>
                <c:formatCode>General</c:formatCode>
                <c:ptCount val="7"/>
                <c:pt idx="0">
                  <c:v>230</c:v>
                </c:pt>
                <c:pt idx="1">
                  <c:v>218</c:v>
                </c:pt>
                <c:pt idx="2">
                  <c:v>264</c:v>
                </c:pt>
                <c:pt idx="3">
                  <c:v>200</c:v>
                </c:pt>
                <c:pt idx="4">
                  <c:v>219</c:v>
                </c:pt>
                <c:pt idx="5">
                  <c:v>230</c:v>
                </c:pt>
                <c:pt idx="6">
                  <c:v>221</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Mount Laurel</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Sheet1!$B$6:$H$6</c:f>
              <c:numCache>
                <c:formatCode>General</c:formatCode>
                <c:ptCount val="7"/>
                <c:pt idx="0">
                  <c:v>238</c:v>
                </c:pt>
                <c:pt idx="1">
                  <c:v>237</c:v>
                </c:pt>
                <c:pt idx="2">
                  <c:v>245</c:v>
                </c:pt>
                <c:pt idx="3">
                  <c:v>230</c:v>
                </c:pt>
                <c:pt idx="4">
                  <c:v>201</c:v>
                </c:pt>
                <c:pt idx="5">
                  <c:v>230</c:v>
                </c:pt>
                <c:pt idx="6">
                  <c:v>212</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Willingboro</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Sheet1!$B$7:$H$7</c:f>
              <c:numCache>
                <c:formatCode>General</c:formatCode>
                <c:ptCount val="7"/>
                <c:pt idx="0">
                  <c:v>255</c:v>
                </c:pt>
                <c:pt idx="1">
                  <c:v>267</c:v>
                </c:pt>
                <c:pt idx="2">
                  <c:v>282</c:v>
                </c:pt>
                <c:pt idx="3">
                  <c:v>329</c:v>
                </c:pt>
                <c:pt idx="4">
                  <c:v>246</c:v>
                </c:pt>
                <c:pt idx="5">
                  <c:v>285</c:v>
                </c:pt>
                <c:pt idx="6">
                  <c:v>203</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Medford Township</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Sheet1!$B$8:$H$8</c:f>
              <c:numCache>
                <c:formatCode>General</c:formatCode>
                <c:ptCount val="7"/>
                <c:pt idx="0">
                  <c:v>229</c:v>
                </c:pt>
                <c:pt idx="1">
                  <c:v>206</c:v>
                </c:pt>
                <c:pt idx="2">
                  <c:v>211</c:v>
                </c:pt>
                <c:pt idx="3">
                  <c:v>191</c:v>
                </c:pt>
                <c:pt idx="4">
                  <c:v>153</c:v>
                </c:pt>
                <c:pt idx="5">
                  <c:v>187</c:v>
                </c:pt>
                <c:pt idx="6">
                  <c:v>198</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Palmyra</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Sheet1!$B$9:$H$9</c:f>
              <c:numCache>
                <c:formatCode>General</c:formatCode>
                <c:ptCount val="7"/>
                <c:pt idx="0">
                  <c:v>110</c:v>
                </c:pt>
                <c:pt idx="1">
                  <c:v>135</c:v>
                </c:pt>
                <c:pt idx="2">
                  <c:v>120</c:v>
                </c:pt>
                <c:pt idx="3">
                  <c:v>210</c:v>
                </c:pt>
                <c:pt idx="4">
                  <c:v>160</c:v>
                </c:pt>
                <c:pt idx="5">
                  <c:v>150</c:v>
                </c:pt>
                <c:pt idx="6">
                  <c:v>169</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Riverside</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Sheet1!$B$10:$H$10</c:f>
              <c:numCache>
                <c:formatCode>General</c:formatCode>
                <c:ptCount val="7"/>
                <c:pt idx="0">
                  <c:v>169</c:v>
                </c:pt>
                <c:pt idx="1">
                  <c:v>160</c:v>
                </c:pt>
                <c:pt idx="2">
                  <c:v>137</c:v>
                </c:pt>
                <c:pt idx="3">
                  <c:v>135</c:v>
                </c:pt>
                <c:pt idx="4">
                  <c:v>131</c:v>
                </c:pt>
                <c:pt idx="5">
                  <c:v>124</c:v>
                </c:pt>
                <c:pt idx="6">
                  <c:v>129</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Edgewater Park</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Sheet1!$B$11:$H$11</c:f>
              <c:numCache>
                <c:formatCode>General</c:formatCode>
                <c:ptCount val="7"/>
                <c:pt idx="0">
                  <c:v>107</c:v>
                </c:pt>
                <c:pt idx="1">
                  <c:v>101</c:v>
                </c:pt>
                <c:pt idx="2">
                  <c:v>82</c:v>
                </c:pt>
                <c:pt idx="3">
                  <c:v>114</c:v>
                </c:pt>
                <c:pt idx="4">
                  <c:v>113</c:v>
                </c:pt>
                <c:pt idx="5">
                  <c:v>168</c:v>
                </c:pt>
                <c:pt idx="6">
                  <c:v>125</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385641072"/>
        <c:axId val="385641464"/>
      </c:lineChart>
      <c:catAx>
        <c:axId val="385641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641464"/>
        <c:crosses val="autoZero"/>
        <c:auto val="1"/>
        <c:lblAlgn val="ctr"/>
        <c:lblOffset val="100"/>
        <c:noMultiLvlLbl val="0"/>
      </c:catAx>
      <c:valAx>
        <c:axId val="385641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564107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8958329232283461"/>
          <c:y val="4.6874997116449491E-3"/>
          <c:w val="0.61302103838582678"/>
          <c:h val="0.85499270466031752"/>
        </c:manualLayout>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20-4A31-BCFD-13DA331548F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52</c:v>
                </c:pt>
                <c:pt idx="1">
                  <c:v>27222</c:v>
                </c:pt>
                <c:pt idx="2">
                  <c:v>2442</c:v>
                </c:pt>
                <c:pt idx="3" formatCode="General">
                  <c:v>13</c:v>
                </c:pt>
                <c:pt idx="4" formatCode="General">
                  <c:v>123</c:v>
                </c:pt>
                <c:pt idx="5" formatCode="General">
                  <c:v>44</c:v>
                </c:pt>
                <c:pt idx="6" formatCode="General">
                  <c:v>223</c:v>
                </c:pt>
                <c:pt idx="7" formatCode="General">
                  <c:v>38</c:v>
                </c:pt>
                <c:pt idx="8" formatCode="General">
                  <c:v>3</c:v>
                </c:pt>
                <c:pt idx="9">
                  <c:v>4849</c:v>
                </c:pt>
                <c:pt idx="10" formatCode="General">
                  <c:v>571</c:v>
                </c:pt>
                <c:pt idx="11" formatCode="General">
                  <c:v>330</c:v>
                </c:pt>
                <c:pt idx="12">
                  <c:v>27256</c:v>
                </c:pt>
                <c:pt idx="13" formatCode="General">
                  <c:v>254</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0781250000000001"/>
                  <c:y val="7.499999538631910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9.8437499999999997E-2"/>
                  <c:y val="0.1406249913493484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5937499999999999"/>
                  <c:y val="4.45312472606270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5"/>
                  <c:y val="-8.5936501967686754E-1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0.140625"/>
                  <c:y val="-3.04687481256922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0.171875"/>
                  <c:y val="0.1476562409168159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0.13750000000000001"/>
                  <c:y val="-8.2031244953786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0.1640625"/>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0.12812500000000002"/>
                  <c:y val="-6.328124610720685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3593750000000002"/>
                  <c:y val="-4.687499711644949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0.11875000000000001"/>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8.59375E-2"/>
                  <c:y val="-9.1406244377076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1.2500000000000058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40</c:v>
                </c:pt>
                <c:pt idx="1">
                  <c:v>13705</c:v>
                </c:pt>
                <c:pt idx="2" formatCode="General">
                  <c:v>792</c:v>
                </c:pt>
                <c:pt idx="3" formatCode="General">
                  <c:v>8</c:v>
                </c:pt>
                <c:pt idx="4" formatCode="General">
                  <c:v>52</c:v>
                </c:pt>
                <c:pt idx="5" formatCode="General">
                  <c:v>25</c:v>
                </c:pt>
                <c:pt idx="6" formatCode="General">
                  <c:v>47</c:v>
                </c:pt>
                <c:pt idx="7" formatCode="General">
                  <c:v>10</c:v>
                </c:pt>
                <c:pt idx="8" formatCode="General">
                  <c:v>2</c:v>
                </c:pt>
                <c:pt idx="9">
                  <c:v>1438</c:v>
                </c:pt>
                <c:pt idx="10" formatCode="General">
                  <c:v>218</c:v>
                </c:pt>
                <c:pt idx="11" formatCode="General">
                  <c:v>114</c:v>
                </c:pt>
                <c:pt idx="12">
                  <c:v>2949</c:v>
                </c:pt>
                <c:pt idx="13" formatCode="General">
                  <c:v>72</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75</c:v>
                </c:pt>
                <c:pt idx="1">
                  <c:v>87</c:v>
                </c:pt>
                <c:pt idx="2">
                  <c:v>96</c:v>
                </c:pt>
                <c:pt idx="3">
                  <c:v>149</c:v>
                </c:pt>
                <c:pt idx="4">
                  <c:v>161</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5643424"/>
        <c:axId val="385643816"/>
      </c:lineChart>
      <c:catAx>
        <c:axId val="385643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5643816"/>
        <c:crosses val="autoZero"/>
        <c:auto val="1"/>
        <c:lblAlgn val="ctr"/>
        <c:lblOffset val="100"/>
        <c:noMultiLvlLbl val="0"/>
      </c:catAx>
      <c:valAx>
        <c:axId val="38564381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56434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Sheet1!$B$2:$B$22</c:f>
              <c:numCache>
                <c:formatCode>0%</c:formatCode>
                <c:ptCount val="21"/>
                <c:pt idx="0">
                  <c:v>0.63157894736842102</c:v>
                </c:pt>
                <c:pt idx="1">
                  <c:v>0.50666666666666704</c:v>
                </c:pt>
                <c:pt idx="2">
                  <c:v>0.49618320610687</c:v>
                </c:pt>
                <c:pt idx="3">
                  <c:v>0.38679245283018898</c:v>
                </c:pt>
                <c:pt idx="4">
                  <c:v>0.30496453900709197</c:v>
                </c:pt>
                <c:pt idx="5">
                  <c:v>0.28488372093023301</c:v>
                </c:pt>
                <c:pt idx="6">
                  <c:v>0.217054263565891</c:v>
                </c:pt>
                <c:pt idx="7">
                  <c:v>0.17886178861788599</c:v>
                </c:pt>
                <c:pt idx="8">
                  <c:v>0.148148148148148</c:v>
                </c:pt>
                <c:pt idx="9">
                  <c:v>0.14503816793893101</c:v>
                </c:pt>
                <c:pt idx="10">
                  <c:v>0.124260355029586</c:v>
                </c:pt>
                <c:pt idx="12">
                  <c:v>7.1661237785016305E-2</c:v>
                </c:pt>
                <c:pt idx="13">
                  <c:v>6.1224489795918401E-2</c:v>
                </c:pt>
                <c:pt idx="14">
                  <c:v>5.6179775280898903E-2</c:v>
                </c:pt>
                <c:pt idx="15">
                  <c:v>5.4054054054054099E-2</c:v>
                </c:pt>
                <c:pt idx="16">
                  <c:v>-2.7777777777777801E-2</c:v>
                </c:pt>
                <c:pt idx="17">
                  <c:v>-9.0909090909090898E-2</c:v>
                </c:pt>
                <c:pt idx="18">
                  <c:v>-0.11063829787234</c:v>
                </c:pt>
                <c:pt idx="19">
                  <c:v>-0.16666666666666699</c:v>
                </c:pt>
                <c:pt idx="20">
                  <c:v>-0.20338983050847501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Sheet1!$C$2:$C$22</c:f>
              <c:numCache>
                <c:formatCode>General</c:formatCode>
                <c:ptCount val="21"/>
                <c:pt idx="11">
                  <c:v>8.0536912751677805E-2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14% change </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Sheet1!$D$2:$D$22</c:f>
              <c:numCache>
                <c:formatCode>0%</c:formatCode>
                <c:ptCount val="21"/>
                <c:pt idx="0">
                  <c:v>0.14000000000000001</c:v>
                </c:pt>
                <c:pt idx="1">
                  <c:v>0.14000000000000001</c:v>
                </c:pt>
                <c:pt idx="2">
                  <c:v>0.14000000000000001</c:v>
                </c:pt>
                <c:pt idx="3">
                  <c:v>0.14000000000000001</c:v>
                </c:pt>
                <c:pt idx="4">
                  <c:v>0.14000000000000001</c:v>
                </c:pt>
                <c:pt idx="5">
                  <c:v>0.14000000000000001</c:v>
                </c:pt>
                <c:pt idx="6">
                  <c:v>0.14000000000000001</c:v>
                </c:pt>
                <c:pt idx="7">
                  <c:v>0.14000000000000001</c:v>
                </c:pt>
                <c:pt idx="8">
                  <c:v>0.14000000000000001</c:v>
                </c:pt>
                <c:pt idx="9">
                  <c:v>0.14000000000000001</c:v>
                </c:pt>
                <c:pt idx="10">
                  <c:v>0.14000000000000001</c:v>
                </c:pt>
                <c:pt idx="11">
                  <c:v>0.14000000000000001</c:v>
                </c:pt>
                <c:pt idx="12">
                  <c:v>0.14000000000000001</c:v>
                </c:pt>
                <c:pt idx="13">
                  <c:v>0.14000000000000001</c:v>
                </c:pt>
                <c:pt idx="14">
                  <c:v>0.14000000000000001</c:v>
                </c:pt>
                <c:pt idx="15">
                  <c:v>0.14000000000000001</c:v>
                </c:pt>
                <c:pt idx="16">
                  <c:v>0.14000000000000001</c:v>
                </c:pt>
                <c:pt idx="17">
                  <c:v>0.14000000000000001</c:v>
                </c:pt>
                <c:pt idx="18">
                  <c:v>0.14000000000000001</c:v>
                </c:pt>
                <c:pt idx="19">
                  <c:v>0.14000000000000001</c:v>
                </c:pt>
                <c:pt idx="20">
                  <c:v>0.14000000000000001</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5644600"/>
        <c:axId val="385644992"/>
      </c:barChart>
      <c:catAx>
        <c:axId val="385644600"/>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5644992"/>
        <c:crosses val="autoZero"/>
        <c:auto val="1"/>
        <c:lblAlgn val="ctr"/>
        <c:lblOffset val="100"/>
        <c:noMultiLvlLbl val="0"/>
      </c:catAx>
      <c:valAx>
        <c:axId val="385644992"/>
        <c:scaling>
          <c:orientation val="minMax"/>
        </c:scaling>
        <c:delete val="1"/>
        <c:axPos val="t"/>
        <c:numFmt formatCode="0%" sourceLinked="1"/>
        <c:majorTickMark val="none"/>
        <c:minorTickMark val="none"/>
        <c:tickLblPos val="nextTo"/>
        <c:crossAx val="385644600"/>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237416525465971"/>
          <c:y val="0.88904291618524189"/>
          <c:w val="0.22719785051976252"/>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5">
                  <c:v>-4.6490004649000501E-2</c:v>
                </c:pt>
                <c:pt idx="6">
                  <c:v>-5.3124437241130897E-2</c:v>
                </c:pt>
                <c:pt idx="7">
                  <c:v>-5.63046377241073E-2</c:v>
                </c:pt>
                <c:pt idx="8">
                  <c:v>-6.5494238932686494E-2</c:v>
                </c:pt>
                <c:pt idx="10">
                  <c:v>-0.113578680203046</c:v>
                </c:pt>
                <c:pt idx="11">
                  <c:v>-0.119961916851793</c:v>
                </c:pt>
                <c:pt idx="12">
                  <c:v>-0.140679140679141</c:v>
                </c:pt>
                <c:pt idx="13">
                  <c:v>-0.150105708245243</c:v>
                </c:pt>
                <c:pt idx="14">
                  <c:v>-0.175625259085256</c:v>
                </c:pt>
                <c:pt idx="15">
                  <c:v>-0.22277501381979001</c:v>
                </c:pt>
                <c:pt idx="16">
                  <c:v>-0.230092204526404</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9">
                  <c:v>-7.4297188755020102E-2</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385645776"/>
        <c:axId val="385646168"/>
      </c:barChart>
      <c:catAx>
        <c:axId val="385645776"/>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5646168"/>
        <c:crosses val="autoZero"/>
        <c:auto val="1"/>
        <c:lblAlgn val="ctr"/>
        <c:lblOffset val="100"/>
        <c:noMultiLvlLbl val="0"/>
      </c:catAx>
      <c:valAx>
        <c:axId val="385646168"/>
        <c:scaling>
          <c:orientation val="minMax"/>
        </c:scaling>
        <c:delete val="1"/>
        <c:axPos val="t"/>
        <c:numFmt formatCode="0%" sourceLinked="1"/>
        <c:majorTickMark val="none"/>
        <c:minorTickMark val="none"/>
        <c:tickLblPos val="nextTo"/>
        <c:crossAx val="38564577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592381663900779E-2"/>
                  <c:y val="-2.30769250737151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2B3-4CD9-A1FD-AA85DA9DAE7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5976</c:v>
                </c:pt>
                <c:pt idx="1">
                  <c:v>5137</c:v>
                </c:pt>
                <c:pt idx="2">
                  <c:v>4647</c:v>
                </c:pt>
                <c:pt idx="3" formatCode="#,##0">
                  <c:v>2988</c:v>
                </c:pt>
                <c:pt idx="4" formatCode="#,##0">
                  <c:v>2766</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385646952"/>
        <c:axId val="385647344"/>
      </c:lineChart>
      <c:catAx>
        <c:axId val="385646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5647344"/>
        <c:crosses val="autoZero"/>
        <c:auto val="1"/>
        <c:lblAlgn val="ctr"/>
        <c:lblOffset val="100"/>
        <c:noMultiLvlLbl val="0"/>
      </c:catAx>
      <c:valAx>
        <c:axId val="385647344"/>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56469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Burlington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0.27</c:v>
                </c:pt>
                <c:pt idx="1">
                  <c:v>0.44</c:v>
                </c:pt>
                <c:pt idx="2">
                  <c:v>0.09</c:v>
                </c:pt>
                <c:pt idx="3">
                  <c:v>0.06</c:v>
                </c:pt>
                <c:pt idx="4">
                  <c:v>0.1</c:v>
                </c:pt>
                <c:pt idx="5">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0</c:v>
                </c:pt>
                <c:pt idx="1">
                  <c:v>1</c:v>
                </c:pt>
                <c:pt idx="2">
                  <c:v>0</c:v>
                </c:pt>
                <c:pt idx="3">
                  <c:v>1</c:v>
                </c:pt>
                <c:pt idx="4">
                  <c:v>1</c:v>
                </c:pt>
                <c:pt idx="5">
                  <c:v>1</c:v>
                </c:pt>
                <c:pt idx="6">
                  <c:v>1</c:v>
                </c:pt>
                <c:pt idx="7">
                  <c:v>1</c:v>
                </c:pt>
                <c:pt idx="8">
                  <c:v>0</c:v>
                </c:pt>
                <c:pt idx="9">
                  <c:v>2</c:v>
                </c:pt>
                <c:pt idx="10">
                  <c:v>2</c:v>
                </c:pt>
                <c:pt idx="11">
                  <c:v>1</c:v>
                </c:pt>
                <c:pt idx="12">
                  <c:v>0</c:v>
                </c:pt>
                <c:pt idx="13">
                  <c:v>5</c:v>
                </c:pt>
                <c:pt idx="14">
                  <c:v>2</c:v>
                </c:pt>
                <c:pt idx="15">
                  <c:v>1</c:v>
                </c:pt>
                <c:pt idx="16">
                  <c:v>0</c:v>
                </c:pt>
                <c:pt idx="17">
                  <c:v>1</c:v>
                </c:pt>
                <c:pt idx="18">
                  <c:v>4</c:v>
                </c:pt>
                <c:pt idx="19">
                  <c:v>1</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5648520"/>
        <c:axId val="385648912"/>
      </c:barChart>
      <c:catAx>
        <c:axId val="385648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5648912"/>
        <c:crosses val="autoZero"/>
        <c:auto val="1"/>
        <c:lblAlgn val="ctr"/>
        <c:lblOffset val="100"/>
        <c:noMultiLvlLbl val="0"/>
      </c:catAx>
      <c:valAx>
        <c:axId val="385648912"/>
        <c:scaling>
          <c:orientation val="minMax"/>
        </c:scaling>
        <c:delete val="1"/>
        <c:axPos val="b"/>
        <c:numFmt formatCode="General" sourceLinked="1"/>
        <c:majorTickMark val="none"/>
        <c:minorTickMark val="none"/>
        <c:tickLblPos val="nextTo"/>
        <c:crossAx val="3856485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5">
                  <c:v>0.11799999999999999</c:v>
                </c:pt>
                <c:pt idx="6">
                  <c:v>0.12</c:v>
                </c:pt>
                <c:pt idx="7">
                  <c:v>0.124</c:v>
                </c:pt>
                <c:pt idx="8">
                  <c:v>0.129</c:v>
                </c:pt>
                <c:pt idx="9">
                  <c:v>0.13300000000000001</c:v>
                </c:pt>
                <c:pt idx="10">
                  <c:v>0.13500000000000001</c:v>
                </c:pt>
                <c:pt idx="11">
                  <c:v>0.13500000000000001</c:v>
                </c:pt>
                <c:pt idx="12">
                  <c:v>0.13800000000000001</c:v>
                </c:pt>
                <c:pt idx="13">
                  <c:v>0.13900000000000001</c:v>
                </c:pt>
                <c:pt idx="14">
                  <c:v>0.14000000000000001</c:v>
                </c:pt>
                <c:pt idx="15">
                  <c:v>0.14299999999999999</c:v>
                </c:pt>
                <c:pt idx="16">
                  <c:v>0.14499999999999999</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17">
                  <c:v>0.158</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5649696"/>
        <c:axId val="385650088"/>
      </c:barChart>
      <c:catAx>
        <c:axId val="3856496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5650088"/>
        <c:crosses val="autoZero"/>
        <c:auto val="1"/>
        <c:lblAlgn val="ctr"/>
        <c:lblOffset val="100"/>
        <c:noMultiLvlLbl val="0"/>
      </c:catAx>
      <c:valAx>
        <c:axId val="385650088"/>
        <c:scaling>
          <c:orientation val="minMax"/>
        </c:scaling>
        <c:delete val="1"/>
        <c:axPos val="b"/>
        <c:numFmt formatCode="0.0%" sourceLinked="1"/>
        <c:majorTickMark val="none"/>
        <c:minorTickMark val="none"/>
        <c:tickLblPos val="nextTo"/>
        <c:crossAx val="38564969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0.104</c:v>
                </c:pt>
                <c:pt idx="1">
                  <c:v>0.115</c:v>
                </c:pt>
                <c:pt idx="2">
                  <c:v>0.112</c:v>
                </c:pt>
                <c:pt idx="3">
                  <c:v>8.5000000000000006E-2</c:v>
                </c:pt>
                <c:pt idx="4">
                  <c:v>0.158</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5650872"/>
        <c:axId val="385651264"/>
      </c:lineChart>
      <c:catAx>
        <c:axId val="385650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5651264"/>
        <c:crosses val="autoZero"/>
        <c:auto val="1"/>
        <c:lblAlgn val="ctr"/>
        <c:lblOffset val="100"/>
        <c:noMultiLvlLbl val="0"/>
      </c:catAx>
      <c:valAx>
        <c:axId val="38565126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56508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0.125</c:v>
                </c:pt>
                <c:pt idx="1">
                  <c:v>0.11600000000000001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5652048"/>
        <c:axId val="385652440"/>
      </c:barChart>
      <c:catAx>
        <c:axId val="38565204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5652440"/>
        <c:crosses val="autoZero"/>
        <c:auto val="1"/>
        <c:lblAlgn val="ctr"/>
        <c:lblOffset val="100"/>
        <c:noMultiLvlLbl val="0"/>
      </c:catAx>
      <c:valAx>
        <c:axId val="385652440"/>
        <c:scaling>
          <c:orientation val="minMax"/>
          <c:max val="0.30000000000000004"/>
        </c:scaling>
        <c:delete val="1"/>
        <c:axPos val="t"/>
        <c:numFmt formatCode="0.00%" sourceLinked="1"/>
        <c:majorTickMark val="none"/>
        <c:minorTickMark val="none"/>
        <c:tickLblPos val="nextTo"/>
        <c:crossAx val="3856520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8.4000000000000005E-2</c:v>
                </c:pt>
                <c:pt idx="1">
                  <c:v>0.24199999999999999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5653224"/>
        <c:axId val="385653616"/>
      </c:barChart>
      <c:catAx>
        <c:axId val="385653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5653616"/>
        <c:crosses val="autoZero"/>
        <c:auto val="1"/>
        <c:lblAlgn val="ctr"/>
        <c:lblOffset val="100"/>
        <c:noMultiLvlLbl val="0"/>
      </c:catAx>
      <c:valAx>
        <c:axId val="385653616"/>
        <c:scaling>
          <c:orientation val="minMax"/>
          <c:max val="0.30000000000000004"/>
          <c:min val="0"/>
        </c:scaling>
        <c:delete val="1"/>
        <c:axPos val="b"/>
        <c:numFmt formatCode="0.0%" sourceLinked="1"/>
        <c:majorTickMark val="none"/>
        <c:minorTickMark val="none"/>
        <c:tickLblPos val="nextTo"/>
        <c:crossAx val="3856532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4">
                  <c:v>0.13600000000000001</c:v>
                </c:pt>
                <c:pt idx="5">
                  <c:v>0.14299999999999999</c:v>
                </c:pt>
                <c:pt idx="6">
                  <c:v>0.14399999999999999</c:v>
                </c:pt>
                <c:pt idx="8">
                  <c:v>0.14899999999999999</c:v>
                </c:pt>
                <c:pt idx="9">
                  <c:v>0.14899999999999999</c:v>
                </c:pt>
                <c:pt idx="10">
                  <c:v>0.151</c:v>
                </c:pt>
                <c:pt idx="11">
                  <c:v>0.16400000000000001</c:v>
                </c:pt>
                <c:pt idx="12">
                  <c:v>0.16600000000000001</c:v>
                </c:pt>
                <c:pt idx="13">
                  <c:v>0.18</c:v>
                </c:pt>
                <c:pt idx="14">
                  <c:v>0.185</c:v>
                </c:pt>
                <c:pt idx="15">
                  <c:v>0.187</c:v>
                </c:pt>
                <c:pt idx="16">
                  <c:v>0.19</c:v>
                </c:pt>
                <c:pt idx="17">
                  <c:v>0.192</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7">
                  <c:v>0.14699999999999999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624111144"/>
        <c:axId val="624111536"/>
      </c:barChart>
      <c:catAx>
        <c:axId val="6241111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111536"/>
        <c:crosses val="autoZero"/>
        <c:auto val="1"/>
        <c:lblAlgn val="ctr"/>
        <c:lblOffset val="100"/>
        <c:noMultiLvlLbl val="0"/>
      </c:catAx>
      <c:valAx>
        <c:axId val="624111536"/>
        <c:scaling>
          <c:orientation val="minMax"/>
        </c:scaling>
        <c:delete val="1"/>
        <c:axPos val="b"/>
        <c:numFmt formatCode="0.0%" sourceLinked="1"/>
        <c:majorTickMark val="none"/>
        <c:minorTickMark val="none"/>
        <c:tickLblPos val="nextTo"/>
        <c:crossAx val="62411114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0.151</c:v>
                </c:pt>
                <c:pt idx="1">
                  <c:v>0.127</c:v>
                </c:pt>
                <c:pt idx="2">
                  <c:v>0.157</c:v>
                </c:pt>
                <c:pt idx="3">
                  <c:v>9.9000000000000005E-2</c:v>
                </c:pt>
                <c:pt idx="4">
                  <c:v>0.14699999999999999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624112320"/>
        <c:axId val="624112712"/>
      </c:lineChart>
      <c:catAx>
        <c:axId val="624112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4112712"/>
        <c:crosses val="autoZero"/>
        <c:auto val="1"/>
        <c:lblAlgn val="ctr"/>
        <c:lblOffset val="100"/>
        <c:noMultiLvlLbl val="0"/>
      </c:catAx>
      <c:valAx>
        <c:axId val="624112712"/>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411232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0.156</c:v>
                </c:pt>
                <c:pt idx="1">
                  <c:v>0.20200000000000001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624113496"/>
        <c:axId val="624113888"/>
      </c:barChart>
      <c:catAx>
        <c:axId val="62411349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113888"/>
        <c:crosses val="autoZero"/>
        <c:auto val="1"/>
        <c:lblAlgn val="ctr"/>
        <c:lblOffset val="100"/>
        <c:noMultiLvlLbl val="0"/>
      </c:catAx>
      <c:valAx>
        <c:axId val="624113888"/>
        <c:scaling>
          <c:orientation val="minMax"/>
          <c:max val="0.30000000000000004"/>
        </c:scaling>
        <c:delete val="1"/>
        <c:axPos val="t"/>
        <c:numFmt formatCode="0.00%" sourceLinked="1"/>
        <c:majorTickMark val="none"/>
        <c:minorTickMark val="none"/>
        <c:tickLblPos val="nextTo"/>
        <c:crossAx val="6241134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8.5999999999999993E-2</c:v>
                </c:pt>
                <c:pt idx="1">
                  <c:v>0.215</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624114672"/>
        <c:axId val="624115064"/>
      </c:barChart>
      <c:catAx>
        <c:axId val="624114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115064"/>
        <c:crosses val="autoZero"/>
        <c:auto val="1"/>
        <c:lblAlgn val="ctr"/>
        <c:lblOffset val="100"/>
        <c:noMultiLvlLbl val="0"/>
      </c:catAx>
      <c:valAx>
        <c:axId val="624115064"/>
        <c:scaling>
          <c:orientation val="minMax"/>
          <c:max val="0.30000000000000004"/>
          <c:min val="0"/>
        </c:scaling>
        <c:delete val="1"/>
        <c:axPos val="b"/>
        <c:numFmt formatCode="0.0%" sourceLinked="1"/>
        <c:majorTickMark val="none"/>
        <c:minorTickMark val="none"/>
        <c:tickLblPos val="nextTo"/>
        <c:crossAx val="624114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Copy This County 2017</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Sheet1!$B$2:$B$22</c:f>
              <c:numCache>
                <c:formatCode>General</c:formatCode>
                <c:ptCount val="21"/>
                <c:pt idx="11" formatCode="0">
                  <c:v>13035</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Sheet1!$C$2:$C$22</c:f>
              <c:numCache>
                <c:formatCode>0</c:formatCode>
                <c:ptCount val="21"/>
                <c:pt idx="0">
                  <c:v>2013</c:v>
                </c:pt>
                <c:pt idx="1">
                  <c:v>2417</c:v>
                </c:pt>
                <c:pt idx="2" formatCode="General">
                  <c:v>2961</c:v>
                </c:pt>
                <c:pt idx="3">
                  <c:v>3529</c:v>
                </c:pt>
                <c:pt idx="4">
                  <c:v>4259</c:v>
                </c:pt>
                <c:pt idx="5">
                  <c:v>4882</c:v>
                </c:pt>
                <c:pt idx="6">
                  <c:v>7630</c:v>
                </c:pt>
                <c:pt idx="7">
                  <c:v>8867</c:v>
                </c:pt>
                <c:pt idx="8">
                  <c:v>8924</c:v>
                </c:pt>
                <c:pt idx="9">
                  <c:v>10297</c:v>
                </c:pt>
                <c:pt idx="10">
                  <c:v>12608</c:v>
                </c:pt>
                <c:pt idx="11">
                  <c:v>13035</c:v>
                </c:pt>
                <c:pt idx="12">
                  <c:v>13528</c:v>
                </c:pt>
                <c:pt idx="13" formatCode="General">
                  <c:v>14056</c:v>
                </c:pt>
                <c:pt idx="14">
                  <c:v>14921</c:v>
                </c:pt>
                <c:pt idx="15">
                  <c:v>15607</c:v>
                </c:pt>
                <c:pt idx="16">
                  <c:v>16299</c:v>
                </c:pt>
                <c:pt idx="17">
                  <c:v>18126</c:v>
                </c:pt>
                <c:pt idx="18">
                  <c:v>18182</c:v>
                </c:pt>
                <c:pt idx="19">
                  <c:v>21553</c:v>
                </c:pt>
                <c:pt idx="20">
                  <c:v>24355</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Sheet1!$D$2:$D$22</c:f>
              <c:numCache>
                <c:formatCode>0</c:formatCode>
                <c:ptCount val="21"/>
                <c:pt idx="0">
                  <c:v>2059</c:v>
                </c:pt>
                <c:pt idx="1">
                  <c:v>2411</c:v>
                </c:pt>
                <c:pt idx="2" formatCode="General">
                  <c:v>2970</c:v>
                </c:pt>
                <c:pt idx="3">
                  <c:v>3500</c:v>
                </c:pt>
                <c:pt idx="4">
                  <c:v>4284</c:v>
                </c:pt>
                <c:pt idx="5">
                  <c:v>5051</c:v>
                </c:pt>
                <c:pt idx="6">
                  <c:v>7754</c:v>
                </c:pt>
                <c:pt idx="7">
                  <c:v>9004</c:v>
                </c:pt>
                <c:pt idx="8">
                  <c:v>8997</c:v>
                </c:pt>
                <c:pt idx="9">
                  <c:v>10275</c:v>
                </c:pt>
                <c:pt idx="10">
                  <c:v>12627</c:v>
                </c:pt>
                <c:pt idx="11">
                  <c:v>13311</c:v>
                </c:pt>
                <c:pt idx="12">
                  <c:v>13526</c:v>
                </c:pt>
                <c:pt idx="13" formatCode="General">
                  <c:v>14469</c:v>
                </c:pt>
                <c:pt idx="14">
                  <c:v>15217</c:v>
                </c:pt>
                <c:pt idx="15">
                  <c:v>15638</c:v>
                </c:pt>
                <c:pt idx="16">
                  <c:v>16605</c:v>
                </c:pt>
                <c:pt idx="17">
                  <c:v>18515</c:v>
                </c:pt>
                <c:pt idx="18">
                  <c:v>18203</c:v>
                </c:pt>
                <c:pt idx="19">
                  <c:v>22189</c:v>
                </c:pt>
                <c:pt idx="20">
                  <c:v>24354</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Copy This County 2018</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Sheet1!$E$2:$E$22</c:f>
              <c:numCache>
                <c:formatCode>General</c:formatCode>
                <c:ptCount val="21"/>
                <c:pt idx="11">
                  <c:v>13311</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624115848"/>
        <c:axId val="624116240"/>
      </c:barChart>
      <c:catAx>
        <c:axId val="6241158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116240"/>
        <c:crosses val="autoZero"/>
        <c:auto val="1"/>
        <c:lblAlgn val="ctr"/>
        <c:lblOffset val="100"/>
        <c:noMultiLvlLbl val="0"/>
      </c:catAx>
      <c:valAx>
        <c:axId val="624116240"/>
        <c:scaling>
          <c:orientation val="minMax"/>
        </c:scaling>
        <c:delete val="1"/>
        <c:axPos val="b"/>
        <c:numFmt formatCode="General" sourceLinked="1"/>
        <c:majorTickMark val="none"/>
        <c:minorTickMark val="none"/>
        <c:tickLblPos val="nextTo"/>
        <c:crossAx val="624115848"/>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320464430276554E-2"/>
          <c:y val="3.1751564898555712E-2"/>
          <c:w val="0.86726899824236503"/>
          <c:h val="0.77376581417226997"/>
        </c:manualLayout>
      </c:layout>
      <c:barChart>
        <c:barDir val="col"/>
        <c:grouping val="clustered"/>
        <c:varyColors val="0"/>
        <c:ser>
          <c:idx val="1"/>
          <c:order val="0"/>
          <c:tx>
            <c:strRef>
              <c:f>Sheet1!$B$1</c:f>
              <c:strCache>
                <c:ptCount val="1"/>
                <c:pt idx="0">
                  <c:v>Copy County 2017</c:v>
                </c:pt>
              </c:strCache>
            </c:strRef>
          </c:tx>
          <c:spPr>
            <a:solidFill>
              <a:srgbClr val="FFFF00"/>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Sheet1!$B$2:$B$22</c:f>
              <c:numCache>
                <c:formatCode>General</c:formatCode>
                <c:ptCount val="21"/>
                <c:pt idx="16" formatCode="0.0%">
                  <c:v>0.18990000000000001</c:v>
                </c:pt>
              </c:numCache>
            </c:numRef>
          </c:val>
          <c:extLst>
            <c:ext xmlns:c16="http://schemas.microsoft.com/office/drawing/2014/chart" uri="{C3380CC4-5D6E-409C-BE32-E72D297353CC}">
              <c16:uniqueId val="{00000001-06BA-499E-A785-878D402C40D1}"/>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Sheet1!$C$2:$C$22</c:f>
              <c:numCache>
                <c:formatCode>0.0%</c:formatCode>
                <c:ptCount val="21"/>
                <c:pt idx="0">
                  <c:v>0.13289999999999999</c:v>
                </c:pt>
                <c:pt idx="1">
                  <c:v>0.14119999999999999</c:v>
                </c:pt>
                <c:pt idx="2">
                  <c:v>0.15079999999999999</c:v>
                </c:pt>
                <c:pt idx="3">
                  <c:v>0.1512</c:v>
                </c:pt>
                <c:pt idx="4">
                  <c:v>0.1633</c:v>
                </c:pt>
                <c:pt idx="5">
                  <c:v>0.15820000000000001</c:v>
                </c:pt>
                <c:pt idx="6">
                  <c:v>0.16500000000000001</c:v>
                </c:pt>
                <c:pt idx="7">
                  <c:v>0.1681</c:v>
                </c:pt>
                <c:pt idx="8">
                  <c:v>0.17119999999999999</c:v>
                </c:pt>
                <c:pt idx="9">
                  <c:v>0.1782</c:v>
                </c:pt>
                <c:pt idx="10">
                  <c:v>0.17860000000000001</c:v>
                </c:pt>
                <c:pt idx="11">
                  <c:v>0.17929999999999999</c:v>
                </c:pt>
                <c:pt idx="12">
                  <c:v>0.18490000000000001</c:v>
                </c:pt>
                <c:pt idx="13">
                  <c:v>0.1862</c:v>
                </c:pt>
                <c:pt idx="14">
                  <c:v>0.18609999999999999</c:v>
                </c:pt>
                <c:pt idx="15">
                  <c:v>0.187</c:v>
                </c:pt>
                <c:pt idx="16">
                  <c:v>0.18990000000000001</c:v>
                </c:pt>
                <c:pt idx="17">
                  <c:v>0.188</c:v>
                </c:pt>
                <c:pt idx="18">
                  <c:v>0.1971</c:v>
                </c:pt>
                <c:pt idx="19">
                  <c:v>0.21029999999999999</c:v>
                </c:pt>
                <c:pt idx="20">
                  <c:v>0.2339</c:v>
                </c:pt>
              </c:numCache>
            </c:numRef>
          </c:val>
          <c:extLst>
            <c:ext xmlns:c16="http://schemas.microsoft.com/office/drawing/2014/chart" uri="{C3380CC4-5D6E-409C-BE32-E72D297353CC}">
              <c16:uniqueId val="{00000000-06BA-499E-A785-878D402C40D1}"/>
            </c:ext>
          </c:extLst>
        </c:ser>
        <c:ser>
          <c:idx val="4"/>
          <c:order val="2"/>
          <c:tx>
            <c:strRef>
              <c:f>Sheet1!$D$1</c:f>
              <c:strCache>
                <c:ptCount val="1"/>
                <c:pt idx="0">
                  <c:v>2018</c:v>
                </c:pt>
              </c:strCache>
            </c:strRef>
          </c:tx>
          <c:spPr>
            <a:solidFill>
              <a:srgbClr val="C00000"/>
            </a:solidFill>
            <a:ln>
              <a:noFill/>
            </a:ln>
            <a:effectLst/>
          </c:spPr>
          <c:invertIfNegative val="0"/>
          <c:dPt>
            <c:idx val="4"/>
            <c:invertIfNegative val="0"/>
            <c:bubble3D val="0"/>
            <c:spPr>
              <a:solidFill>
                <a:srgbClr val="C00000"/>
              </a:solidFill>
              <a:ln>
                <a:noFill/>
              </a:ln>
              <a:effectLst/>
            </c:spPr>
            <c:extLst>
              <c:ext xmlns:c16="http://schemas.microsoft.com/office/drawing/2014/chart" uri="{C3380CC4-5D6E-409C-BE32-E72D297353CC}">
                <c16:uniqueId val="{00000008-06BA-499E-A785-878D402C40D1}"/>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Sheet1!$D$2:$D$22</c:f>
              <c:numCache>
                <c:formatCode>0.0%</c:formatCode>
                <c:ptCount val="21"/>
                <c:pt idx="0">
                  <c:v>0.13689999999999999</c:v>
                </c:pt>
                <c:pt idx="1">
                  <c:v>0.14380000000000001</c:v>
                </c:pt>
                <c:pt idx="2">
                  <c:v>0.15340000000000001</c:v>
                </c:pt>
                <c:pt idx="3">
                  <c:v>0.15359999999999999</c:v>
                </c:pt>
                <c:pt idx="4">
                  <c:v>0.16270000000000001</c:v>
                </c:pt>
                <c:pt idx="5">
                  <c:v>0.16309999999999999</c:v>
                </c:pt>
                <c:pt idx="6">
                  <c:v>0.16819999999999999</c:v>
                </c:pt>
                <c:pt idx="7">
                  <c:v>0.17249999999999999</c:v>
                </c:pt>
                <c:pt idx="8">
                  <c:v>0.17480000000000001</c:v>
                </c:pt>
                <c:pt idx="9">
                  <c:v>0.18060000000000001</c:v>
                </c:pt>
                <c:pt idx="10">
                  <c:v>0.18090000000000001</c:v>
                </c:pt>
                <c:pt idx="11">
                  <c:v>0.1837</c:v>
                </c:pt>
                <c:pt idx="12">
                  <c:v>0.18709999999999999</c:v>
                </c:pt>
                <c:pt idx="13">
                  <c:v>0.18779999999999999</c:v>
                </c:pt>
                <c:pt idx="14">
                  <c:v>0.19170000000000001</c:v>
                </c:pt>
                <c:pt idx="15">
                  <c:v>0.1918</c:v>
                </c:pt>
                <c:pt idx="16">
                  <c:v>0.1925</c:v>
                </c:pt>
                <c:pt idx="17">
                  <c:v>0.19320000000000001</c:v>
                </c:pt>
                <c:pt idx="18">
                  <c:v>0.19489999999999999</c:v>
                </c:pt>
                <c:pt idx="19">
                  <c:v>0.215</c:v>
                </c:pt>
                <c:pt idx="20">
                  <c:v>0.2387</c:v>
                </c:pt>
              </c:numCache>
            </c:numRef>
          </c:val>
          <c:extLst>
            <c:ext xmlns:c16="http://schemas.microsoft.com/office/drawing/2014/chart" uri="{C3380CC4-5D6E-409C-BE32-E72D297353CC}">
              <c16:uniqueId val="{00000004-06BA-499E-A785-878D402C40D1}"/>
            </c:ext>
          </c:extLst>
        </c:ser>
        <c:ser>
          <c:idx val="2"/>
          <c:order val="3"/>
          <c:tx>
            <c:strRef>
              <c:f>Sheet1!$E$1</c:f>
              <c:strCache>
                <c:ptCount val="1"/>
                <c:pt idx="0">
                  <c:v>Copy County 2018</c:v>
                </c:pt>
              </c:strCache>
            </c:strRef>
          </c:tx>
          <c:spPr>
            <a:solidFill>
              <a:srgbClr val="FFFF00"/>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Sheet1!$E$2:$E$22</c:f>
              <c:numCache>
                <c:formatCode>General</c:formatCode>
                <c:ptCount val="21"/>
                <c:pt idx="16" formatCode="0.0%">
                  <c:v>0.1925</c:v>
                </c:pt>
              </c:numCache>
            </c:numRef>
          </c:val>
          <c:extLst>
            <c:ext xmlns:c16="http://schemas.microsoft.com/office/drawing/2014/chart" uri="{C3380CC4-5D6E-409C-BE32-E72D297353CC}">
              <c16:uniqueId val="{00000002-B69E-42BE-9500-14C9488DFAE5}"/>
            </c:ext>
          </c:extLst>
        </c:ser>
        <c:ser>
          <c:idx val="5"/>
          <c:order val="4"/>
          <c:tx>
            <c:strRef>
              <c:f>Sheet1!$F$1</c:f>
              <c:strCache>
                <c:ptCount val="1"/>
                <c:pt idx="0">
                  <c:v>NJ 2018 average 17.9%</c:v>
                </c:pt>
              </c:strCache>
            </c:strRef>
          </c:tx>
          <c:spPr>
            <a:noFill/>
            <a:ln>
              <a:noFill/>
            </a:ln>
            <a:effectLst/>
          </c:spPr>
          <c:invertIfNegative val="0"/>
          <c:trendline>
            <c:spPr>
              <a:ln w="19050" cap="rnd">
                <a:solidFill>
                  <a:schemeClr val="accent6"/>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Sheet1!$F$2:$F$22</c:f>
              <c:numCache>
                <c:formatCode>0.0%</c:formatCode>
                <c:ptCount val="21"/>
                <c:pt idx="0">
                  <c:v>0.17899999999999999</c:v>
                </c:pt>
                <c:pt idx="1">
                  <c:v>0.17899999999999999</c:v>
                </c:pt>
                <c:pt idx="2">
                  <c:v>0.17899999999999999</c:v>
                </c:pt>
                <c:pt idx="3">
                  <c:v>0.17899999999999999</c:v>
                </c:pt>
                <c:pt idx="4">
                  <c:v>0.17899999999999999</c:v>
                </c:pt>
                <c:pt idx="5">
                  <c:v>0.17899999999999999</c:v>
                </c:pt>
                <c:pt idx="6">
                  <c:v>0.17899999999999999</c:v>
                </c:pt>
                <c:pt idx="7">
                  <c:v>0.17899999999999999</c:v>
                </c:pt>
                <c:pt idx="8">
                  <c:v>0.17899999999999999</c:v>
                </c:pt>
                <c:pt idx="9">
                  <c:v>0.17899999999999999</c:v>
                </c:pt>
                <c:pt idx="10">
                  <c:v>0.17899999999999999</c:v>
                </c:pt>
                <c:pt idx="11">
                  <c:v>0.17899999999999999</c:v>
                </c:pt>
                <c:pt idx="12">
                  <c:v>0.17899999999999999</c:v>
                </c:pt>
                <c:pt idx="13">
                  <c:v>0.17899999999999999</c:v>
                </c:pt>
                <c:pt idx="14">
                  <c:v>0.17899999999999999</c:v>
                </c:pt>
                <c:pt idx="15">
                  <c:v>0.17899999999999999</c:v>
                </c:pt>
                <c:pt idx="16">
                  <c:v>0.17899999999999999</c:v>
                </c:pt>
                <c:pt idx="17">
                  <c:v>0.17899999999999999</c:v>
                </c:pt>
                <c:pt idx="18">
                  <c:v>0.17899999999999999</c:v>
                </c:pt>
                <c:pt idx="19">
                  <c:v>0.17899999999999999</c:v>
                </c:pt>
                <c:pt idx="20">
                  <c:v>0.17899999999999999</c:v>
                </c:pt>
              </c:numCache>
            </c:numRef>
          </c:val>
          <c:extLst>
            <c:ext xmlns:c16="http://schemas.microsoft.com/office/drawing/2014/chart" uri="{C3380CC4-5D6E-409C-BE32-E72D297353CC}">
              <c16:uniqueId val="{00000003-B69E-42BE-9500-14C9488DFAE5}"/>
            </c:ext>
          </c:extLst>
        </c:ser>
        <c:dLbls>
          <c:showLegendKey val="0"/>
          <c:showVal val="0"/>
          <c:showCatName val="0"/>
          <c:showSerName val="0"/>
          <c:showPercent val="0"/>
          <c:showBubbleSize val="0"/>
        </c:dLbls>
        <c:gapWidth val="0"/>
        <c:overlap val="4"/>
        <c:axId val="624117024"/>
        <c:axId val="624117416"/>
      </c:barChart>
      <c:catAx>
        <c:axId val="624117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117416"/>
        <c:crosses val="autoZero"/>
        <c:auto val="1"/>
        <c:lblAlgn val="ctr"/>
        <c:lblOffset val="100"/>
        <c:noMultiLvlLbl val="0"/>
      </c:catAx>
      <c:valAx>
        <c:axId val="6241174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117024"/>
        <c:crosses val="autoZero"/>
        <c:crossBetween val="between"/>
      </c:valAx>
      <c:spPr>
        <a:noFill/>
        <a:ln>
          <a:noFill/>
        </a:ln>
        <a:effectLst/>
      </c:spPr>
    </c:plotArea>
    <c:legend>
      <c:legendPos val="b"/>
      <c:legendEntry>
        <c:idx val="0"/>
        <c:delete val="1"/>
      </c:legendEntry>
      <c:legendEntry>
        <c:idx val="3"/>
        <c:delete val="1"/>
      </c:legendEntry>
      <c:legendEntry>
        <c:idx val="4"/>
        <c:delete val="1"/>
      </c:legendEntry>
      <c:legendEntry>
        <c:idx val="5"/>
        <c:delete val="1"/>
      </c:legendEntry>
      <c:legendEntry>
        <c:idx val="6"/>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2017-2018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Sheet1!$B$2:$B$22</c:f>
              <c:numCache>
                <c:formatCode>General</c:formatCode>
                <c:ptCount val="21"/>
                <c:pt idx="0">
                  <c:v>69</c:v>
                </c:pt>
                <c:pt idx="1">
                  <c:v>101</c:v>
                </c:pt>
                <c:pt idx="2">
                  <c:v>110</c:v>
                </c:pt>
                <c:pt idx="3">
                  <c:v>116</c:v>
                </c:pt>
                <c:pt idx="4">
                  <c:v>182</c:v>
                </c:pt>
                <c:pt idx="5">
                  <c:v>207</c:v>
                </c:pt>
                <c:pt idx="6">
                  <c:v>340</c:v>
                </c:pt>
                <c:pt idx="7">
                  <c:v>365</c:v>
                </c:pt>
                <c:pt idx="8">
                  <c:v>382</c:v>
                </c:pt>
                <c:pt idx="9">
                  <c:v>461</c:v>
                </c:pt>
                <c:pt idx="11">
                  <c:v>644</c:v>
                </c:pt>
                <c:pt idx="12">
                  <c:v>650</c:v>
                </c:pt>
                <c:pt idx="13">
                  <c:v>856</c:v>
                </c:pt>
                <c:pt idx="14">
                  <c:v>907</c:v>
                </c:pt>
                <c:pt idx="15">
                  <c:v>1053</c:v>
                </c:pt>
                <c:pt idx="16">
                  <c:v>1103</c:v>
                </c:pt>
                <c:pt idx="17">
                  <c:v>1269</c:v>
                </c:pt>
                <c:pt idx="18">
                  <c:v>1338</c:v>
                </c:pt>
                <c:pt idx="19">
                  <c:v>1493</c:v>
                </c:pt>
                <c:pt idx="20">
                  <c:v>1494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Sheet1!$C$2:$C$22</c:f>
              <c:numCache>
                <c:formatCode>General</c:formatCode>
                <c:ptCount val="21"/>
                <c:pt idx="10">
                  <c:v>504</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624118200"/>
        <c:axId val="624118592"/>
      </c:barChart>
      <c:catAx>
        <c:axId val="624118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118592"/>
        <c:crosses val="autoZero"/>
        <c:auto val="1"/>
        <c:lblAlgn val="ctr"/>
        <c:lblOffset val="100"/>
        <c:noMultiLvlLbl val="0"/>
      </c:catAx>
      <c:valAx>
        <c:axId val="624118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1182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0.58456</cdr:x>
      <cdr:y>0.78561</cdr:y>
    </cdr:from>
    <cdr:to>
      <cdr:x>0.73876</cdr:x>
      <cdr:y>0.82451</cdr:y>
    </cdr:to>
    <cdr:sp macro="" textlink="">
      <cdr:nvSpPr>
        <cdr:cNvPr id="2" name="TextBox 5"/>
        <cdr:cNvSpPr txBox="1"/>
      </cdr:nvSpPr>
      <cdr:spPr>
        <a:xfrm xmlns:a="http://schemas.openxmlformats.org/drawingml/2006/main">
          <a:off x="3552003" y="4662347"/>
          <a:ext cx="93693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smtClean="0">
              <a:latin typeface="Franklin Gothic Medium" panose="020B0603020102020204" pitchFamily="34" charset="0"/>
            </a:rPr>
            <a:t>NJ avg. 4.4%</a:t>
          </a:r>
          <a:endParaRPr lang="en-US" sz="900" dirty="0">
            <a:latin typeface="Franklin Gothic Medium" panose="020B06030201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1/31/2020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1/31/2020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3" Type="http://schemas.openxmlformats.org/officeDocument/2006/relationships/hyperlink" Target="http://www.burlingtonresourcenet.org/community-services/family-support-services/" TargetMode="External"/><Relationship Id="rId2" Type="http://schemas.openxmlformats.org/officeDocument/2006/relationships/slide" Target="../slides/slide90.xml"/><Relationship Id="rId1" Type="http://schemas.openxmlformats.org/officeDocument/2006/relationships/notesMaster" Target="../notesMasters/notesMaster1.xml"/><Relationship Id="rId4" Type="http://schemas.openxmlformats.org/officeDocument/2006/relationships/hyperlink" Target="https://www.probononj.org/ProviderDirectory.asp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1A5F6635-16F0-4079-8275-EDBEEA357CB3}" type="slidenum">
              <a:rPr lang="en-US" smtClean="0"/>
              <a:t>2</a:t>
            </a:fld>
            <a:endParaRPr lang="en-US"/>
          </a:p>
        </p:txBody>
      </p:sp>
    </p:spTree>
    <p:extLst>
      <p:ext uri="{BB962C8B-B14F-4D97-AF65-F5344CB8AC3E}">
        <p14:creationId xmlns:p14="http://schemas.microsoft.com/office/powerpoint/2010/main" val="119086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Differences between the county and the state’s demographic make-up include slightly higher proportions of </a:t>
            </a:r>
            <a:r>
              <a:rPr lang="en-US" sz="1200" kern="1200" dirty="0" smtClean="0">
                <a:solidFill>
                  <a:schemeClr val="tx1"/>
                </a:solidFill>
                <a:effectLst/>
                <a:latin typeface="+mn-lt"/>
                <a:ea typeface="+mn-ea"/>
                <a:cs typeface="+mn-cs"/>
              </a:rPr>
              <a:t>White</a:t>
            </a:r>
            <a:r>
              <a:rPr lang="en-US" sz="1200" kern="1200" baseline="0" dirty="0" smtClean="0">
                <a:solidFill>
                  <a:schemeClr val="tx1"/>
                </a:solidFill>
                <a:effectLst/>
                <a:latin typeface="+mn-lt"/>
                <a:ea typeface="+mn-ea"/>
                <a:cs typeface="+mn-cs"/>
              </a:rPr>
              <a:t> and </a:t>
            </a:r>
            <a:r>
              <a:rPr lang="en-US" sz="1200" kern="1200" baseline="0" dirty="0" smtClean="0">
                <a:solidFill>
                  <a:schemeClr val="tx1"/>
                </a:solidFill>
                <a:effectLst/>
                <a:latin typeface="+mn-lt"/>
                <a:ea typeface="+mn-ea"/>
                <a:cs typeface="+mn-cs"/>
              </a:rPr>
              <a:t>Black/African American </a:t>
            </a:r>
            <a:r>
              <a:rPr lang="en-US" sz="1200" kern="1200" dirty="0" smtClean="0">
                <a:solidFill>
                  <a:schemeClr val="tx1"/>
                </a:solidFill>
                <a:effectLst/>
                <a:latin typeface="+mn-lt"/>
                <a:ea typeface="+mn-ea"/>
                <a:cs typeface="+mn-cs"/>
              </a:rPr>
              <a:t>residents, and slightly lower proportions of Asian, Hispanic/Latino</a:t>
            </a:r>
            <a:r>
              <a:rPr lang="en-US" sz="1200" kern="1200" baseline="0" dirty="0" smtClean="0">
                <a:solidFill>
                  <a:schemeClr val="tx1"/>
                </a:solidFill>
                <a:effectLst/>
                <a:latin typeface="+mn-lt"/>
                <a:ea typeface="+mn-ea"/>
                <a:cs typeface="+mn-cs"/>
              </a:rPr>
              <a:t>, and “Other”</a:t>
            </a:r>
            <a:r>
              <a:rPr lang="en-US" sz="1200" kern="1200" dirty="0" smtClean="0">
                <a:solidFill>
                  <a:schemeClr val="tx1"/>
                </a:solidFill>
                <a:effectLst/>
                <a:latin typeface="+mn-lt"/>
                <a:ea typeface="+mn-ea"/>
                <a:cs typeface="+mn-cs"/>
              </a:rPr>
              <a:t> residents in this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 Chart 1.3.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the last 5 years for which we have Census data, the proportion</a:t>
            </a:r>
            <a:r>
              <a:rPr lang="en-US" sz="1200" kern="1200" baseline="0" dirty="0" smtClean="0">
                <a:solidFill>
                  <a:schemeClr val="tx1"/>
                </a:solidFill>
                <a:effectLst/>
                <a:latin typeface="+mn-lt"/>
                <a:ea typeface="+mn-ea"/>
                <a:cs typeface="+mn-cs"/>
              </a:rPr>
              <a:t> of all </a:t>
            </a:r>
            <a:r>
              <a:rPr lang="en-US" sz="1200" kern="1200" baseline="0" dirty="0" smtClean="0">
                <a:solidFill>
                  <a:schemeClr val="tx1"/>
                </a:solidFill>
                <a:effectLst/>
                <a:latin typeface="+mn-lt"/>
                <a:ea typeface="+mn-ea"/>
                <a:cs typeface="+mn-cs"/>
              </a:rPr>
              <a:t>racial/ethnic </a:t>
            </a:r>
            <a:r>
              <a:rPr lang="en-US" sz="1200" kern="1200" baseline="0" dirty="0" smtClean="0">
                <a:solidFill>
                  <a:schemeClr val="tx1"/>
                </a:solidFill>
                <a:effectLst/>
                <a:latin typeface="+mn-lt"/>
                <a:ea typeface="+mn-ea"/>
                <a:cs typeface="+mn-cs"/>
              </a:rPr>
              <a:t>groups appear to have remained </a:t>
            </a:r>
            <a:r>
              <a:rPr lang="en-US" sz="1200" kern="1200" baseline="0" dirty="0" smtClean="0">
                <a:solidFill>
                  <a:schemeClr val="tx1"/>
                </a:solidFill>
                <a:effectLst/>
                <a:latin typeface="+mn-lt"/>
                <a:ea typeface="+mn-ea"/>
                <a:cs typeface="+mn-cs"/>
              </a:rPr>
              <a:t>steady</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1.3.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Medford Township is composed of mostly White residents, while a majority Willingboro residents are Black/African American.</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counties percentage of foreign-born residents has remained steady over the past 5 years.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1.6.</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Wrightstown borough and Bordentown township have the highest proportions of foreign-born residents.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who speaks English ONLY has remained steady over the 5 years for which we have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1.9.</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Wrightstown borough has the lowest proportion of residents who speak English-only, while Southampton</a:t>
            </a:r>
            <a:r>
              <a:rPr lang="en-US" sz="1200" kern="1200" baseline="0" dirty="0" smtClean="0">
                <a:solidFill>
                  <a:schemeClr val="tx1"/>
                </a:solidFill>
                <a:effectLst/>
                <a:latin typeface="+mn-lt"/>
                <a:ea typeface="+mn-ea"/>
                <a:cs typeface="+mn-cs"/>
              </a:rPr>
              <a:t> township </a:t>
            </a:r>
            <a:r>
              <a:rPr lang="en-US" sz="1200" kern="1200" dirty="0" smtClean="0">
                <a:solidFill>
                  <a:schemeClr val="tx1"/>
                </a:solidFill>
                <a:effectLst/>
                <a:latin typeface="+mn-lt"/>
                <a:ea typeface="+mn-ea"/>
                <a:cs typeface="+mn-cs"/>
              </a:rPr>
              <a:t>has the highest proportion of residents who speak English-only.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variation of language in this county, municipalities are organized by highest, midrange, and lowest percentages of English-only language speakers.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total number of children in this county is the 11</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in NJ. (Note that total county population size has not been accounted for in this indicator).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children between the ages of 12-17 years old is the largest group.</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1.12</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the percentages of children per age category vary slightly compared to each other, and compared to the overall percentages in NJ.</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includes numbers of children in each municipality, and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2018, this county had the 9th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served (from workbook and the table behind graph 1.13):</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In-home:  1799</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Out-of-home placement: 259</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NJ, the numbers of children served: </a:t>
            </a:r>
          </a:p>
          <a:p>
            <a:r>
              <a:rPr lang="en-US" sz="1200" kern="1200" dirty="0" smtClean="0">
                <a:solidFill>
                  <a:schemeClr val="tx1"/>
                </a:solidFill>
                <a:effectLst/>
                <a:latin typeface="+mn-lt"/>
                <a:ea typeface="+mn-ea"/>
                <a:cs typeface="+mn-cs"/>
              </a:rPr>
              <a:t>42,918 (in-home); 5,543 (out-of-home placement); 48,461 (total)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2018 calendar year) the number of children served in total across the full year by CP&amp;P would be higher.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each year, the number of children in CP&amp;P out-of-home placements was lower in 2018 than in previous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2018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 lower percentage of families living in poverty than the NJ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6 counties in NJ have higher percentages of families living in poverty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percentage of families living in poverty has remained</a:t>
            </a:r>
            <a:r>
              <a:rPr lang="en-US" sz="1200" kern="1200" baseline="0" dirty="0" smtClean="0">
                <a:solidFill>
                  <a:schemeClr val="tx1"/>
                </a:solidFill>
                <a:effectLst/>
                <a:latin typeface="+mn-lt"/>
                <a:ea typeface="+mn-ea"/>
                <a:cs typeface="+mn-cs"/>
              </a:rPr>
              <a:t> mostly steady</a:t>
            </a:r>
            <a:r>
              <a:rPr lang="en-US" sz="1200" kern="1200" dirty="0" smtClean="0">
                <a:solidFill>
                  <a:schemeClr val="tx1"/>
                </a:solidFill>
                <a:effectLst/>
                <a:latin typeface="+mn-lt"/>
                <a:ea typeface="+mn-ea"/>
                <a:cs typeface="+mn-cs"/>
              </a:rPr>
              <a:t> between 2013 and 2017.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2.3.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Poverty definition</a:t>
            </a:r>
            <a:r>
              <a:rPr lang="en-US" sz="1200" kern="1200" dirty="0" smtClean="0">
                <a:solidFill>
                  <a:schemeClr val="tx1"/>
                </a:solidFill>
                <a:effectLst/>
                <a:latin typeface="+mn-lt"/>
                <a:ea typeface="+mn-ea"/>
                <a:cs typeface="+mn-cs"/>
              </a:rPr>
              <a:t>: The Census Bureau uses a set of dollar value thresholds that vary by family size and composition to determine who is in poverty.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To determine a person's poverty status, </a:t>
            </a:r>
            <a:r>
              <a:rPr lang="en-US" sz="1200" kern="1200" dirty="0" smtClean="0">
                <a:solidFill>
                  <a:schemeClr val="tx1"/>
                </a:solidFill>
                <a:effectLst/>
                <a:latin typeface="+mn-lt"/>
                <a:ea typeface="+mn-ea"/>
                <a:cs typeface="+mn-cs"/>
              </a:rPr>
              <a:t>one compares the person’s total family income in the last 12 months with the poverty threshold appropriate for that person's family size and composition. If the total income of that person's family is less than the threshold appropriate for that family, then the person is considered “below the poverty level,” together with every member of his or her family. If a person is not living with anyone related by birth, marriage, or adoption, then the person's own income is compared with his or her poverty threshold. The total number of people below the poverty level is the sum of people in families and the number of unrelated individuals with incomes in the last 12 months below the poverty threshold.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Wrightstown</a:t>
            </a:r>
            <a:r>
              <a:rPr lang="en-US" sz="1200" kern="1200" baseline="0" dirty="0" smtClean="0">
                <a:solidFill>
                  <a:schemeClr val="tx1"/>
                </a:solidFill>
                <a:effectLst/>
                <a:latin typeface="+mn-lt"/>
                <a:ea typeface="+mn-ea"/>
                <a:cs typeface="+mn-cs"/>
              </a:rPr>
              <a:t> and Beverly City</a:t>
            </a:r>
            <a:r>
              <a:rPr lang="en-US" sz="1200" kern="1200" dirty="0" smtClean="0">
                <a:solidFill>
                  <a:schemeClr val="tx1"/>
                </a:solidFill>
                <a:effectLst/>
                <a:latin typeface="+mn-lt"/>
                <a:ea typeface="+mn-ea"/>
                <a:cs typeface="+mn-cs"/>
              </a:rPr>
              <a:t> have the highest poverty rates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cost of living budget estimates how much income a family is likely to need (across 7 components) to attain a modest yet adequate standard of living here. The most costly component in this county tends to be child</a:t>
            </a:r>
            <a:r>
              <a:rPr lang="en-US" sz="1200" kern="1200" baseline="0" dirty="0" smtClean="0">
                <a:solidFill>
                  <a:schemeClr val="tx1"/>
                </a:solidFill>
                <a:effectLst/>
                <a:latin typeface="+mn-lt"/>
                <a:ea typeface="+mn-ea"/>
                <a:cs typeface="+mn-cs"/>
              </a:rPr>
              <a:t> care.</a:t>
            </a:r>
          </a:p>
          <a:p>
            <a:pPr marL="0" lvl="0" indent="0">
              <a:buFont typeface="Arial" panose="020B0604020202020204" pitchFamily="34" charset="0"/>
              <a:buNone/>
            </a:pP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An overall value for NJ is also not available.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is the 10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is higher than the state median and higher than the national median.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tended to increase between 2013 and 2017.</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4.3.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Wrightstown and Beverly City have the lowest median household income.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 lower percentage of households experiencing severe cost burden than the NJ average.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50% of income or more spent on housing is considered severe cost burden. Household income is based on a 12-month estimate (in 2017 inflation adjusted dollars).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This county’s percentage of households experiencing severe housing burden has </a:t>
            </a:r>
            <a:r>
              <a:rPr lang="en-US" smtClean="0"/>
              <a:t>remained</a:t>
            </a:r>
            <a:r>
              <a:rPr lang="en-US" baseline="0" smtClean="0"/>
              <a:t> steady</a:t>
            </a:r>
            <a:r>
              <a:rPr lang="en-US" smtClean="0"/>
              <a:t> </a:t>
            </a:r>
            <a:r>
              <a:rPr lang="en-US" dirty="0" smtClean="0"/>
              <a:t>between 2014 and 2019. </a:t>
            </a:r>
          </a:p>
          <a:p>
            <a:endParaRPr lang="en-US" dirty="0" smtClean="0"/>
          </a:p>
          <a:p>
            <a:r>
              <a:rPr lang="en-US" dirty="0" smtClean="0"/>
              <a:t>Severe housing burden is defined as households with at least 1 of 4 housing problems including: overcrowding, high housing costs, lack of kitchen facilities, or lack of plumbing facilities. </a:t>
            </a:r>
          </a:p>
          <a:p>
            <a:endParaRPr lang="en-US" dirty="0" smtClean="0"/>
          </a:p>
          <a:p>
            <a:r>
              <a:rPr lang="en-US" dirty="0" smtClean="0"/>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endParaRPr lang="en-US" dirty="0" smtClean="0"/>
          </a:p>
          <a:p>
            <a:r>
              <a:rPr lang="en-US" dirty="0" smtClean="0"/>
              <a:t>Municipality data available? No."</a:t>
            </a: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20379156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rates have been decreasingly</a:t>
            </a:r>
            <a:r>
              <a:rPr lang="en-US" sz="1200" kern="1200" baseline="0" dirty="0" smtClean="0">
                <a:solidFill>
                  <a:schemeClr val="tx1"/>
                </a:solidFill>
                <a:effectLst/>
                <a:latin typeface="+mn-lt"/>
                <a:ea typeface="+mn-ea"/>
                <a:cs typeface="+mn-cs"/>
              </a:rPr>
              <a:t> slightly </a:t>
            </a:r>
            <a:r>
              <a:rPr lang="en-US" sz="1200" kern="1200" dirty="0" smtClean="0">
                <a:solidFill>
                  <a:schemeClr val="tx1"/>
                </a:solidFill>
                <a:effectLst/>
                <a:latin typeface="+mn-lt"/>
                <a:ea typeface="+mn-ea"/>
                <a:cs typeface="+mn-cs"/>
              </a:rPr>
              <a:t>over time.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Nationally and in NJ, food insecurity rates have been decreasing slightly over time.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pPr marL="0" indent="0">
              <a:buFont typeface="Arial" panose="020B0604020202020204" pitchFamily="34" charset="0"/>
              <a:buNone/>
            </a:pPr>
            <a:r>
              <a:rPr lang="en-US" sz="1200" kern="1200" dirty="0" smtClean="0">
                <a:solidFill>
                  <a:schemeClr val="tx1"/>
                </a:solidFill>
                <a:effectLst/>
                <a:latin typeface="+mn-lt"/>
                <a:ea typeface="+mn-ea"/>
                <a:cs typeface="+mn-cs"/>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County and state levels only.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957268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 is similar to the state average and less</a:t>
            </a:r>
            <a:r>
              <a:rPr lang="en-US" sz="1200" kern="1200" baseline="0" dirty="0" smtClean="0">
                <a:solidFill>
                  <a:schemeClr val="tx1"/>
                </a:solidFill>
                <a:effectLst/>
                <a:latin typeface="+mn-lt"/>
                <a:ea typeface="+mn-ea"/>
                <a:cs typeface="+mn-cs"/>
              </a:rPr>
              <a:t> than</a:t>
            </a:r>
            <a:r>
              <a:rPr lang="en-US" sz="1200" kern="1200" dirty="0" smtClean="0">
                <a:solidFill>
                  <a:schemeClr val="tx1"/>
                </a:solidFill>
                <a:effectLst/>
                <a:latin typeface="+mn-lt"/>
                <a:ea typeface="+mn-ea"/>
                <a:cs typeface="+mn-cs"/>
              </a:rPr>
              <a:t> the national average.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County and state levels only.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women, infants and children enrolled in the WIC Nutrition Program has slightly</a:t>
            </a:r>
            <a:r>
              <a:rPr lang="en-US" sz="1200" kern="1200" baseline="0" dirty="0" smtClean="0">
                <a:solidFill>
                  <a:schemeClr val="tx1"/>
                </a:solidFill>
                <a:effectLst/>
                <a:latin typeface="+mn-lt"/>
                <a:ea typeface="+mn-ea"/>
                <a:cs typeface="+mn-cs"/>
              </a:rPr>
              <a:t> decrease </a:t>
            </a:r>
            <a:r>
              <a:rPr lang="en-US" sz="1200" kern="1200" dirty="0" smtClean="0">
                <a:solidFill>
                  <a:schemeClr val="tx1"/>
                </a:solidFill>
                <a:effectLst/>
                <a:latin typeface="+mn-lt"/>
                <a:ea typeface="+mn-ea"/>
                <a:cs typeface="+mn-cs"/>
              </a:rPr>
              <a:t>between 2013 and 2017.</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FRL has decreased between the school years shown.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NJ SNAP benefits (formerly food stamps) has decreased between 2013 and 2017.</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NJ SNAP</a:t>
            </a:r>
            <a:r>
              <a:rPr lang="en-US" sz="1200" kern="1200" dirty="0" smtClean="0">
                <a:solidFill>
                  <a:schemeClr val="tx1"/>
                </a:solidFill>
                <a:effectLst/>
                <a:latin typeface="+mn-lt"/>
                <a:ea typeface="+mn-ea"/>
                <a:cs typeface="+mn-cs"/>
              </a:rPr>
              <a:t>, formerly </a:t>
            </a:r>
            <a:r>
              <a:rPr lang="en-US" sz="1200" b="1" kern="1200" dirty="0" smtClean="0">
                <a:solidFill>
                  <a:schemeClr val="tx1"/>
                </a:solidFill>
                <a:effectLst/>
                <a:latin typeface="+mn-lt"/>
                <a:ea typeface="+mn-ea"/>
                <a:cs typeface="+mn-cs"/>
              </a:rPr>
              <a:t>Food Stamps</a:t>
            </a:r>
            <a:r>
              <a:rPr lang="en-US" sz="1200" kern="1200" dirty="0" smtClean="0">
                <a:solidFill>
                  <a:schemeClr val="tx1"/>
                </a:solidFill>
                <a:effectLst/>
                <a:latin typeface="+mn-lt"/>
                <a:ea typeface="+mn-ea"/>
                <a:cs typeface="+mn-cs"/>
              </a:rPr>
              <a:t>, is </a:t>
            </a:r>
            <a:r>
              <a:rPr lang="en-US" sz="1200" b="1" kern="1200" dirty="0" smtClean="0">
                <a:solidFill>
                  <a:schemeClr val="tx1"/>
                </a:solidFill>
                <a:effectLst/>
                <a:latin typeface="+mn-lt"/>
                <a:ea typeface="+mn-ea"/>
                <a:cs typeface="+mn-cs"/>
              </a:rPr>
              <a:t>New Jersey's Supplemental Nutrition Assistance Program</a:t>
            </a:r>
            <a:r>
              <a:rPr lang="en-US" sz="1200" kern="1200" dirty="0" smtClean="0">
                <a:solidFill>
                  <a:schemeClr val="tx1"/>
                </a:solidFill>
                <a:effectLst/>
                <a:latin typeface="+mn-lt"/>
                <a:ea typeface="+mn-ea"/>
                <a:cs typeface="+mn-cs"/>
              </a:rPr>
              <a:t> that can help low-income families buy the groceries they need to eat healthy. </a:t>
            </a:r>
          </a:p>
          <a:p>
            <a:r>
              <a:rPr lang="en-US" sz="1200" kern="1200" dirty="0" smtClean="0">
                <a:solidFill>
                  <a:schemeClr val="tx1"/>
                </a:solidFill>
                <a:effectLst/>
                <a:latin typeface="+mn-lt"/>
                <a:ea typeface="+mn-ea"/>
                <a:cs typeface="+mn-cs"/>
              </a:rPr>
              <a:t>Eligibility depends on several factors like income, household size, resources, etc.  Visit </a:t>
            </a:r>
            <a:r>
              <a:rPr lang="en-US" sz="1200" u="sng" kern="1200" dirty="0" smtClean="0">
                <a:solidFill>
                  <a:schemeClr val="tx1"/>
                </a:solidFill>
                <a:effectLst/>
                <a:latin typeface="+mn-lt"/>
                <a:ea typeface="+mn-ea"/>
                <a:cs typeface="+mn-cs"/>
              </a:rPr>
              <a:t>https://www.nj.gov/humanservices/dfd/programs/njsnap/</a:t>
            </a:r>
            <a:r>
              <a:rPr lang="en-US" sz="1200" kern="1200" dirty="0" smtClean="0">
                <a:solidFill>
                  <a:schemeClr val="tx1"/>
                </a:solidFill>
                <a:effectLst/>
                <a:latin typeface="+mn-lt"/>
                <a:ea typeface="+mn-ea"/>
                <a:cs typeface="+mn-cs"/>
              </a:rPr>
              <a:t>   for  information on eligibility standards and program participation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infant, toddler, and pre-K median monthly childcare costs in this county tend to be on the middling side for the state.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infant, toddler and pre-K childcare costs appear slightly higher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expected when compared to the county’s median household income.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commuters tend to have a slightly shorter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commute to work than the state average of 31.5 minutes.</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estimated average commute times shorter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average travel time to work has tended to increase slightly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8.3.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t>
            </a:r>
            <a:r>
              <a:rPr lang="en-US" sz="1200" kern="1200" dirty="0" err="1" smtClean="0">
                <a:solidFill>
                  <a:schemeClr val="tx1"/>
                </a:solidFill>
                <a:effectLst/>
                <a:latin typeface="+mn-lt"/>
                <a:ea typeface="+mn-ea"/>
                <a:cs typeface="+mn-cs"/>
              </a:rPr>
              <a:t>Fieldsboro</a:t>
            </a:r>
            <a:r>
              <a:rPr lang="en-US" sz="1200" kern="1200" dirty="0" smtClean="0">
                <a:solidFill>
                  <a:schemeClr val="tx1"/>
                </a:solidFill>
                <a:effectLst/>
                <a:latin typeface="+mn-lt"/>
                <a:ea typeface="+mn-ea"/>
                <a:cs typeface="+mn-cs"/>
              </a:rPr>
              <a:t> and</a:t>
            </a:r>
            <a:r>
              <a:rPr lang="en-US" sz="1200" kern="1200" baseline="0" dirty="0" smtClean="0">
                <a:solidFill>
                  <a:schemeClr val="tx1"/>
                </a:solidFill>
                <a:effectLst/>
                <a:latin typeface="+mn-lt"/>
                <a:ea typeface="+mn-ea"/>
                <a:cs typeface="+mn-cs"/>
              </a:rPr>
              <a:t> Woodland Township</a:t>
            </a:r>
            <a:r>
              <a:rPr lang="en-US" sz="1200" kern="1200" dirty="0" smtClean="0">
                <a:solidFill>
                  <a:schemeClr val="tx1"/>
                </a:solidFill>
                <a:effectLst/>
                <a:latin typeface="+mn-lt"/>
                <a:ea typeface="+mn-ea"/>
                <a:cs typeface="+mn-cs"/>
              </a:rPr>
              <a:t> have the longest average commute times.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Residents in this county spend the 8</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proportion of their income on transportation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based on "typical regional" family profile.</a:t>
            </a:r>
          </a:p>
          <a:p>
            <a:r>
              <a:rPr lang="en-US" sz="1200" kern="1200" dirty="0" smtClean="0">
                <a:solidFill>
                  <a:schemeClr val="tx1"/>
                </a:solidFill>
                <a:effectLst/>
                <a:latin typeface="+mn-lt"/>
                <a:ea typeface="+mn-ea"/>
                <a:cs typeface="+mn-cs"/>
              </a:rPr>
              <a:t>[The income, number of commuters and household size for the “typical regional” family profile for this county are provided in the county workbook, table 8.4].</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annual cost of car ownership in this county is estimated to be the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in the state.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based on "typical regional" family profile.</a:t>
            </a:r>
          </a:p>
          <a:p>
            <a:r>
              <a:rPr lang="en-US" sz="1200" kern="1200" dirty="0" smtClean="0">
                <a:solidFill>
                  <a:schemeClr val="tx1"/>
                </a:solidFill>
                <a:effectLst/>
                <a:latin typeface="+mn-lt"/>
                <a:ea typeface="+mn-ea"/>
                <a:cs typeface="+mn-cs"/>
              </a:rPr>
              <a:t>[The income, number of commuters and household size for the “typical regional” family profile for this county are provided in the county workbook, table 8.4].</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 lower percentage of minors without insurance than the state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higher estimated percentages of children without insurance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minors without insurance has decreased slightly over time.</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9.3.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Easthampton and Bass River have the largest percentages of minors without insurance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Without accounting for population size, this county has the 10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child immunization rates have remained</a:t>
            </a:r>
            <a:r>
              <a:rPr lang="en-US" sz="1200" kern="1200" baseline="0" dirty="0" smtClean="0">
                <a:solidFill>
                  <a:schemeClr val="tx1"/>
                </a:solidFill>
                <a:effectLst/>
                <a:latin typeface="+mn-lt"/>
                <a:ea typeface="+mn-ea"/>
                <a:cs typeface="+mn-cs"/>
              </a:rPr>
              <a:t> mostly steady, with some fluctuation,</a:t>
            </a:r>
            <a:r>
              <a:rPr lang="en-US" sz="1200" kern="1200" dirty="0" smtClean="0">
                <a:solidFill>
                  <a:schemeClr val="tx1"/>
                </a:solidFill>
                <a:effectLst/>
                <a:latin typeface="+mn-lt"/>
                <a:ea typeface="+mn-ea"/>
                <a:cs typeface="+mn-cs"/>
              </a:rPr>
              <a:t> between 2013 and 2019.</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10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report of late or lack of prenatal care of the NJ counties.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percentage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reports of late or lack of prenatal care has increased </a:t>
            </a:r>
            <a:r>
              <a:rPr lang="en-US" sz="1200" kern="1200" smtClean="0">
                <a:solidFill>
                  <a:schemeClr val="tx1"/>
                </a:solidFill>
                <a:effectLst/>
                <a:latin typeface="+mn-lt"/>
                <a:ea typeface="+mn-ea"/>
                <a:cs typeface="+mn-cs"/>
              </a:rPr>
              <a:t>between 2016 </a:t>
            </a:r>
            <a:r>
              <a:rPr lang="en-US" sz="1200" kern="1200" dirty="0" smtClean="0">
                <a:solidFill>
                  <a:schemeClr val="tx1"/>
                </a:solidFill>
                <a:effectLst/>
                <a:latin typeface="+mn-lt"/>
                <a:ea typeface="+mn-ea"/>
                <a:cs typeface="+mn-cs"/>
              </a:rPr>
              <a:t>and 2018.</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percentage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54</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Employees in this county are estimated to earn a lower weekly wage than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average annual wage has increased slightly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between 2016 and 2018.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county’s unemployment rate is generally lower than the state's rate and tended to follow similar patterns across the year.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unemployment rate is lower than the state median.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as with each NJ county, men tend to have higher annual incomes than women.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both males and females tend to have a similar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median income than the state average, and a higher median income than the national average</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median income for males and females has</a:t>
            </a:r>
            <a:r>
              <a:rPr lang="en-US" sz="1200" kern="1200" baseline="0" dirty="0" smtClean="0">
                <a:solidFill>
                  <a:schemeClr val="tx1"/>
                </a:solidFill>
                <a:effectLst/>
                <a:latin typeface="+mn-lt"/>
                <a:ea typeface="+mn-ea"/>
                <a:cs typeface="+mn-cs"/>
              </a:rPr>
              <a:t> increased</a:t>
            </a:r>
            <a:r>
              <a:rPr lang="en-US" sz="1200" kern="1200" dirty="0" smtClean="0">
                <a:solidFill>
                  <a:schemeClr val="tx1"/>
                </a:solidFill>
                <a:effectLst/>
                <a:latin typeface="+mn-lt"/>
                <a:ea typeface="+mn-ea"/>
                <a:cs typeface="+mn-cs"/>
              </a:rPr>
              <a:t> between 2013 and 2017. Men consistently earn about $12K</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more than women.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Three municipalities with the highest, lowest, and a middling median income were selected to illustrate the variation of income by sex across municipalities.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crime rate is one of the</a:t>
            </a:r>
            <a:r>
              <a:rPr lang="en-US" sz="1200" kern="1200" baseline="0" dirty="0" smtClean="0">
                <a:solidFill>
                  <a:schemeClr val="tx1"/>
                </a:solidFill>
                <a:effectLst/>
                <a:latin typeface="+mn-lt"/>
                <a:ea typeface="+mn-ea"/>
                <a:cs typeface="+mn-cs"/>
              </a:rPr>
              <a:t> middling</a:t>
            </a:r>
            <a:r>
              <a:rPr lang="en-US" sz="1200" kern="1200" dirty="0" smtClean="0">
                <a:solidFill>
                  <a:schemeClr val="tx1"/>
                </a:solidFill>
                <a:effectLst/>
                <a:latin typeface="+mn-lt"/>
                <a:ea typeface="+mn-ea"/>
                <a:cs typeface="+mn-cs"/>
              </a:rPr>
              <a:t> ones in the state.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Info</a:t>
            </a:r>
            <a:r>
              <a:rPr lang="en-US" sz="1200" kern="1200" dirty="0" smtClean="0">
                <a:solidFill>
                  <a:schemeClr val="tx1"/>
                </a:solidFill>
                <a:effectLst/>
                <a:latin typeface="+mn-lt"/>
                <a:ea typeface="+mn-ea"/>
                <a:cs typeface="+mn-cs"/>
              </a:rPr>
              <a:t>: All crime rates are based on permanent, year-round populations and refer to instances of murder, rape, robbery and aggravated assault.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violent crimes were attributed to aggravated assault and robbery and most nonviolent crimes were attributed to larceny.</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10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juvenile arrest rate in the state.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rate has decreased slightly between 2012 and 2016, and is similar to the rate for NJ.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deaths was too small to calculate reliable rates for most counties, and for some years.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County is the decedent's county of residence, not the county where the assault occurred.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Blanks indicate the number of deaths was too small to calculate reliable rates. Most counties will have blanks in this section.</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homicide rates for Black, non-Hispanic residents was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higher than for White residents.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We cannot compare homicide rates by sex.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County is the decedent's county of residence, not the county where the assault occurred.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8</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number of domestic violence incidents in NJ.</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12.3.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the number of domestic violence incidents in this county has slightly increased, after a</a:t>
            </a:r>
            <a:r>
              <a:rPr lang="en-US" sz="1200" kern="1200" baseline="0" dirty="0" smtClean="0">
                <a:solidFill>
                  <a:schemeClr val="tx1"/>
                </a:solidFill>
                <a:effectLst/>
                <a:latin typeface="+mn-lt"/>
                <a:ea typeface="+mn-ea"/>
                <a:cs typeface="+mn-cs"/>
              </a:rPr>
              <a:t> period of decrease, </a:t>
            </a:r>
            <a:r>
              <a:rPr lang="en-US" sz="1200" kern="1200" dirty="0" smtClean="0">
                <a:solidFill>
                  <a:schemeClr val="tx1"/>
                </a:solidFill>
                <a:effectLst/>
                <a:latin typeface="+mn-lt"/>
                <a:ea typeface="+mn-ea"/>
                <a:cs typeface="+mn-cs"/>
              </a:rPr>
              <a:t>between 2012 and 2016.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12.3.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and without accounting for population size, Pemberton</a:t>
            </a:r>
            <a:r>
              <a:rPr lang="en-US" sz="1200" kern="1200" baseline="0" dirty="0" smtClean="0">
                <a:solidFill>
                  <a:schemeClr val="tx1"/>
                </a:solidFill>
                <a:effectLst/>
                <a:latin typeface="+mn-lt"/>
                <a:ea typeface="+mn-ea"/>
                <a:cs typeface="+mn-cs"/>
              </a:rPr>
              <a:t> Township </a:t>
            </a:r>
            <a:r>
              <a:rPr lang="en-US" sz="1200" kern="1200" dirty="0" smtClean="0">
                <a:solidFill>
                  <a:schemeClr val="tx1"/>
                </a:solidFill>
                <a:effectLst/>
                <a:latin typeface="+mn-lt"/>
                <a:ea typeface="+mn-ea"/>
                <a:cs typeface="+mn-cs"/>
              </a:rPr>
              <a:t>had the highest number of domestic violence incidents reported in the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Most domestic violence offenses in NJ were categorized as assault and harassment.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Municipality/County data available? </a:t>
            </a:r>
            <a:r>
              <a:rPr lang="en-US" sz="1200" kern="1200" dirty="0" smtClean="0">
                <a:solidFill>
                  <a:schemeClr val="tx1"/>
                </a:solidFill>
                <a:effectLst/>
                <a:latin typeface="+mn-lt"/>
                <a:ea typeface="+mn-ea"/>
                <a:cs typeface="+mn-cs"/>
              </a:rPr>
              <a:t>No, neither county nor municipality estimates available.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NJ, most domestic violence arrests were related to assault.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Municipality/County data available? </a:t>
            </a:r>
            <a:r>
              <a:rPr lang="en-US" sz="1200" kern="1200" dirty="0" smtClean="0">
                <a:solidFill>
                  <a:schemeClr val="tx1"/>
                </a:solidFill>
                <a:effectLst/>
                <a:latin typeface="+mn-lt"/>
                <a:ea typeface="+mn-ea"/>
                <a:cs typeface="+mn-cs"/>
              </a:rPr>
              <a:t>No, neither county nor municipality estimates available.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a two-year period (2016 to 2018), 16 counties experienced an increase in the percentage of opioid deaths, while the remaining 5 NJ counties experienced a decrease.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number of suspected overdose deaths increased over that period.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Between 2014 and 2018, the number of suspected opioid deaths in this county had increased steadily, roughly doubling in 5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there is an increasing trend of overdose deaths as a proportion of the population from 2017 to 2018.</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decreasing line indicates that more people have been dying of overdoses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treatment center admissions were due to Heroin usage.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statewide Substance Abuse Overview provides statistics on substance abuse treatment in New Jersey for calendar year 2017. In 2017, there were 82,644 treatment admissions and 79,326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May 2018 NJSAMS download data.</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majority of mental health programs available are residential services, followed by supportive housing.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estimated frequency of mental health distress found is above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time, the percentage of the population reporting mental health distress in this phone survey has increased.</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White residents reported symptoms of mental health distress most frequently, followed by Black residents.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Symptoms of mental health distress were reported by Women at a higher rate</a:t>
            </a:r>
            <a:r>
              <a:rPr lang="en-US" sz="1200" kern="1200" baseline="0" dirty="0" smtClean="0">
                <a:solidFill>
                  <a:schemeClr val="tx1"/>
                </a:solidFill>
                <a:effectLst/>
                <a:latin typeface="+mn-lt"/>
                <a:ea typeface="+mn-ea"/>
                <a:cs typeface="+mn-cs"/>
              </a:rPr>
              <a:t> than </a:t>
            </a:r>
            <a:r>
              <a:rPr lang="en-US" sz="1200" kern="1200" dirty="0" smtClean="0">
                <a:solidFill>
                  <a:schemeClr val="tx1"/>
                </a:solidFill>
                <a:effectLst/>
                <a:latin typeface="+mn-lt"/>
                <a:ea typeface="+mn-ea"/>
                <a:cs typeface="+mn-cs"/>
              </a:rPr>
              <a:t>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estimated frequency of depression is around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time, the percentage of the population reporting depression in this phone survey has varied slightly.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Black/African American, non-Hispanic residents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reported diagnosed depression, most frequently, followed by White, non-Hispanic residents.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Diagnosed depression was reported more frequently by Women than by Men.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10</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number of children receiving Special Ed services of the NJ counties in 2018.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Yes</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2017 and 2018, the county’s percentage of children receiving Special Education services are slightly above the state average.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2017 NJ Average=17.6%</a:t>
            </a:r>
          </a:p>
          <a:p>
            <a:r>
              <a:rPr lang="en-US" sz="1200" kern="1200" dirty="0" smtClean="0">
                <a:solidFill>
                  <a:schemeClr val="tx1"/>
                </a:solidFill>
                <a:effectLst/>
                <a:latin typeface="+mn-lt"/>
                <a:ea typeface="+mn-ea"/>
                <a:cs typeface="+mn-cs"/>
              </a:rPr>
              <a:t>2018 NJ Average=17.9%</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Yes</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a:p>
        </p:txBody>
      </p:sp>
    </p:spTree>
    <p:extLst>
      <p:ext uri="{BB962C8B-B14F-4D97-AF65-F5344CB8AC3E}">
        <p14:creationId xmlns:p14="http://schemas.microsoft.com/office/powerpoint/2010/main" val="160823473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11</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number of children receiving Special Ed services of the NJ counties.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Did not include individual counselors. Is not an exhaustive list.</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Sources include:</a:t>
            </a:r>
            <a:endParaRPr lang="en-US" sz="1200" kern="1200" dirty="0" smtClean="0">
              <a:solidFill>
                <a:schemeClr val="tx1"/>
              </a:solidFill>
              <a:effectLst/>
              <a:latin typeface="+mn-lt"/>
              <a:ea typeface="+mn-ea"/>
              <a:cs typeface="+mn-cs"/>
            </a:endParaRPr>
          </a:p>
          <a:p>
            <a:pPr defTabSz="904046">
              <a:defRPr/>
            </a:pPr>
            <a:r>
              <a:rPr lang="en-US" dirty="0" smtClean="0"/>
              <a:t>16.1. </a:t>
            </a:r>
            <a:r>
              <a:rPr lang="en-US" dirty="0" smtClean="0">
                <a:hlinkClick r:id="rId3"/>
              </a:rPr>
              <a:t>http://www.burlingtonresourcenet.org/community-services/family-support-services</a:t>
            </a:r>
            <a:r>
              <a:rPr lang="en-US" smtClean="0">
                <a:hlinkClick r:id="rId3"/>
              </a:rPr>
              <a:t>/</a:t>
            </a:r>
            <a:r>
              <a:rPr lang="en-US" smtClean="0"/>
              <a:t> </a:t>
            </a:r>
          </a:p>
          <a:p>
            <a:pPr defTabSz="904046">
              <a:defRPr/>
            </a:pPr>
            <a:endParaRPr lang="en-US" dirty="0" smtClean="0"/>
          </a:p>
          <a:p>
            <a:pPr defTabSz="904046">
              <a:defRPr/>
            </a:pPr>
            <a:r>
              <a:rPr lang="en-US" dirty="0" smtClean="0"/>
              <a:t>16.2. </a:t>
            </a:r>
            <a:r>
              <a:rPr lang="en-US" dirty="0" smtClean="0">
                <a:hlinkClick r:id="rId4"/>
              </a:rPr>
              <a:t>https://www.probononj.org/ProviderDirectory.aspx</a:t>
            </a:r>
            <a:endParaRPr lang="en-US" dirty="0" smtClean="0"/>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90</a:t>
            </a:fld>
            <a:endParaRPr lang="en-US"/>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8.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1.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8" name="TextBox 7">
            <a:extLst>
              <a:ext uri="{FF2B5EF4-FFF2-40B4-BE49-F238E27FC236}">
                <a16:creationId xmlns:a16="http://schemas.microsoft.com/office/drawing/2014/main" id="{4FC3502E-998F-4187-BA0A-B415E6C52E45}"/>
              </a:ext>
            </a:extLst>
          </p:cNvPr>
          <p:cNvSpPr txBox="1"/>
          <p:nvPr userDrawn="1"/>
        </p:nvSpPr>
        <p:spPr>
          <a:xfrm>
            <a:off x="-228600" y="5638800"/>
            <a:ext cx="3454400" cy="830997"/>
          </a:xfrm>
          <a:prstGeom prst="rect">
            <a:avLst/>
          </a:prstGeom>
          <a:noFill/>
        </p:spPr>
        <p:txBody>
          <a:bodyPr wrap="square" rtlCol="0">
            <a:spAutoFit/>
          </a:bodyPr>
          <a:lstStyle/>
          <a:p>
            <a:pPr algn="ctr"/>
            <a:r>
              <a:rPr lang="en-US" sz="2400" b="0" dirty="0" smtClean="0">
                <a:solidFill>
                  <a:schemeClr val="bg1"/>
                </a:solidFill>
                <a:latin typeface="Franklin Gothic Demi" panose="020B0703020102020204" pitchFamily="34" charset="0"/>
              </a:rPr>
              <a:t>Burlington County</a:t>
            </a:r>
          </a:p>
          <a:p>
            <a:pPr algn="ctr"/>
            <a:r>
              <a:rPr lang="en-US" sz="2400" b="0" dirty="0" smtClean="0">
                <a:solidFill>
                  <a:schemeClr val="bg1"/>
                </a:solidFill>
                <a:latin typeface="Franklin Gothic Demi" panose="020B0703020102020204" pitchFamily="34" charset="0"/>
              </a:rPr>
              <a:t>New </a:t>
            </a:r>
            <a:r>
              <a:rPr lang="en-US" sz="2400" b="0" dirty="0">
                <a:solidFill>
                  <a:schemeClr val="bg1"/>
                </a:solidFill>
                <a:latin typeface="Franklin Gothic Demi" panose="020B0703020102020204" pitchFamily="34" charset="0"/>
              </a:rPr>
              <a:t>Jersey</a:t>
            </a:r>
          </a:p>
        </p:txBody>
      </p:sp>
    </p:spTree>
    <p:extLst>
      <p:ext uri="{BB962C8B-B14F-4D97-AF65-F5344CB8AC3E}">
        <p14:creationId xmlns:p14="http://schemas.microsoft.com/office/powerpoint/2010/main" val="297001868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7" name="Picture 6"/>
          <p:cNvPicPr>
            <a:picLocks noChangeAspect="1"/>
          </p:cNvPicPr>
          <p:nvPr userDrawn="1"/>
        </p:nvPicPr>
        <p:blipFill>
          <a:blip r:embed="rId2"/>
          <a:stretch>
            <a:fillRect/>
          </a:stretch>
        </p:blipFill>
        <p:spPr>
          <a:xfrm>
            <a:off x="0" y="0"/>
            <a:ext cx="509533" cy="964715"/>
          </a:xfrm>
          <a:prstGeom prst="rect">
            <a:avLst/>
          </a:prstGeom>
        </p:spPr>
      </p:pic>
      <p:sp>
        <p:nvSpPr>
          <p:cNvPr id="8" name="TextBox 7"/>
          <p:cNvSpPr txBox="1"/>
          <p:nvPr userDrawn="1"/>
        </p:nvSpPr>
        <p:spPr>
          <a:xfrm>
            <a:off x="509533" y="189969"/>
            <a:ext cx="1295400" cy="584775"/>
          </a:xfrm>
          <a:prstGeom prst="rect">
            <a:avLst/>
          </a:prstGeom>
          <a:noFill/>
        </p:spPr>
        <p:txBody>
          <a:bodyPr wrap="square" rtlCol="0">
            <a:spAutoFit/>
          </a:bodyPr>
          <a:lstStyle/>
          <a:p>
            <a:r>
              <a:rPr lang="en-US" sz="1600" b="1" dirty="0" smtClean="0">
                <a:latin typeface="+mj-lt"/>
              </a:rPr>
              <a:t>Burlington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12371191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708981"/>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r>
              <a:rPr lang="en-US" sz="1200" b="1" dirty="0" smtClean="0"/>
              <a:t>)($)</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smtClean="0">
                <a:ea typeface="+mn-lt"/>
                <a:cs typeface="+mn-lt"/>
              </a:rPr>
              <a:t>Households</a:t>
            </a:r>
            <a:r>
              <a:rPr lang="en-US" sz="1200" b="1" baseline="0" dirty="0" smtClean="0">
                <a:ea typeface="+mn-lt"/>
                <a:cs typeface="+mn-lt"/>
              </a:rPr>
              <a:t> </a:t>
            </a:r>
            <a:r>
              <a:rPr lang="en-US" sz="1200" b="1" dirty="0" smtClean="0">
                <a:ea typeface="+mn-lt"/>
                <a:cs typeface="+mn-lt"/>
              </a:rPr>
              <a:t>(%) with severe cost burden</a:t>
            </a:r>
            <a:r>
              <a:rPr lang="en-US" sz="1200" b="1" baseline="0" dirty="0" smtClean="0">
                <a:ea typeface="+mn-lt"/>
                <a:cs typeface="+mn-lt"/>
              </a:rPr>
              <a:t> for housing </a:t>
            </a:r>
            <a:r>
              <a:rPr lang="en-US" sz="1200" b="1" dirty="0" smtClean="0"/>
              <a:t>(by </a:t>
            </a:r>
            <a:r>
              <a:rPr lang="en-US" sz="1200" b="1" dirty="0"/>
              <a:t>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a:t>6.1: </a:t>
            </a:r>
            <a:r>
              <a:rPr lang="en-US" sz="1200" b="1" dirty="0"/>
              <a:t>Food insecurity rates over time: county, state, and national comparisons </a:t>
            </a:r>
          </a:p>
          <a:p>
            <a:pPr lvl="1"/>
            <a:r>
              <a:rPr lang="en-US" sz="1200" dirty="0">
                <a:cs typeface="Calibri"/>
              </a:rPr>
              <a:t>6.2: </a:t>
            </a:r>
            <a:r>
              <a:rPr lang="en-US" sz="1200" b="1" dirty="0">
                <a:cs typeface="Calibri"/>
              </a:rPr>
              <a:t>Food insecurity (%) </a:t>
            </a:r>
            <a:r>
              <a:rPr lang="en-US" sz="1200" b="1" dirty="0"/>
              <a:t>in NJ (by county)</a:t>
            </a:r>
            <a:endParaRPr lang="en-US" sz="1200" b="1" dirty="0">
              <a:cs typeface="Calibri"/>
            </a:endParaRPr>
          </a:p>
          <a:p>
            <a:pPr lvl="1"/>
            <a:r>
              <a:rPr lang="en-US" sz="1200" dirty="0"/>
              <a:t>6.3: </a:t>
            </a:r>
            <a:r>
              <a:rPr lang="en-US" sz="1200" b="1" dirty="0"/>
              <a:t>Individuals (#) enrolled in WIC nutrition program </a:t>
            </a:r>
            <a:endParaRPr lang="en-US" sz="1200" b="1" dirty="0">
              <a:cs typeface="Calibri"/>
            </a:endParaRPr>
          </a:p>
          <a:p>
            <a:pPr lvl="1"/>
            <a:r>
              <a:rPr lang="en-US" sz="1200" dirty="0"/>
              <a:t>6.4: </a:t>
            </a:r>
            <a:r>
              <a:rPr lang="en-US" sz="1200" b="1" dirty="0"/>
              <a:t>Children (#) receiving free or reduced lunch</a:t>
            </a:r>
            <a:endParaRPr lang="en-US" sz="1200" dirty="0"/>
          </a:p>
          <a:p>
            <a:pPr lvl="1"/>
            <a:r>
              <a:rPr lang="en-US" sz="1200" dirty="0"/>
              <a:t>6.5: </a:t>
            </a:r>
            <a:r>
              <a:rPr lang="en-US" sz="1200" b="1" dirty="0"/>
              <a:t>Children (#) receiving NJ SNAP supplemental nutrition assistance</a:t>
            </a:r>
            <a:endParaRPr lang="en-US" sz="1200" b="1" dirty="0">
              <a:cs typeface="Calibri"/>
            </a:endParaRPr>
          </a:p>
        </p:txBody>
      </p:sp>
      <p:pic>
        <p:nvPicPr>
          <p:cNvPr id="7" name="Picture 6"/>
          <p:cNvPicPr>
            <a:picLocks noChangeAspect="1"/>
          </p:cNvPicPr>
          <p:nvPr userDrawn="1"/>
        </p:nvPicPr>
        <p:blipFill>
          <a:blip r:embed="rId2"/>
          <a:stretch>
            <a:fillRect/>
          </a:stretch>
        </p:blipFill>
        <p:spPr>
          <a:xfrm>
            <a:off x="0" y="0"/>
            <a:ext cx="509533" cy="964715"/>
          </a:xfrm>
          <a:prstGeom prst="rect">
            <a:avLst/>
          </a:prstGeom>
        </p:spPr>
      </p:pic>
      <p:sp>
        <p:nvSpPr>
          <p:cNvPr id="8" name="TextBox 7"/>
          <p:cNvSpPr txBox="1"/>
          <p:nvPr userDrawn="1"/>
        </p:nvSpPr>
        <p:spPr>
          <a:xfrm>
            <a:off x="509533" y="189969"/>
            <a:ext cx="1295400" cy="584775"/>
          </a:xfrm>
          <a:prstGeom prst="rect">
            <a:avLst/>
          </a:prstGeom>
          <a:noFill/>
        </p:spPr>
        <p:txBody>
          <a:bodyPr wrap="square" rtlCol="0">
            <a:spAutoFit/>
          </a:bodyPr>
          <a:lstStyle/>
          <a:p>
            <a:r>
              <a:rPr lang="en-US" sz="1600" b="1" dirty="0" smtClean="0">
                <a:latin typeface="+mj-lt"/>
              </a:rPr>
              <a:t>Burlington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21963352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a:t>
            </a:r>
            <a:r>
              <a:rPr lang="en-US" sz="1200" b="1" dirty="0" smtClean="0">
                <a:ea typeface="+mn-lt"/>
                <a:cs typeface="+mn-lt"/>
              </a:rPr>
              <a:t>(by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6"/>
          <p:cNvPicPr>
            <a:picLocks noChangeAspect="1"/>
          </p:cNvPicPr>
          <p:nvPr userDrawn="1"/>
        </p:nvPicPr>
        <p:blipFill>
          <a:blip r:embed="rId2"/>
          <a:stretch>
            <a:fillRect/>
          </a:stretch>
        </p:blipFill>
        <p:spPr>
          <a:xfrm>
            <a:off x="0" y="0"/>
            <a:ext cx="509533" cy="964715"/>
          </a:xfrm>
          <a:prstGeom prst="rect">
            <a:avLst/>
          </a:prstGeom>
        </p:spPr>
      </p:pic>
      <p:sp>
        <p:nvSpPr>
          <p:cNvPr id="8" name="TextBox 7"/>
          <p:cNvSpPr txBox="1"/>
          <p:nvPr userDrawn="1"/>
        </p:nvSpPr>
        <p:spPr>
          <a:xfrm>
            <a:off x="509533" y="189969"/>
            <a:ext cx="1295400" cy="584775"/>
          </a:xfrm>
          <a:prstGeom prst="rect">
            <a:avLst/>
          </a:prstGeom>
          <a:noFill/>
        </p:spPr>
        <p:txBody>
          <a:bodyPr wrap="square" rtlCol="0">
            <a:spAutoFit/>
          </a:bodyPr>
          <a:lstStyle/>
          <a:p>
            <a:r>
              <a:rPr lang="en-US" sz="1600" b="1" dirty="0" smtClean="0">
                <a:latin typeface="+mj-lt"/>
              </a:rPr>
              <a:t>Burlington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13510597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201424"/>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a:t>11.5: </a:t>
            </a:r>
            <a:r>
              <a:rPr lang="en-US" sz="1200" b="1" dirty="0"/>
              <a:t>Homicide rates (deaths per 100K) in NJ (by county)</a:t>
            </a:r>
            <a:endParaRPr lang="en-US" sz="1200" b="1" dirty="0">
              <a:cs typeface="Calibri"/>
            </a:endParaRPr>
          </a:p>
          <a:p>
            <a:pPr lvl="1"/>
            <a:r>
              <a:rPr lang="en-US" sz="1200" dirty="0"/>
              <a:t>11.6: </a:t>
            </a:r>
            <a:r>
              <a:rPr lang="en-US" sz="1200" b="1" dirty="0"/>
              <a:t>Homicide rates (deaths per 100K) over time </a:t>
            </a:r>
            <a:endParaRPr lang="en-US" sz="1200" b="1" dirty="0">
              <a:cs typeface="Calibri"/>
            </a:endParaRPr>
          </a:p>
          <a:p>
            <a:pPr lvl="1"/>
            <a:r>
              <a:rPr lang="en-US" sz="1200" dirty="0"/>
              <a:t>11.7:</a:t>
            </a:r>
            <a:r>
              <a:rPr lang="en-US" sz="1200" b="1" dirty="0"/>
              <a:t> Homicide rates (deaths per 100K) by racial/ethnic group</a:t>
            </a:r>
            <a:endParaRPr lang="en-US" sz="1200" b="1" dirty="0">
              <a:cs typeface="Calibri"/>
            </a:endParaRPr>
          </a:p>
          <a:p>
            <a:pPr lvl="1"/>
            <a:r>
              <a:rPr lang="en-US" sz="1200" dirty="0"/>
              <a:t>11.8:</a:t>
            </a:r>
            <a:r>
              <a:rPr lang="en-US" sz="1200" b="1" dirty="0"/>
              <a:t> Homicide rates (deaths per 100K) by sex</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6"/>
          <p:cNvPicPr>
            <a:picLocks noChangeAspect="1"/>
          </p:cNvPicPr>
          <p:nvPr userDrawn="1"/>
        </p:nvPicPr>
        <p:blipFill>
          <a:blip r:embed="rId2"/>
          <a:stretch>
            <a:fillRect/>
          </a:stretch>
        </p:blipFill>
        <p:spPr>
          <a:xfrm>
            <a:off x="0" y="0"/>
            <a:ext cx="509533" cy="964715"/>
          </a:xfrm>
          <a:prstGeom prst="rect">
            <a:avLst/>
          </a:prstGeom>
        </p:spPr>
      </p:pic>
      <p:sp>
        <p:nvSpPr>
          <p:cNvPr id="8" name="TextBox 7"/>
          <p:cNvSpPr txBox="1"/>
          <p:nvPr userDrawn="1"/>
        </p:nvSpPr>
        <p:spPr>
          <a:xfrm>
            <a:off x="509533" y="189969"/>
            <a:ext cx="1295400" cy="584775"/>
          </a:xfrm>
          <a:prstGeom prst="rect">
            <a:avLst/>
          </a:prstGeom>
          <a:noFill/>
        </p:spPr>
        <p:txBody>
          <a:bodyPr wrap="square" rtlCol="0">
            <a:spAutoFit/>
          </a:bodyPr>
          <a:lstStyle/>
          <a:p>
            <a:r>
              <a:rPr lang="en-US" sz="1600" b="1" dirty="0" smtClean="0">
                <a:latin typeface="+mj-lt"/>
              </a:rPr>
              <a:t>Burlington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326036557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78313"/>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C</a:t>
            </a:r>
            <a:r>
              <a:rPr lang="en-US" sz="1200" b="1" dirty="0"/>
              <a:t>hildren (%) classified special education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a:t>
            </a:r>
            <a:r>
              <a:rPr lang="en-US" sz="1200" b="1" dirty="0"/>
              <a:t> 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6"/>
          <p:cNvPicPr>
            <a:picLocks noChangeAspect="1"/>
          </p:cNvPicPr>
          <p:nvPr userDrawn="1"/>
        </p:nvPicPr>
        <p:blipFill>
          <a:blip r:embed="rId2"/>
          <a:stretch>
            <a:fillRect/>
          </a:stretch>
        </p:blipFill>
        <p:spPr>
          <a:xfrm>
            <a:off x="0" y="0"/>
            <a:ext cx="509533" cy="964715"/>
          </a:xfrm>
          <a:prstGeom prst="rect">
            <a:avLst/>
          </a:prstGeom>
        </p:spPr>
      </p:pic>
      <p:sp>
        <p:nvSpPr>
          <p:cNvPr id="8" name="TextBox 7"/>
          <p:cNvSpPr txBox="1"/>
          <p:nvPr userDrawn="1"/>
        </p:nvSpPr>
        <p:spPr>
          <a:xfrm>
            <a:off x="509533" y="189969"/>
            <a:ext cx="1295400" cy="584775"/>
          </a:xfrm>
          <a:prstGeom prst="rect">
            <a:avLst/>
          </a:prstGeom>
          <a:noFill/>
        </p:spPr>
        <p:txBody>
          <a:bodyPr wrap="square" rtlCol="0">
            <a:spAutoFit/>
          </a:bodyPr>
          <a:lstStyle/>
          <a:p>
            <a:r>
              <a:rPr lang="en-US" sz="1600" b="1" dirty="0" smtClean="0">
                <a:latin typeface="+mj-lt"/>
              </a:rPr>
              <a:t>Burlington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155875392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1692771"/>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a:solidFill>
                  <a:schemeClr val="bg1"/>
                </a:solidFill>
                <a:latin typeface="Franklin Gothic Demi" panose="020B0703020102020204" pitchFamily="34" charset="0"/>
              </a:rPr>
              <a:t>Basic Needs</a:t>
            </a:r>
          </a:p>
        </p:txBody>
      </p:sp>
      <p:pic>
        <p:nvPicPr>
          <p:cNvPr id="6" name="Picture 5"/>
          <p:cNvPicPr>
            <a:picLocks noChangeAspect="1"/>
          </p:cNvPicPr>
          <p:nvPr userDrawn="1"/>
        </p:nvPicPr>
        <p:blipFill>
          <a:blip r:embed="rId2"/>
          <a:stretch>
            <a:fillRect/>
          </a:stretch>
        </p:blipFill>
        <p:spPr>
          <a:xfrm>
            <a:off x="0" y="0"/>
            <a:ext cx="509533" cy="964715"/>
          </a:xfrm>
          <a:prstGeom prst="rect">
            <a:avLst/>
          </a:prstGeom>
        </p:spPr>
      </p:pic>
      <p:sp>
        <p:nvSpPr>
          <p:cNvPr id="7" name="TextBox 6"/>
          <p:cNvSpPr txBox="1"/>
          <p:nvPr userDrawn="1"/>
        </p:nvSpPr>
        <p:spPr>
          <a:xfrm>
            <a:off x="509533" y="189969"/>
            <a:ext cx="1295400" cy="584775"/>
          </a:xfrm>
          <a:prstGeom prst="rect">
            <a:avLst/>
          </a:prstGeom>
          <a:noFill/>
        </p:spPr>
        <p:txBody>
          <a:bodyPr wrap="square" rtlCol="0">
            <a:spAutoFit/>
          </a:bodyPr>
          <a:lstStyle/>
          <a:p>
            <a:r>
              <a:rPr lang="en-US" sz="1600" b="1" dirty="0" smtClean="0">
                <a:latin typeface="+mj-lt"/>
              </a:rPr>
              <a:t>Burlington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350944463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p:cNvPicPr>
            <a:picLocks noChangeAspect="1"/>
          </p:cNvPicPr>
          <p:nvPr userDrawn="1"/>
        </p:nvPicPr>
        <p:blipFill>
          <a:blip r:embed="rId2"/>
          <a:stretch>
            <a:fillRect/>
          </a:stretch>
        </p:blipFill>
        <p:spPr>
          <a:xfrm>
            <a:off x="0" y="0"/>
            <a:ext cx="509533" cy="964715"/>
          </a:xfrm>
          <a:prstGeom prst="rect">
            <a:avLst/>
          </a:prstGeom>
        </p:spPr>
      </p:pic>
      <p:sp>
        <p:nvSpPr>
          <p:cNvPr id="6" name="TextBox 5"/>
          <p:cNvSpPr txBox="1"/>
          <p:nvPr userDrawn="1"/>
        </p:nvSpPr>
        <p:spPr>
          <a:xfrm>
            <a:off x="509533" y="189969"/>
            <a:ext cx="1295400" cy="584775"/>
          </a:xfrm>
          <a:prstGeom prst="rect">
            <a:avLst/>
          </a:prstGeom>
          <a:noFill/>
        </p:spPr>
        <p:txBody>
          <a:bodyPr wrap="square" rtlCol="0">
            <a:spAutoFit/>
          </a:bodyPr>
          <a:lstStyle/>
          <a:p>
            <a:r>
              <a:rPr lang="en-US" sz="1600" b="1" dirty="0" smtClean="0">
                <a:latin typeface="+mj-lt"/>
              </a:rPr>
              <a:t>Burlington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369390128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p:cNvPicPr>
            <a:picLocks noChangeAspect="1"/>
          </p:cNvPicPr>
          <p:nvPr userDrawn="1"/>
        </p:nvPicPr>
        <p:blipFill>
          <a:blip r:embed="rId2"/>
          <a:stretch>
            <a:fillRect/>
          </a:stretch>
        </p:blipFill>
        <p:spPr>
          <a:xfrm>
            <a:off x="0" y="0"/>
            <a:ext cx="509533" cy="964715"/>
          </a:xfrm>
          <a:prstGeom prst="rect">
            <a:avLst/>
          </a:prstGeom>
        </p:spPr>
      </p:pic>
      <p:sp>
        <p:nvSpPr>
          <p:cNvPr id="6" name="TextBox 5"/>
          <p:cNvSpPr txBox="1"/>
          <p:nvPr userDrawn="1"/>
        </p:nvSpPr>
        <p:spPr>
          <a:xfrm>
            <a:off x="509533" y="189969"/>
            <a:ext cx="1295400" cy="584775"/>
          </a:xfrm>
          <a:prstGeom prst="rect">
            <a:avLst/>
          </a:prstGeom>
          <a:noFill/>
        </p:spPr>
        <p:txBody>
          <a:bodyPr wrap="square" rtlCol="0">
            <a:spAutoFit/>
          </a:bodyPr>
          <a:lstStyle/>
          <a:p>
            <a:r>
              <a:rPr lang="en-US" sz="1600" b="1" dirty="0" smtClean="0">
                <a:latin typeface="+mj-lt"/>
              </a:rPr>
              <a:t>Burlington</a:t>
            </a:r>
            <a:r>
              <a:rPr lang="en-US" sz="1600" b="1" baseline="0" dirty="0" smtClean="0">
                <a:latin typeface="+mj-lt"/>
              </a:rPr>
              <a:t> County</a:t>
            </a:r>
            <a:endParaRPr lang="en-US" sz="1600" b="1" dirty="0" smtClean="0">
              <a:latin typeface="+mj-lt"/>
            </a:endParaRPr>
          </a:p>
        </p:txBody>
      </p:sp>
    </p:spTree>
    <p:extLst>
      <p:ext uri="{BB962C8B-B14F-4D97-AF65-F5344CB8AC3E}">
        <p14:creationId xmlns:p14="http://schemas.microsoft.com/office/powerpoint/2010/main" val="79365796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8"/>
          <p:cNvPicPr>
            <a:picLocks noChangeAspect="1"/>
          </p:cNvPicPr>
          <p:nvPr userDrawn="1"/>
        </p:nvPicPr>
        <p:blipFill>
          <a:blip r:embed="rId2"/>
          <a:stretch>
            <a:fillRect/>
          </a:stretch>
        </p:blipFill>
        <p:spPr>
          <a:xfrm>
            <a:off x="0" y="0"/>
            <a:ext cx="509533" cy="964715"/>
          </a:xfrm>
          <a:prstGeom prst="rect">
            <a:avLst/>
          </a:prstGeom>
        </p:spPr>
      </p:pic>
      <p:sp>
        <p:nvSpPr>
          <p:cNvPr id="10" name="TextBox 9"/>
          <p:cNvSpPr txBox="1"/>
          <p:nvPr userDrawn="1"/>
        </p:nvSpPr>
        <p:spPr>
          <a:xfrm>
            <a:off x="509533" y="189969"/>
            <a:ext cx="1295400" cy="584775"/>
          </a:xfrm>
          <a:prstGeom prst="rect">
            <a:avLst/>
          </a:prstGeom>
          <a:noFill/>
        </p:spPr>
        <p:txBody>
          <a:bodyPr wrap="square" rtlCol="0">
            <a:spAutoFit/>
          </a:bodyPr>
          <a:lstStyle/>
          <a:p>
            <a:r>
              <a:rPr lang="en-US" sz="1600" b="1" dirty="0" smtClean="0">
                <a:latin typeface="+mj-lt"/>
              </a:rPr>
              <a:t>Burlington</a:t>
            </a:r>
            <a:r>
              <a:rPr lang="en-US" sz="1600" b="1" baseline="0" dirty="0" smtClean="0">
                <a:latin typeface="+mj-lt"/>
              </a:rPr>
              <a:t> County</a:t>
            </a:r>
            <a:endParaRPr lang="en-US" sz="1600" b="1" dirty="0" smtClean="0">
              <a:latin typeface="+mj-lt"/>
            </a:endParaRPr>
          </a:p>
        </p:txBody>
      </p:sp>
      <p:sp>
        <p:nvSpPr>
          <p:cNvPr id="15" name="Rectangle 14">
            <a:extLst>
              <a:ext uri="{FF2B5EF4-FFF2-40B4-BE49-F238E27FC236}">
                <a16:creationId xmlns:a16="http://schemas.microsoft.com/office/drawing/2014/main" id="{375B0E80-599F-43BA-88E2-C71088FC466C}"/>
              </a:ext>
            </a:extLst>
          </p:cNvPr>
          <p:cNvSpPr/>
          <p:nvPr userDrawn="1"/>
        </p:nvSpPr>
        <p:spPr>
          <a:xfrm>
            <a:off x="3525281" y="762210"/>
            <a:ext cx="4137442" cy="5989320"/>
          </a:xfrm>
          <a:prstGeom prst="rect">
            <a:avLst/>
          </a:prstGeom>
        </p:spPr>
        <p:txBody>
          <a:bodyPr wrap="square">
            <a:noAutofit/>
          </a:bodyPr>
          <a:lstStyle/>
          <a:p>
            <a:r>
              <a:rPr lang="en-US" sz="1400" spc="-20" dirty="0">
                <a:latin typeface="Franklin Gothic Medium" panose="020B0603020102020204" pitchFamily="34" charset="0"/>
              </a:rPr>
              <a:t>CASA for Children of Mercer and Burlington Counties</a:t>
            </a:r>
          </a:p>
          <a:p>
            <a:endParaRPr lang="en-US" sz="1100" dirty="0">
              <a:latin typeface="Franklin Gothic Medium" panose="020B0603020102020204" pitchFamily="34" charset="0"/>
            </a:endParaRPr>
          </a:p>
          <a:p>
            <a:r>
              <a:rPr lang="en-US" sz="1400" spc="-20" dirty="0">
                <a:latin typeface="Franklin Gothic Medium" panose="020B0603020102020204" pitchFamily="34" charset="0"/>
              </a:rPr>
              <a:t>Burlington County Community Action Partnership</a:t>
            </a:r>
            <a:r>
              <a:rPr lang="en-US" sz="1200" spc="-20" dirty="0">
                <a:latin typeface="Franklin Gothic Medium" panose="020B0603020102020204" pitchFamily="34" charset="0"/>
              </a:rPr>
              <a:t> </a:t>
            </a:r>
            <a:r>
              <a:rPr lang="en-US" sz="1100" dirty="0">
                <a:solidFill>
                  <a:srgbClr val="C00000"/>
                </a:solidFill>
                <a:latin typeface="Franklin Gothic Medium" panose="020B0603020102020204" pitchFamily="34" charset="0"/>
              </a:rPr>
              <a:t>[Childcare]</a:t>
            </a:r>
          </a:p>
          <a:p>
            <a:endParaRPr lang="en-US" sz="1100" dirty="0">
              <a:latin typeface="Franklin Gothic Medium" panose="020B0603020102020204" pitchFamily="34" charset="0"/>
            </a:endParaRPr>
          </a:p>
          <a:p>
            <a:r>
              <a:rPr lang="en-US" sz="1400" spc="-20" dirty="0" err="1">
                <a:latin typeface="Franklin Gothic Medium" panose="020B0603020102020204" pitchFamily="34" charset="0"/>
              </a:rPr>
              <a:t>CarePlus</a:t>
            </a:r>
            <a:r>
              <a:rPr lang="en-US" sz="1400" spc="-20" dirty="0">
                <a:latin typeface="Franklin Gothic Medium" panose="020B0603020102020204" pitchFamily="34" charset="0"/>
              </a:rPr>
              <a:t> NJ</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[Wraparound and kinship legal guardianship services to non-DCP&amp;P involved relative caregivers]</a:t>
            </a:r>
          </a:p>
          <a:p>
            <a:endParaRPr lang="en-US" sz="1100" dirty="0">
              <a:latin typeface="Franklin Gothic Medium" panose="020B0603020102020204" pitchFamily="34" charset="0"/>
            </a:endParaRPr>
          </a:p>
          <a:p>
            <a:pPr>
              <a:lnSpc>
                <a:spcPct val="150000"/>
              </a:lnSpc>
            </a:pPr>
            <a:r>
              <a:rPr lang="en-US" sz="1400" spc="-20" dirty="0">
                <a:latin typeface="Franklin Gothic Medium" panose="020B0603020102020204" pitchFamily="34" charset="0"/>
              </a:rPr>
              <a:t>Center for Family Services</a:t>
            </a:r>
          </a:p>
          <a:p>
            <a:pPr>
              <a:lnSpc>
                <a:spcPct val="150000"/>
              </a:lnSpc>
            </a:pPr>
            <a:r>
              <a:rPr lang="en-US" sz="1400" spc="-20" dirty="0">
                <a:latin typeface="Franklin Gothic Medium" panose="020B0603020102020204" pitchFamily="34" charset="0"/>
              </a:rPr>
              <a:t>Robin’s Nest</a:t>
            </a:r>
          </a:p>
          <a:p>
            <a:pPr>
              <a:lnSpc>
                <a:spcPct val="150000"/>
              </a:lnSpc>
            </a:pPr>
            <a:r>
              <a:rPr lang="en-US" sz="1400" spc="-20" dirty="0">
                <a:latin typeface="Franklin Gothic Medium" panose="020B0603020102020204" pitchFamily="34" charset="0"/>
              </a:rPr>
              <a:t>Family Services of Burlington </a:t>
            </a:r>
          </a:p>
          <a:p>
            <a:pPr>
              <a:lnSpc>
                <a:spcPct val="150000"/>
              </a:lnSpc>
            </a:pPr>
            <a:r>
              <a:rPr lang="en-US" sz="1400" spc="-20" dirty="0">
                <a:latin typeface="Franklin Gothic Medium" panose="020B0603020102020204" pitchFamily="34" charset="0"/>
              </a:rPr>
              <a:t>Generations Family Success Center</a:t>
            </a:r>
          </a:p>
          <a:p>
            <a:pPr>
              <a:lnSpc>
                <a:spcPct val="150000"/>
              </a:lnSpc>
            </a:pPr>
            <a:r>
              <a:rPr lang="en-US" sz="1400" spc="-20" dirty="0">
                <a:latin typeface="Franklin Gothic Medium" panose="020B0603020102020204" pitchFamily="34" charset="0"/>
              </a:rPr>
              <a:t>Pinelands Family Success Center</a:t>
            </a:r>
          </a:p>
          <a:p>
            <a:pPr>
              <a:lnSpc>
                <a:spcPct val="150000"/>
              </a:lnSpc>
            </a:pPr>
            <a:r>
              <a:rPr lang="en-US" sz="1400" spc="-20" dirty="0">
                <a:latin typeface="Franklin Gothic Medium" panose="020B0603020102020204" pitchFamily="34" charset="0"/>
              </a:rPr>
              <a:t>NJ Kinship Legal Guardian Resource Center</a:t>
            </a:r>
          </a:p>
          <a:p>
            <a:pPr>
              <a:lnSpc>
                <a:spcPct val="150000"/>
              </a:lnSpc>
            </a:pPr>
            <a:r>
              <a:rPr lang="en-US" sz="1400" spc="-20" dirty="0">
                <a:latin typeface="Franklin Gothic Medium" panose="020B0603020102020204" pitchFamily="34" charset="0"/>
              </a:rPr>
              <a:t>NJ Adoption Resource Clearing House</a:t>
            </a:r>
            <a:r>
              <a:rPr lang="en-US" dirty="0"/>
              <a:t> </a:t>
            </a:r>
          </a:p>
          <a:p>
            <a:pPr>
              <a:lnSpc>
                <a:spcPct val="150000"/>
              </a:lnSpc>
            </a:pPr>
            <a:endParaRPr lang="en-US" sz="1400" spc="-20" dirty="0">
              <a:latin typeface="Franklin Gothic Medium" panose="020B0603020102020204" pitchFamily="34" charset="0"/>
            </a:endParaRPr>
          </a:p>
          <a:p>
            <a:endParaRPr lang="en-US" sz="1400" spc="-20" dirty="0">
              <a:latin typeface="Franklin Gothic Medium" panose="020B0603020102020204" pitchFamily="34" charset="0"/>
            </a:endParaRPr>
          </a:p>
        </p:txBody>
      </p:sp>
      <p:sp>
        <p:nvSpPr>
          <p:cNvPr id="16" name="Rectangle 15">
            <a:extLst>
              <a:ext uri="{FF2B5EF4-FFF2-40B4-BE49-F238E27FC236}">
                <a16:creationId xmlns:a16="http://schemas.microsoft.com/office/drawing/2014/main" id="{C4C8D5A1-FD7A-47F2-82EE-68F312D0283E}"/>
              </a:ext>
            </a:extLst>
          </p:cNvPr>
          <p:cNvSpPr/>
          <p:nvPr userDrawn="1"/>
        </p:nvSpPr>
        <p:spPr>
          <a:xfrm>
            <a:off x="7877433" y="684564"/>
            <a:ext cx="3886200" cy="5577840"/>
          </a:xfrm>
          <a:prstGeom prst="rect">
            <a:avLst/>
          </a:prstGeom>
        </p:spPr>
        <p:txBody>
          <a:bodyPr wrap="square">
            <a:noAutofit/>
          </a:bodyPr>
          <a:lstStyle/>
          <a:p>
            <a:r>
              <a:rPr lang="en-US" sz="1100" dirty="0">
                <a:solidFill>
                  <a:srgbClr val="C00000"/>
                </a:solidFill>
                <a:latin typeface="Franklin Gothic Medium" panose="020B0603020102020204" pitchFamily="34" charset="0"/>
              </a:rPr>
              <a:t>General</a:t>
            </a:r>
          </a:p>
          <a:p>
            <a:pPr fontAlgn="base"/>
            <a:r>
              <a:rPr lang="en-US" sz="1400" spc="-20" dirty="0">
                <a:latin typeface="Franklin Gothic Medium" panose="020B0603020102020204" pitchFamily="34" charset="0"/>
              </a:rPr>
              <a:t>  Southeast Jersey Legal Services </a:t>
            </a:r>
          </a:p>
          <a:p>
            <a:pPr fontAlgn="base"/>
            <a:r>
              <a:rPr lang="en-US" sz="1400" spc="-20" dirty="0">
                <a:latin typeface="Franklin Gothic Medium" panose="020B0603020102020204" pitchFamily="34" charset="0"/>
              </a:rPr>
              <a:t>  South Jersey Legal Services </a:t>
            </a:r>
          </a:p>
          <a:p>
            <a:pPr fontAlgn="base"/>
            <a:r>
              <a:rPr lang="en-US" sz="1400" spc="-20" dirty="0">
                <a:latin typeface="Franklin Gothic Medium" panose="020B0603020102020204" pitchFamily="34" charset="0"/>
              </a:rPr>
              <a:t>  Legal Services of NJ</a:t>
            </a:r>
          </a:p>
          <a:p>
            <a:pPr fontAlgn="base"/>
            <a:r>
              <a:rPr lang="en-US" sz="1400" spc="-20" dirty="0">
                <a:latin typeface="Franklin Gothic Medium" panose="020B0603020102020204" pitchFamily="34" charset="0"/>
              </a:rPr>
              <a:t>  ACLU of New Jersey</a:t>
            </a:r>
          </a:p>
          <a:p>
            <a:r>
              <a:rPr lang="en-US" sz="11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1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400" spc="-20" dirty="0">
                <a:latin typeface="Franklin Gothic Medium" panose="020B0603020102020204" pitchFamily="34" charset="0"/>
              </a:rPr>
              <a:t>  Community Health Law Project</a:t>
            </a:r>
          </a:p>
          <a:p>
            <a:r>
              <a:rPr lang="en-US" sz="11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pPr fontAlgn="base"/>
            <a:r>
              <a:rPr lang="en-US" sz="1400" spc="-20" dirty="0">
                <a:latin typeface="Franklin Gothic Medium" panose="020B0603020102020204" pitchFamily="34" charset="0"/>
              </a:rPr>
              <a:t>  Rutgers School of Law Special Education Clinic</a:t>
            </a:r>
          </a:p>
          <a:p>
            <a:pPr fontAlgn="base"/>
            <a:r>
              <a:rPr lang="en-US" sz="1400" spc="-20" dirty="0">
                <a:latin typeface="Franklin Gothic Medium" panose="020B0603020102020204" pitchFamily="34" charset="0"/>
              </a:rPr>
              <a:t>  SPAN Parent Advocacy Network</a:t>
            </a:r>
          </a:p>
          <a:p>
            <a:r>
              <a:rPr lang="en-US" sz="11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r>
              <a:rPr lang="en-US" sz="1100" dirty="0">
                <a:latin typeface="Franklin Gothic Medium" panose="020B0603020102020204" pitchFamily="34" charset="0"/>
              </a:rPr>
              <a:t> </a:t>
            </a:r>
          </a:p>
          <a:p>
            <a:r>
              <a:rPr lang="en-US" sz="1400" dirty="0">
                <a:latin typeface="Franklin Gothic Medium" panose="020B0603020102020204" pitchFamily="34" charset="0"/>
              </a:rPr>
              <a:t>  Providence House</a:t>
            </a:r>
          </a:p>
          <a:p>
            <a:r>
              <a:rPr lang="en-US" sz="1400" spc="-20" dirty="0">
                <a:latin typeface="Franklin Gothic Medium" panose="020B0603020102020204" pitchFamily="34" charset="0"/>
              </a:rPr>
              <a:t>  Partners for Women &amp; Justice</a:t>
            </a:r>
          </a:p>
          <a:p>
            <a:r>
              <a:rPr lang="en-US" sz="1400" spc="-20" dirty="0">
                <a:latin typeface="Franklin Gothic Medium" panose="020B0603020102020204" pitchFamily="34" charset="0"/>
              </a:rPr>
              <a:t>  Women's Opportunity Center</a:t>
            </a:r>
          </a:p>
          <a:p>
            <a:r>
              <a:rPr lang="en-US" sz="11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1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1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[Child Marriage]</a:t>
            </a:r>
            <a:endParaRPr lang="en-US" sz="1400" spc="-20" dirty="0">
              <a:latin typeface="Franklin Gothic Medium" panose="020B0603020102020204" pitchFamily="34" charset="0"/>
            </a:endParaRPr>
          </a:p>
          <a:p>
            <a:pPr fontAlgn="base"/>
            <a:r>
              <a:rPr lang="en-US" sz="1400" spc="-20" dirty="0">
                <a:latin typeface="Franklin Gothic Medium" panose="020B0603020102020204" pitchFamily="34" charset="0"/>
              </a:rPr>
              <a:t>  ACNJ – Children’s Legal Resource Center</a:t>
            </a:r>
          </a:p>
          <a:p>
            <a:pPr fontAlgn="base"/>
            <a:r>
              <a:rPr lang="en-US" sz="1400" spc="-20" dirty="0">
                <a:latin typeface="Franklin Gothic Medium" panose="020B0603020102020204" pitchFamily="34" charset="0"/>
              </a:rPr>
              <a:t>  Rutgers School of Law Child Advocacy Clinic</a:t>
            </a:r>
          </a:p>
          <a:p>
            <a:endParaRPr lang="en-US" sz="2000" dirty="0">
              <a:solidFill>
                <a:srgbClr val="C00000"/>
              </a:solidFill>
              <a:latin typeface="Franklin Gothic Medium" panose="020B0603020102020204" pitchFamily="34" charset="0"/>
            </a:endParaRPr>
          </a:p>
        </p:txBody>
      </p:sp>
    </p:spTree>
    <p:extLst>
      <p:ext uri="{BB962C8B-B14F-4D97-AF65-F5344CB8AC3E}">
        <p14:creationId xmlns:p14="http://schemas.microsoft.com/office/powerpoint/2010/main" val="282820371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79A4A2-32CC-466B-A8CF-B34E2C07BC58}" type="datetimeFigureOut">
              <a:rPr lang="en-US" smtClean="0"/>
              <a:t>1/31/2020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10CAF3-8684-4157-9164-F671F8CF906B}" type="slidenum">
              <a:rPr lang="en-US" smtClean="0"/>
              <a:t>‹#›</a:t>
            </a:fld>
            <a:endParaRPr lang="en-US"/>
          </a:p>
        </p:txBody>
      </p:sp>
    </p:spTree>
    <p:extLst>
      <p:ext uri="{BB962C8B-B14F-4D97-AF65-F5344CB8AC3E}">
        <p14:creationId xmlns:p14="http://schemas.microsoft.com/office/powerpoint/2010/main" val="17468148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p:cNvPicPr>
            <a:picLocks noChangeAspect="1"/>
          </p:cNvPicPr>
          <p:nvPr userDrawn="1"/>
        </p:nvPicPr>
        <p:blipFill>
          <a:blip r:embed="rId4"/>
          <a:stretch>
            <a:fillRect/>
          </a:stretch>
        </p:blipFill>
        <p:spPr>
          <a:xfrm>
            <a:off x="838200" y="914400"/>
            <a:ext cx="762000" cy="1442719"/>
          </a:xfrm>
          <a:prstGeom prst="rect">
            <a:avLst/>
          </a:prstGeom>
        </p:spPr>
      </p:pic>
    </p:spTree>
    <p:extLst>
      <p:ext uri="{BB962C8B-B14F-4D97-AF65-F5344CB8AC3E}">
        <p14:creationId xmlns:p14="http://schemas.microsoft.com/office/powerpoint/2010/main" val="377924465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p:cNvPicPr>
            <a:picLocks noChangeAspect="1"/>
          </p:cNvPicPr>
          <p:nvPr userDrawn="1"/>
        </p:nvPicPr>
        <p:blipFill>
          <a:blip r:embed="rId4"/>
          <a:stretch>
            <a:fillRect/>
          </a:stretch>
        </p:blipFill>
        <p:spPr>
          <a:xfrm>
            <a:off x="7315200" y="4379386"/>
            <a:ext cx="838200" cy="1586991"/>
          </a:xfrm>
          <a:prstGeom prst="rect">
            <a:avLst/>
          </a:prstGeom>
        </p:spPr>
      </p:pic>
    </p:spTree>
    <p:extLst>
      <p:ext uri="{BB962C8B-B14F-4D97-AF65-F5344CB8AC3E}">
        <p14:creationId xmlns:p14="http://schemas.microsoft.com/office/powerpoint/2010/main" val="26951318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pic>
        <p:nvPicPr>
          <p:cNvPr id="7" name="Picture 6"/>
          <p:cNvPicPr>
            <a:picLocks noChangeAspect="1"/>
          </p:cNvPicPr>
          <p:nvPr userDrawn="1"/>
        </p:nvPicPr>
        <p:blipFill>
          <a:blip r:embed="rId4"/>
          <a:stretch>
            <a:fillRect/>
          </a:stretch>
        </p:blipFill>
        <p:spPr>
          <a:xfrm>
            <a:off x="1143000" y="511012"/>
            <a:ext cx="734784" cy="1391190"/>
          </a:xfrm>
          <a:prstGeom prst="rect">
            <a:avLst/>
          </a:prstGeom>
        </p:spPr>
      </p:pic>
    </p:spTree>
    <p:extLst>
      <p:ext uri="{BB962C8B-B14F-4D97-AF65-F5344CB8AC3E}">
        <p14:creationId xmlns:p14="http://schemas.microsoft.com/office/powerpoint/2010/main" val="40323899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p:cNvPicPr>
            <a:picLocks noChangeAspect="1"/>
          </p:cNvPicPr>
          <p:nvPr userDrawn="1"/>
        </p:nvPicPr>
        <p:blipFill>
          <a:blip r:embed="rId4"/>
          <a:stretch>
            <a:fillRect/>
          </a:stretch>
        </p:blipFill>
        <p:spPr>
          <a:xfrm>
            <a:off x="990600" y="402356"/>
            <a:ext cx="837150" cy="1585003"/>
          </a:xfrm>
          <a:prstGeom prst="rect">
            <a:avLst/>
          </a:prstGeom>
        </p:spPr>
      </p:pic>
    </p:spTree>
    <p:extLst>
      <p:ext uri="{BB962C8B-B14F-4D97-AF65-F5344CB8AC3E}">
        <p14:creationId xmlns:p14="http://schemas.microsoft.com/office/powerpoint/2010/main" val="424237600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p:cNvPicPr>
            <a:picLocks noChangeAspect="1"/>
          </p:cNvPicPr>
          <p:nvPr userDrawn="1"/>
        </p:nvPicPr>
        <p:blipFill>
          <a:blip r:embed="rId4"/>
          <a:stretch>
            <a:fillRect/>
          </a:stretch>
        </p:blipFill>
        <p:spPr>
          <a:xfrm>
            <a:off x="3943980" y="2616002"/>
            <a:ext cx="885400" cy="1676356"/>
          </a:xfrm>
          <a:prstGeom prst="rect">
            <a:avLst/>
          </a:prstGeom>
        </p:spPr>
      </p:pic>
    </p:spTree>
    <p:extLst>
      <p:ext uri="{BB962C8B-B14F-4D97-AF65-F5344CB8AC3E}">
        <p14:creationId xmlns:p14="http://schemas.microsoft.com/office/powerpoint/2010/main" val="254901003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p:cNvPicPr>
            <a:picLocks noChangeAspect="1"/>
          </p:cNvPicPr>
          <p:nvPr userDrawn="1"/>
        </p:nvPicPr>
        <p:blipFill>
          <a:blip r:embed="rId4"/>
          <a:stretch>
            <a:fillRect/>
          </a:stretch>
        </p:blipFill>
        <p:spPr>
          <a:xfrm>
            <a:off x="838200" y="533400"/>
            <a:ext cx="838200" cy="1586991"/>
          </a:xfrm>
          <a:prstGeom prst="rect">
            <a:avLst/>
          </a:prstGeom>
        </p:spPr>
      </p:pic>
    </p:spTree>
    <p:extLst>
      <p:ext uri="{BB962C8B-B14F-4D97-AF65-F5344CB8AC3E}">
        <p14:creationId xmlns:p14="http://schemas.microsoft.com/office/powerpoint/2010/main" val="117642529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p:cNvPicPr>
            <a:picLocks noChangeAspect="1"/>
          </p:cNvPicPr>
          <p:nvPr userDrawn="1"/>
        </p:nvPicPr>
        <p:blipFill>
          <a:blip r:embed="rId5"/>
          <a:stretch>
            <a:fillRect/>
          </a:stretch>
        </p:blipFill>
        <p:spPr>
          <a:xfrm>
            <a:off x="604523" y="457022"/>
            <a:ext cx="756744" cy="1432767"/>
          </a:xfrm>
          <a:prstGeom prst="rect">
            <a:avLst/>
          </a:prstGeom>
        </p:spPr>
      </p:pic>
    </p:spTree>
    <p:extLst>
      <p:ext uri="{BB962C8B-B14F-4D97-AF65-F5344CB8AC3E}">
        <p14:creationId xmlns:p14="http://schemas.microsoft.com/office/powerpoint/2010/main" val="2562724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p:cNvPicPr>
            <a:picLocks noChangeAspect="1"/>
          </p:cNvPicPr>
          <p:nvPr userDrawn="1"/>
        </p:nvPicPr>
        <p:blipFill>
          <a:blip r:embed="rId4"/>
          <a:stretch>
            <a:fillRect/>
          </a:stretch>
        </p:blipFill>
        <p:spPr>
          <a:xfrm>
            <a:off x="7543800" y="4876800"/>
            <a:ext cx="838200" cy="1586991"/>
          </a:xfrm>
          <a:prstGeom prst="rect">
            <a:avLst/>
          </a:prstGeom>
        </p:spPr>
      </p:pic>
    </p:spTree>
    <p:extLst>
      <p:ext uri="{BB962C8B-B14F-4D97-AF65-F5344CB8AC3E}">
        <p14:creationId xmlns:p14="http://schemas.microsoft.com/office/powerpoint/2010/main" val="172821423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p:cNvPicPr>
            <a:picLocks noChangeAspect="1"/>
          </p:cNvPicPr>
          <p:nvPr userDrawn="1"/>
        </p:nvPicPr>
        <p:blipFill>
          <a:blip r:embed="rId4"/>
          <a:stretch>
            <a:fillRect/>
          </a:stretch>
        </p:blipFill>
        <p:spPr>
          <a:xfrm>
            <a:off x="838200" y="4792975"/>
            <a:ext cx="828785" cy="1569165"/>
          </a:xfrm>
          <a:prstGeom prst="rect">
            <a:avLst/>
          </a:prstGeom>
        </p:spPr>
      </p:pic>
    </p:spTree>
    <p:extLst>
      <p:ext uri="{BB962C8B-B14F-4D97-AF65-F5344CB8AC3E}">
        <p14:creationId xmlns:p14="http://schemas.microsoft.com/office/powerpoint/2010/main" val="21303533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p:cNvPicPr>
            <a:picLocks noChangeAspect="1"/>
          </p:cNvPicPr>
          <p:nvPr userDrawn="1"/>
        </p:nvPicPr>
        <p:blipFill>
          <a:blip r:embed="rId5"/>
          <a:stretch>
            <a:fillRect/>
          </a:stretch>
        </p:blipFill>
        <p:spPr>
          <a:xfrm>
            <a:off x="3886200" y="374815"/>
            <a:ext cx="835357" cy="1581608"/>
          </a:xfrm>
          <a:prstGeom prst="rect">
            <a:avLst/>
          </a:prstGeom>
        </p:spPr>
      </p:pic>
    </p:spTree>
    <p:extLst>
      <p:ext uri="{BB962C8B-B14F-4D97-AF65-F5344CB8AC3E}">
        <p14:creationId xmlns:p14="http://schemas.microsoft.com/office/powerpoint/2010/main" val="324902771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p:cNvPicPr>
            <a:picLocks noChangeAspect="1"/>
          </p:cNvPicPr>
          <p:nvPr userDrawn="1"/>
        </p:nvPicPr>
        <p:blipFill>
          <a:blip r:embed="rId4"/>
          <a:stretch>
            <a:fillRect/>
          </a:stretch>
        </p:blipFill>
        <p:spPr>
          <a:xfrm>
            <a:off x="8604705" y="316085"/>
            <a:ext cx="754523" cy="1428562"/>
          </a:xfrm>
          <a:prstGeom prst="rect">
            <a:avLst/>
          </a:prstGeom>
        </p:spPr>
      </p:pic>
    </p:spTree>
    <p:extLst>
      <p:ext uri="{BB962C8B-B14F-4D97-AF65-F5344CB8AC3E}">
        <p14:creationId xmlns:p14="http://schemas.microsoft.com/office/powerpoint/2010/main" val="236337049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p:cNvPicPr>
            <a:picLocks noChangeAspect="1"/>
          </p:cNvPicPr>
          <p:nvPr userDrawn="1"/>
        </p:nvPicPr>
        <p:blipFill>
          <a:blip r:embed="rId4"/>
          <a:stretch>
            <a:fillRect/>
          </a:stretch>
        </p:blipFill>
        <p:spPr>
          <a:xfrm>
            <a:off x="8686800" y="381000"/>
            <a:ext cx="762000" cy="1442719"/>
          </a:xfrm>
          <a:prstGeom prst="rect">
            <a:avLst/>
          </a:prstGeom>
        </p:spPr>
      </p:pic>
    </p:spTree>
    <p:extLst>
      <p:ext uri="{BB962C8B-B14F-4D97-AF65-F5344CB8AC3E}">
        <p14:creationId xmlns:p14="http://schemas.microsoft.com/office/powerpoint/2010/main" val="365320107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p:cNvPicPr>
            <a:picLocks noChangeAspect="1"/>
          </p:cNvPicPr>
          <p:nvPr userDrawn="1"/>
        </p:nvPicPr>
        <p:blipFill>
          <a:blip r:embed="rId4"/>
          <a:stretch>
            <a:fillRect/>
          </a:stretch>
        </p:blipFill>
        <p:spPr>
          <a:xfrm>
            <a:off x="8534400" y="838200"/>
            <a:ext cx="711604" cy="1347302"/>
          </a:xfrm>
          <a:prstGeom prst="rect">
            <a:avLst/>
          </a:prstGeom>
        </p:spPr>
      </p:pic>
    </p:spTree>
    <p:extLst>
      <p:ext uri="{BB962C8B-B14F-4D97-AF65-F5344CB8AC3E}">
        <p14:creationId xmlns:p14="http://schemas.microsoft.com/office/powerpoint/2010/main" val="16765528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p:cNvPicPr>
            <a:picLocks noChangeAspect="1"/>
          </p:cNvPicPr>
          <p:nvPr userDrawn="1"/>
        </p:nvPicPr>
        <p:blipFill>
          <a:blip r:embed="rId4"/>
          <a:stretch>
            <a:fillRect/>
          </a:stretch>
        </p:blipFill>
        <p:spPr>
          <a:xfrm>
            <a:off x="8380921" y="506820"/>
            <a:ext cx="762000" cy="1442719"/>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p:cNvPicPr>
            <a:picLocks noChangeAspect="1"/>
          </p:cNvPicPr>
          <p:nvPr userDrawn="1"/>
        </p:nvPicPr>
        <p:blipFill>
          <a:blip r:embed="rId4"/>
          <a:stretch>
            <a:fillRect/>
          </a:stretch>
        </p:blipFill>
        <p:spPr>
          <a:xfrm>
            <a:off x="7783567" y="248891"/>
            <a:ext cx="827033" cy="1565848"/>
          </a:xfrm>
          <a:prstGeom prst="rect">
            <a:avLst/>
          </a:prstGeom>
        </p:spPr>
      </p:pic>
    </p:spTree>
    <p:extLst>
      <p:ext uri="{BB962C8B-B14F-4D97-AF65-F5344CB8AC3E}">
        <p14:creationId xmlns:p14="http://schemas.microsoft.com/office/powerpoint/2010/main" val="5845187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p:cNvPicPr>
            <a:picLocks noChangeAspect="1"/>
          </p:cNvPicPr>
          <p:nvPr userDrawn="1"/>
        </p:nvPicPr>
        <p:blipFill>
          <a:blip r:embed="rId4"/>
          <a:stretch>
            <a:fillRect/>
          </a:stretch>
        </p:blipFill>
        <p:spPr>
          <a:xfrm>
            <a:off x="692201" y="960156"/>
            <a:ext cx="755599" cy="1430600"/>
          </a:xfrm>
          <a:prstGeom prst="rect">
            <a:avLst/>
          </a:prstGeom>
        </p:spPr>
      </p:pic>
    </p:spTree>
    <p:extLst>
      <p:ext uri="{BB962C8B-B14F-4D97-AF65-F5344CB8AC3E}">
        <p14:creationId xmlns:p14="http://schemas.microsoft.com/office/powerpoint/2010/main" val="39454205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 id="21474836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9.jpeg"/><Relationship Id="rId5" Type="http://schemas.openxmlformats.org/officeDocument/2006/relationships/image" Target="../media/image3.png"/><Relationship Id="rId4" Type="http://schemas.openxmlformats.org/officeDocument/2006/relationships/image" Target="../media/image18.jpeg"/></Relationships>
</file>

<file path=ppt/slides/_rels/slide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2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1.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2.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3.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6.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5.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4.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7.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6.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8.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7.xml"/><Relationship Id="rId5" Type="http://schemas.openxmlformats.org/officeDocument/2006/relationships/tags" Target="../tags/tag51.xml"/><Relationship Id="rId10" Type="http://schemas.openxmlformats.org/officeDocument/2006/relationships/notesSlide" Target="../notesSlides/notesSlide9.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9.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10.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tags" Target="../tags/tag66.xml"/><Relationship Id="rId7" Type="http://schemas.openxmlformats.org/officeDocument/2006/relationships/notesSlide" Target="../notesSlides/notesSlide11.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slideLayout" Target="../slideLayouts/slideLayout8.xml"/><Relationship Id="rId5" Type="http://schemas.openxmlformats.org/officeDocument/2006/relationships/tags" Target="../tags/tag68.xml"/><Relationship Id="rId4" Type="http://schemas.openxmlformats.org/officeDocument/2006/relationships/tags" Target="../tags/tag67.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71.xml"/><Relationship Id="rId7" Type="http://schemas.openxmlformats.org/officeDocument/2006/relationships/slideLayout" Target="../slideLayouts/slideLayout8.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9" Type="http://schemas.openxmlformats.org/officeDocument/2006/relationships/chart" Target="../charts/chart11.xml"/></Relationships>
</file>

<file path=ppt/slides/_rels/slide20.xml.rels><?xml version="1.0" encoding="UTF-8" standalone="yes"?>
<Relationships xmlns="http://schemas.openxmlformats.org/package/2006/relationships"><Relationship Id="rId8" Type="http://schemas.openxmlformats.org/officeDocument/2006/relationships/tags" Target="../tags/tag82.xml"/><Relationship Id="rId3" Type="http://schemas.openxmlformats.org/officeDocument/2006/relationships/tags" Target="../tags/tag77.xml"/><Relationship Id="rId7" Type="http://schemas.openxmlformats.org/officeDocument/2006/relationships/tags" Target="../tags/tag81.xml"/><Relationship Id="rId12" Type="http://schemas.openxmlformats.org/officeDocument/2006/relationships/chart" Target="../charts/chart12.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tags" Target="../tags/tag80.xml"/><Relationship Id="rId11" Type="http://schemas.openxmlformats.org/officeDocument/2006/relationships/notesSlide" Target="../notesSlides/notesSlide13.xml"/><Relationship Id="rId5" Type="http://schemas.openxmlformats.org/officeDocument/2006/relationships/tags" Target="../tags/tag79.xml"/><Relationship Id="rId10" Type="http://schemas.openxmlformats.org/officeDocument/2006/relationships/slideLayout" Target="../slideLayouts/slideLayout8.xml"/><Relationship Id="rId4" Type="http://schemas.openxmlformats.org/officeDocument/2006/relationships/tags" Target="../tags/tag78.xml"/><Relationship Id="rId9" Type="http://schemas.openxmlformats.org/officeDocument/2006/relationships/tags" Target="../tags/tag83.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86.xml"/><Relationship Id="rId7" Type="http://schemas.openxmlformats.org/officeDocument/2006/relationships/slideLayout" Target="../slideLayouts/slideLayout8.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 Id="rId9" Type="http://schemas.openxmlformats.org/officeDocument/2006/relationships/chart" Target="../charts/chart13.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92.xml"/><Relationship Id="rId7" Type="http://schemas.openxmlformats.org/officeDocument/2006/relationships/slideLayout" Target="../slideLayouts/slideLayout8.xml"/><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9" Type="http://schemas.openxmlformats.org/officeDocument/2006/relationships/chart" Target="../charts/char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8" Type="http://schemas.openxmlformats.org/officeDocument/2006/relationships/tags" Target="../tags/tag103.xml"/><Relationship Id="rId3" Type="http://schemas.openxmlformats.org/officeDocument/2006/relationships/tags" Target="../tags/tag98.xml"/><Relationship Id="rId7" Type="http://schemas.openxmlformats.org/officeDocument/2006/relationships/tags" Target="../tags/tag102.xml"/><Relationship Id="rId12" Type="http://schemas.openxmlformats.org/officeDocument/2006/relationships/chart" Target="../charts/chart16.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tags" Target="../tags/tag101.xml"/><Relationship Id="rId11" Type="http://schemas.openxmlformats.org/officeDocument/2006/relationships/chart" Target="../charts/chart15.xml"/><Relationship Id="rId5" Type="http://schemas.openxmlformats.org/officeDocument/2006/relationships/tags" Target="../tags/tag100.xml"/><Relationship Id="rId10" Type="http://schemas.openxmlformats.org/officeDocument/2006/relationships/notesSlide" Target="../notesSlides/notesSlide16.xml"/><Relationship Id="rId4" Type="http://schemas.openxmlformats.org/officeDocument/2006/relationships/tags" Target="../tags/tag99.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7.xml"/><Relationship Id="rId3" Type="http://schemas.openxmlformats.org/officeDocument/2006/relationships/tags" Target="../tags/tag106.xml"/><Relationship Id="rId7" Type="http://schemas.openxmlformats.org/officeDocument/2006/relationships/notesSlide" Target="../notesSlides/notesSlide17.xml"/><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slideLayout" Target="../slideLayouts/slideLayout8.xml"/><Relationship Id="rId5" Type="http://schemas.openxmlformats.org/officeDocument/2006/relationships/tags" Target="../tags/tag108.xml"/><Relationship Id="rId4" Type="http://schemas.openxmlformats.org/officeDocument/2006/relationships/tags" Target="../tags/tag10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1.xml"/><Relationship Id="rId7" Type="http://schemas.openxmlformats.org/officeDocument/2006/relationships/slideLayout" Target="../slideLayouts/slideLayout8.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9" Type="http://schemas.openxmlformats.org/officeDocument/2006/relationships/chart" Target="../charts/chart18.xml"/></Relationships>
</file>

<file path=ppt/slides/_rels/slide28.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17.xml"/><Relationship Id="rId7" Type="http://schemas.openxmlformats.org/officeDocument/2006/relationships/notesSlide" Target="../notesSlides/notesSlide19.xml"/><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slideLayout" Target="../slideLayouts/slideLayout8.xml"/><Relationship Id="rId5" Type="http://schemas.openxmlformats.org/officeDocument/2006/relationships/tags" Target="../tags/tag119.xml"/><Relationship Id="rId4" Type="http://schemas.openxmlformats.org/officeDocument/2006/relationships/tags" Target="../tags/tag1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8" Type="http://schemas.openxmlformats.org/officeDocument/2006/relationships/tags" Target="../tags/tag127.xml"/><Relationship Id="rId3" Type="http://schemas.openxmlformats.org/officeDocument/2006/relationships/tags" Target="../tags/tag122.xml"/><Relationship Id="rId7" Type="http://schemas.openxmlformats.org/officeDocument/2006/relationships/tags" Target="../tags/tag126.xml"/><Relationship Id="rId12" Type="http://schemas.openxmlformats.org/officeDocument/2006/relationships/chart" Target="../charts/chart21.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tags" Target="../tags/tag125.xml"/><Relationship Id="rId11" Type="http://schemas.openxmlformats.org/officeDocument/2006/relationships/chart" Target="../charts/chart20.xml"/><Relationship Id="rId5" Type="http://schemas.openxmlformats.org/officeDocument/2006/relationships/tags" Target="../tags/tag124.xml"/><Relationship Id="rId10" Type="http://schemas.openxmlformats.org/officeDocument/2006/relationships/notesSlide" Target="../notesSlides/notesSlide20.xml"/><Relationship Id="rId4" Type="http://schemas.openxmlformats.org/officeDocument/2006/relationships/tags" Target="../tags/tag123.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2.xml"/><Relationship Id="rId3" Type="http://schemas.openxmlformats.org/officeDocument/2006/relationships/tags" Target="../tags/tag130.xml"/><Relationship Id="rId7" Type="http://schemas.openxmlformats.org/officeDocument/2006/relationships/notesSlide" Target="../notesSlides/notesSlide21.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slideLayout" Target="../slideLayouts/slideLayout8.xml"/><Relationship Id="rId5" Type="http://schemas.openxmlformats.org/officeDocument/2006/relationships/tags" Target="../tags/tag132.xml"/><Relationship Id="rId4" Type="http://schemas.openxmlformats.org/officeDocument/2006/relationships/tags" Target="../tags/tag1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5.xml"/><Relationship Id="rId7" Type="http://schemas.openxmlformats.org/officeDocument/2006/relationships/slideLayout" Target="../slideLayouts/slideLayout8.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tags" Target="../tags/tag136.xml"/><Relationship Id="rId9" Type="http://schemas.openxmlformats.org/officeDocument/2006/relationships/chart" Target="../charts/chart23.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141.xml"/><Relationship Id="rId7" Type="http://schemas.openxmlformats.org/officeDocument/2006/relationships/slideLayout" Target="../slideLayouts/slideLayout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5" Type="http://schemas.openxmlformats.org/officeDocument/2006/relationships/tags" Target="../tags/tag143.xml"/><Relationship Id="rId4" Type="http://schemas.openxmlformats.org/officeDocument/2006/relationships/tags" Target="../tags/tag142.xml"/><Relationship Id="rId9" Type="http://schemas.openxmlformats.org/officeDocument/2006/relationships/chart" Target="../charts/char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47.xml"/><Relationship Id="rId7" Type="http://schemas.openxmlformats.org/officeDocument/2006/relationships/notesSlide" Target="../notesSlides/notesSlide24.xml"/><Relationship Id="rId2" Type="http://schemas.openxmlformats.org/officeDocument/2006/relationships/tags" Target="../tags/tag146.xml"/><Relationship Id="rId1" Type="http://schemas.openxmlformats.org/officeDocument/2006/relationships/tags" Target="../tags/tag145.xml"/><Relationship Id="rId6" Type="http://schemas.openxmlformats.org/officeDocument/2006/relationships/slideLayout" Target="../slideLayouts/slideLayout8.xml"/><Relationship Id="rId5" Type="http://schemas.openxmlformats.org/officeDocument/2006/relationships/tags" Target="../tags/tag149.xml"/><Relationship Id="rId4" Type="http://schemas.openxmlformats.org/officeDocument/2006/relationships/tags" Target="../tags/tag148.xml"/></Relationships>
</file>

<file path=ppt/slides/_rels/slide37.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52.xml"/><Relationship Id="rId7" Type="http://schemas.openxmlformats.org/officeDocument/2006/relationships/notesSlide" Target="../notesSlides/notesSlide25.xml"/><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slideLayout" Target="../slideLayouts/slideLayout8.xml"/><Relationship Id="rId5" Type="http://schemas.openxmlformats.org/officeDocument/2006/relationships/tags" Target="../tags/tag154.xml"/><Relationship Id="rId4" Type="http://schemas.openxmlformats.org/officeDocument/2006/relationships/tags" Target="../tags/tag153.xml"/></Relationships>
</file>

<file path=ppt/slides/_rels/slide38.xml.rels><?xml version="1.0" encoding="UTF-8" standalone="yes"?>
<Relationships xmlns="http://schemas.openxmlformats.org/package/2006/relationships"><Relationship Id="rId8" Type="http://schemas.openxmlformats.org/officeDocument/2006/relationships/tags" Target="../tags/tag162.xml"/><Relationship Id="rId13" Type="http://schemas.openxmlformats.org/officeDocument/2006/relationships/chart" Target="../charts/chart27.xml"/><Relationship Id="rId3" Type="http://schemas.openxmlformats.org/officeDocument/2006/relationships/tags" Target="../tags/tag157.xml"/><Relationship Id="rId7" Type="http://schemas.openxmlformats.org/officeDocument/2006/relationships/tags" Target="../tags/tag161.xml"/><Relationship Id="rId12" Type="http://schemas.openxmlformats.org/officeDocument/2006/relationships/notesSlide" Target="../notesSlides/notesSlide26.xml"/><Relationship Id="rId2" Type="http://schemas.openxmlformats.org/officeDocument/2006/relationships/tags" Target="../tags/tag156.xml"/><Relationship Id="rId1" Type="http://schemas.openxmlformats.org/officeDocument/2006/relationships/tags" Target="../tags/tag155.xml"/><Relationship Id="rId6" Type="http://schemas.openxmlformats.org/officeDocument/2006/relationships/tags" Target="../tags/tag160.xml"/><Relationship Id="rId11" Type="http://schemas.openxmlformats.org/officeDocument/2006/relationships/slideLayout" Target="../slideLayouts/slideLayout8.xml"/><Relationship Id="rId5" Type="http://schemas.openxmlformats.org/officeDocument/2006/relationships/tags" Target="../tags/tag159.xml"/><Relationship Id="rId15" Type="http://schemas.openxmlformats.org/officeDocument/2006/relationships/chart" Target="../charts/chart29.xml"/><Relationship Id="rId10" Type="http://schemas.openxmlformats.org/officeDocument/2006/relationships/tags" Target="../tags/tag164.xml"/><Relationship Id="rId4" Type="http://schemas.openxmlformats.org/officeDocument/2006/relationships/tags" Target="../tags/tag158.xml"/><Relationship Id="rId9" Type="http://schemas.openxmlformats.org/officeDocument/2006/relationships/tags" Target="../tags/tag163.xml"/><Relationship Id="rId14" Type="http://schemas.openxmlformats.org/officeDocument/2006/relationships/chart" Target="../charts/chart2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8" Type="http://schemas.openxmlformats.org/officeDocument/2006/relationships/chart" Target="../charts/chart30.xml"/><Relationship Id="rId3" Type="http://schemas.openxmlformats.org/officeDocument/2006/relationships/tags" Target="../tags/tag167.xml"/><Relationship Id="rId7" Type="http://schemas.openxmlformats.org/officeDocument/2006/relationships/notesSlide" Target="../notesSlides/notesSlide27.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slideLayout" Target="../slideLayouts/slideLayout8.xml"/><Relationship Id="rId5" Type="http://schemas.openxmlformats.org/officeDocument/2006/relationships/tags" Target="../tags/tag169.xml"/><Relationship Id="rId4" Type="http://schemas.openxmlformats.org/officeDocument/2006/relationships/tags" Target="../tags/tag168.xml"/></Relationships>
</file>

<file path=ppt/slides/_rels/slide41.xml.rels><?xml version="1.0" encoding="UTF-8" standalone="yes"?>
<Relationships xmlns="http://schemas.openxmlformats.org/package/2006/relationships"><Relationship Id="rId3" Type="http://schemas.openxmlformats.org/officeDocument/2006/relationships/tags" Target="../tags/tag172.xml"/><Relationship Id="rId7" Type="http://schemas.openxmlformats.org/officeDocument/2006/relationships/chart" Target="../charts/chart31.xml"/><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notesSlide" Target="../notesSlides/notesSlide28.xml"/><Relationship Id="rId5" Type="http://schemas.openxmlformats.org/officeDocument/2006/relationships/slideLayout" Target="../slideLayouts/slideLayout8.xml"/><Relationship Id="rId4" Type="http://schemas.openxmlformats.org/officeDocument/2006/relationships/tags" Target="../tags/tag17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8" Type="http://schemas.openxmlformats.org/officeDocument/2006/relationships/tags" Target="../tags/tag181.xml"/><Relationship Id="rId13" Type="http://schemas.openxmlformats.org/officeDocument/2006/relationships/chart" Target="../charts/chart32.xml"/><Relationship Id="rId3" Type="http://schemas.openxmlformats.org/officeDocument/2006/relationships/tags" Target="../tags/tag176.xml"/><Relationship Id="rId7" Type="http://schemas.openxmlformats.org/officeDocument/2006/relationships/tags" Target="../tags/tag180.xml"/><Relationship Id="rId12" Type="http://schemas.openxmlformats.org/officeDocument/2006/relationships/notesSlide" Target="../notesSlides/notesSlide29.xml"/><Relationship Id="rId2" Type="http://schemas.openxmlformats.org/officeDocument/2006/relationships/tags" Target="../tags/tag175.xml"/><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slideLayout" Target="../slideLayouts/slideLayout8.xml"/><Relationship Id="rId5" Type="http://schemas.openxmlformats.org/officeDocument/2006/relationships/tags" Target="../tags/tag178.xml"/><Relationship Id="rId10" Type="http://schemas.openxmlformats.org/officeDocument/2006/relationships/tags" Target="../tags/tag183.xml"/><Relationship Id="rId4" Type="http://schemas.openxmlformats.org/officeDocument/2006/relationships/tags" Target="../tags/tag177.xml"/><Relationship Id="rId9" Type="http://schemas.openxmlformats.org/officeDocument/2006/relationships/tags" Target="../tags/tag182.xml"/><Relationship Id="rId14" Type="http://schemas.openxmlformats.org/officeDocument/2006/relationships/chart" Target="../charts/chart33.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4.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5.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198.xml"/><Relationship Id="rId7" Type="http://schemas.openxmlformats.org/officeDocument/2006/relationships/slideLayout" Target="../slideLayouts/slideLayout8.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5" Type="http://schemas.openxmlformats.org/officeDocument/2006/relationships/tags" Target="../tags/tag200.xml"/><Relationship Id="rId4" Type="http://schemas.openxmlformats.org/officeDocument/2006/relationships/tags" Target="../tags/tag199.xml"/><Relationship Id="rId9" Type="http://schemas.openxmlformats.org/officeDocument/2006/relationships/chart" Target="../charts/chart3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8" Type="http://schemas.openxmlformats.org/officeDocument/2006/relationships/tags" Target="../tags/tag209.xml"/><Relationship Id="rId3" Type="http://schemas.openxmlformats.org/officeDocument/2006/relationships/tags" Target="../tags/tag204.xml"/><Relationship Id="rId7" Type="http://schemas.openxmlformats.org/officeDocument/2006/relationships/tags" Target="../tags/tag208.xml"/><Relationship Id="rId12" Type="http://schemas.openxmlformats.org/officeDocument/2006/relationships/chart" Target="../charts/chart38.xml"/><Relationship Id="rId2" Type="http://schemas.openxmlformats.org/officeDocument/2006/relationships/tags" Target="../tags/tag203.xml"/><Relationship Id="rId1" Type="http://schemas.openxmlformats.org/officeDocument/2006/relationships/tags" Target="../tags/tag202.xml"/><Relationship Id="rId6" Type="http://schemas.openxmlformats.org/officeDocument/2006/relationships/tags" Target="../tags/tag207.xml"/><Relationship Id="rId11" Type="http://schemas.openxmlformats.org/officeDocument/2006/relationships/chart" Target="../charts/chart37.xml"/><Relationship Id="rId5" Type="http://schemas.openxmlformats.org/officeDocument/2006/relationships/tags" Target="../tags/tag206.xml"/><Relationship Id="rId10" Type="http://schemas.openxmlformats.org/officeDocument/2006/relationships/notesSlide" Target="../notesSlides/notesSlide33.xml"/><Relationship Id="rId4" Type="http://schemas.openxmlformats.org/officeDocument/2006/relationships/tags" Target="../tags/tag205.xml"/><Relationship Id="rId9"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8" Type="http://schemas.openxmlformats.org/officeDocument/2006/relationships/chart" Target="../charts/chart39.xml"/><Relationship Id="rId3" Type="http://schemas.openxmlformats.org/officeDocument/2006/relationships/tags" Target="../tags/tag212.xml"/><Relationship Id="rId7" Type="http://schemas.openxmlformats.org/officeDocument/2006/relationships/notesSlide" Target="../notesSlides/notesSlide34.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8.xml"/><Relationship Id="rId5" Type="http://schemas.openxmlformats.org/officeDocument/2006/relationships/tags" Target="../tags/tag214.xml"/><Relationship Id="rId4" Type="http://schemas.openxmlformats.org/officeDocument/2006/relationships/tags" Target="../tags/tag213.xml"/></Relationships>
</file>

<file path=ppt/slides/_rels/slide50.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17.xml"/><Relationship Id="rId7" Type="http://schemas.openxmlformats.org/officeDocument/2006/relationships/notesSlide" Target="../notesSlides/notesSlide35.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slideLayout" Target="../slideLayouts/slideLayout8.xml"/><Relationship Id="rId5" Type="http://schemas.openxmlformats.org/officeDocument/2006/relationships/tags" Target="../tags/tag219.xml"/><Relationship Id="rId4" Type="http://schemas.openxmlformats.org/officeDocument/2006/relationships/tags" Target="../tags/tag218.xml"/></Relationships>
</file>

<file path=ppt/slides/_rels/slide51.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22.xml"/><Relationship Id="rId7" Type="http://schemas.openxmlformats.org/officeDocument/2006/relationships/notesSlide" Target="../notesSlides/notesSlide36.xml"/><Relationship Id="rId2" Type="http://schemas.openxmlformats.org/officeDocument/2006/relationships/tags" Target="../tags/tag221.xml"/><Relationship Id="rId1" Type="http://schemas.openxmlformats.org/officeDocument/2006/relationships/tags" Target="../tags/tag220.xml"/><Relationship Id="rId6" Type="http://schemas.openxmlformats.org/officeDocument/2006/relationships/slideLayout" Target="../slideLayouts/slideLayout8.xml"/><Relationship Id="rId5" Type="http://schemas.openxmlformats.org/officeDocument/2006/relationships/tags" Target="../tags/tag224.xml"/><Relationship Id="rId4" Type="http://schemas.openxmlformats.org/officeDocument/2006/relationships/tags" Target="../tags/tag223.xml"/></Relationships>
</file>

<file path=ppt/slides/_rels/slide52.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27.xml"/><Relationship Id="rId7" Type="http://schemas.openxmlformats.org/officeDocument/2006/relationships/notesSlide" Target="../notesSlides/notesSlide37.xml"/><Relationship Id="rId2" Type="http://schemas.openxmlformats.org/officeDocument/2006/relationships/tags" Target="../tags/tag226.xml"/><Relationship Id="rId1" Type="http://schemas.openxmlformats.org/officeDocument/2006/relationships/tags" Target="../tags/tag225.xml"/><Relationship Id="rId6" Type="http://schemas.openxmlformats.org/officeDocument/2006/relationships/slideLayout" Target="../slideLayouts/slideLayout8.xml"/><Relationship Id="rId5" Type="http://schemas.openxmlformats.org/officeDocument/2006/relationships/tags" Target="../tags/tag229.xml"/><Relationship Id="rId4" Type="http://schemas.openxmlformats.org/officeDocument/2006/relationships/tags" Target="../tags/tag228.xml"/></Relationships>
</file>

<file path=ppt/slides/_rels/slide53.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32.xml"/><Relationship Id="rId7" Type="http://schemas.openxmlformats.org/officeDocument/2006/relationships/notesSlide" Target="../notesSlides/notesSlide38.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slideLayout" Target="../slideLayouts/slideLayout8.xml"/><Relationship Id="rId5" Type="http://schemas.openxmlformats.org/officeDocument/2006/relationships/tags" Target="../tags/tag234.xml"/><Relationship Id="rId4" Type="http://schemas.openxmlformats.org/officeDocument/2006/relationships/tags" Target="../tags/tag233.xml"/></Relationships>
</file>

<file path=ppt/slides/_rels/slide54.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37.xml"/><Relationship Id="rId7" Type="http://schemas.openxmlformats.org/officeDocument/2006/relationships/notesSlide" Target="../notesSlides/notesSlide39.xml"/><Relationship Id="rId2" Type="http://schemas.openxmlformats.org/officeDocument/2006/relationships/tags" Target="../tags/tag236.xml"/><Relationship Id="rId1" Type="http://schemas.openxmlformats.org/officeDocument/2006/relationships/tags" Target="../tags/tag235.xml"/><Relationship Id="rId6" Type="http://schemas.openxmlformats.org/officeDocument/2006/relationships/slideLayout" Target="../slideLayouts/slideLayout8.xml"/><Relationship Id="rId5" Type="http://schemas.openxmlformats.org/officeDocument/2006/relationships/tags" Target="../tags/tag239.xml"/><Relationship Id="rId4" Type="http://schemas.openxmlformats.org/officeDocument/2006/relationships/tags" Target="../tags/tag23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6.xml.rels><?xml version="1.0" encoding="UTF-8" standalone="yes"?>
<Relationships xmlns="http://schemas.openxmlformats.org/package/2006/relationships"><Relationship Id="rId8" Type="http://schemas.openxmlformats.org/officeDocument/2006/relationships/tags" Target="../tags/tag247.xml"/><Relationship Id="rId13" Type="http://schemas.openxmlformats.org/officeDocument/2006/relationships/chart" Target="../charts/chart46.xml"/><Relationship Id="rId3" Type="http://schemas.openxmlformats.org/officeDocument/2006/relationships/tags" Target="../tags/tag242.xml"/><Relationship Id="rId7" Type="http://schemas.openxmlformats.org/officeDocument/2006/relationships/tags" Target="../tags/tag246.xml"/><Relationship Id="rId12" Type="http://schemas.openxmlformats.org/officeDocument/2006/relationships/chart" Target="../charts/chart45.xml"/><Relationship Id="rId2" Type="http://schemas.openxmlformats.org/officeDocument/2006/relationships/tags" Target="../tags/tag241.xml"/><Relationship Id="rId1" Type="http://schemas.openxmlformats.org/officeDocument/2006/relationships/tags" Target="../tags/tag240.xml"/><Relationship Id="rId6" Type="http://schemas.openxmlformats.org/officeDocument/2006/relationships/tags" Target="../tags/tag245.xml"/><Relationship Id="rId11" Type="http://schemas.openxmlformats.org/officeDocument/2006/relationships/notesSlide" Target="../notesSlides/notesSlide40.xml"/><Relationship Id="rId5" Type="http://schemas.openxmlformats.org/officeDocument/2006/relationships/tags" Target="../tags/tag244.xml"/><Relationship Id="rId10" Type="http://schemas.openxmlformats.org/officeDocument/2006/relationships/slideLayout" Target="../slideLayouts/slideLayout8.xml"/><Relationship Id="rId4" Type="http://schemas.openxmlformats.org/officeDocument/2006/relationships/tags" Target="../tags/tag243.xml"/><Relationship Id="rId9" Type="http://schemas.openxmlformats.org/officeDocument/2006/relationships/tags" Target="../tags/tag2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7.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48.xml"/></Relationships>
</file>

<file path=ppt/slides/_rels/slide59.xml.rels><?xml version="1.0" encoding="UTF-8" standalone="yes"?>
<Relationships xmlns="http://schemas.openxmlformats.org/package/2006/relationships"><Relationship Id="rId8" Type="http://schemas.openxmlformats.org/officeDocument/2006/relationships/notesSlide" Target="../notesSlides/notesSlide43.xml"/><Relationship Id="rId3" Type="http://schemas.openxmlformats.org/officeDocument/2006/relationships/tags" Target="../tags/tag263.xml"/><Relationship Id="rId7" Type="http://schemas.openxmlformats.org/officeDocument/2006/relationships/slideLayout" Target="../slideLayouts/slideLayout8.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tags" Target="../tags/tag266.xml"/><Relationship Id="rId5" Type="http://schemas.openxmlformats.org/officeDocument/2006/relationships/tags" Target="../tags/tag265.xml"/><Relationship Id="rId4" Type="http://schemas.openxmlformats.org/officeDocument/2006/relationships/tags" Target="../tags/tag264.xml"/><Relationship Id="rId9" Type="http://schemas.openxmlformats.org/officeDocument/2006/relationships/chart" Target="../charts/chart49.xml"/></Relationships>
</file>

<file path=ppt/slides/_rels/slide60.xml.rels><?xml version="1.0" encoding="UTF-8" standalone="yes"?>
<Relationships xmlns="http://schemas.openxmlformats.org/package/2006/relationships"><Relationship Id="rId8" Type="http://schemas.openxmlformats.org/officeDocument/2006/relationships/chart" Target="../charts/chart50.xml"/><Relationship Id="rId3" Type="http://schemas.openxmlformats.org/officeDocument/2006/relationships/tags" Target="../tags/tag269.xml"/><Relationship Id="rId7" Type="http://schemas.openxmlformats.org/officeDocument/2006/relationships/notesSlide" Target="../notesSlides/notesSlide44.xml"/><Relationship Id="rId2" Type="http://schemas.openxmlformats.org/officeDocument/2006/relationships/tags" Target="../tags/tag268.xml"/><Relationship Id="rId1" Type="http://schemas.openxmlformats.org/officeDocument/2006/relationships/tags" Target="../tags/tag267.xml"/><Relationship Id="rId6" Type="http://schemas.openxmlformats.org/officeDocument/2006/relationships/slideLayout" Target="../slideLayouts/slideLayout8.xml"/><Relationship Id="rId5" Type="http://schemas.openxmlformats.org/officeDocument/2006/relationships/tags" Target="../tags/tag271.xml"/><Relationship Id="rId4" Type="http://schemas.openxmlformats.org/officeDocument/2006/relationships/tags" Target="../tags/tag270.xml"/></Relationships>
</file>

<file path=ppt/slides/_rels/slide61.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74.xml"/><Relationship Id="rId7" Type="http://schemas.openxmlformats.org/officeDocument/2006/relationships/notesSlide" Target="../notesSlides/notesSlide45.xml"/><Relationship Id="rId2" Type="http://schemas.openxmlformats.org/officeDocument/2006/relationships/tags" Target="../tags/tag273.xml"/><Relationship Id="rId1" Type="http://schemas.openxmlformats.org/officeDocument/2006/relationships/tags" Target="../tags/tag272.xml"/><Relationship Id="rId6" Type="http://schemas.openxmlformats.org/officeDocument/2006/relationships/slideLayout" Target="../slideLayouts/slideLayout8.xml"/><Relationship Id="rId5" Type="http://schemas.openxmlformats.org/officeDocument/2006/relationships/tags" Target="../tags/tag276.xml"/><Relationship Id="rId4" Type="http://schemas.openxmlformats.org/officeDocument/2006/relationships/tags" Target="../tags/tag275.xml"/></Relationships>
</file>

<file path=ppt/slides/_rels/slide62.xml.rels><?xml version="1.0" encoding="UTF-8" standalone="yes"?>
<Relationships xmlns="http://schemas.openxmlformats.org/package/2006/relationships"><Relationship Id="rId8" Type="http://schemas.openxmlformats.org/officeDocument/2006/relationships/tags" Target="../tags/tag284.xml"/><Relationship Id="rId3" Type="http://schemas.openxmlformats.org/officeDocument/2006/relationships/tags" Target="../tags/tag279.xml"/><Relationship Id="rId7" Type="http://schemas.openxmlformats.org/officeDocument/2006/relationships/tags" Target="../tags/tag283.xml"/><Relationship Id="rId12" Type="http://schemas.openxmlformats.org/officeDocument/2006/relationships/chart" Target="../charts/chart52.xml"/><Relationship Id="rId2" Type="http://schemas.openxmlformats.org/officeDocument/2006/relationships/tags" Target="../tags/tag278.xml"/><Relationship Id="rId1" Type="http://schemas.openxmlformats.org/officeDocument/2006/relationships/tags" Target="../tags/tag277.xml"/><Relationship Id="rId6" Type="http://schemas.openxmlformats.org/officeDocument/2006/relationships/tags" Target="../tags/tag282.xml"/><Relationship Id="rId11" Type="http://schemas.openxmlformats.org/officeDocument/2006/relationships/notesSlide" Target="../notesSlides/notesSlide46.xml"/><Relationship Id="rId5" Type="http://schemas.openxmlformats.org/officeDocument/2006/relationships/tags" Target="../tags/tag281.xml"/><Relationship Id="rId10" Type="http://schemas.openxmlformats.org/officeDocument/2006/relationships/slideLayout" Target="../slideLayouts/slideLayout8.xml"/><Relationship Id="rId4" Type="http://schemas.openxmlformats.org/officeDocument/2006/relationships/tags" Target="../tags/tag280.xml"/><Relationship Id="rId9" Type="http://schemas.openxmlformats.org/officeDocument/2006/relationships/tags" Target="../tags/tag28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4.xml.rels><?xml version="1.0" encoding="UTF-8" standalone="yes"?>
<Relationships xmlns="http://schemas.openxmlformats.org/package/2006/relationships"><Relationship Id="rId8" Type="http://schemas.openxmlformats.org/officeDocument/2006/relationships/notesSlide" Target="../notesSlides/notesSlide47.xml"/><Relationship Id="rId3" Type="http://schemas.openxmlformats.org/officeDocument/2006/relationships/tags" Target="../tags/tag288.xml"/><Relationship Id="rId7" Type="http://schemas.openxmlformats.org/officeDocument/2006/relationships/slideLayout" Target="../slideLayouts/slideLayout8.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5" Type="http://schemas.openxmlformats.org/officeDocument/2006/relationships/tags" Target="../tags/tag290.xml"/><Relationship Id="rId4" Type="http://schemas.openxmlformats.org/officeDocument/2006/relationships/tags" Target="../tags/tag289.xml"/><Relationship Id="rId9" Type="http://schemas.openxmlformats.org/officeDocument/2006/relationships/chart" Target="../charts/chart53.xml"/></Relationships>
</file>

<file path=ppt/slides/_rels/slide65.xml.rels><?xml version="1.0" encoding="UTF-8" standalone="yes"?>
<Relationships xmlns="http://schemas.openxmlformats.org/package/2006/relationships"><Relationship Id="rId8" Type="http://schemas.openxmlformats.org/officeDocument/2006/relationships/tags" Target="../tags/tag299.xml"/><Relationship Id="rId3" Type="http://schemas.openxmlformats.org/officeDocument/2006/relationships/tags" Target="../tags/tag294.xml"/><Relationship Id="rId7" Type="http://schemas.openxmlformats.org/officeDocument/2006/relationships/tags" Target="../tags/tag298.xml"/><Relationship Id="rId12" Type="http://schemas.openxmlformats.org/officeDocument/2006/relationships/chart" Target="../charts/chart55.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11" Type="http://schemas.openxmlformats.org/officeDocument/2006/relationships/chart" Target="../charts/chart54.xml"/><Relationship Id="rId5" Type="http://schemas.openxmlformats.org/officeDocument/2006/relationships/tags" Target="../tags/tag296.xml"/><Relationship Id="rId10" Type="http://schemas.openxmlformats.org/officeDocument/2006/relationships/notesSlide" Target="../notesSlides/notesSlide48.xml"/><Relationship Id="rId4" Type="http://schemas.openxmlformats.org/officeDocument/2006/relationships/tags" Target="../tags/tag295.xml"/><Relationship Id="rId9"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8" Type="http://schemas.openxmlformats.org/officeDocument/2006/relationships/tags" Target="../tags/tag307.xml"/><Relationship Id="rId13" Type="http://schemas.openxmlformats.org/officeDocument/2006/relationships/chart" Target="../charts/chart57.xml"/><Relationship Id="rId3" Type="http://schemas.openxmlformats.org/officeDocument/2006/relationships/tags" Target="../tags/tag302.xml"/><Relationship Id="rId7" Type="http://schemas.openxmlformats.org/officeDocument/2006/relationships/tags" Target="../tags/tag306.xml"/><Relationship Id="rId12" Type="http://schemas.openxmlformats.org/officeDocument/2006/relationships/chart" Target="../charts/chart56.xml"/><Relationship Id="rId2" Type="http://schemas.openxmlformats.org/officeDocument/2006/relationships/tags" Target="../tags/tag301.xml"/><Relationship Id="rId1" Type="http://schemas.openxmlformats.org/officeDocument/2006/relationships/tags" Target="../tags/tag300.xml"/><Relationship Id="rId6" Type="http://schemas.openxmlformats.org/officeDocument/2006/relationships/tags" Target="../tags/tag305.xml"/><Relationship Id="rId11" Type="http://schemas.openxmlformats.org/officeDocument/2006/relationships/notesSlide" Target="../notesSlides/notesSlide49.xml"/><Relationship Id="rId5" Type="http://schemas.openxmlformats.org/officeDocument/2006/relationships/tags" Target="../tags/tag304.xml"/><Relationship Id="rId10" Type="http://schemas.openxmlformats.org/officeDocument/2006/relationships/slideLayout" Target="../slideLayouts/slideLayout8.xml"/><Relationship Id="rId4" Type="http://schemas.openxmlformats.org/officeDocument/2006/relationships/tags" Target="../tags/tag303.xml"/><Relationship Id="rId9" Type="http://schemas.openxmlformats.org/officeDocument/2006/relationships/tags" Target="../tags/tag308.xml"/></Relationships>
</file>

<file path=ppt/slides/_rels/slide67.xml.rels><?xml version="1.0" encoding="UTF-8" standalone="yes"?>
<Relationships xmlns="http://schemas.openxmlformats.org/package/2006/relationships"><Relationship Id="rId8" Type="http://schemas.openxmlformats.org/officeDocument/2006/relationships/tags" Target="../tags/tag316.xml"/><Relationship Id="rId3" Type="http://schemas.openxmlformats.org/officeDocument/2006/relationships/tags" Target="../tags/tag311.xml"/><Relationship Id="rId7" Type="http://schemas.openxmlformats.org/officeDocument/2006/relationships/tags" Target="../tags/tag315.xml"/><Relationship Id="rId12" Type="http://schemas.openxmlformats.org/officeDocument/2006/relationships/chart" Target="../charts/chart59.xml"/><Relationship Id="rId2" Type="http://schemas.openxmlformats.org/officeDocument/2006/relationships/tags" Target="../tags/tag310.xml"/><Relationship Id="rId1" Type="http://schemas.openxmlformats.org/officeDocument/2006/relationships/tags" Target="../tags/tag309.xml"/><Relationship Id="rId6" Type="http://schemas.openxmlformats.org/officeDocument/2006/relationships/tags" Target="../tags/tag314.xml"/><Relationship Id="rId11" Type="http://schemas.openxmlformats.org/officeDocument/2006/relationships/chart" Target="../charts/chart58.xml"/><Relationship Id="rId5" Type="http://schemas.openxmlformats.org/officeDocument/2006/relationships/tags" Target="../tags/tag313.xml"/><Relationship Id="rId10" Type="http://schemas.openxmlformats.org/officeDocument/2006/relationships/notesSlide" Target="../notesSlides/notesSlide50.xml"/><Relationship Id="rId4" Type="http://schemas.openxmlformats.org/officeDocument/2006/relationships/tags" Target="../tags/tag312.xml"/><Relationship Id="rId9"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8" Type="http://schemas.openxmlformats.org/officeDocument/2006/relationships/tags" Target="../tags/tag324.xml"/><Relationship Id="rId13" Type="http://schemas.openxmlformats.org/officeDocument/2006/relationships/chart" Target="../charts/chart61.xml"/><Relationship Id="rId3" Type="http://schemas.openxmlformats.org/officeDocument/2006/relationships/tags" Target="../tags/tag319.xml"/><Relationship Id="rId7" Type="http://schemas.openxmlformats.org/officeDocument/2006/relationships/tags" Target="../tags/tag323.xml"/><Relationship Id="rId12" Type="http://schemas.openxmlformats.org/officeDocument/2006/relationships/chart" Target="../charts/chart60.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tags" Target="../tags/tag322.xml"/><Relationship Id="rId11" Type="http://schemas.openxmlformats.org/officeDocument/2006/relationships/notesSlide" Target="../notesSlides/notesSlide51.xml"/><Relationship Id="rId5" Type="http://schemas.openxmlformats.org/officeDocument/2006/relationships/tags" Target="../tags/tag321.xml"/><Relationship Id="rId10" Type="http://schemas.openxmlformats.org/officeDocument/2006/relationships/slideLayout" Target="../slideLayouts/slideLayout8.xml"/><Relationship Id="rId4" Type="http://schemas.openxmlformats.org/officeDocument/2006/relationships/tags" Target="../tags/tag320.xml"/><Relationship Id="rId9" Type="http://schemas.openxmlformats.org/officeDocument/2006/relationships/tags" Target="../tags/tag32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0.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28.xml"/><Relationship Id="rId7" Type="http://schemas.openxmlformats.org/officeDocument/2006/relationships/notesSlide" Target="../notesSlides/notesSlide52.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slideLayout" Target="../slideLayouts/slideLayout9.xml"/><Relationship Id="rId5" Type="http://schemas.openxmlformats.org/officeDocument/2006/relationships/tags" Target="../tags/tag330.xml"/><Relationship Id="rId4" Type="http://schemas.openxmlformats.org/officeDocument/2006/relationships/tags" Target="../tags/tag329.xml"/></Relationships>
</file>

<file path=ppt/slides/_rels/slide71.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33.xml"/><Relationship Id="rId7" Type="http://schemas.openxmlformats.org/officeDocument/2006/relationships/notesSlide" Target="../notesSlides/notesSlide53.xml"/><Relationship Id="rId2" Type="http://schemas.openxmlformats.org/officeDocument/2006/relationships/tags" Target="../tags/tag332.xml"/><Relationship Id="rId1" Type="http://schemas.openxmlformats.org/officeDocument/2006/relationships/tags" Target="../tags/tag331.xml"/><Relationship Id="rId6" Type="http://schemas.openxmlformats.org/officeDocument/2006/relationships/slideLayout" Target="../slideLayouts/slideLayout9.xml"/><Relationship Id="rId5" Type="http://schemas.openxmlformats.org/officeDocument/2006/relationships/tags" Target="../tags/tag335.xml"/><Relationship Id="rId4" Type="http://schemas.openxmlformats.org/officeDocument/2006/relationships/tags" Target="../tags/tag334.xml"/></Relationships>
</file>

<file path=ppt/slides/_rels/slide72.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38.xml"/><Relationship Id="rId7" Type="http://schemas.openxmlformats.org/officeDocument/2006/relationships/notesSlide" Target="../notesSlides/notesSlide54.xml"/><Relationship Id="rId2" Type="http://schemas.openxmlformats.org/officeDocument/2006/relationships/tags" Target="../tags/tag337.xml"/><Relationship Id="rId1" Type="http://schemas.openxmlformats.org/officeDocument/2006/relationships/tags" Target="../tags/tag336.xml"/><Relationship Id="rId6" Type="http://schemas.openxmlformats.org/officeDocument/2006/relationships/slideLayout" Target="../slideLayouts/slideLayout9.xml"/><Relationship Id="rId5" Type="http://schemas.openxmlformats.org/officeDocument/2006/relationships/tags" Target="../tags/tag340.xml"/><Relationship Id="rId4" Type="http://schemas.openxmlformats.org/officeDocument/2006/relationships/tags" Target="../tags/tag339.xml"/></Relationships>
</file>

<file path=ppt/slides/_rels/slide73.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43.xml"/><Relationship Id="rId7" Type="http://schemas.openxmlformats.org/officeDocument/2006/relationships/notesSlide" Target="../notesSlides/notesSlide55.xml"/><Relationship Id="rId2" Type="http://schemas.openxmlformats.org/officeDocument/2006/relationships/tags" Target="../tags/tag342.xml"/><Relationship Id="rId1" Type="http://schemas.openxmlformats.org/officeDocument/2006/relationships/tags" Target="../tags/tag341.xml"/><Relationship Id="rId6" Type="http://schemas.openxmlformats.org/officeDocument/2006/relationships/slideLayout" Target="../slideLayouts/slideLayout9.xml"/><Relationship Id="rId5" Type="http://schemas.openxmlformats.org/officeDocument/2006/relationships/tags" Target="../tags/tag345.xml"/><Relationship Id="rId4" Type="http://schemas.openxmlformats.org/officeDocument/2006/relationships/tags" Target="../tags/tag344.xml"/></Relationships>
</file>

<file path=ppt/slides/_rels/slide74.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48.xml"/><Relationship Id="rId7" Type="http://schemas.openxmlformats.org/officeDocument/2006/relationships/notesSlide" Target="../notesSlides/notesSlide56.xml"/><Relationship Id="rId2" Type="http://schemas.openxmlformats.org/officeDocument/2006/relationships/tags" Target="../tags/tag347.xml"/><Relationship Id="rId1" Type="http://schemas.openxmlformats.org/officeDocument/2006/relationships/tags" Target="../tags/tag346.xml"/><Relationship Id="rId6" Type="http://schemas.openxmlformats.org/officeDocument/2006/relationships/slideLayout" Target="../slideLayouts/slideLayout9.xml"/><Relationship Id="rId5" Type="http://schemas.openxmlformats.org/officeDocument/2006/relationships/tags" Target="../tags/tag350.xml"/><Relationship Id="rId4" Type="http://schemas.openxmlformats.org/officeDocument/2006/relationships/tags" Target="../tags/tag34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6.xml.rels><?xml version="1.0" encoding="UTF-8" standalone="yes"?>
<Relationships xmlns="http://schemas.openxmlformats.org/package/2006/relationships"><Relationship Id="rId8" Type="http://schemas.openxmlformats.org/officeDocument/2006/relationships/tags" Target="../tags/tag358.xml"/><Relationship Id="rId3" Type="http://schemas.openxmlformats.org/officeDocument/2006/relationships/tags" Target="../tags/tag353.xml"/><Relationship Id="rId7" Type="http://schemas.openxmlformats.org/officeDocument/2006/relationships/tags" Target="../tags/tag357.xml"/><Relationship Id="rId12" Type="http://schemas.openxmlformats.org/officeDocument/2006/relationships/chart" Target="../charts/chart68.xml"/><Relationship Id="rId2" Type="http://schemas.openxmlformats.org/officeDocument/2006/relationships/tags" Target="../tags/tag352.xml"/><Relationship Id="rId1" Type="http://schemas.openxmlformats.org/officeDocument/2006/relationships/tags" Target="../tags/tag351.xml"/><Relationship Id="rId6" Type="http://schemas.openxmlformats.org/officeDocument/2006/relationships/tags" Target="../tags/tag356.xml"/><Relationship Id="rId11" Type="http://schemas.openxmlformats.org/officeDocument/2006/relationships/chart" Target="../charts/chart67.xml"/><Relationship Id="rId5" Type="http://schemas.openxmlformats.org/officeDocument/2006/relationships/tags" Target="../tags/tag355.xml"/><Relationship Id="rId10" Type="http://schemas.openxmlformats.org/officeDocument/2006/relationships/notesSlide" Target="../notesSlides/notesSlide57.xml"/><Relationship Id="rId4" Type="http://schemas.openxmlformats.org/officeDocument/2006/relationships/tags" Target="../tags/tag354.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8" Type="http://schemas.openxmlformats.org/officeDocument/2006/relationships/tags" Target="../tags/tag366.xml"/><Relationship Id="rId3" Type="http://schemas.openxmlformats.org/officeDocument/2006/relationships/tags" Target="../tags/tag361.xml"/><Relationship Id="rId7" Type="http://schemas.openxmlformats.org/officeDocument/2006/relationships/tags" Target="../tags/tag365.xml"/><Relationship Id="rId12" Type="http://schemas.openxmlformats.org/officeDocument/2006/relationships/chart" Target="../charts/chart70.xml"/><Relationship Id="rId2" Type="http://schemas.openxmlformats.org/officeDocument/2006/relationships/tags" Target="../tags/tag360.xml"/><Relationship Id="rId1" Type="http://schemas.openxmlformats.org/officeDocument/2006/relationships/tags" Target="../tags/tag359.xml"/><Relationship Id="rId6" Type="http://schemas.openxmlformats.org/officeDocument/2006/relationships/tags" Target="../tags/tag364.xml"/><Relationship Id="rId11" Type="http://schemas.openxmlformats.org/officeDocument/2006/relationships/chart" Target="../charts/chart69.xml"/><Relationship Id="rId5" Type="http://schemas.openxmlformats.org/officeDocument/2006/relationships/tags" Target="../tags/tag363.xml"/><Relationship Id="rId10" Type="http://schemas.openxmlformats.org/officeDocument/2006/relationships/notesSlide" Target="../notesSlides/notesSlide58.xml"/><Relationship Id="rId4" Type="http://schemas.openxmlformats.org/officeDocument/2006/relationships/tags" Target="../tags/tag362.xml"/><Relationship Id="rId9"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3" Type="http://schemas.openxmlformats.org/officeDocument/2006/relationships/tags" Target="../tags/tag369.xml"/><Relationship Id="rId7" Type="http://schemas.openxmlformats.org/officeDocument/2006/relationships/chart" Target="../charts/chart71.xml"/><Relationship Id="rId2" Type="http://schemas.openxmlformats.org/officeDocument/2006/relationships/tags" Target="../tags/tag368.xml"/><Relationship Id="rId1" Type="http://schemas.openxmlformats.org/officeDocument/2006/relationships/tags" Target="../tags/tag367.xml"/><Relationship Id="rId6" Type="http://schemas.openxmlformats.org/officeDocument/2006/relationships/notesSlide" Target="../notesSlides/notesSlide59.xml"/><Relationship Id="rId5" Type="http://schemas.openxmlformats.org/officeDocument/2006/relationships/slideLayout" Target="../slideLayouts/slideLayout9.xml"/><Relationship Id="rId4" Type="http://schemas.openxmlformats.org/officeDocument/2006/relationships/tags" Target="../tags/tag37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0.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73.xml"/><Relationship Id="rId7" Type="http://schemas.openxmlformats.org/officeDocument/2006/relationships/notesSlide" Target="../notesSlides/notesSlide60.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slideLayout" Target="../slideLayouts/slideLayout9.xml"/><Relationship Id="rId5" Type="http://schemas.openxmlformats.org/officeDocument/2006/relationships/tags" Target="../tags/tag375.xml"/><Relationship Id="rId4" Type="http://schemas.openxmlformats.org/officeDocument/2006/relationships/tags" Target="../tags/tag374.xml"/></Relationships>
</file>

<file path=ppt/slides/_rels/slide81.xml.rels><?xml version="1.0" encoding="UTF-8" standalone="yes"?>
<Relationships xmlns="http://schemas.openxmlformats.org/package/2006/relationships"><Relationship Id="rId8" Type="http://schemas.openxmlformats.org/officeDocument/2006/relationships/tags" Target="../tags/tag383.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4.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chart" Target="../charts/chart73.xml"/><Relationship Id="rId5" Type="http://schemas.openxmlformats.org/officeDocument/2006/relationships/tags" Target="../tags/tag380.xml"/><Relationship Id="rId10" Type="http://schemas.openxmlformats.org/officeDocument/2006/relationships/notesSlide" Target="../notesSlides/notesSlide61.xml"/><Relationship Id="rId4" Type="http://schemas.openxmlformats.org/officeDocument/2006/relationships/tags" Target="../tags/tag379.xml"/><Relationship Id="rId9"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8" Type="http://schemas.openxmlformats.org/officeDocument/2006/relationships/tags" Target="../tags/tag391.xml"/><Relationship Id="rId13" Type="http://schemas.openxmlformats.org/officeDocument/2006/relationships/chart" Target="../charts/chart75.xml"/><Relationship Id="rId3" Type="http://schemas.openxmlformats.org/officeDocument/2006/relationships/tags" Target="../tags/tag386.xml"/><Relationship Id="rId7" Type="http://schemas.openxmlformats.org/officeDocument/2006/relationships/tags" Target="../tags/tag390.xml"/><Relationship Id="rId12" Type="http://schemas.openxmlformats.org/officeDocument/2006/relationships/notesSlide" Target="../notesSlides/notesSlide62.xml"/><Relationship Id="rId2" Type="http://schemas.openxmlformats.org/officeDocument/2006/relationships/tags" Target="../tags/tag385.xml"/><Relationship Id="rId1" Type="http://schemas.openxmlformats.org/officeDocument/2006/relationships/tags" Target="../tags/tag384.xml"/><Relationship Id="rId6" Type="http://schemas.openxmlformats.org/officeDocument/2006/relationships/tags" Target="../tags/tag389.xml"/><Relationship Id="rId11" Type="http://schemas.openxmlformats.org/officeDocument/2006/relationships/slideLayout" Target="../slideLayouts/slideLayout9.xml"/><Relationship Id="rId5" Type="http://schemas.openxmlformats.org/officeDocument/2006/relationships/tags" Target="../tags/tag388.xml"/><Relationship Id="rId10" Type="http://schemas.openxmlformats.org/officeDocument/2006/relationships/tags" Target="../tags/tag393.xml"/><Relationship Id="rId4" Type="http://schemas.openxmlformats.org/officeDocument/2006/relationships/tags" Target="../tags/tag387.xml"/><Relationship Id="rId9" Type="http://schemas.openxmlformats.org/officeDocument/2006/relationships/tags" Target="../tags/tag392.xml"/><Relationship Id="rId14" Type="http://schemas.openxmlformats.org/officeDocument/2006/relationships/chart" Target="../charts/chart76.xml"/></Relationships>
</file>

<file path=ppt/slides/_rels/slide83.xml.rels><?xml version="1.0" encoding="UTF-8" standalone="yes"?>
<Relationships xmlns="http://schemas.openxmlformats.org/package/2006/relationships"><Relationship Id="rId8" Type="http://schemas.openxmlformats.org/officeDocument/2006/relationships/tags" Target="../tags/tag401.xml"/><Relationship Id="rId13" Type="http://schemas.openxmlformats.org/officeDocument/2006/relationships/chart" Target="../charts/chart78.xml"/><Relationship Id="rId3" Type="http://schemas.openxmlformats.org/officeDocument/2006/relationships/tags" Target="../tags/tag396.xml"/><Relationship Id="rId7" Type="http://schemas.openxmlformats.org/officeDocument/2006/relationships/tags" Target="../tags/tag400.xml"/><Relationship Id="rId12" Type="http://schemas.openxmlformats.org/officeDocument/2006/relationships/chart" Target="../charts/chart77.xml"/><Relationship Id="rId2" Type="http://schemas.openxmlformats.org/officeDocument/2006/relationships/tags" Target="../tags/tag395.xml"/><Relationship Id="rId1" Type="http://schemas.openxmlformats.org/officeDocument/2006/relationships/tags" Target="../tags/tag394.xml"/><Relationship Id="rId6" Type="http://schemas.openxmlformats.org/officeDocument/2006/relationships/tags" Target="../tags/tag399.xml"/><Relationship Id="rId11" Type="http://schemas.openxmlformats.org/officeDocument/2006/relationships/notesSlide" Target="../notesSlides/notesSlide63.xml"/><Relationship Id="rId5" Type="http://schemas.openxmlformats.org/officeDocument/2006/relationships/tags" Target="../tags/tag398.xml"/><Relationship Id="rId10" Type="http://schemas.openxmlformats.org/officeDocument/2006/relationships/slideLayout" Target="../slideLayouts/slideLayout9.xml"/><Relationship Id="rId4" Type="http://schemas.openxmlformats.org/officeDocument/2006/relationships/tags" Target="../tags/tag397.xml"/><Relationship Id="rId9" Type="http://schemas.openxmlformats.org/officeDocument/2006/relationships/tags" Target="../tags/tag402.xml"/></Relationships>
</file>

<file path=ppt/slides/_rels/slide84.xml.rels><?xml version="1.0" encoding="UTF-8" standalone="yes"?>
<Relationships xmlns="http://schemas.openxmlformats.org/package/2006/relationships"><Relationship Id="rId8" Type="http://schemas.openxmlformats.org/officeDocument/2006/relationships/tags" Target="../tags/tag410.xml"/><Relationship Id="rId13" Type="http://schemas.openxmlformats.org/officeDocument/2006/relationships/chart" Target="../charts/chart79.xml"/><Relationship Id="rId3" Type="http://schemas.openxmlformats.org/officeDocument/2006/relationships/tags" Target="../tags/tag405.xml"/><Relationship Id="rId7" Type="http://schemas.openxmlformats.org/officeDocument/2006/relationships/tags" Target="../tags/tag409.xml"/><Relationship Id="rId12" Type="http://schemas.openxmlformats.org/officeDocument/2006/relationships/notesSlide" Target="../notesSlides/notesSlide64.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tags" Target="../tags/tag408.xml"/><Relationship Id="rId11" Type="http://schemas.openxmlformats.org/officeDocument/2006/relationships/slideLayout" Target="../slideLayouts/slideLayout9.xml"/><Relationship Id="rId5" Type="http://schemas.openxmlformats.org/officeDocument/2006/relationships/tags" Target="../tags/tag407.xml"/><Relationship Id="rId10" Type="http://schemas.openxmlformats.org/officeDocument/2006/relationships/tags" Target="../tags/tag412.xml"/><Relationship Id="rId4" Type="http://schemas.openxmlformats.org/officeDocument/2006/relationships/tags" Target="../tags/tag406.xml"/><Relationship Id="rId9" Type="http://schemas.openxmlformats.org/officeDocument/2006/relationships/tags" Target="../tags/tag411.xml"/><Relationship Id="rId14" Type="http://schemas.openxmlformats.org/officeDocument/2006/relationships/chart" Target="../charts/chart8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5.xml"/><Relationship Id="rId3" Type="http://schemas.openxmlformats.org/officeDocument/2006/relationships/tags" Target="../tags/tag415.xml"/><Relationship Id="rId7" Type="http://schemas.openxmlformats.org/officeDocument/2006/relationships/slideLayout" Target="../slideLayouts/slideLayout9.xml"/><Relationship Id="rId2" Type="http://schemas.openxmlformats.org/officeDocument/2006/relationships/tags" Target="../tags/tag414.xml"/><Relationship Id="rId1" Type="http://schemas.openxmlformats.org/officeDocument/2006/relationships/tags" Target="../tags/tag413.xml"/><Relationship Id="rId6" Type="http://schemas.openxmlformats.org/officeDocument/2006/relationships/tags" Target="../tags/tag418.xml"/><Relationship Id="rId5" Type="http://schemas.openxmlformats.org/officeDocument/2006/relationships/tags" Target="../tags/tag417.xml"/><Relationship Id="rId4" Type="http://schemas.openxmlformats.org/officeDocument/2006/relationships/tags" Target="../tags/tag416.xml"/><Relationship Id="rId9" Type="http://schemas.openxmlformats.org/officeDocument/2006/relationships/chart" Target="../charts/chart81.xml"/></Relationships>
</file>

<file path=ppt/slides/_rels/slide87.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421.xml"/><Relationship Id="rId7" Type="http://schemas.openxmlformats.org/officeDocument/2006/relationships/tags" Target="../tags/tag42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tags" Target="../tags/tag424.xml"/><Relationship Id="rId5" Type="http://schemas.openxmlformats.org/officeDocument/2006/relationships/tags" Target="../tags/tag423.xml"/><Relationship Id="rId10" Type="http://schemas.openxmlformats.org/officeDocument/2006/relationships/chart" Target="../charts/chart82.xml"/><Relationship Id="rId4" Type="http://schemas.openxmlformats.org/officeDocument/2006/relationships/tags" Target="../tags/tag422.xml"/><Relationship Id="rId9" Type="http://schemas.openxmlformats.org/officeDocument/2006/relationships/notesSlide" Target="../notesSlides/notesSlide66.xml"/></Relationships>
</file>

<file path=ppt/slides/_rels/slide88.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28.xml"/><Relationship Id="rId7" Type="http://schemas.openxmlformats.org/officeDocument/2006/relationships/notesSlide" Target="../notesSlides/notesSlide67.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BF9AD70-747D-48B7-9E55-5F3CC7D160BC}"/>
              </a:ext>
            </a:extLst>
          </p:cNvPr>
          <p:cNvPicPr>
            <a:picLocks noChangeAspect="1"/>
          </p:cNvPicPr>
          <p:nvPr/>
        </p:nvPicPr>
        <p:blipFill>
          <a:blip r:embed="rId4"/>
          <a:stretch>
            <a:fillRect/>
          </a:stretch>
        </p:blipFill>
        <p:spPr>
          <a:xfrm flipH="1">
            <a:off x="-152402" y="-304800"/>
            <a:ext cx="12877799" cy="7320957"/>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53345"/>
            <a:chOff x="4908061" y="1905000"/>
            <a:chExt cx="5181600" cy="1853345"/>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smtClean="0">
                  <a:latin typeface="Franklin Gothic Medium Cond" panose="020B0606030402020204" pitchFamily="34" charset="0"/>
                </a:rPr>
                <a:t>Burlington County</a:t>
              </a: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6007747" y="3203932"/>
              <a:ext cx="4069080" cy="369332"/>
            </a:xfrm>
            <a:prstGeom prst="rect">
              <a:avLst/>
            </a:prstGeom>
            <a:noFill/>
          </p:spPr>
          <p:txBody>
            <a:bodyPr wrap="square" rtlCol="0">
              <a:spAutoFit/>
            </a:bodyPr>
            <a:lstStyle/>
            <a:p>
              <a:r>
                <a:rPr lang="en-US" b="1" smtClean="0">
                  <a:solidFill>
                    <a:srgbClr val="C00000"/>
                  </a:solidFill>
                  <a:latin typeface="Franklin Gothic Medium Cond" panose="020B0606030402020204" pitchFamily="34" charset="0"/>
                </a:rPr>
                <a:t>A Profile of Family and Community Indicators</a:t>
              </a:r>
              <a:endParaRPr lang="en-US" b="1" dirty="0">
                <a:solidFill>
                  <a:srgbClr val="C00000"/>
                </a:solidFill>
                <a:latin typeface="Franklin Gothic Medium Cond" panose="020B0606030402020204" pitchFamily="34" charset="0"/>
              </a:endParaRPr>
            </a:p>
          </p:txBody>
        </p:sp>
      </p:grpSp>
      <p:pic>
        <p:nvPicPr>
          <p:cNvPr id="11" name="Picture 10"/>
          <p:cNvPicPr>
            <a:picLocks noChangeAspect="1"/>
          </p:cNvPicPr>
          <p:nvPr/>
        </p:nvPicPr>
        <p:blipFill>
          <a:blip r:embed="rId8"/>
          <a:stretch>
            <a:fillRect/>
          </a:stretch>
        </p:blipFill>
        <p:spPr>
          <a:xfrm>
            <a:off x="6927323" y="4843164"/>
            <a:ext cx="786251" cy="1488635"/>
          </a:xfrm>
          <a:prstGeom prst="rect">
            <a:avLst/>
          </a:prstGeom>
        </p:spPr>
      </p:pic>
    </p:spTree>
    <p:extLst>
      <p:ext uri="{BB962C8B-B14F-4D97-AF65-F5344CB8AC3E}">
        <p14:creationId xmlns:p14="http://schemas.microsoft.com/office/powerpoint/2010/main" val="1644116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BF6BC93-5B06-4F5E-9885-2404D6E2A376}"/>
              </a:ext>
            </a:extLst>
          </p:cNvPr>
          <p:cNvSpPr/>
          <p:nvPr/>
        </p:nvSpPr>
        <p:spPr>
          <a:xfrm>
            <a:off x="3259824" y="0"/>
            <a:ext cx="8932176"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t="24946" r="11173"/>
          <a:stretch/>
        </p:blipFill>
        <p:spPr>
          <a:xfrm rot="5400000">
            <a:off x="-899544" y="901669"/>
            <a:ext cx="3429000" cy="1629911"/>
          </a:xfrm>
          <a:prstGeom prst="rect">
            <a:avLst/>
          </a:prstGeom>
        </p:spPr>
      </p:pic>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t="24946" r="11173"/>
          <a:stretch/>
        </p:blipFill>
        <p:spPr>
          <a:xfrm rot="16200000" flipV="1">
            <a:off x="-899544" y="4328544"/>
            <a:ext cx="3429000" cy="1629911"/>
          </a:xfrm>
          <a:prstGeom prst="rect">
            <a:avLst/>
          </a:prstGeom>
        </p:spPr>
      </p:pic>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t="24946" r="11173"/>
          <a:stretch/>
        </p:blipFill>
        <p:spPr>
          <a:xfrm rot="16200000" flipH="1">
            <a:off x="730368" y="899545"/>
            <a:ext cx="3429000" cy="1629911"/>
          </a:xfrm>
          <a:prstGeom prst="rect">
            <a:avLst/>
          </a:prstGeom>
        </p:spPr>
      </p:pic>
      <p:pic>
        <p:nvPicPr>
          <p:cNvPr id="15" name="Picture 14"/>
          <p:cNvPicPr>
            <a:picLocks noChangeAspect="1"/>
          </p:cNvPicPr>
          <p:nvPr/>
        </p:nvPicPr>
        <p:blipFill rotWithShape="1">
          <a:blip r:embed="rId3" cstate="print">
            <a:extLst>
              <a:ext uri="{28A0092B-C50C-407E-A947-70E740481C1C}">
                <a14:useLocalDpi xmlns:a14="http://schemas.microsoft.com/office/drawing/2010/main" val="0"/>
              </a:ext>
            </a:extLst>
          </a:blip>
          <a:srcRect t="24946" r="11173"/>
          <a:stretch/>
        </p:blipFill>
        <p:spPr>
          <a:xfrm rot="5400000" flipH="1" flipV="1">
            <a:off x="730369" y="4328544"/>
            <a:ext cx="3429000" cy="1629911"/>
          </a:xfrm>
          <a:prstGeom prst="rect">
            <a:avLst/>
          </a:prstGeom>
        </p:spPr>
      </p:pic>
      <p:sp>
        <p:nvSpPr>
          <p:cNvPr id="7" name="Title 1">
            <a:extLst>
              <a:ext uri="{FF2B5EF4-FFF2-40B4-BE49-F238E27FC236}">
                <a16:creationId xmlns:a16="http://schemas.microsoft.com/office/drawing/2014/main" id="{B174D015-0C4B-4048-9105-5C80F75BB3C9}"/>
              </a:ext>
            </a:extLst>
          </p:cNvPr>
          <p:cNvSpPr txBox="1">
            <a:spLocks/>
          </p:cNvSpPr>
          <p:nvPr/>
        </p:nvSpPr>
        <p:spPr>
          <a:xfrm>
            <a:off x="-67911" y="3884076"/>
            <a:ext cx="3246120" cy="29718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Burlington County</a:t>
            </a:r>
          </a:p>
          <a:p>
            <a:pPr>
              <a:lnSpc>
                <a:spcPct val="90000"/>
              </a:lnSpc>
              <a:spcBef>
                <a:spcPts val="600"/>
              </a:spcBef>
            </a:pPr>
            <a:r>
              <a:rPr lang="en-US" sz="2400" spc="-100" dirty="0">
                <a:solidFill>
                  <a:schemeClr val="bg1"/>
                </a:solidFill>
                <a:latin typeface="Franklin Gothic Demi" panose="020B0703020102020204" pitchFamily="34" charset="0"/>
              </a:rPr>
              <a:t>New Jersey</a:t>
            </a:r>
          </a:p>
          <a:p>
            <a:pPr>
              <a:lnSpc>
                <a:spcPct val="90000"/>
              </a:lnSpc>
            </a:pPr>
            <a:endParaRPr lang="en-US" sz="3200" spc="-200" dirty="0">
              <a:solidFill>
                <a:schemeClr val="bg1"/>
              </a:solidFill>
              <a:latin typeface="Franklin Gothic Demi" panose="020B0703020102020204" pitchFamily="34" charset="0"/>
            </a:endParaRPr>
          </a:p>
        </p:txBody>
      </p:sp>
      <p:sp>
        <p:nvSpPr>
          <p:cNvPr id="2" name="Rectangle 1"/>
          <p:cNvSpPr/>
          <p:nvPr/>
        </p:nvSpPr>
        <p:spPr>
          <a:xfrm>
            <a:off x="5977217" y="3244334"/>
            <a:ext cx="237566" cy="369332"/>
          </a:xfrm>
          <a:prstGeom prst="rect">
            <a:avLst/>
          </a:prstGeom>
        </p:spPr>
        <p:txBody>
          <a:bodyPr wrap="none">
            <a:spAutoFit/>
          </a:bodyPr>
          <a:lstStyle/>
          <a:p>
            <a:r>
              <a:rPr lang="en-US"/>
              <a:t> </a:t>
            </a:r>
          </a:p>
        </p:txBody>
      </p:sp>
      <p:pic>
        <p:nvPicPr>
          <p:cNvPr id="5" name="Picture 4"/>
          <p:cNvPicPr>
            <a:picLocks noChangeAspect="1"/>
          </p:cNvPicPr>
          <p:nvPr/>
        </p:nvPicPr>
        <p:blipFill>
          <a:blip r:embed="rId4"/>
          <a:stretch>
            <a:fillRect/>
          </a:stretch>
        </p:blipFill>
        <p:spPr>
          <a:xfrm>
            <a:off x="895912" y="817559"/>
            <a:ext cx="1428188" cy="2704036"/>
          </a:xfrm>
          <a:prstGeom prst="rect">
            <a:avLst/>
          </a:prstGeom>
        </p:spPr>
      </p:pic>
      <p:pic>
        <p:nvPicPr>
          <p:cNvPr id="11" name="Picture 10"/>
          <p:cNvPicPr>
            <a:picLocks noChangeAspect="1"/>
          </p:cNvPicPr>
          <p:nvPr/>
        </p:nvPicPr>
        <p:blipFill rotWithShape="1">
          <a:blip r:embed="rId5"/>
          <a:srcRect t="9573" b="6021"/>
          <a:stretch/>
        </p:blipFill>
        <p:spPr>
          <a:xfrm>
            <a:off x="4667464" y="78825"/>
            <a:ext cx="5953664" cy="6700347"/>
          </a:xfrm>
          <a:prstGeom prst="rect">
            <a:avLst/>
          </a:prstGeom>
        </p:spPr>
      </p:pic>
    </p:spTree>
    <p:extLst>
      <p:ext uri="{BB962C8B-B14F-4D97-AF65-F5344CB8AC3E}">
        <p14:creationId xmlns:p14="http://schemas.microsoft.com/office/powerpoint/2010/main" val="24873468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4"/>
          <a:srcRect t="5651"/>
          <a:stretch/>
        </p:blipFill>
        <p:spPr>
          <a:xfrm>
            <a:off x="7613432" y="1002562"/>
            <a:ext cx="4648200" cy="5531070"/>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0.1 Overview – Burlington County Basic Needs</a:t>
            </a:r>
            <a:endParaRPr lang="en-US" sz="3200" b="1" dirty="0">
              <a:latin typeface="Franklin Gothic Medium"/>
            </a:endParaRPr>
          </a:p>
        </p:txBody>
      </p:sp>
      <p:pic>
        <p:nvPicPr>
          <p:cNvPr id="3" name="table"/>
          <p:cNvPicPr>
            <a:picLocks noChangeAspect="1"/>
          </p:cNvPicPr>
          <p:nvPr/>
        </p:nvPicPr>
        <p:blipFill>
          <a:blip r:embed="rId5"/>
          <a:stretch>
            <a:fillRect/>
          </a:stretch>
        </p:blipFill>
        <p:spPr>
          <a:xfrm>
            <a:off x="3200400" y="609600"/>
            <a:ext cx="4457187" cy="5998464"/>
          </a:xfrm>
          <a:prstGeom prst="rect">
            <a:avLst/>
          </a:prstGeom>
        </p:spPr>
      </p:pic>
      <p:sp>
        <p:nvSpPr>
          <p:cNvPr id="4" name="TextBox 1"/>
          <p:cNvSpPr txBox="1"/>
          <p:nvPr/>
        </p:nvSpPr>
        <p:spPr>
          <a:xfrm>
            <a:off x="7618231" y="902694"/>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p>
        </p:txBody>
      </p:sp>
      <p:sp>
        <p:nvSpPr>
          <p:cNvPr id="5" name="TextBox 12">
            <a:extLst>
              <a:ext uri="{FF2B5EF4-FFF2-40B4-BE49-F238E27FC236}">
                <a16:creationId xmlns:a16="http://schemas.microsoft.com/office/drawing/2014/main" id="{C930BC7D-94F5-4A40-A6BB-CB148FB641CB}"/>
              </a:ext>
            </a:extLst>
          </p:cNvPr>
          <p:cNvSpPr txBox="1"/>
          <p:nvPr/>
        </p:nvSpPr>
        <p:spPr>
          <a:xfrm>
            <a:off x="7675180" y="604343"/>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a:cs typeface="Calibri"/>
            </a:endParaRPr>
          </a:p>
        </p:txBody>
      </p:sp>
      <p:sp>
        <p:nvSpPr>
          <p:cNvPr id="6" name="TextBox 6"/>
          <p:cNvSpPr txBox="1"/>
          <p:nvPr/>
        </p:nvSpPr>
        <p:spPr>
          <a:xfrm>
            <a:off x="10790729" y="876417"/>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p>
        </p:txBody>
      </p:sp>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4"/>
          <a:srcRect t="6991"/>
          <a:stretch/>
        </p:blipFill>
        <p:spPr>
          <a:xfrm>
            <a:off x="6934200" y="957122"/>
            <a:ext cx="5200492" cy="5437885"/>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0.2 Overview </a:t>
            </a:r>
            <a:r>
              <a:rPr lang="en-US" sz="3200" b="1" smtClean="0">
                <a:latin typeface="Franklin Gothic Medium"/>
              </a:rPr>
              <a:t>– Burlington </a:t>
            </a:r>
            <a:r>
              <a:rPr lang="en-US" sz="3200" b="1" dirty="0" smtClean="0">
                <a:latin typeface="Franklin Gothic Medium"/>
              </a:rPr>
              <a:t>County Service Needs</a:t>
            </a:r>
            <a:endParaRPr lang="en-US" sz="3200" b="1" dirty="0">
              <a:latin typeface="Franklin Gothic Medium"/>
            </a:endParaRPr>
          </a:p>
        </p:txBody>
      </p:sp>
      <p:pic>
        <p:nvPicPr>
          <p:cNvPr id="9" name="table"/>
          <p:cNvPicPr>
            <a:picLocks noChangeAspect="1"/>
          </p:cNvPicPr>
          <p:nvPr/>
        </p:nvPicPr>
        <p:blipFill>
          <a:blip r:embed="rId5"/>
          <a:stretch>
            <a:fillRect/>
          </a:stretch>
        </p:blipFill>
        <p:spPr>
          <a:xfrm>
            <a:off x="3200400" y="609600"/>
            <a:ext cx="3958830" cy="5720807"/>
          </a:xfrm>
          <a:prstGeom prst="rect">
            <a:avLst/>
          </a:prstGeom>
        </p:spPr>
      </p:pic>
      <p:sp>
        <p:nvSpPr>
          <p:cNvPr id="10" name="TextBox 6"/>
          <p:cNvSpPr txBox="1"/>
          <p:nvPr/>
        </p:nvSpPr>
        <p:spPr>
          <a:xfrm>
            <a:off x="7091074" y="898219"/>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p>
        </p:txBody>
      </p:sp>
      <p:sp>
        <p:nvSpPr>
          <p:cNvPr id="11" name="TextBox 7"/>
          <p:cNvSpPr txBox="1"/>
          <p:nvPr/>
        </p:nvSpPr>
        <p:spPr>
          <a:xfrm>
            <a:off x="10895860" y="908514"/>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p>
        </p:txBody>
      </p:sp>
      <p:sp>
        <p:nvSpPr>
          <p:cNvPr id="12" name="TextBox 3">
            <a:extLst>
              <a:ext uri="{FF2B5EF4-FFF2-40B4-BE49-F238E27FC236}">
                <a16:creationId xmlns:a16="http://schemas.microsoft.com/office/drawing/2014/main" id="{CDDCFF91-1C58-4D34-B8C7-9B82799E3EEF}"/>
              </a:ext>
            </a:extLst>
          </p:cNvPr>
          <p:cNvSpPr txBox="1"/>
          <p:nvPr/>
        </p:nvSpPr>
        <p:spPr>
          <a:xfrm>
            <a:off x="7149036" y="603179"/>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a:p>
        </p:txBody>
      </p:sp>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3883302993"/>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smtClean="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2013-17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953536950"/>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Three municipalities were selected to illustrate how diversity ranges within the county</a:t>
            </a:r>
          </a:p>
          <a:p>
            <a:pPr algn="just"/>
            <a:r>
              <a:rPr lang="en-US" sz="1000" smtClean="0">
                <a:latin typeface="Franklin Gothic Book" panose="020B0503020102020204" pitchFamily="34" charset="0"/>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smtClean="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1111484379"/>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smtClean="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smtClean="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510918433"/>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1252598796"/>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smtClean="0">
                <a:latin typeface="Franklin Gothic Book" panose="020B0503020102020204" pitchFamily="34" charset="0"/>
              </a:rPr>
              <a:t>Note: The 10 municipalities with the highest percentage of foreign born are displayed</a:t>
            </a:r>
          </a:p>
          <a:p>
            <a:r>
              <a:rPr lang="en-US" sz="1000" dirty="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447688012"/>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smtClean="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187915627"/>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2649389096"/>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smtClean="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1564750847"/>
              </p:ext>
            </p:extLst>
          </p:nvPr>
        </p:nvGraphicFramePr>
        <p:xfrm>
          <a:off x="3463744" y="415591"/>
          <a:ext cx="8880655"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smtClean="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49350088"/>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8"/>
          </a:graphicData>
        </a:graphic>
      </p:graphicFrame>
      <p:sp>
        <p:nvSpPr>
          <p:cNvPr id="2" name="TextBox 1"/>
          <p:cNvSpPr txBox="1"/>
          <p:nvPr/>
        </p:nvSpPr>
        <p:spPr>
          <a:xfrm>
            <a:off x="3208973" y="6393212"/>
            <a:ext cx="7315200" cy="253916"/>
          </a:xfrm>
          <a:prstGeom prst="rect">
            <a:avLst/>
          </a:prstGeom>
          <a:noFill/>
        </p:spPr>
        <p:txBody>
          <a:bodyPr wrap="square" rtlCol="0">
            <a:spAutoFit/>
          </a:bodyPr>
          <a:lstStyle/>
          <a:p>
            <a:r>
              <a:rPr lang="en-US" sz="1000" dirty="0" smtClean="0">
                <a:latin typeface="Franklin Gothic Book" panose="020B0503020102020204" pitchFamily="34" charset="0"/>
              </a:rPr>
              <a:t>Note that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a:rPr>
              <a:t>Note. The number of children estimated to be in group settings across the state (5,630 or 0.28%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215168844"/>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5914BA7-2CEB-44F8-9416-E0C06983D10E}"/>
              </a:ext>
            </a:extLst>
          </p:cNvPr>
          <p:cNvSpPr/>
          <p:nvPr/>
        </p:nvSpPr>
        <p:spPr>
          <a:xfrm>
            <a:off x="3645540" y="3955972"/>
            <a:ext cx="7811298" cy="920828"/>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Children (%) per age category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Data shown are limited to the municipalities with available data or the 10 municipalities with the highest percentage of children aged &lt;6. Within each municipality, age categories are presented as percentages and will add up to approximately 100%</a:t>
            </a:r>
            <a:endParaRPr lang="en-US" sz="1000" dirty="0">
              <a:latin typeface="Franklin Gothic Book" panose="020B0503020102020204" pitchFamily="34" charset="0"/>
            </a:endParaRPr>
          </a:p>
        </p:txBody>
      </p:sp>
      <p:sp>
        <p:nvSpPr>
          <p:cNvPr id="9" name="TextBox 8">
            <a:extLst>
              <a:ext uri="{FF2B5EF4-FFF2-40B4-BE49-F238E27FC236}">
                <a16:creationId xmlns:a16="http://schemas.microsoft.com/office/drawing/2014/main" id="{10F6E6B4-3FC2-4A26-9D6A-F9A7AAC4D932}"/>
              </a:ext>
            </a:extLst>
          </p:cNvPr>
          <p:cNvSpPr txBox="1"/>
          <p:nvPr>
            <p:custDataLst>
              <p:tags r:id="rId5"/>
            </p:custDataLst>
          </p:nvPr>
        </p:nvSpPr>
        <p:spPr>
          <a:xfrm>
            <a:off x="4572000" y="6035040"/>
            <a:ext cx="1828800" cy="365760"/>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&lt;6 / total # of children per municipality * 100</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AFAE2D1C-54E7-45CE-B63C-37CB01D89D37}"/>
              </a:ext>
            </a:extLst>
          </p:cNvPr>
          <p:cNvSpPr txBox="1"/>
          <p:nvPr>
            <p:custDataLst>
              <p:tags r:id="rId6"/>
            </p:custDataLst>
          </p:nvPr>
        </p:nvSpPr>
        <p:spPr>
          <a:xfrm>
            <a:off x="6537960" y="6035040"/>
            <a:ext cx="1828800" cy="369332"/>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6-11 / total # of children per municipality * 100</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1C135C3E-F2BB-4491-AF56-7866215528EE}"/>
              </a:ext>
            </a:extLst>
          </p:cNvPr>
          <p:cNvSpPr txBox="1"/>
          <p:nvPr>
            <p:custDataLst>
              <p:tags r:id="rId7"/>
            </p:custDataLst>
          </p:nvPr>
        </p:nvSpPr>
        <p:spPr>
          <a:xfrm>
            <a:off x="8686800" y="6035040"/>
            <a:ext cx="1828800" cy="369332"/>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12-17 / total # of children per municipality * 100</a:t>
            </a:r>
            <a:endParaRPr lang="en-US" sz="9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9"/>
            </p:custDataLst>
            <p:extLst>
              <p:ext uri="{D42A27DB-BD31-4B8C-83A1-F6EECF244321}">
                <p14:modId xmlns:p14="http://schemas.microsoft.com/office/powerpoint/2010/main" val="2968450794"/>
              </p:ext>
            </p:extLst>
          </p:nvPr>
        </p:nvGraphicFramePr>
        <p:xfrm>
          <a:off x="3487189" y="375346"/>
          <a:ext cx="8128000" cy="541866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1296019028"/>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smtClean="0">
                <a:latin typeface="Franklin Gothic Book"/>
              </a:rPr>
              <a:t>Note. A total of 48,461 children were being served by New Jersey CP&amp;P on December 31,2018. This includes 3,105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smtClean="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3546279019"/>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1218068432"/>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286056972"/>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The municipalities with the highest percentage of families with children under the age of 18 living in poverty are displayed</a:t>
            </a:r>
          </a:p>
          <a:p>
            <a:pPr algn="just"/>
            <a:r>
              <a:rPr lang="en-US" sz="1000" smtClean="0">
                <a:latin typeface="Franklin Gothic Book" panose="020B0503020102020204" pitchFamily="34" charset="0"/>
              </a:rPr>
              <a:t> (up to 10 municipalities). Dashed line represents % of families in poverty across the county</a:t>
            </a:r>
          </a:p>
          <a:p>
            <a:pPr algn="just"/>
            <a:r>
              <a:rPr lang="en-US" sz="1000" smtClean="0">
                <a:latin typeface="Franklin Gothic Book" panose="020B0503020102020204" pitchFamily="34" charset="0"/>
              </a:rPr>
              <a:t>Projection errors may reduce the accuracy of some forecasts</a:t>
            </a:r>
          </a:p>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3053056791"/>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84006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1415749583"/>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864176671"/>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2017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479291446"/>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1015885444"/>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income in past 12 months, 2017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smtClean="0">
                <a:latin typeface="Franklin Gothic Book"/>
              </a:rPr>
              <a:t>Note: The municipalities with the lowest median income are displayed (up to 10 municipalities). </a:t>
            </a:r>
          </a:p>
          <a:p>
            <a:pPr algn="just"/>
            <a:r>
              <a:rPr lang="en-US" sz="1000" smtClean="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2563882641"/>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946553053"/>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American Community Survey (US Census), 2017 data via the Robert Wood Johnson Foundation</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Comprehensive Housing Affordability Strategy data compiled by HUD</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smtClean="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3856813549"/>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B7947-42DE-4C75-A741-7336848E1CA8}"/>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009A79D-D2A1-48F4-9398-17F29059D27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t>6.1 Food insecurity rates over time: county, state, and national comparisons </a:t>
            </a:r>
            <a:endParaRPr lang="en-US" sz="2000" spc="-50" dirty="0"/>
          </a:p>
        </p:txBody>
      </p:sp>
      <p:sp>
        <p:nvSpPr>
          <p:cNvPr id="4" name="TextBox 3">
            <a:extLst>
              <a:ext uri="{FF2B5EF4-FFF2-40B4-BE49-F238E27FC236}">
                <a16:creationId xmlns:a16="http://schemas.microsoft.com/office/drawing/2014/main" id="{4CDD76C5-4E62-481B-88EC-4C5BC999ED8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https://map.feedingamerica.org/county/2015/overall</a:t>
            </a:r>
            <a:endParaRPr lang="en-US" sz="1200" dirty="0" smtClean="0"/>
          </a:p>
        </p:txBody>
      </p:sp>
      <p:sp>
        <p:nvSpPr>
          <p:cNvPr id="5" name="TextBox 4">
            <a:extLst>
              <a:ext uri="{FF2B5EF4-FFF2-40B4-BE49-F238E27FC236}">
                <a16:creationId xmlns:a16="http://schemas.microsoft.com/office/drawing/2014/main" id="{52BCEB66-EAE9-4095-803F-1AF77FB694FB}"/>
              </a:ext>
            </a:extLst>
          </p:cNvPr>
          <p:cNvSpPr txBox="1"/>
          <p:nvPr>
            <p:custDataLst>
              <p:tags r:id="rId4"/>
            </p:custDataLst>
          </p:nvPr>
        </p:nvSpPr>
        <p:spPr>
          <a:xfrm>
            <a:off x="3124200" y="6199495"/>
            <a:ext cx="9067800" cy="536812"/>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dirty="0">
              <a:latin typeface="Franklin Gothic Book" panose="020B0503020102020204" pitchFamily="34" charset="0"/>
              <a:cs typeface="Calibri"/>
            </a:endParaRPr>
          </a:p>
        </p:txBody>
      </p:sp>
      <p:graphicFrame>
        <p:nvGraphicFramePr>
          <p:cNvPr id="8" name="Chart 7">
            <a:extLst>
              <a:ext uri="{FF2B5EF4-FFF2-40B4-BE49-F238E27FC236}">
                <a16:creationId xmlns:a16="http://schemas.microsoft.com/office/drawing/2014/main" id="{34F234C2-F767-4774-A76A-1A947D874605}"/>
              </a:ext>
            </a:extLst>
          </p:cNvPr>
          <p:cNvGraphicFramePr/>
          <p:nvPr>
            <p:custDataLst>
              <p:tags r:id="rId5"/>
            </p:custDataLst>
            <p:extLst>
              <p:ext uri="{D42A27DB-BD31-4B8C-83A1-F6EECF244321}">
                <p14:modId xmlns:p14="http://schemas.microsoft.com/office/powerpoint/2010/main" val="2130748158"/>
              </p:ext>
            </p:extLst>
          </p:nvPr>
        </p:nvGraphicFramePr>
        <p:xfrm>
          <a:off x="3588466" y="1077219"/>
          <a:ext cx="8128000" cy="536208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6977676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6.2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461665"/>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U.S. Census Bureau Current Population Survey and the U.S. Department of Agricultural Economic Research Service (2015-2017). </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1938625766"/>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461665"/>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smtClean="0"/>
              <a:t>Sources: New Jersey Department of Agriculture via Annie E Casey Kids Count; American Community Survey 2012-17 Five-Year Estimates</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308947376"/>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281566801"/>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2906526884"/>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5"/>
          </a:graphicData>
        </a:graphic>
      </p:graphicFrame>
      <p:sp>
        <p:nvSpPr>
          <p:cNvPr id="9" name="TextBox 8"/>
          <p:cNvSpPr txBox="1"/>
          <p:nvPr/>
        </p:nvSpPr>
        <p:spPr>
          <a:xfrm>
            <a:off x="3142673" y="6541859"/>
            <a:ext cx="6659880"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3779494796"/>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2356670688"/>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2013-17 </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351225622"/>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1793253748"/>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772400" y="6236644"/>
            <a:ext cx="1524000" cy="230832"/>
          </a:xfrm>
          <a:prstGeom prst="rect">
            <a:avLst/>
          </a:prstGeom>
          <a:noFill/>
        </p:spPr>
        <p:txBody>
          <a:bodyPr wrap="square" rtlCol="0">
            <a:spAutoFit/>
          </a:bodyPr>
          <a:lstStyle/>
          <a:p>
            <a:r>
              <a:rPr lang="en-US" sz="900" smtClean="0">
                <a:latin typeface="Franklin Gothic Medium" panose="020B0603020102020204" pitchFamily="34" charset="0"/>
              </a:rPr>
              <a:t>NJ avg 31.5</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010400" y="6236644"/>
            <a:ext cx="1524000" cy="230832"/>
          </a:xfrm>
          <a:prstGeom prst="rect">
            <a:avLst/>
          </a:prstGeom>
          <a:noFill/>
        </p:spPr>
        <p:txBody>
          <a:bodyPr wrap="square" rtlCol="0">
            <a:spAutoFit/>
          </a:bodyPr>
          <a:lstStyle/>
          <a:p>
            <a:r>
              <a:rPr lang="en-US" sz="900" smtClean="0">
                <a:latin typeface="Franklin Gothic Medium" panose="020B0603020102020204" pitchFamily="34" charset="0"/>
              </a:rPr>
              <a:t>US avg 26.4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2901351315"/>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smtClean="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2019,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2374971943"/>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2019,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2015039837"/>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2013-17</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962651013"/>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069409792"/>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597467" y="5200956"/>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smtClean="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3182072568"/>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smtClean="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smtClean="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2616735050"/>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The New Jersey annual Immunization Status Reports, 2018-2019</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2439613106"/>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Annual Immunization Status Reports, 2013-2019</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87120942"/>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smtClean="0">
                <a:latin typeface="Franklin Gothic Medium" panose="020B0603020102020204" pitchFamily="34" charset="0"/>
              </a:rPr>
              <a:t>Source: Center for Disease Control and Prevention (2017-2018)</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smtClean="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3603251637"/>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1354796622"/>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 2018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smtClean="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2547873826"/>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2720515001"/>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10.3: Monthly unemployment rate from June 2018-May 2019: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2018-2019</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3566576159"/>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10.4: Median unemployment rates, June 2018-May 2019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3342076161"/>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smtClean="0"/>
              <a:t>Source: American Community Survey. Selected economic characteristics. 2013-17 American Survey, 5-yr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2727445426"/>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representing median earnings in dollars for full-time, year-round workers in 2017</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3619515468"/>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2013-17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1046068091"/>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2017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To illustrate diversity in median income by sex, the highest, the middling, and the lowest median income municipality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2944686015"/>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3056345838"/>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NJ Municipal County Offense and Demographic Data (2016)</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Municipal County Offense and Demographic Data, 2016</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962523343"/>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4236903020"/>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3167424" y="6385615"/>
            <a:ext cx="65532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37718069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Annie E Casey Kids Count Data using raw data from NJ Department of Law and Public Safety, Division of NJ State Police, Uniform Crime Reports, updated 7.13.18</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Safety, Division of NJ State Police, Uniform Crime Reports. Updated 7.13.18</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3845593063"/>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174080575"/>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11.5: Homicide rates (deaths per 100K) in NJ (by county) - age adjusted</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2017</a:t>
            </a:r>
          </a:p>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*The number of deaths in all other counties are too small to calculate reliable rates</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11.6: Homicide rates (deaths per 100K) over time - age adjusted</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6463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Calculator found here: https://www-doh.state.nj.us.doh-shad/query/result/mort/MortCntylCD10/AgeRte.html</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2275937194"/>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3975760303"/>
              </p:ext>
            </p:extLst>
          </p:nvPr>
        </p:nvGraphicFramePr>
        <p:xfrm>
          <a:off x="8561196" y="4409420"/>
          <a:ext cx="3478404" cy="2340845"/>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11.7: Homicide rates (deaths per 100K) by racial/ethnic group, in county</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for data between 2013-2017</a:t>
            </a:r>
            <a:endParaRPr lang="en-US" sz="1200" dirty="0"/>
          </a:p>
        </p:txBody>
      </p:sp>
      <p:sp>
        <p:nvSpPr>
          <p:cNvPr id="6" name="TextBox 5">
            <a:extLst>
              <a:ext uri="{FF2B5EF4-FFF2-40B4-BE49-F238E27FC236}">
                <a16:creationId xmlns:a16="http://schemas.microsoft.com/office/drawing/2014/main" id="{D772C46B-283B-4D00-B951-3D8F01C49293}"/>
              </a:ext>
            </a:extLst>
          </p:cNvPr>
          <p:cNvSpPr txBox="1"/>
          <p:nvPr>
            <p:custDataLst>
              <p:tags r:id="rId5"/>
            </p:custDataLst>
          </p:nvPr>
        </p:nvSpPr>
        <p:spPr>
          <a:xfrm>
            <a:off x="3124200" y="3467218"/>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11.8: Homicide rates (deaths per 100K) by sex, in county</a:t>
            </a:r>
            <a:endParaRPr lang="en-US" sz="2000" spc="-50" dirty="0"/>
          </a:p>
        </p:txBody>
      </p:sp>
      <p:sp>
        <p:nvSpPr>
          <p:cNvPr id="7" name="TextBox 6">
            <a:extLst>
              <a:ext uri="{FF2B5EF4-FFF2-40B4-BE49-F238E27FC236}">
                <a16:creationId xmlns:a16="http://schemas.microsoft.com/office/drawing/2014/main" id="{FE930766-3187-4377-A6E7-A00BB638B1FB}"/>
              </a:ext>
            </a:extLst>
          </p:cNvPr>
          <p:cNvSpPr txBox="1"/>
          <p:nvPr>
            <p:custDataLst>
              <p:tags r:id="rId6"/>
            </p:custDataLst>
          </p:nvPr>
        </p:nvSpPr>
        <p:spPr>
          <a:xfrm>
            <a:off x="3124200" y="38100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for data between 2013-2017</a:t>
            </a:r>
            <a:endParaRPr lang="en-US" sz="1200" dirty="0"/>
          </a:p>
        </p:txBody>
      </p:sp>
      <p:sp>
        <p:nvSpPr>
          <p:cNvPr id="8" name="TextBox 7">
            <a:extLst>
              <a:ext uri="{FF2B5EF4-FFF2-40B4-BE49-F238E27FC236}">
                <a16:creationId xmlns:a16="http://schemas.microsoft.com/office/drawing/2014/main" id="{5D045361-96DA-4F45-A263-7B139F478415}"/>
              </a:ext>
            </a:extLst>
          </p:cNvPr>
          <p:cNvSpPr txBox="1"/>
          <p:nvPr>
            <p:custDataLst>
              <p:tags r:id="rId7"/>
            </p:custDataLst>
          </p:nvPr>
        </p:nvSpPr>
        <p:spPr>
          <a:xfrm>
            <a:off x="3099277" y="6566478"/>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graphicFrame>
        <p:nvGraphicFramePr>
          <p:cNvPr id="11" name="Chart 10">
            <a:extLst>
              <a:ext uri="{FF2B5EF4-FFF2-40B4-BE49-F238E27FC236}">
                <a16:creationId xmlns:a16="http://schemas.microsoft.com/office/drawing/2014/main" id="{F7A3F4A6-D8D4-4043-BA35-19CF541A90E8}"/>
              </a:ext>
            </a:extLst>
          </p:cNvPr>
          <p:cNvGraphicFramePr/>
          <p:nvPr>
            <p:custDataLst>
              <p:tags r:id="rId8"/>
            </p:custDataLst>
            <p:extLst>
              <p:ext uri="{D42A27DB-BD31-4B8C-83A1-F6EECF244321}">
                <p14:modId xmlns:p14="http://schemas.microsoft.com/office/powerpoint/2010/main" val="4024316128"/>
              </p:ext>
            </p:extLst>
          </p:nvPr>
        </p:nvGraphicFramePr>
        <p:xfrm>
          <a:off x="3340100" y="942202"/>
          <a:ext cx="8623300" cy="208633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29EF6583-EDFC-47C9-94F7-3CE99C00E2C7}"/>
              </a:ext>
            </a:extLst>
          </p:cNvPr>
          <p:cNvGraphicFramePr/>
          <p:nvPr>
            <p:custDataLst>
              <p:tags r:id="rId9"/>
            </p:custDataLst>
            <p:extLst>
              <p:ext uri="{D42A27DB-BD31-4B8C-83A1-F6EECF244321}">
                <p14:modId xmlns:p14="http://schemas.microsoft.com/office/powerpoint/2010/main" val="1122967306"/>
              </p:ext>
            </p:extLst>
          </p:nvPr>
        </p:nvGraphicFramePr>
        <p:xfrm>
          <a:off x="3340100" y="4175105"/>
          <a:ext cx="8623300" cy="214515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9724094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2016</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3344268728"/>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2012-2016</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smtClean="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561637159"/>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2010-2016</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smtClean="0">
                <a:latin typeface="Franklin Gothic Book" panose="020B0503020102020204" pitchFamily="34" charset="0"/>
              </a:rPr>
              <a:t>Note. These are the 10 municipalities (if available) with the highest rates in the county in 2016.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1402020196"/>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and</a:t>
            </a:r>
          </a:p>
          <a:p>
            <a:pPr algn="ctr">
              <a:lnSpc>
                <a:spcPct val="90000"/>
              </a:lnSpc>
            </a:pPr>
            <a:r>
              <a:rPr lang="en-US" sz="2400" spc="-100" smtClean="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3702163716"/>
              </p:ext>
            </p:extLst>
          </p:nvPr>
        </p:nvGraphicFramePr>
        <p:xfrm>
          <a:off x="3581400" y="954107"/>
          <a:ext cx="8158625" cy="5446693"/>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510754"/>
            <a:ext cx="7943475"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11888792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and</a:t>
            </a:r>
          </a:p>
          <a:p>
            <a:pPr algn="ctr">
              <a:lnSpc>
                <a:spcPct val="90000"/>
              </a:lnSpc>
            </a:pPr>
            <a:r>
              <a:rPr lang="en-US" sz="2400" spc="-100" smtClean="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12.5: Domestic violence arrests by offense (#) in NJ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628772850"/>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453222"/>
            <a:ext cx="7746062"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13.1: Change (%) in suspected opioid overdose deaths in NJ (by county) between 2016 and 2018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2255977113"/>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2807976955"/>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8536709" y="6355372"/>
            <a:ext cx="3617726"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2043532924"/>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3198650080"/>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Department of Health Division of Mental Health and Addiction Services Office of Planning, Research, Evaluation and Prevention, June 2012 Report.</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1522006652"/>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14.1: Types of mental health programs (#)</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1248942056"/>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1186627472"/>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3676365840"/>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1148194028"/>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3997786401"/>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smtClean="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1551840819"/>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2805562306"/>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3880106641"/>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2097157524"/>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400110"/>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  Total numbers presented are from only 2018.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4025126713"/>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1D08D090-C992-4C44-B708-54BFAA6441F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15.2: Children (%) classified special education in NJ (by county)</a:t>
            </a:r>
            <a:endParaRPr lang="en-US" sz="2000" spc="-50" dirty="0"/>
          </a:p>
        </p:txBody>
      </p:sp>
      <p:sp>
        <p:nvSpPr>
          <p:cNvPr id="5" name="TextBox 4">
            <a:extLst>
              <a:ext uri="{FF2B5EF4-FFF2-40B4-BE49-F238E27FC236}">
                <a16:creationId xmlns:a16="http://schemas.microsoft.com/office/drawing/2014/main" id="{98574231-F5D4-4922-89BE-377E6EDA5E80}"/>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2C7C1F84-3E0B-40EC-8722-7D1D7964E205}"/>
              </a:ext>
            </a:extLst>
          </p:cNvPr>
          <p:cNvSpPr/>
          <p:nvPr>
            <p:custDataLst>
              <p:tags r:id="rId5"/>
            </p:custDataLst>
          </p:nvPr>
        </p:nvSpPr>
        <p:spPr>
          <a:xfrm>
            <a:off x="3167424" y="6519446"/>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73842A9-4512-429E-A3D9-B469182D3762}"/>
              </a:ext>
            </a:extLst>
          </p:cNvPr>
          <p:cNvGraphicFramePr/>
          <p:nvPr>
            <p:custDataLst>
              <p:tags r:id="rId6"/>
            </p:custDataLst>
            <p:extLst>
              <p:ext uri="{D42A27DB-BD31-4B8C-83A1-F6EECF244321}">
                <p14:modId xmlns:p14="http://schemas.microsoft.com/office/powerpoint/2010/main" val="2244581563"/>
              </p:ext>
            </p:extLst>
          </p:nvPr>
        </p:nvGraphicFramePr>
        <p:xfrm>
          <a:off x="3246120" y="888767"/>
          <a:ext cx="8488680" cy="5599724"/>
        </p:xfrm>
        <a:graphic>
          <a:graphicData uri="http://schemas.openxmlformats.org/drawingml/2006/chart">
            <c:chart xmlns:c="http://schemas.openxmlformats.org/drawingml/2006/chart" xmlns:r="http://schemas.openxmlformats.org/officeDocument/2006/relationships" r:id="rId10"/>
          </a:graphicData>
        </a:graphic>
      </p:graphicFrame>
      <p:sp>
        <p:nvSpPr>
          <p:cNvPr id="7" name="TextBox 6"/>
          <p:cNvSpPr txBox="1"/>
          <p:nvPr>
            <p:custDataLst>
              <p:tags r:id="rId7"/>
            </p:custDataLst>
          </p:nvPr>
        </p:nvSpPr>
        <p:spPr>
          <a:xfrm>
            <a:off x="10843591" y="2743200"/>
            <a:ext cx="1371600" cy="230832"/>
          </a:xfrm>
          <a:prstGeom prst="rect">
            <a:avLst/>
          </a:prstGeom>
          <a:noFill/>
        </p:spPr>
        <p:txBody>
          <a:bodyPr wrap="square" rtlCol="0">
            <a:spAutoFit/>
          </a:bodyPr>
          <a:lstStyle/>
          <a:p>
            <a:r>
              <a:rPr lang="en-US" sz="900" smtClean="0">
                <a:latin typeface="Franklin Gothic Medium" panose="020B0603020102020204" pitchFamily="34" charset="0"/>
              </a:rPr>
              <a:t>2018 NJ Average 17.9%</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271111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15.3: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Early Intervention System, 2017-2018</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47369866"/>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319000" y="6477000"/>
            <a:ext cx="85344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5e3392b8323437218499099a&quot;,&quot;SmartGridHorizontal&quot;:0,&quot;LinkedExcelSources&quot;:{&quot;5e271508383938077ce0e0d8&quot;:&quot;{{Desktop}}\\Linked Files\\workbooks\\Burlington_QA_1-15-2020_v06 (linked).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DpZdUWRHdy0eZcfivqR_1579601593&quot;,&quot;DataType&quot;:1,&quot;ImageAutosize&quot;:1}"/>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7zjfLvfUZOI0j6qV9SP_1579601593&quot;,&quot;DataType&quot;:1,&quot;ImageAutosize&quot;:1}"/>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yEvo08GAjDeXjRHK7aH_1579601593&quot;,&quot;DataType&quot;:1,&quot;ImageAutosize&quot;:1}"/>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Zn3nPJpM0IFUCP3wsoM_1579601593&quot;,&quot;DataType&quot;:1,&quot;ImageAutosize&quot;:1}"/>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0nxgw8Bw7nar0ZeI4ir_1579601593&quot;,&quot;DataType&quot;:1,&quot;ImageAutosize&quot;:1}"/>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h4wQnkPuq7w2i3CqBkA_1579601594&quot;,&quot;DataType&quot;:1,&quot;ImageAutosize&quot;:1}"/>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ORd7LKBGguTa1GJVctO_1579601594&quot;,&quot;DataType&quot;:1,&quot;ImageAutosize&quot;:1}"/>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cNsC7PYLGL6DNGXeV9_1579601594&quot;,&quot;DataType&quot;:1,&quot;ImageAutosize&quot;:1}"/>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ARHjcXnMPnvXjtYHnq_1579601594&quot;,&quot;DataType&quot;:1,&quot;ImageAutosize&quot;:1}"/>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WKgguuivOuzWOX9gUgk_1579601594&quot;,&quot;DataType&quot;:1,&quot;ImageAutosize&quot;:1}"/>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r5QePBaxVFKaO1YpZ00_1579601594&quot;,&quot;DataType&quot;:1,&quot;ImageAutosize&quot;:1}"/>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nPKt6ZPtpfrcsU3qXD_1579601595&quot;,&quot;DataType&quot;:1,&quot;ImageAutosize&quot;:1}"/>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wPmCFtcKaKsfr7Mvgh_1579601595&quot;,&quot;DataType&quot;:1,&quot;ImageAutosize&quot;:1}"/>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L9h5sniMf9HNaTv483F_1579601595&quot;,&quot;DataType&quot;:1,&quot;ImageAutosize&quot;:1}"/>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DzgeTbKIamB78Wa1YDL_1579601595&quot;,&quot;DataType&quot;:1,&quot;ImageAutosize&quot;:1}"/>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SZuQw0d80oRtWlFyCC_1579601595&quot;,&quot;DataType&quot;:1,&quot;ImageAutosize&quot;:1}"/>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VWccpmQhmzbK8lLK43S_1579601595&quot;,&quot;DataType&quot;:1,&quot;ImageAutosize&quot;:1}"/>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1aHuNM5couKbwL0TCAC_1579601596&quot;,&quot;DataType&quot;:1,&quot;ImageAutosize&quot;:1}"/>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Eg57FeCMdN614hQ5VGh_1579601596&quot;,&quot;DataType&quot;:1,&quot;ImageAutosize&quot;:1}"/>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aDxNFmcgv2dXtq1HGe3_1579601596&quot;,&quot;DataType&quot;:1,&quot;ImageAutosize&quot;:1}"/>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xotMiH0CFRncOU1btqz_1579601596&quot;,&quot;DataType&quot;:1,&quot;ImageAutosize&quot;:1}"/>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Z2UVzgdb5i0IzOAZ0lp_1579601597&quot;,&quot;DataType&quot;:1,&quot;ImageAutosize&quot;:1}"/>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gDXLLUOeszvJBmWUoFn_1579601597&quot;,&quot;DataType&quot;:1,&quot;ImageAutosize&quot;:1}"/>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dcxsElrdhwO7s8tJZA7_1579601597&quot;,&quot;DataType&quot;:1,&quot;ImageAutosize&quot;:1}"/>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Quspcik1IooW8b7TEZR_1579601597&quot;,&quot;DataType&quot;:1,&quot;ImageAutosize&quot;:1}"/>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YEhRvWXiltFGnNSZSEq_1579601597&quot;,&quot;DataType&quot;:1,&quot;ImageAutosize&quot;:1}"/>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Kf3WF61WRyphh8lfw0p_1579601597&quot;,&quot;DataType&quot;:1,&quot;ImageAutosize&quot;:1}"/>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5FPD2uiovNePfB5tuMs_1579601597&quot;,&quot;DataType&quot;:1,&quot;ImageAutosize&quot;:1}"/>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nM1xNsZ4eQsE9HHRp4_1579601597&quot;,&quot;DataType&quot;:1,&quot;ImageAutosize&quot;:1}"/>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ItwlgKHeEolbPPb2Owo_1579601598&quot;,&quot;DataType&quot;:1,&quot;ImageAutosize&quot;:1}"/>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ysjyprxDSUURXR6XQGj_1579601598&quot;,&quot;DataType&quot;:1,&quot;ImageAutosize&quot;:1}"/>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CyX5h0aNobR0LCjokV_1579601598&quot;,&quot;DataType&quot;:1,&quot;ImageAutosize&quot;:1}"/>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24m5iRF0yhpoH4clZTU_1579601598&quot;,&quot;DataType&quot;:1,&quot;ImageAutosize&quot;:1}"/>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l3I3uKRuyie2NMc5qxM_1579601599&quot;,&quot;DataType&quot;:1,&quot;ImageAutosize&quot;:1}"/>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WnRAQinTO83sYCo76tE_1579601599&quot;,&quot;DataType&quot;:1,&quot;ImageAutosize&quot;:1}"/>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lq6iFC9Xp6B7hRDvTt_1579601599&quot;,&quot;DataType&quot;:1,&quot;ImageAutosize&quot;:1}"/>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oNJccu1ZrZWloCTKR9N_1579601599&quot;,&quot;DataType&quot;:1,&quot;ImageAutosize&quot;:1}"/>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vO89BGtguRLQdd572kg_1579601599&quot;,&quot;DataType&quot;:1,&quot;ImageAutosize&quot;:1}"/>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OcR5IpVqWlplClx0cy_1579601601&quot;,&quot;DataType&quot;:1,&quot;ImageAutosize&quot;:1}"/>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8uM8x7b1p5EPUtZ8WUp_1579601601&quot;,&quot;DataType&quot;:1,&quot;ImageAutosize&quot;:1}"/>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h1VjE3tAda9efXMBmOb_1579601601&quot;,&quot;DataType&quot;:1,&quot;ImageAutosize&quot;:1}"/>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kvI2HCm22AATMuQdU13_1579601601&quot;,&quot;DataType&quot;:1,&quot;ImageAutosize&quot;:1}"/>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eOMBKsdWyupJMcfHbc_1579601601&quot;,&quot;DataType&quot;:1,&quot;ImageAutosize&quot;:1}"/>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a04wtvdsgNJA4YH9zvD_1579601602&quot;,&quot;DataType&quot;:1,&quot;ImageAutosize&quot;:1}"/>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CgeHq6QlqnbvVw2TuH_1579601602&quot;,&quot;DataType&quot;:1,&quot;ImageAutosize&quot;:1}"/>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e8SS11Zi4RiBJM3fVZ_1579601602&quot;,&quot;DataType&quot;:1,&quot;ImageAutosize&quot;:1}"/>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GParQO5uTmOAnu5IAL6_1579601603&quot;,&quot;DataType&quot;:1,&quot;ImageAutosize&quot;:1}"/>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IKpBcpeLFALga53hQ8X_1579601603&quot;,&quot;DataType&quot;:1,&quot;ImageAutosize&quot;:1}"/>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GMTvYeHHghUTCDT6TF_1579601603&quot;,&quot;DataType&quot;:1,&quot;ImageAutosize&quot;:1}"/>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0j0gZqQbm6mykTbMk2T_1579601603&quot;,&quot;DataType&quot;:1,&quot;ImageAutosize&quot;:1}"/>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owIesnK1uShiDH29ZM_1579601603&quot;,&quot;DataType&quot;:1,&quot;ImageAutosize&quot;:1}"/>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AQMp1nzfW90TEhC6AL_1579601603&quot;,&quot;DataType&quot;:1,&quot;ImageAutosize&quot;:1}"/>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Us7Mg0FjCMW7BL19Z2c_1579601603&quot;,&quot;DataType&quot;:1,&quot;ImageAutosize&quot;:1}"/>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61FfPeNh7eq0tHGPoZN_1579601605&quot;,&quot;DataType&quot;:1,&quot;ImageAutosize&quot;:1}"/>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yaYGoeXB4f312svq3sj_1579601605&quot;,&quot;DataType&quot;:1,&quot;ImageAutosize&quot;:1}"/>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i18aQf8KTj1axicGEr_1579601605&quot;,&quot;DataType&quot;:1,&quot;ImageAutosize&quot;:1}"/>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kNZ2b32VqOSiSSeoavv_1579601605&quot;,&quot;DataType&quot;:1,&quot;ImageAutosize&quot;:1}"/>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CcNiatI4iHv2UeQib1z_1579601606&quot;,&quot;DataType&quot;:1,&quot;ImageAutosize&quot;:1}"/>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3mcYMPXLdImzDu33HVG_1579601606&quot;,&quot;DataType&quot;:1,&quot;ImageAutosize&quot;:1}"/>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LilZfMLB5bHrHFcuBel_1579601606&quot;,&quot;DataType&quot;:1,&quot;ImageAutosize&quot;:1}"/>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6XbfRVCZRq7AOw4TE86_1579601606&quot;,&quot;DataType&quot;:1,&quot;ImageAutosize&quot;:1}"/>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9roiakztuJBMkaR2Ge7_1579601606&quot;,&quot;DataType&quot;:1,&quot;ImageAutosize&quot;:1}"/>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3LD00iI20Cb8MfTTrDW_1579601606&quot;,&quot;DataType&quot;:1,&quot;ImageAutosize&quot;:1}"/>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i0u2TpKnpXcc0GvFXK_1579601606&quot;,&quot;DataType&quot;:1,&quot;ImageAutosize&quot;:1}"/>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SGrboPh89cdPlKRspr_1579601607&quot;,&quot;DataType&quot;:1,&quot;ImageAutosize&quot;:1}"/>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edaJCGMmAZHOWu7Kxhr_1579601607&quot;,&quot;DataType&quot;:1,&quot;ImageAutosize&quot;:1}"/>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FaOc3gjYBLqnVBz8DK_1579601607&quot;,&quot;DataType&quot;:1,&quot;ImageAutosize&quot;:1}"/>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rK9MVQVrf82oRBdNHX_1579601608&quot;,&quot;DataType&quot;:1,&quot;ImageAutosize&quot;:1}"/>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T02AXt0EDTtfC9h271n_1579601608&quot;,&quot;DataType&quot;:1,&quot;ImageAutosize&quot;:1}"/>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lR9Vo1Zp0EIeFtqhv80_1579601608&quot;,&quot;DataType&quot;:1,&quot;ImageAutosize&quot;:1}"/>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p4CON9snCjjxy64ZGff_1579601608&quot;,&quot;DataType&quot;:1,&quot;ImageAutosize&quot;:1}"/>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QuZNUwbt4jX8utQ7Ph_1579601609&quot;,&quot;DataType&quot;:1,&quot;ImageAutosize&quot;:1}"/>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gE7S6thTOK0DPgfw2S_1579601609&quot;,&quot;DataType&quot;:1,&quot;ImageAutosize&quot;:1}"/>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d4qdlPeo1NU5d3HejDM_1579601612&quot;,&quot;DataType&quot;:1,&quot;ImageAutosize&quot;:1}"/>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dYP7nJXoDFSfAxGD6D_1579601612&quot;,&quot;DataType&quot;:1,&quot;ImageAutosize&quot;:1}"/>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45nmchMXXJWdrsa6JD_1579601612&quot;,&quot;DataType&quot;:1,&quot;ImageAutosize&quot;:1}"/>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7O5upgninZWdbGsIHf_1579601612&quot;,&quot;DataType&quot;:1,&quot;ImageAutosize&quot;:1}"/>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XUopcLOSsQRWvsETfSi_1579601612&quot;,&quot;DataType&quot;:1,&quot;ImageAutosize&quot;:1}"/>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W5Td01CGy2Lja8pkzLg_1579601612&quot;,&quot;DataType&quot;:1,&quot;ImageAutosize&quot;:1}"/>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IFlUVqklSmAQeCk8BsO_1579601612&quot;,&quot;DataType&quot;:1,&quot;ImageAutosize&quot;:1}"/>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WjGByuZijL6ySrVbUUR_1579601612&quot;,&quot;DataType&quot;:1,&quot;ImageAutosize&quot;:1}"/>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0BFqDWjs2rF1xyssjf_1579601612&quot;,&quot;DataType&quot;:1,&quot;ImageAutosize&quot;:1}"/>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m7EgCOWc7polkNlbGDW_1579601614&quot;,&quot;DataType&quot;:1,&quot;ImageAutosize&quot;:1}"/>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HRX0MYeXtpQxWkQQPr_1579601614&quot;,&quot;DataType&quot;:1,&quot;ImageAutosize&quot;:1}"/>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aOUWfN6h6vDHGAcmYX_1579601614&quot;,&quot;DataType&quot;:1,&quot;ImageAutosize&quot;:1}"/>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yM3FTcjG7HC7JAPYNm_1579601614&quot;,&quot;DataType&quot;:1,&quot;ImageAutosize&quot;:1}"/>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Eegv4twQNkZ5FFrpwe_1579601614&quot;,&quot;DataType&quot;:1,&quot;ImageAutosize&quot;:1}"/>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ZFUnt1vc5bxx8W6PNJ_1579601617&quot;,&quot;DataType&quot;:1,&quot;ImageAutosize&quot;:1}"/>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5HcbReaoHRXx5qV8k9j_1579601617&quot;,&quot;DataType&quot;:1,&quot;ImageAutosize&quot;:1}"/>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BjUifaylhGvUIN9V7L9_1579601617&quot;,&quot;DataType&quot;:1,&quot;ImageAutosize&quot;:1}"/>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pPfOvQh12gEQsBsUl3_1579601617&quot;,&quot;DataType&quot;:1,&quot;ImageAutosize&quot;:1}"/>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loIYchZqlL0WDZJxq8w_1579601617&quot;,&quot;DataType&quot;:1,&quot;ImageAutosize&quot;:1}"/>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uYTn6rvdGus7gnk8CUu_1579601617&quot;,&quot;DataType&quot;:1,&quot;ImageAutosize&quot;:1}"/>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vwqKlXr0Kk93B3IJ1bA_1579601617&quot;,&quot;DataType&quot;:1,&quot;ImageAutosize&quot;:1}"/>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DX4xOf2jwUmkDX8GQKU_1579601618&quot;,&quot;DataType&quot;:1,&quot;ImageAutosize&quot;:1}"/>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LjMNMHUfyr2WS1NfHVh_1579601618&quot;,&quot;DataType&quot;:1,&quot;ImageAutosize&quot;:1}"/>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ZBOlSYHjqOZnEwsRDS_1579601618&quot;,&quot;DataType&quot;:1,&quot;ImageAutosize&quot;:1}"/>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C7283IIWGhl9BK3DAGw_1579601618&quot;,&quot;DataType&quot;:1,&quot;ImageAutosize&quot;:1}"/>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EuhyOIZpTdPAJGyziIo_1579601618&quot;,&quot;DataType&quot;:1,&quot;ImageAutosize&quot;:1}"/>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fUuEBEJLcXaCDbJYaZn_1579601619&quot;,&quot;DataType&quot;:1,&quot;ImageAutosize&quot;:1}"/>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K2kI3pZbhJiFMWTbCd_1579601619&quot;,&quot;DataType&quot;:1,&quot;ImageAutosize&quot;:1}"/>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huYwLBN9dGesgZAQio_1579601621&quot;,&quot;DataType&quot;:1,&quot;ImageAutosize&quot;:1}"/>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ZiUzJeCq2qJv4UZnZSz_1579601622&quot;,&quot;DataType&quot;:1,&quot;ImageAutosize&quot;:1}"/>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5rPjUMpMbPUa817EhpJ_1579601622&quot;,&quot;DataType&quot;:1,&quot;ImageAutosize&quot;:1}"/>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G7cfA2yTc9vzU4BC3J_1579601622&quot;,&quot;DataType&quot;:1,&quot;ImageAutosize&quot;:1}"/>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CS1A8hxW6AZNQKyZaX1_1579601622&quot;,&quot;DataType&quot;:1,&quot;ImageAutosize&quot;:1}"/>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sxqZXHeLMZgAHuRiIZ_1579601622&quot;,&quot;DataType&quot;:1,&quot;ImageAutosize&quot;:1}"/>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7t1mVvWsxqTo5C5m36T_1579601623&quot;,&quot;DataType&quot;:1,&quot;ImageAutosize&quot;:1}"/>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LFIW2JL12n1ZBfYxDvg_1579601624&quot;,&quot;DataType&quot;:1,&quot;ImageAutosize&quot;:1}"/>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X3g69i0KaIpLwlwoH0b_1579601624&quot;,&quot;DataType&quot;:1,&quot;ImageAutosize&quot;:1}"/>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ke1TEjboucCRv4QYzxw_1579601624&quot;,&quot;DataType&quot;:1,&quot;ImageAutosize&quot;:1}"/>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OXbTTdjG0WqitehoSEz_1579601624&quot;,&quot;DataType&quot;:1,&quot;ImageAutosize&quot;:1}"/>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696uY0BwArukqcH3ez7_1579601624&quot;,&quot;DataType&quot;:1,&quot;ImageAutosize&quot;:1}"/>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tDOCUpW9BpLPZzE51Vb_1579601625&quot;,&quot;DataType&quot;:1,&quot;ImageAutosize&quot;:1}"/>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6STKq67a4eGjYzSF6xM_1579601625&quot;,&quot;DataType&quot;:1,&quot;ImageAutosize&quot;:1}"/>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Tt4LvOLLM4zjDX54tF_1579601625&quot;,&quot;DataType&quot;:1,&quot;ImageAutosize&quot;:1}"/>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IYYrcdxnBP4JjMARg6_1579601625&quot;,&quot;DataType&quot;:1,&quot;ImageAutosize&quot;:1}"/>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8z8aix1aECNHVXdPVx_1579601625&quot;,&quot;DataType&quot;:1,&quot;ImageAutosize&quot;:1}"/>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jT86ODCWPOqm7bFd9SA_1579601627&quot;,&quot;DataType&quot;:1,&quot;ImageAutosize&quot;:1}"/>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ykdpt8R3EF9h6LjpsX_1579601627&quot;,&quot;DataType&quot;:1,&quot;ImageAutosize&quot;:1}"/>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xUii7MnPcTrFLqg03S6_1579601627&quot;,&quot;DataType&quot;:1,&quot;ImageAutosize&quot;:1}"/>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NR44U14U8T8gYFYXj1_1579601627&quot;,&quot;DataType&quot;:1,&quot;ImageAutosize&quot;:1}"/>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EnlYr0Q1MddYcoAqb4A_1579601627&quot;,&quot;DataType&quot;:1,&quot;ImageAutosize&quot;:1}"/>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HvSIa9HLztznhzUgYdH_1579601627&quot;,&quot;DataType&quot;:1,&quot;ImageAutosize&quot;:1}"/>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NbOTpPL3QSVjDCsVlzN_1579601627&quot;,&quot;DataType&quot;:1,&quot;ImageAutosize&quot;:1}"/>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CjvUGhoq0Oi3YPxSPvc_1579601628&quot;,&quot;DataType&quot;:1,&quot;ImageAutosize&quot;:1}"/>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3pGHwz900UCCRUADswJ_1579601630&quot;,&quot;DataType&quot;:1,&quot;ImageAutosize&quot;:1}"/>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YZLwKurvCIQxsTemxED_1579601630&quot;,&quot;DataType&quot;:1,&quot;ImageAutosize&quot;:1}"/>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oQcJt9aQYTzvr9pfSWu_1579601631&quot;,&quot;DataType&quot;:1,&quot;ImageAutosize&quot;:1}"/>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KJBeHuPU1xREx45IBjm_1579601631&quot;,&quot;DataType&quot;:1,&quot;ImageAutosize&quot;:1}"/>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39jw38fTK4f1eos8G5O_1579601631&quot;,&quot;DataType&quot;:1,&quot;ImageAutosize&quot;:1}"/>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CFaQQSpEgXHCC5sFmJ_1579601632&quot;,&quot;DataType&quot;:1,&quot;ImageAutosize&quot;:1}"/>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1QCcOhbQ4Sppz5Bgt0_1579601632&quot;,&quot;DataType&quot;:1,&quot;ImageAutosize&quot;:1}"/>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upwCG2hTirLBxkCSkG_1579601632&quot;,&quot;DataType&quot;:1,&quot;ImageAutosize&quot;:1}"/>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W4Hrnkx0hly3WONZstk_1579601632&quot;,&quot;DataType&quot;:1,&quot;ImageAutosize&quot;:1}"/>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TA1BcBBeDt1ndY8a7V1_1579601634&quot;,&quot;DataType&quot;:1,&quot;ImageAutosize&quot;:1}"/>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e7qnOl47yuguWAijwp7_1579601634&quot;,&quot;DataType&quot;:1,&quot;ImageAutosize&quot;:1}"/>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K20i6rAWWtJbUUoMOS_1579601635&quot;,&quot;DataType&quot;:1,&quot;ImageAutosize&quot;:1}"/>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sjXw9P5hwykmd3LOKI_1579601635&quot;,&quot;DataType&quot;:1,&quot;ImageAutosize&quot;:1}"/>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0BtLcA137VnBFnQrRf_1579601635&quot;,&quot;DataType&quot;:1,&quot;ImageAutosize&quot;:1}"/>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MtNM8rVRx7Dp5PNuwG_1579601635&quot;,&quot;DataType&quot;:1,&quot;ImageAutosize&quot;:1}"/>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v8tExEsl6VWtElUI2Nf_1579601635&quot;,&quot;DataType&quot;:1,&quot;ImageAutosize&quot;:1}"/>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B1sIqZaK1Cqzpm3fvIg_1579601635&quot;,&quot;DataType&quot;:1,&quot;ImageAutosize&quot;:1}"/>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EwOorfgcbfsd3l8RQU_1579601636&quot;,&quot;DataType&quot;:1,&quot;ImageAutosize&quot;:1}"/>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E3VMFa3dyEgI71Xuck6_1579601636&quot;,&quot;DataType&quot;:1,&quot;ImageAutosize&quot;:1}"/>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xBlBQMenU5oJxZmEKY_1579601636&quot;,&quot;DataType&quot;:1,&quot;ImageAutosize&quot;:1}"/>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lsURIskmDpER0uRRucZ_1579601636&quot;,&quot;DataType&quot;:1,&quot;ImageAutosize&quot;:1}"/>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bgpL96jWKFg590cZM5z_1579601636&quot;,&quot;DataType&quot;:1,&quot;ImageAutosize&quot;:1}"/>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QHFSrpHXrl8Huw9vuL_1579601637&quot;,&quot;DataType&quot;:1,&quot;ImageAutosize&quot;:1}"/>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jqzDMkFTTpMqZ6yCdg_1579601637&quot;,&quot;DataType&quot;:1,&quot;ImageAutosize&quot;:1}"/>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n778pO6uKrvccCaFukh_1579601637&quot;,&quot;DataType&quot;:1,&quot;ImageAutosize&quot;:1}"/>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1QnR5iJoCmUtjDb74ZE_1579601637&quot;,&quot;DataType&quot;:1,&quot;ImageAutosize&quot;:1}"/>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4xYdg24KGjutdj6nKgD_1579601637&quot;,&quot;DataType&quot;:1,&quot;ImageAutosize&quot;:1}"/>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yTBmecScxn9M6HCqsC_1579601640&quot;,&quot;DataType&quot;:1,&quot;ImageAutosize&quot;:1}"/>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vp0dSjhbzJWocYR4b1h_1579601640&quot;,&quot;DataType&quot;:1,&quot;ImageAutosize&quot;:1}"/>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GkSZKscYnkCGgbYXt7_1579601640&quot;,&quot;DataType&quot;:1,&quot;ImageAutosize&quot;:1}"/>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mc1oaU5PpIlHvt1xhj_1579601640&quot;,&quot;DataType&quot;:1,&quot;ImageAutosize&quot;:1}"/>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y3TEoCC9zKBZEd9xBeR_1579601641&quot;,&quot;DataType&quot;:1,&quot;ImageAutosize&quot;:1}"/>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mDZHCO6WQPOvo96i5an_1579601641&quot;,&quot;DataType&quot;:1,&quot;ImageAutosize&quot;:1}"/>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K50E4IMAQibZF3fro5s_1579601641&quot;,&quot;DataType&quot;:1,&quot;ImageAutosize&quot;:1}"/>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RxeTAY9EK7T7xEcs76z_1579601641&quot;,&quot;DataType&quot;:1,&quot;ImageAutosize&quot;:1}"/>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J2Z6i3CXXAbD3Ba12f4_1579601641&quot;,&quot;DataType&quot;:1,&quot;ImageAutosize&quot;:1}"/>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S6aL73a1vHE1MfDkimW_1579601642&quot;,&quot;DataType&quot;:1,&quot;ImageAutosize&quot;:1}"/>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78UtB0MYjSzK2tKMay6_1579601642&quot;,&quot;DataType&quot;:1,&quot;ImageAutosize&quot;:1}"/>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Q7jTewMmla1wlXfkcc5_1579601642&quot;,&quot;DataType&quot;:1,&quot;ImageAutosize&quot;:1}"/>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Ad7isfIzmB9pNtBEpJF_1579601643&quot;,&quot;DataType&quot;:1,&quot;ImageAutosize&quot;:1}"/>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gjniqhtN5k8WWgKbaR_1579601643&quot;,&quot;DataType&quot;:1,&quot;ImageAutosize&quot;:1}"/>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X7nhpFJuzQFm6bCwGi_1579601643&quot;,&quot;DataType&quot;:1,&quot;ImageAutosize&quot;:1}"/>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2KYifmkaK1R8E3rLJti_1579601643&quot;,&quot;DataType&quot;:1,&quot;ImageAutosize&quot;:1}"/>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aVQLGO1FdnDnpoFjxv4_1579601644&quot;,&quot;DataType&quot;:1,&quot;ImageAutosize&quot;:1}"/>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FFlzXxq3itYCGfK0pU2_1579601644&quot;,&quot;DataType&quot;:1,&quot;ImageAutosize&quot;:1}"/>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Dxgq9YIqZgTrphKFkLg_1579601644&quot;,&quot;DataType&quot;:1,&quot;ImageAutosize&quot;:1}"/>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gdwmEjUhSLCDjafa11L_1579601648&quot;,&quot;DataType&quot;:1,&quot;ImageAutosize&quot;:1}"/>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jdy1hlnbPDIg13ub57h_1579601648&quot;,&quot;DataType&quot;:1,&quot;ImageAutosize&quot;:1}"/>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ciVYpQfAHPj4P9qYnXc_1579601648&quot;,&quot;DataType&quot;:1,&quot;ImageAutosize&quot;:1}"/>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w4nUm6RVuI1L28e8UCi_1579601648&quot;,&quot;DataType&quot;:1,&quot;ImageAutosize&quot;:1}"/>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PqQUkH4havisYpWOB3O_1579601649&quot;,&quot;DataType&quot;:1,&quot;ImageAutosize&quot;:1}"/>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OXH3uHAwdvtp1Umw11A_1579601649&quot;,&quot;DataType&quot;:1,&quot;ImageAutosize&quot;:1}"/>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Nj6Sehnx3dVWx0oVqPX_1579601649&quot;,&quot;DataType&quot;:1,&quot;ImageAutosize&quot;:1}"/>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i0DWNcOmL8IbbJU2Ix4_1579601652&quot;,&quot;DataType&quot;:1,&quot;ImageAutosize&quot;:1}"/>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vIuzU4PoowSQAUP6QWS_1579601652&quot;,&quot;DataType&quot;:1,&quot;ImageAutosize&quot;:1}"/>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entTMq0nMhpNLlxQ0J_1579601652&quot;,&quot;DataType&quot;:1,&quot;ImageAutosize&quot;:1}"/>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ZxQ1RQoP9MPVfuBrdcs_1579601652&quot;,&quot;DataType&quot;:1,&quot;ImageAutosize&quot;:1}"/>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jRuoY3VKi0nErCcFB8K_1579601653&quot;,&quot;DataType&quot;:1,&quot;ImageAutosize&quot;:1}"/>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74ty4XXHLE44S9D7MZU_1579601653&quot;,&quot;DataType&quot;:1,&quot;ImageAutosize&quot;:1}"/>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PT7Czg6ETfvylFOZmF_1579601653&quot;,&quot;DataType&quot;:1,&quot;ImageAutosize&quot;:1}"/>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hXmTSipcDxAyTbUR2O_1579601653&quot;,&quot;DataType&quot;:1,&quot;ImageAutosize&quot;:1}"/>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FHKiE3aYmId6glTXGyb_1579601654&quot;,&quot;DataType&quot;:1,&quot;ImageAutosize&quot;:1}"/>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68PIczUVww2GeSRkvf_1579601654&quot;,&quot;DataType&quot;:1,&quot;ImageAutosize&quot;:1}"/>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MTmx04QhEK6RJlArhC2_1579601654&quot;,&quot;DataType&quot;:1,&quot;ImageAutosize&quot;:1}"/>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3aqtjVYx1oCGggLiHb8_1579601654&quot;,&quot;DataType&quot;:1,&quot;ImageAutosize&quot;:1}"/>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Bj4yd37Owo4cSu9KIqX_1579601654&quot;,&quot;DataType&quot;:1,&quot;ImageAutosize&quot;:1}"/>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nPYXklk0zGl4vFLJnjt_1579601654&quot;,&quot;DataType&quot;:1,&quot;ImageAutosize&quot;:1}"/>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f45rlZmpHl2YkMbmfE_1579601655&quot;,&quot;DataType&quot;:1,&quot;ImageAutosize&quot;:1}"/>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Pzf1N1xeiW57XKqjEVg_1579601657&quot;,&quot;DataType&quot;:1,&quot;ImageAutosize&quot;:1}"/>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Hoyj3Tm6OVwYNTBWT5C_1579601657&quot;,&quot;DataType&quot;:1,&quot;ImageAutosize&quot;:1}"/>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UmsyKAa6hiaVHrjSC4I_1579601657&quot;,&quot;DataType&quot;:1,&quot;ImageAutosize&quot;:1}"/>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6Oj05KmOn93NrBP9Uvo_1579601657&quot;,&quot;DataType&quot;:1,&quot;ImageAutosize&quot;:1}"/>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NELXsE96YfGjjtlaash_1579601657&quot;,&quot;DataType&quot;:1,&quot;ImageAutosize&quot;:1}"/>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gqRXtzMZwGGzpRvdVIk_1579601658&quot;,&quot;DataType&quot;:1,&quot;ImageAutosize&quot;:1}"/>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iSAhHNxCtQfR5h58Yyh_1579601660&quot;,&quot;DataType&quot;:1,&quot;ImageAutosize&quot;:1}"/>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Qlf65pnXlO3DlRT6Xdr_1579601660&quot;,&quot;DataType&quot;:1,&quot;ImageAutosize&quot;:1}"/>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nD8FzwfZObvUfPyHyg_1579601660&quot;,&quot;DataType&quot;:1,&quot;ImageAutosize&quot;:1}"/>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DMypJFFdwrmBDHzEN8F_1579601660&quot;,&quot;DataType&quot;:1,&quot;ImageAutosize&quot;:1}"/>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mfdQLU7TPjGWz8nBND_1579601660&quot;,&quot;DataType&quot;:1,&quot;ImageAutosize&quot;:1}"/>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RG3dhyi1YdDon4CAtS_1579601660&quot;,&quot;DataType&quot;:1,&quot;ImageAutosize&quot;:1}"/>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0053MEuPhOW7SNHOkEm_1579601663&quot;,&quot;DataType&quot;:1,&quot;ImageAutosize&quot;:1}"/>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9eZpZCsdNynWTYPyrT_1579601664&quot;,&quot;DataType&quot;:1,&quot;ImageAutosize&quot;:1}"/>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4EgKxjOvWD0HU3JJK1_1579601664&quot;,&quot;DataType&quot;:1,&quot;ImageAutosize&quot;:1}"/>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ux4oct3xMd6emrA7pQk_1579601664&quot;,&quot;DataType&quot;:1,&quot;ImageAutosize&quot;:1}"/>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CeQOQ4uTYLQOoB0sIA_1579601664&quot;,&quot;DataType&quot;:1,&quot;ImageAutosize&quot;:1}"/>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y29J7fslk7PLoC2mQX9_1579601665&quot;,&quot;DataType&quot;:1,&quot;ImageAutosize&quot;:1}"/>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L0bkYZwVAauKjVqMcbn_1579601665&quot;,&quot;DataType&quot;:1,&quot;ImageAutosize&quot;:1}"/>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l9byo2SVCz319S2sGAM_1579601666&quot;,&quot;DataType&quot;:1,&quot;ImageAutosize&quot;:1}"/>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FGJhFp7gKngfWBlRp8b_1579601666&quot;,&quot;DataType&quot;:1,&quot;ImageAutosize&quot;:1}"/>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i2tYUGTFppPg6cn2AR_1579601666&quot;,&quot;DataType&quot;:1,&quot;ImageAutosize&quot;:1}"/>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5kFxtH16xpKwWQsi7xP_1579601666&quot;,&quot;DataType&quot;:1,&quot;ImageAutosize&quot;:1}"/>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d0oz1gc2cQKjHXobutK_1579601666&quot;,&quot;DataType&quot;:1,&quot;ImageAutosize&quot;:1}"/>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Cny2bosc4HMYFp5OXtV_1579601669&quot;,&quot;DataType&quot;:1,&quot;ImageAutosize&quot;:1}"/>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0WudHjYCXeWms4ZwfLr_1579601669&quot;,&quot;DataType&quot;:1,&quot;ImageAutosize&quot;:1}"/>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S0EaWA3Ph0PKOebIz7O_1579601669&quot;,&quot;DataType&quot;:1,&quot;ImageAutosize&quot;:1}"/>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xZX6uw2YXPLbojPtztH_1579601669&quot;,&quot;DataType&quot;:1,&quot;ImageAutosize&quot;:1}"/>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zBC1j0dqX5ijjUFJPCK_1579601670&quot;,&quot;DataType&quot;:1,&quot;ImageAutosize&quot;:1}"/>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unrbovmaGrhFRzpvDiC_1579601672&quot;,&quot;DataType&quot;:1,&quot;ImageAutosize&quot;:1}"/>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2nEOfBzPxcnRgr9E0sU_1579601672&quot;,&quot;DataType&quot;:1,&quot;ImageAutosize&quot;:1}"/>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Aqi52riR1pVZFkgEDym_1579601672&quot;,&quot;DataType&quot;:1,&quot;ImageAutosize&quot;:1}"/>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NObr0g9QoYptPBXyFn_1579601672&quot;,&quot;DataType&quot;:1,&quot;ImageAutosize&quot;:1}"/>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UyJhRmXr0rMzdB2VL8_1579601672&quot;,&quot;DataType&quot;:1,&quot;ImageAutosize&quot;:1}"/>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3WU5Y7Zj9FEaNK115t_1579601673&quot;,&quot;DataType&quot;:1,&quot;ImageAutosize&quot;:1}"/>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maLSrcX9FHPVcZfoMmq_1579601673&quot;,&quot;DataType&quot;:1,&quot;ImageAutosize&quot;:1}"/>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fJaFoiH53nV5lGSjRg_1579601673&quot;,&quot;DataType&quot;:1,&quot;ImageAutosize&quot;:1}"/>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rf8AU1MaLHmksLCnv7y_1579601673&quot;,&quot;DataType&quot;:1,&quot;ImageAutosize&quot;:1}"/>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HDej52jyM8iyh7Nkduy_1579601673&quot;,&quot;DataType&quot;:1,&quot;ImageAutosize&quot;:1}"/>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71CLNdTYFJpqtUbYXz_1579601675&quot;,&quot;DataType&quot;:1,&quot;ImageAutosize&quot;:1}"/>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OuiC9kzlNI34Q2oXhdu_1579601675&quot;,&quot;DataType&quot;:1,&quot;ImageAutosize&quot;:1}"/>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4GgPTIuPZinda1embi4_1579601676&quot;,&quot;DataType&quot;:1,&quot;ImageAutosize&quot;:1}"/>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qws3o4CiBAWigux7pgc_1579601676&quot;,&quot;DataType&quot;:1,&quot;ImageAutosize&quot;:1}"/>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ualmgXmafj0sQfPxLn_1579601676&quot;,&quot;DataType&quot;:1,&quot;ImageAutosize&quot;:1}"/>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5vd2j0lZAIlXSjnL26W_1579601676&quot;,&quot;DataType&quot;:1,&quot;ImageAutosize&quot;:1}"/>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tK15WjB2EBSPyPUYP8I_1579601676&quot;,&quot;DataType&quot;:1,&quot;ImageAutosize&quot;:1}"/>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QM4O68qyfIm1vS7mCkc_1579601677&quot;,&quot;DataType&quot;:1,&quot;ImageAutosize&quot;:1}"/>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JHhOJKdfhM7jIJqixw_1579601677&quot;,&quot;DataType&quot;:1,&quot;ImageAutosize&quot;:1}"/>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2rMpTZSfbNIWmOrCHC_1579601677&quot;,&quot;DataType&quot;:1,&quot;ImageAutosize&quot;:1}"/>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4FCJdV9MfNgjGQHcYz_1579601677&quot;,&quot;DataType&quot;:1,&quot;ImageAutosize&quot;:1}"/>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skWOJwKB6t4wtzqBQ26_1579601677&quot;,&quot;DataType&quot;:1,&quot;ImageAutosize&quot;:1}"/>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1tyHoVPgC4NY6txjwNK_1579601678&quot;,&quot;DataType&quot;:1,&quot;ImageAutosize&quot;:1}"/>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oVirPAX40znaoeYwom_1579601678&quot;,&quot;DataType&quot;:1,&quot;ImageAutosize&quot;:1}"/>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pxm3aPvERgfcrRQGxJ_1579601679&quot;,&quot;DataType&quot;:1,&quot;ImageAutosize&quot;:1}"/>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36BsQJDrLWXec6jCmLr_1579601679&quot;,&quot;DataType&quot;:1,&quot;ImageAutosize&quot;:1}"/>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IUpLcwqDOz5ZVP9PLI2_1579601679&quot;,&quot;DataType&quot;:1,&quot;ImageAutosize&quot;:1}"/>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EQGmEPnUDZIjH2oP0W_1579601679&quot;,&quot;DataType&quot;:1,&quot;ImageAutosize&quot;:1}"/>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SBUtaTSqmqlPGwLs0gm_1579601679&quot;,&quot;DataType&quot;:1,&quot;ImageAutosize&quot;:1}"/>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48oRuBR1GhyXka9d3Jt_1579601679&quot;,&quot;DataType&quot;:1,&quot;ImageAutosize&quot;:1}"/>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aTzpBUTP3AjQG6VKimT_1579601680&quot;,&quot;DataType&quot;:1,&quot;ImageAutosize&quot;:1}"/>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PK0Su2q5pl5ye5dyNK_1579601681&quot;,&quot;DataType&quot;:1,&quot;ImageAutosize&quot;:1}"/>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F1TwXq5NrSnek41OAwY_1579601681&quot;,&quot;DataType&quot;:1,&quot;ImageAutosize&quot;:1}"/>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0a9TEz8fyNN26xmQcc_1579601681&quot;,&quot;DataType&quot;:1,&quot;ImageAutosize&quot;:1}"/>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KdvTpm2iHJ1siY6PPbl_1579601681&quot;,&quot;DataType&quot;:1,&quot;ImageAutosize&quot;:1}"/>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LfFc9Z5Yxclc6GvpAr5_1579601681&quot;,&quot;DataType&quot;:1,&quot;ImageAutosize&quot;:1}"/>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75IsQiQBXDkCWOlSH1V_1579601684&quot;,&quot;DataType&quot;:1,&quot;ImageAutosize&quot;:1}"/>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G7LLDYm0T91MnCwNcEK_1579601684&quot;,&quot;DataType&quot;:1,&quot;ImageAutosize&quot;:1}"/>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0MyBSFhVzx1K7qfEUvd_1579601684&quot;,&quot;DataType&quot;:1,&quot;ImageAutosize&quot;:1}"/>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8Ugq5jpIV2wkGKnKYpF_1579601684&quot;,&quot;DataType&quot;:1,&quot;ImageAutosize&quot;:1}"/>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0k3h44YdHne3mWUiXDm_1579601684&quot;,&quot;DataType&quot;:1,&quot;ImageAutosize&quot;:1}"/>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9R6vM3zzDSLdVas9Crb_1579601687&quot;,&quot;DataType&quot;:1,&quot;ImageAutosize&quot;:1}"/>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W5icNE5Zkf8zTZTewI_1579601687&quot;,&quot;DataType&quot;:1,&quot;ImageAutosize&quot;:1}"/>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ANLNrKnTXkUx8R73xZ_1579601687&quot;,&quot;DataType&quot;:1,&quot;ImageAutosize&quot;:1}"/>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LseEHE8OVORcfieAMG_1579601687&quot;,&quot;DataType&quot;:1,&quot;ImageAutosize&quot;:1}"/>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pdURGETvkIGFf9atH94_1579601687&quot;,&quot;DataType&quot;:1,&quot;ImageAutosize&quot;:1}"/>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vcfRqxcYZTLrOwqPLI_1579601688&quot;,&quot;DataType&quot;:1,&quot;ImageAutosize&quot;:1}"/>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YYSbyQ5RPl8vJPGnEG_1579601688&quot;,&quot;DataType&quot;:1,&quot;ImageAutosize&quot;:1}"/>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dheTkPypoE8VY5uFv9Q_1579601688&quot;,&quot;DataType&quot;:1,&quot;ImageAutosize&quot;:1}"/>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BuAXfrSdWhBO63a3llh_1579601688&quot;,&quot;DataType&quot;:1,&quot;ImageAutosize&quot;:1}"/>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tRkezTUl8mad9hHcK60_1579601689&quot;,&quot;DataType&quot;:1,&quot;ImageAutosize&quot;:1}"/>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hmoppvuKshjcav0NvpY_1579601689&quot;,&quot;DataType&quot;:1,&quot;ImageAutosize&quot;:1}"/>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zwENryEr45RudNhMbSa_1579601689&quot;,&quot;DataType&quot;:1,&quot;ImageAutosize&quot;:1}"/>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fCDP0Tg4ZtkvplZiN0r_1579601690&quot;,&quot;DataType&quot;:1,&quot;ImageAutosize&quot;:1}"/>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cXKSMrObxnUN8wUTK0C_1579601690&quot;,&quot;DataType&quot;:1,&quot;ImageAutosize&quot;:1}"/>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CPTzgjBZrpV64BTP5Bo_1579601690&quot;,&quot;DataType&quot;:1,&quot;ImageAutosize&quot;:1}"/>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YJzBtuE1e6akRhZQXr_1579601690&quot;,&quot;DataType&quot;:1,&quot;ImageAutosize&quot;:1}"/>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Mn15wdbnJMih1kGxcZ_1579601690&quot;,&quot;DataType&quot;:1,&quot;ImageAutosize&quot;:1}"/>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h1lXCqeVKQTNp17AUX_1579601690&quot;,&quot;DataType&quot;:1,&quot;ImageAutosize&quot;:1}"/>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p7VHs5YbKMNVEZLg3mF_1579601691&quot;,&quot;DataType&quot;:1,&quot;ImageAutosize&quot;:1}"/>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J14NeuoPVGlijpzAuOi_1579601691&quot;,&quot;DataType&quot;:1,&quot;ImageAutosize&quot;:1}"/>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uZWr1OsqIv5TNPcabo_1579601691&quot;,&quot;DataType&quot;:1,&quot;ImageAutosize&quot;:1}"/>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iHmHNtOFJ6qcMU47VHz_1579601691&quot;,&quot;DataType&quot;:1,&quot;ImageAutosize&quot;:1}"/>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HgyjD4HWcOSm8o1kcy_1579601692&quot;,&quot;DataType&quot;:1,&quot;ImageAutosize&quot;:1}"/>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uOoQiDhZGNU5zrp2oj_1579601694&quot;,&quot;DataType&quot;:1,&quot;ImageAutosize&quot;:1}"/>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95gIC1LzIyoMeInMd7_1579601694&quot;,&quot;DataType&quot;:1,&quot;ImageAutosize&quot;:1}"/>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bqr42SAxiHfNN8dsMM_1579601694&quot;,&quot;DataType&quot;:1,&quot;ImageAutosize&quot;:1}"/>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dOyAVeVWEHpCsPG6nkn_1579601694&quot;,&quot;DataType&quot;:1,&quot;ImageAutosize&quot;:1}"/>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X44PBU8gjYQ6Lx3Jp4k_1579601694&quot;,&quot;DataType&quot;:1,&quot;ImageAutosize&quot;:1}"/>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hq10ts9VjklJYo6MO9_1579601695&quot;,&quot;DataType&quot;:1,&quot;ImageAutosize&quot;:1}"/>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xiiZa8vtqfIBbDYyhSJ_1579601695&quot;,&quot;DataType&quot;:1,&quot;ImageAutosize&quot;:1}"/>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OH0XkvkW82pPJbeFfD_1579601695&quot;,&quot;DataType&quot;:1,&quot;ImageAutosize&quot;:1}"/>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mqK00CSsOQY1nVTi5p8_1579601695&quot;,&quot;DataType&quot;:1,&quot;ImageAutosize&quot;:1}"/>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xlm9O0qjXHoMOQUzC5w_1579601695&quot;,&quot;DataType&quot;:1,&quot;ImageAutosize&quot;:1}"/>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McI396D4g6Ix89dbkOy_1579601696&quot;,&quot;DataType&quot;:1,&quot;ImageAutosize&quot;:1}"/>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Czb6CNB13CZYRPZQMrx_1579601696&quot;,&quot;DataType&quot;:1,&quot;ImageAutosize&quot;:1}"/>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wiR5brHdhcfVzzDSGcu_1579601696&quot;,&quot;DataType&quot;:1,&quot;ImageAutosize&quot;:1}"/>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PAU8PiSClotEe4NWYYw_1579601696&quot;,&quot;DataType&quot;:1,&quot;ImageAutosize&quot;:1}"/>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KSWDdQhTjg8UmipNYCX_1579601696&quot;,&quot;DataType&quot;:1,&quot;ImageAutosize&quot;:1}"/>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2SltKvQY8sCdm26oWJE_1579601697&quot;,&quot;DataType&quot;:1,&quot;ImageAutosize&quot;:1}"/>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rn3Upohdzfuzt2dK4ny_1579601697&quot;,&quot;DataType&quot;:1,&quot;ImageAutosize&quot;:1}"/>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tRl1NjEjB7KZO3sO4BO_1579601697&quot;,&quot;DataType&quot;:1,&quot;ImageAutosize&quot;:1}"/>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H4sUPhQ7q8mZNpDKWi_1579601699&quot;,&quot;DataType&quot;:1,&quot;ImageAutosize&quot;:1}"/>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hJaItvABod546VumhMM_1579601700&quot;,&quot;DataType&quot;:1,&quot;ImageAutosize&quot;:1}"/>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m6oabRu9Qq3S1t5zoLs_1579601700&quot;,&quot;DataType&quot;:1,&quot;ImageAutosize&quot;:1}"/>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ZObEKSJMINfn4KwJncD_1579601700&quot;,&quot;DataType&quot;:1,&quot;ImageAutosize&quot;:1}"/>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l62lZu4a6Uso61GLZ1F_1579601700&quot;,&quot;DataType&quot;:1,&quot;ImageAutosize&quot;:1}"/>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59e8bttujswbnKsGfw_1579601700&quot;,&quot;DataType&quot;:1,&quot;ImageAutosize&quot;:1}"/>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esG7mpwHyPYF1aRkBRa_1579601701&quot;,&quot;DataType&quot;:1,&quot;ImageAutosize&quot;:1}"/>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1KwYVrPlNck0MbnUgq_1579601701&quot;,&quot;DataType&quot;:1,&quot;ImageAutosize&quot;:1}"/>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QAKlhtyOBvjSDMHRtye_1579601701&quot;,&quot;DataType&quot;:1,&quot;ImageAutosize&quot;:1}"/>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SIHI7G14QTTAKX9bksQ_1579601702&quot;,&quot;DataType&quot;:1,&quot;ImageAutosize&quot;:1}"/>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GNAEgZ7Gxu3ZQoTKaxG_1579601702&quot;,&quot;DataType&quot;:1,&quot;ImageAutosize&quot;:1}"/>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lt0Md7xhl7zIi1roCL_1579601703&quot;,&quot;DataType&quot;:1,&quot;ImageAutosize&quot;:1}"/>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dC8tPVPSqzahfENJvxN_1579601703&quot;,&quot;DataType&quot;:1,&quot;ImageAutosize&quot;:1}"/>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KumhNFLezbvJGknpaMp_1579601703&quot;,&quot;DataType&quot;:1,&quot;ImageAutosize&quot;:1}"/>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i9A0uTHg9hx6SUQrDR_1579601703&quot;,&quot;DataType&quot;:1,&quot;ImageAutosize&quot;:1}"/>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A65KjFWVXVglokUOs6a_1579601703&quot;,&quot;DataType&quot;:1,&quot;ImageAutosize&quot;:1}"/>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q7g2jiQi8J9qJWlkdtP_1579601704&quot;,&quot;DataType&quot;:1,&quot;ImageAutosize&quot;:1}"/>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NG0wto19S03SXWoqFE_1579601704&quot;,&quot;DataType&quot;:1,&quot;ImageAutosize&quot;:1}"/>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8ezk26WTvkos17BdRk2_1579601704&quot;,&quot;DataType&quot;:1,&quot;ImageAutosize&quot;:1}"/>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5l7Wga8ZIHDbfRsevXR_1579601705&quot;,&quot;DataType&quot;:1,&quot;ImageAutosize&quot;:1}"/>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8PUsoLwyjHEu5SQeGMp_1579601705&quot;,&quot;DataType&quot;:1,&quot;ImageAutosize&quot;:1}"/>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X1oDeBAHDHXnUt4xfk_1579601705&quot;,&quot;DataType&quot;:1,&quot;ImageAutosize&quot;:1}"/>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0t3XsQYt7ACTetUXMj_1579601705&quot;,&quot;DataType&quot;:1,&quot;ImageAutosize&quot;:1}"/>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jLx4hZ1QprJDB063X4x_1579601705&quot;,&quot;DataType&quot;:1,&quot;ImageAutosize&quot;:1}"/>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hjpxD1vNQQXgvKiuXL_1579601707&quot;,&quot;DataType&quot;:1,&quot;ImageAutosize&quot;:1}"/>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cvbww7bBUeoalzTflX_1579601707&quot;,&quot;DataType&quot;:1,&quot;ImageAutosize&quot;:1}"/>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K4SUq3BOM9o18EYeS2a_1579601707&quot;,&quot;DataType&quot;:1,&quot;ImageAutosize&quot;:1}"/>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94KNeymNlZmyJt49Sx_1579601707&quot;,&quot;DataType&quot;:1,&quot;ImageAutosize&quot;:1}"/>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MZyV6Amp8T3gRrTnoVy_1579601708&quot;,&quot;DataType&quot;:1,&quot;ImageAutosize&quot;:1}"/>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p0p6YyctmCgaWhdoCi_1579601708&quot;,&quot;DataType&quot;:1,&quot;ImageAutosize&quot;:1}"/>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9g5ciofrm02ZjouNTT_1579601708&quot;,&quot;DataType&quot;:1,&quot;ImageAutosize&quot;:1}"/>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yPihZBi3DkXOkZtXWx_1579601708&quot;,&quot;DataType&quot;:1,&quot;ImageAutosize&quot;:1}"/>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plSkVys0DB9RaPIk9u7_1579601708&quot;,&quot;DataType&quot;:1,&quot;ImageAutosize&quot;:1}"/>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TrxuAqy4wlDolhITNn3_1579601709&quot;,&quot;DataType&quot;:1,&quot;ImageAutosize&quot;:1}"/>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iLunMHEOw7uEtIfYaUv_1579601711&quot;,&quot;DataType&quot;:1,&quot;ImageAutosize&quot;:1}"/>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k3hm1LWMkXjh1oNetWU_1579601711&quot;,&quot;DataType&quot;:1,&quot;ImageAutosize&quot;:1}"/>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XErt4SxkuIlb54PFVOy_1579601711&quot;,&quot;DataType&quot;:1,&quot;ImageAutosize&quot;:1}"/>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BkFwDR22BMMNFnS2qhu_1579601711&quot;,&quot;DataType&quot;:1,&quot;ImageAutosize&quot;:1}"/>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ht6U04QVgepFOww6Ug_1579601712&quot;,&quot;DataType&quot;:1,&quot;ImageAutosize&quot;:1}"/>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t3ROk6IPo7uUqDCjlum_1579601713&quot;,&quot;DataType&quot;:1,&quot;ImageAutosize&quot;:1}"/>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TSA1Ja5LSCVJyy6XQx_1579601713&quot;,&quot;DataType&quot;:1,&quot;ImageAutosize&quot;:1}"/>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HWLsI0mhyxdvcjeufa_1579601713&quot;,&quot;DataType&quot;:1,&quot;ImageAutosize&quot;:1}"/>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oz0YeBE4REobjx0qNrB_1579601713&quot;,&quot;DataType&quot;:1,&quot;ImageAutosize&quot;:1}"/>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EOPs3CpMpOjqE8v4NNR_1579601713&quot;,&quot;DataType&quot;:1,&quot;ImageAutosize&quot;:1}"/>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pt7tRP2CDTG4jFePOpy_1579601714&quot;,&quot;DataType&quot;:1,&quot;ImageAutosize&quot;:1}"/>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sYVvGN2iWkQfT2NlWZb_1579601714&quot;,&quot;DataType&quot;:1,&quot;ImageAutosize&quot;:1}"/>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eqUXmR9S9ySoszvUZR_1579601714&quot;,&quot;DataType&quot;:1,&quot;ImageAutosize&quot;:1}"/>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Ul8IxGiOLnAJmpf6Btm_1579601714&quot;,&quot;DataType&quot;:1,&quot;ImageAutosize&quot;:1}"/>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zcTejoJfPWiiPTLEpcj_1579601715&quot;,&quot;DataType&quot;:1,&quot;ImageAutosize&quot;:1}"/>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VndpxMG26ST44vL70RM_1579601715&quot;,&quot;DataType&quot;:1,&quot;ImageAutosize&quot;:1}"/>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bGJQFpBv57s1G2wMCn_1579601715&quot;,&quot;DataType&quot;:1,&quot;ImageAutosize&quot;:1}"/>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AUhvxZCYmmddURb5ne_1579601715&quot;,&quot;DataType&quot;:1,&quot;ImageAutosize&quot;:1}"/>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AYGE1uFu5EowlE4lsc_1579601718&quot;,&quot;DataType&quot;:1,&quot;ImageAutosize&quot;:1}"/>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jmmZD2nxWQFqrtMVkGZ_1579601718&quot;,&quot;DataType&quot;:1,&quot;ImageAutosize&quot;:1}"/>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7NQPZxmbKPo67C2GHxX_1579601718&quot;,&quot;DataType&quot;:1,&quot;ImageAutosize&quot;:1}"/>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Fo0jf9LKAfDaxcQLNjl_1579601719&quot;,&quot;DataType&quot;:1,&quot;ImageAutosize&quot;:1}"/>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isBtvu5ZX097EoylOQc_1579601719&quot;,&quot;DataType&quot;:1,&quot;ImageAutosize&quot;:1}"/>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QwPrcH9ZRKiRbpfoYD_1579601719&quot;,&quot;DataType&quot;:1,&quot;ImageAutosize&quot;:1}"/>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NlQ62KyRLEvlsP5kYki_1579601719&quot;,&quot;DataType&quot;:1,&quot;ImageAutosize&quot;:1}"/>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NYlucuA3vNl1MIpryrY_1579601721&quot;,&quot;DataType&quot;:1,&quot;ImageAutosize&quot;:1}"/>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7CN7d705nT09He6pYn_1579601722&quot;,&quot;DataType&quot;:1,&quot;ImageAutosize&quot;:1}"/>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kY8mO9lmKSbm9qzCZd_1579601722&quot;,&quot;DataType&quot;:1,&quot;ImageAutosize&quot;:1}"/>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yEM9qVQuC8eMUphHb1h_1579601722&quot;,&quot;DataType&quot;:1,&quot;ImageAutosize&quot;:1}"/>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qIkbUMN3btB1yBn6W6_1579601722&quot;,&quot;DataType&quot;:1,&quot;ImageAutosize&quot;:1}"/>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yZAARUREnvEcjgg6LPd_1579601723&quot;,&quot;DataType&quot;:1,&quot;ImageAutosize&quot;:1}"/>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jzN4yCxt4Zthg6nNS00_1579601723&quot;,&quot;DataType&quot;:1,&quot;ImageAutosize&quot;:1}"/>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XvnDB8mibnho251mPa0_1579601723&quot;,&quot;DataType&quot;:1,&quot;ImageAutosize&quot;:1}"/>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WKbvgbELYhmhcRkRGA_1579601724&quot;,&quot;DataType&quot;:1,&quot;ImageAutosize&quot;:1}"/>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8xQl7RKLHt2RP8H0Hlp_1579601724&quot;,&quot;DataType&quot;:1,&quot;ImageAutosize&quot;:1}"/>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WxpwoaZb7teNPHYtmyg_1579601725&quot;,&quot;DataType&quot;:1,&quot;ImageAutosize&quot;:1}"/>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KfxC4oBw2hf9sOqt3vY_1579601725&quot;,&quot;DataType&quot;:1,&quot;ImageAutosize&quot;:1}"/>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XROzsd2o5KmQMlWmJ7W_1579601725&quot;,&quot;DataType&quot;:1,&quot;ImageAutosize&quot;:1}"/>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f3ConuZiGus56hSgJT_1579601725&quot;,&quot;DataType&quot;:1,&quot;ImageAutosize&quot;:1}"/>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l8moj5FvAgVPa5Vu7e_1579601726&quot;,&quot;DataType&quot;:1,&quot;ImageAutosize&quot;:1}"/>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BwClfPdIJkW8dv7jd9q_1579601728&quot;,&quot;DataType&quot;:1,&quot;ImageAutosize&quot;:1}"/>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LhEyEZUn8kK19ev3pA_1579601728&quot;,&quot;DataType&quot;:1,&quot;ImageAutosize&quot;:1}"/>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ngghgKvTseP3ucKZMHb_1579601728&quot;,&quot;DataType&quot;:1,&quot;ImageAutosize&quot;:1}"/>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f8rPmGWaE07pglkoRzT_1579601729&quot;,&quot;DataType&quot;:1,&quot;ImageAutosize&quot;:1}"/>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kSXxPm6wjH1ovo5gPKt_1579601729&quot;,&quot;DataType&quot;:1,&quot;ImageAutosize&quot;:1}"/>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RsCPUKPVAqrh9SSy96_1579601729&quot;,&quot;DataType&quot;:1,&quot;ImageAutosize&quot;:1}"/>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XRAPQKvnxVNU9LhBNnr_1579601729&quot;,&quot;DataType&quot;:1,&quot;ImageAutosize&quot;:1}"/>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abujtLxcbEPbwQN1wXB_1579601729&quot;,&quot;DataType&quot;:1,&quot;ImageAutosize&quot;:1}"/>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WO7cJ5HWDlx89gOGCHv_1579601729&quot;,&quot;DataType&quot;:1,&quot;ImageAutosize&quot;:1}"/>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f0HnGD3W2M2flnLNY0R_1579601730&quot;,&quot;DataType&quot;:1,&quot;ImageAutosize&quot;:1}"/>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2AiAz2MT3pfzkpoSNc_1579601730&quot;,&quot;DataType&quot;:1,&quot;ImageAutosize&quot;:1}"/>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zGutCOUFDyPspa5GCN_1579601730&quot;,&quot;DataType&quot;:1,&quot;ImageAutosize&quot;:1}"/>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HW3SRPd5qUpHPY60gxd_1579601731&quot;,&quot;DataType&quot;:1,&quot;ImageAutosize&quot;:1}"/>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SkGhu7EIg2rtrM08Ao_1579601731&quot;,&quot;DataType&quot;:1,&quot;ImageAutosize&quot;:1}"/>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ZOyfzJsUQUjG39tjSF_1579601731&quot;,&quot;DataType&quot;:1,&quot;ImageAutosize&quot;:1}"/>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obNdrrczCIC9QnRxgBT_1579601731&quot;,&quot;DataType&quot;:1,&quot;ImageAutosize&quot;:1}"/>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cq6bl1Jg9ygfZwZEN6U_1579601731&quot;,&quot;DataType&quot;:1,&quot;ImageAutosize&quot;:1}"/>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A6LO629jKBMyDWZEPJm_1579601731&quot;,&quot;DataType&quot;:1,&quot;ImageAutosize&quot;:1}"/>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GqzzJX4dmCmGSNHjJfP_1579601732&quot;,&quot;DataType&quot;:1,&quot;ImageAutosize&quot;:1}"/>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I8TnvAY737dO5prfUsE_1579601732&quot;,&quot;DataType&quot;:1,&quot;ImageAutosize&quot;:1}"/>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IBWsUI37rFpKp7unzd_1579601732&quot;,&quot;DataType&quot;:1,&quot;ImageAutosize&quot;:1}"/>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U1eL7KRMfpbM2pYz02Q_1579601735&quot;,&quot;DataType&quot;:1,&quot;ImageAutosize&quot;:1}"/>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r4LzHhzGtavjOmwNFT3_1579601735&quot;,&quot;DataType&quot;:1,&quot;ImageAutosize&quot;:1}"/>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7YRCk255nffpI1gw8M_1579601736&quot;,&quot;DataType&quot;:1,&quot;ImageAutosize&quot;:1}"/>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aKU54yeWVmUJKPeZktG_1579601736&quot;,&quot;DataType&quot;:1,&quot;ImageAutosize&quot;:1}"/>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EhVef4OCBUhkJOouL22_1579601736&quot;,&quot;DataType&quot;:1,&quot;ImageAutosize&quot;:1}"/>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xn8k5BUln3jKzpnReXO_1579601736&quot;,&quot;DataType&quot;:1,&quot;ImageAutosize&quot;:1}"/>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RWapCUlH3dQrWzDrv8e_1579601736&quot;,&quot;DataType&quot;:1,&quot;ImageAutosize&quot;:1}"/>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ArW5StgnOcqNhBiT8mV_1579601737&quot;,&quot;DataType&quot;:1,&quot;ImageAutosize&quot;:1}"/>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IIThgT5eK1NIomEgBo_1579601737&quot;,&quot;DataType&quot;:1,&quot;ImageAutosize&quot;:1}"/>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vrwNUHCtBtLYMZXDQcp_1579601737&quot;,&quot;DataType&quot;:1,&quot;ImageAutosize&quot;:1}"/>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XBdLCaswOj0j1YJixEX_1579601738&quot;,&quot;DataType&quot;:1,&quot;ImageAutosize&quot;:1}"/>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o43yYf0BlyXIG5ZjtKh_1579601738&quot;,&quot;DataType&quot;:1,&quot;ImageAutosize&quot;:1}"/>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gYb2P1sKABmbtFH852h_1579601738&quot;,&quot;DataType&quot;:1,&quot;ImageAutosize&quot;:1}"/>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D7nASqTni1aOnLgXiiy_1579601739&quot;,&quot;DataType&quot;:1,&quot;ImageAutosize&quot;:1}"/>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zjKTp0kBh1r7gU3JXuJ_1579601739&quot;,&quot;DataType&quot;:1,&quot;ImageAutosize&quot;:1}"/>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XuYa5OyiaWDiZvBNWAA_1579601739&quot;,&quot;DataType&quot;:1,&quot;ImageAutosize&quot;:1}"/>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4aoteLxLkNYGuAPQuGX_1579601739&quot;,&quot;DataType&quot;:1,&quot;ImageAutosize&quot;:1}"/>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PaTjU3hE9F1qYEprrJe_1579601743&quot;,&quot;DataType&quot;:1,&quot;ImageAutosize&quot;:1}"/>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OT1clCyXx2fnZzsfUO1_1579601743&quot;,&quot;DataType&quot;:1,&quot;ImageAutosize&quot;:1}"/>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NtKsU9SULeJcDYPftN_1579601743&quot;,&quot;DataType&quot;:1,&quot;ImageAutosize&quot;:1}"/>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MmlZN8Lpy2EWQKQNbcb_1579601743&quot;,&quot;DataType&quot;:1,&quot;ImageAutosize&quot;:1}"/>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gCG8mo4EHAshW45VCt9_1579601743&quot;,&quot;DataType&quot;:1,&quot;ImageAutosize&quot;:1}"/>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UaeCdWmkk5GaJzTAll_1579601744&quot;,&quot;DataType&quot;:1,&quot;ImageAutosize&quot;:1}"/>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8kfIoBgs68NQRIbNk7X_1579601748&quot;,&quot;DataType&quot;:1,&quot;ImageAutosize&quot;:1}"/>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TwCQOi4FTUn8MwMSQWC_1579601748&quot;,&quot;DataType&quot;:1,&quot;ImageAutosize&quot;:1}"/>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M1wCE7b4YoeRiuH5Uui_1579601749&quot;,&quot;DataType&quot;:1,&quot;ImageAutosize&quot;:1}"/>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nHE2gSw4u5uvFUsoVK_1579601749&quot;,&quot;DataType&quot;:1,&quot;ImageAutosize&quot;:1}"/>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0B6X3aNTVieU4Gsvzx_1579601749&quot;,&quot;DataType&quot;:1,&quot;ImageAutosize&quot;:1}"/>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92PzoA8oPTN9k8YwErv_1579601749&quot;,&quot;DataType&quot;:1,&quot;ImageAutosize&quot;:1}"/>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8306</TotalTime>
  <Words>9288</Words>
  <Application>Microsoft Office PowerPoint</Application>
  <PresentationFormat>Widescreen</PresentationFormat>
  <Paragraphs>807</Paragraphs>
  <Slides>90</Slides>
  <Notes>68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1334</cp:revision>
  <dcterms:created xsi:type="dcterms:W3CDTF">2006-08-16T00:00:00Z</dcterms:created>
  <dcterms:modified xsi:type="dcterms:W3CDTF">2020-01-31T19:00:50Z</dcterms:modified>
</cp:coreProperties>
</file>