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notesSlides/notesSlide69.xml" ContentType="application/vnd.openxmlformats-officedocument.presentationml.notesSlide+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5553" autoAdjust="0"/>
  </p:normalViewPr>
  <p:slideViewPr>
    <p:cSldViewPr>
      <p:cViewPr varScale="1">
        <p:scale>
          <a:sx n="73" d="100"/>
          <a:sy n="73" d="100"/>
        </p:scale>
        <p:origin x="950" y="91"/>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Berge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Berge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Overview'!$A$7,'0. Overview'!$A$32,'0. Overview'!$A$61,'0. Overview'!$A$75,'0. Overview'!$A$93,'0. Overview'!$A$115,'0. Overview'!$A$144,'0. Overview'!$A$160,'0. Overview'!$A$190,'0. Overview'!$A$209)</c:f>
              <c:strCache>
                <c:ptCount val="10"/>
                <c:pt idx="0">
                  <c:v>Bergen</c:v>
                </c:pt>
                <c:pt idx="1">
                  <c:v>Bergen</c:v>
                </c:pt>
                <c:pt idx="2">
                  <c:v>Bergen</c:v>
                </c:pt>
                <c:pt idx="3">
                  <c:v>Bergen</c:v>
                </c:pt>
                <c:pt idx="4">
                  <c:v>Bergen</c:v>
                </c:pt>
                <c:pt idx="5">
                  <c:v>Bergen</c:v>
                </c:pt>
                <c:pt idx="6">
                  <c:v>Bergen</c:v>
                </c:pt>
                <c:pt idx="7">
                  <c:v>Bergen </c:v>
                </c:pt>
                <c:pt idx="8">
                  <c:v>Bergen</c:v>
                </c:pt>
                <c:pt idx="9">
                  <c:v>Bergen</c:v>
                </c:pt>
              </c:strCache>
            </c:strRef>
          </c:cat>
          <c:val>
            <c:numRef>
              <c:f>('0. Overview'!$C$7,'0. Overview'!$C$32,'0. Overview'!$C$61,'0. Overview'!$C$75,'0. Overview'!$C$93,'0. Overview'!$C$115,'0. Overview'!$C$144,'0. Overview'!$C$160,'0. Overview'!$C$190,'0. Overview'!$C$209)</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ACA2-42E0-B574-88D8017BE0E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Overview'!$A$7,'0. Overview'!$A$32,'0. Overview'!$A$61,'0. Overview'!$A$75,'0. Overview'!$A$93,'0. Overview'!$A$115,'0. Overview'!$A$144,'0. Overview'!$A$160,'0. Overview'!$A$190,'0. Overview'!$A$209)</c:f>
              <c:strCache>
                <c:ptCount val="10"/>
                <c:pt idx="0">
                  <c:v>Bergen</c:v>
                </c:pt>
                <c:pt idx="1">
                  <c:v>Bergen</c:v>
                </c:pt>
                <c:pt idx="2">
                  <c:v>Bergen</c:v>
                </c:pt>
                <c:pt idx="3">
                  <c:v>Bergen</c:v>
                </c:pt>
                <c:pt idx="4">
                  <c:v>Bergen</c:v>
                </c:pt>
                <c:pt idx="5">
                  <c:v>Bergen</c:v>
                </c:pt>
                <c:pt idx="6">
                  <c:v>Bergen</c:v>
                </c:pt>
                <c:pt idx="7">
                  <c:v>Bergen </c:v>
                </c:pt>
                <c:pt idx="8">
                  <c:v>Bergen</c:v>
                </c:pt>
                <c:pt idx="9">
                  <c:v>Bergen</c:v>
                </c:pt>
              </c:strCache>
            </c:strRef>
          </c:cat>
          <c:val>
            <c:numRef>
              <c:f>('0. Overview'!$D$7,'0. Overview'!$D$32,'0. Overview'!$D$61,'0. Overview'!$D$75,'0. Overview'!$D$93,'0. Overview'!$D$115,'0. Overview'!$D$144,'0. Overview'!$D$160,'0. Overview'!$D$190,'0. Overview'!$D$209)</c:f>
              <c:numCache>
                <c:formatCode>General</c:formatCode>
                <c:ptCount val="10"/>
                <c:pt idx="0">
                  <c:v>16.875</c:v>
                </c:pt>
                <c:pt idx="1">
                  <c:v>13.875</c:v>
                </c:pt>
                <c:pt idx="2">
                  <c:v>6.875</c:v>
                </c:pt>
                <c:pt idx="3">
                  <c:v>14.875</c:v>
                </c:pt>
                <c:pt idx="4">
                  <c:v>18.875</c:v>
                </c:pt>
                <c:pt idx="5">
                  <c:v>18.875</c:v>
                </c:pt>
                <c:pt idx="6">
                  <c:v>11.875</c:v>
                </c:pt>
                <c:pt idx="7">
                  <c:v>17.875</c:v>
                </c:pt>
                <c:pt idx="8">
                  <c:v>7.875</c:v>
                </c:pt>
                <c:pt idx="9">
                  <c:v>12.875</c:v>
                </c:pt>
              </c:numCache>
            </c:numRef>
          </c:val>
          <c:extLst>
            <c:ext xmlns:c16="http://schemas.microsoft.com/office/drawing/2014/chart" uri="{C3380CC4-5D6E-409C-BE32-E72D297353CC}">
              <c16:uniqueId val="{00000001-ACA2-42E0-B574-88D8017BE0E7}"/>
            </c:ext>
          </c:extLst>
        </c:ser>
        <c:ser>
          <c:idx val="3"/>
          <c:order val="2"/>
          <c:spPr>
            <a:solidFill>
              <a:schemeClr val="bg1">
                <a:lumMod val="65000"/>
              </a:schemeClr>
            </a:solidFill>
            <a:ln>
              <a:solidFill>
                <a:schemeClr val="tx1">
                  <a:lumMod val="95000"/>
                  <a:lumOff val="5000"/>
                </a:schemeClr>
              </a:solidFill>
            </a:ln>
            <a:effectLst/>
          </c:spPr>
          <c:invertIfNegative val="0"/>
          <c:cat>
            <c:strRef>
              <c:f>('0. Overview'!$A$7,'0. Overview'!$A$32,'0. Overview'!$A$61,'0. Overview'!$A$75,'0. Overview'!$A$93,'0. Overview'!$A$115,'0. Overview'!$A$144,'0. Overview'!$A$160,'0. Overview'!$A$190,'0. Overview'!$A$209)</c:f>
              <c:strCache>
                <c:ptCount val="10"/>
                <c:pt idx="0">
                  <c:v>Bergen</c:v>
                </c:pt>
                <c:pt idx="1">
                  <c:v>Bergen</c:v>
                </c:pt>
                <c:pt idx="2">
                  <c:v>Bergen</c:v>
                </c:pt>
                <c:pt idx="3">
                  <c:v>Bergen</c:v>
                </c:pt>
                <c:pt idx="4">
                  <c:v>Bergen</c:v>
                </c:pt>
                <c:pt idx="5">
                  <c:v>Bergen</c:v>
                </c:pt>
                <c:pt idx="6">
                  <c:v>Bergen</c:v>
                </c:pt>
                <c:pt idx="7">
                  <c:v>Bergen </c:v>
                </c:pt>
                <c:pt idx="8">
                  <c:v>Bergen</c:v>
                </c:pt>
                <c:pt idx="9">
                  <c:v>Bergen</c:v>
                </c:pt>
              </c:strCache>
            </c:strRef>
          </c:cat>
          <c:val>
            <c:numRef>
              <c:f>('0. Overview'!$E$7,'0. Overview'!$E$32,'0. Overview'!$E$61,'0. Overview'!$E$75,'0. Overview'!$E$93,'0. Overview'!$E$115,'0. Overview'!$E$144,'0. Overview'!$E$160,'0. Overview'!$E$190,'0. Overview'!$E$209)</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ACA2-42E0-B574-88D8017BE0E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Overview'!$A$232,'0. Overview'!$A$255,'0. Overview'!$A$284,'0. Overview'!$A$303,'0. Overview'!$A$327,'0. Overview'!$A$342,'0. Overview'!$A$381,'0. Overview'!$A$402,'0. Overview'!$A$420)</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Overview'!$C$232,'0. Overview'!$C$255,'0. Overview'!$C$284,'0. Overview'!$C$303,'0. Overview'!$C$327,'0. Overview'!$C$342,'0. Overview'!$C$381,'0. Overview'!$C$402,'0. Overview'!$C$420)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27D-4807-ADC3-017EA49F763C}"/>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Overview'!$A$232,'0. Overview'!$A$255,'0. Overview'!$A$284,'0. Overview'!$A$303,'0. Overview'!$A$327,'0. Overview'!$A$342,'0. Overview'!$A$381,'0. Overview'!$A$402,'0. Overview'!$A$420)</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Overview'!$D$232,'0. Overview'!$D$255,'0. Overview'!$D$284,'0. Overview'!$D$303,'0. Overview'!$D$327,'0. Overview'!$D$342,'0. Overview'!$D$381,'0. Overview'!$D$402,'0. Overview'!$D$420)</c:f>
              <c:numCache>
                <c:formatCode>General</c:formatCode>
                <c:ptCount val="9"/>
                <c:pt idx="0">
                  <c:v>16.875</c:v>
                </c:pt>
                <c:pt idx="1">
                  <c:v>15.875</c:v>
                </c:pt>
                <c:pt idx="2">
                  <c:v>8.875</c:v>
                </c:pt>
                <c:pt idx="3">
                  <c:v>11.875</c:v>
                </c:pt>
                <c:pt idx="4">
                  <c:v>10.875</c:v>
                </c:pt>
                <c:pt idx="5">
                  <c:v>17.875</c:v>
                </c:pt>
                <c:pt idx="6">
                  <c:v>0.875</c:v>
                </c:pt>
                <c:pt idx="7">
                  <c:v>3.875</c:v>
                </c:pt>
                <c:pt idx="8">
                  <c:v>7.875</c:v>
                </c:pt>
              </c:numCache>
            </c:numRef>
          </c:val>
          <c:extLst>
            <c:ext xmlns:c16="http://schemas.microsoft.com/office/drawing/2014/chart" uri="{C3380CC4-5D6E-409C-BE32-E72D297353CC}">
              <c16:uniqueId val="{00000001-927D-4807-ADC3-017EA49F763C}"/>
            </c:ext>
          </c:extLst>
        </c:ser>
        <c:ser>
          <c:idx val="3"/>
          <c:order val="2"/>
          <c:spPr>
            <a:solidFill>
              <a:schemeClr val="bg2">
                <a:lumMod val="75000"/>
              </a:schemeClr>
            </a:solidFill>
            <a:ln>
              <a:solidFill>
                <a:schemeClr val="tx1"/>
              </a:solidFill>
            </a:ln>
            <a:effectLst/>
          </c:spPr>
          <c:invertIfNegative val="0"/>
          <c:cat>
            <c:strRef>
              <c:f>('0. Overview'!$A$232,'0. Overview'!$A$255,'0. Overview'!$A$284,'0. Overview'!$A$303,'0. Overview'!$A$327,'0. Overview'!$A$342,'0. Overview'!$A$381,'0. Overview'!$A$402,'0. Overview'!$A$420)</c:f>
              <c:strCache>
                <c:ptCount val="9"/>
                <c:pt idx="0">
                  <c:v>Bergen</c:v>
                </c:pt>
                <c:pt idx="1">
                  <c:v>Bergen</c:v>
                </c:pt>
                <c:pt idx="2">
                  <c:v>Bergen</c:v>
                </c:pt>
                <c:pt idx="3">
                  <c:v>Bergen</c:v>
                </c:pt>
                <c:pt idx="4">
                  <c:v>Bergen</c:v>
                </c:pt>
                <c:pt idx="5">
                  <c:v>Bergen</c:v>
                </c:pt>
                <c:pt idx="6">
                  <c:v>Bergen</c:v>
                </c:pt>
                <c:pt idx="7">
                  <c:v>Bergen</c:v>
                </c:pt>
                <c:pt idx="8">
                  <c:v>Bergen</c:v>
                </c:pt>
              </c:strCache>
            </c:strRef>
          </c:cat>
          <c:val>
            <c:numRef>
              <c:f>('0. Overview'!$E$232,'0. Overview'!$E$255,'0. Overview'!$E$284,'0. Overview'!$E$303,'0. Overview'!$E$327,'0. Overview'!$E$342,'0. Overview'!$E$381,'0. Overview'!$E$402,'0. Overview'!$E$420)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27D-4807-ADC3-017EA49F763C}"/>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Bergen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0.67700000000000005</c:v>
                </c:pt>
                <c:pt idx="1">
                  <c:v>8.2000000000000003E-2</c:v>
                </c:pt>
                <c:pt idx="2">
                  <c:v>1.2999999999999999E-2</c:v>
                </c:pt>
                <c:pt idx="3">
                  <c:v>0.182</c:v>
                </c:pt>
                <c:pt idx="4">
                  <c:v>1E-3</c:v>
                </c:pt>
                <c:pt idx="5">
                  <c:v>0.189</c:v>
                </c:pt>
                <c:pt idx="6">
                  <c:v>0.22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0.74099999999999999</c:v>
                </c:pt>
                <c:pt idx="1">
                  <c:v>0.73299999999999998</c:v>
                </c:pt>
                <c:pt idx="2">
                  <c:v>0.74299999999999999</c:v>
                </c:pt>
                <c:pt idx="3">
                  <c:v>0.73499999999999999</c:v>
                </c:pt>
                <c:pt idx="4">
                  <c:v>0.67700000000000005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7.1999999999999995E-2</c:v>
                </c:pt>
                <c:pt idx="1">
                  <c:v>7.1999999999999995E-2</c:v>
                </c:pt>
                <c:pt idx="2">
                  <c:v>7.0000000000000007E-2</c:v>
                </c:pt>
                <c:pt idx="3">
                  <c:v>7.4999999999999997E-2</c:v>
                </c:pt>
                <c:pt idx="4">
                  <c:v>8.2000000000000003E-2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6.0000000000000001E-3</c:v>
                </c:pt>
                <c:pt idx="1">
                  <c:v>7.0000000000000001E-3</c:v>
                </c:pt>
                <c:pt idx="2">
                  <c:v>4.0000000000000001E-3</c:v>
                </c:pt>
                <c:pt idx="3">
                  <c:v>6.0000000000000001E-3</c:v>
                </c:pt>
                <c:pt idx="4">
                  <c:v>1.2999999999999999E-2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0.18099999999999999</c:v>
                </c:pt>
                <c:pt idx="1">
                  <c:v>0.18</c:v>
                </c:pt>
                <c:pt idx="2">
                  <c:v>0.18</c:v>
                </c:pt>
                <c:pt idx="3">
                  <c:v>0.17899999999999999</c:v>
                </c:pt>
                <c:pt idx="4">
                  <c:v>0.182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0.19900000000000001</c:v>
                </c:pt>
                <c:pt idx="1">
                  <c:v>0.20599999999999999</c:v>
                </c:pt>
                <c:pt idx="2">
                  <c:v>0.21</c:v>
                </c:pt>
                <c:pt idx="3">
                  <c:v>0.20399999999999999</c:v>
                </c:pt>
                <c:pt idx="4">
                  <c:v>0.22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57</c:v>
                </c:pt>
                <c:pt idx="1">
                  <c:v>55</c:v>
                </c:pt>
                <c:pt idx="2">
                  <c:v>56</c:v>
                </c:pt>
                <c:pt idx="3">
                  <c:v>55</c:v>
                </c:pt>
                <c:pt idx="4">
                  <c:v>56</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1" formatCode="0.00">
                  <c:v>55.675839619999998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0.308</c:v>
                </c:pt>
                <c:pt idx="1">
                  <c:v>0.314</c:v>
                </c:pt>
                <c:pt idx="2">
                  <c:v>0.315</c:v>
                </c:pt>
                <c:pt idx="3">
                  <c:v>0.308</c:v>
                </c:pt>
                <c:pt idx="4">
                  <c:v>0.30499999999999999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6">
                  <c:v>0.30499999999999999</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Palisades Park borough</c:v>
                </c:pt>
                <c:pt idx="1">
                  <c:v>Edgewater borough</c:v>
                </c:pt>
                <c:pt idx="2">
                  <c:v>Fairview borough</c:v>
                </c:pt>
                <c:pt idx="3">
                  <c:v>Wallington borough</c:v>
                </c:pt>
                <c:pt idx="4">
                  <c:v>Fort Lee borough</c:v>
                </c:pt>
                <c:pt idx="5">
                  <c:v>Cliffside Park borough</c:v>
                </c:pt>
                <c:pt idx="6">
                  <c:v>Moonachie borough</c:v>
                </c:pt>
                <c:pt idx="7">
                  <c:v>Garfield city</c:v>
                </c:pt>
                <c:pt idx="8">
                  <c:v>Ridgefield borough</c:v>
                </c:pt>
                <c:pt idx="9">
                  <c:v>Englewood Cliffs borough</c:v>
                </c:pt>
              </c:strCache>
            </c:strRef>
          </c:cat>
          <c:val>
            <c:numRef>
              <c:f>Sheet1!$B$2:$B$11</c:f>
              <c:numCache>
                <c:formatCode>0.00%</c:formatCode>
                <c:ptCount val="10"/>
                <c:pt idx="0">
                  <c:v>0.60199999999999998</c:v>
                </c:pt>
                <c:pt idx="1">
                  <c:v>0.50700000000000001</c:v>
                </c:pt>
                <c:pt idx="2">
                  <c:v>0.50700000000000001</c:v>
                </c:pt>
                <c:pt idx="3">
                  <c:v>0.48899999999999999</c:v>
                </c:pt>
                <c:pt idx="4">
                  <c:v>0.48599999999999999</c:v>
                </c:pt>
                <c:pt idx="5">
                  <c:v>0.47899999999999998</c:v>
                </c:pt>
                <c:pt idx="6">
                  <c:v>0.46</c:v>
                </c:pt>
                <c:pt idx="7">
                  <c:v>0.45800000000000002</c:v>
                </c:pt>
                <c:pt idx="8">
                  <c:v>0.44900000000000001</c:v>
                </c:pt>
                <c:pt idx="9">
                  <c:v>0.439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Bergen County avg. 30.9%</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Palisades Park borough</c:v>
                </c:pt>
                <c:pt idx="1">
                  <c:v>Edgewater borough</c:v>
                </c:pt>
                <c:pt idx="2">
                  <c:v>Fairview borough</c:v>
                </c:pt>
                <c:pt idx="3">
                  <c:v>Wallington borough</c:v>
                </c:pt>
                <c:pt idx="4">
                  <c:v>Fort Lee borough</c:v>
                </c:pt>
                <c:pt idx="5">
                  <c:v>Cliffside Park borough</c:v>
                </c:pt>
                <c:pt idx="6">
                  <c:v>Moonachie borough</c:v>
                </c:pt>
                <c:pt idx="7">
                  <c:v>Garfield city</c:v>
                </c:pt>
                <c:pt idx="8">
                  <c:v>Ridgefield borough</c:v>
                </c:pt>
                <c:pt idx="9">
                  <c:v>Englewood Cliffs borough</c:v>
                </c:pt>
              </c:strCache>
            </c:strRef>
          </c:cat>
          <c:val>
            <c:numRef>
              <c:f>Sheet1!$C$2:$C$11</c:f>
              <c:numCache>
                <c:formatCode>0%</c:formatCode>
                <c:ptCount val="10"/>
                <c:pt idx="0">
                  <c:v>0.309</c:v>
                </c:pt>
                <c:pt idx="1">
                  <c:v>0.309</c:v>
                </c:pt>
                <c:pt idx="2">
                  <c:v>0.309</c:v>
                </c:pt>
                <c:pt idx="3">
                  <c:v>0.309</c:v>
                </c:pt>
                <c:pt idx="4">
                  <c:v>0.309</c:v>
                </c:pt>
                <c:pt idx="5">
                  <c:v>0.309</c:v>
                </c:pt>
                <c:pt idx="6">
                  <c:v>0.309</c:v>
                </c:pt>
                <c:pt idx="7">
                  <c:v>0.309</c:v>
                </c:pt>
                <c:pt idx="8">
                  <c:v>0.309</c:v>
                </c:pt>
                <c:pt idx="9">
                  <c:v>0.309</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408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0.59799999999999998</c:v>
                </c:pt>
                <c:pt idx="1">
                  <c:v>0.60099999999999998</c:v>
                </c:pt>
                <c:pt idx="2">
                  <c:v>0.59</c:v>
                </c:pt>
                <c:pt idx="3">
                  <c:v>0.59699999999999998</c:v>
                </c:pt>
                <c:pt idx="4">
                  <c:v>0.59299999999999997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4">
                  <c:v>0.59299999999999997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416301673228347"/>
          <c:y val="0.88669235990313056"/>
          <c:w val="0.13858993602362207"/>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9">
                  <c:v>200279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57088</c:v>
                </c:pt>
                <c:pt idx="1">
                  <c:v>69127</c:v>
                </c:pt>
                <c:pt idx="2">
                  <c:v>74064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2621581160186821"/>
          <c:y val="0.88694641230867255"/>
          <c:w val="0.873784188398131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33411868138295"/>
          <c:y val="2.6953335422200752E-2"/>
          <c:w val="0.78734953715339051"/>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Teaneck township</c:v>
                </c:pt>
                <c:pt idx="1">
                  <c:v>Fair Lawn borough</c:v>
                </c:pt>
                <c:pt idx="2">
                  <c:v>Hackensack city</c:v>
                </c:pt>
                <c:pt idx="3">
                  <c:v>Ridgewood village</c:v>
                </c:pt>
                <c:pt idx="4">
                  <c:v>Fort Lee borough</c:v>
                </c:pt>
                <c:pt idx="5">
                  <c:v>Garfield city</c:v>
                </c:pt>
                <c:pt idx="6">
                  <c:v>Bergenfield borough</c:v>
                </c:pt>
                <c:pt idx="7">
                  <c:v>Englewood city</c:v>
                </c:pt>
                <c:pt idx="8">
                  <c:v>Lodi borough</c:v>
                </c:pt>
                <c:pt idx="9">
                  <c:v>Mahwah township</c:v>
                </c:pt>
                <c:pt idx="10">
                  <c:v>Cliffside Park borough</c:v>
                </c:pt>
                <c:pt idx="11">
                  <c:v>Tenafly borough</c:v>
                </c:pt>
                <c:pt idx="12">
                  <c:v>Paramus borough</c:v>
                </c:pt>
                <c:pt idx="13">
                  <c:v>Elmwood Park borough</c:v>
                </c:pt>
                <c:pt idx="14">
                  <c:v>Wyckoff township</c:v>
                </c:pt>
                <c:pt idx="15">
                  <c:v>Glen Rock borough</c:v>
                </c:pt>
                <c:pt idx="16">
                  <c:v>New Milford borough</c:v>
                </c:pt>
                <c:pt idx="17">
                  <c:v>Ramsey borough</c:v>
                </c:pt>
                <c:pt idx="18">
                  <c:v>Lyndhurst township</c:v>
                </c:pt>
                <c:pt idx="19">
                  <c:v>Rutherford borough</c:v>
                </c:pt>
              </c:strCache>
            </c:strRef>
          </c:cat>
          <c:val>
            <c:numRef>
              <c:f>Sheet1!$B$2:$B$21</c:f>
              <c:numCache>
                <c:formatCode>0</c:formatCode>
                <c:ptCount val="20"/>
                <c:pt idx="0">
                  <c:v>9760</c:v>
                </c:pt>
                <c:pt idx="1">
                  <c:v>8518</c:v>
                </c:pt>
                <c:pt idx="2">
                  <c:v>7660</c:v>
                </c:pt>
                <c:pt idx="3">
                  <c:v>7608</c:v>
                </c:pt>
                <c:pt idx="4">
                  <c:v>6851</c:v>
                </c:pt>
                <c:pt idx="5">
                  <c:v>6656</c:v>
                </c:pt>
                <c:pt idx="6">
                  <c:v>6143</c:v>
                </c:pt>
                <c:pt idx="7">
                  <c:v>6138</c:v>
                </c:pt>
                <c:pt idx="8">
                  <c:v>5422</c:v>
                </c:pt>
                <c:pt idx="9">
                  <c:v>5028</c:v>
                </c:pt>
                <c:pt idx="10">
                  <c:v>5022</c:v>
                </c:pt>
                <c:pt idx="11">
                  <c:v>4996</c:v>
                </c:pt>
                <c:pt idx="12">
                  <c:v>4817</c:v>
                </c:pt>
                <c:pt idx="13">
                  <c:v>4786</c:v>
                </c:pt>
                <c:pt idx="14">
                  <c:v>4129</c:v>
                </c:pt>
                <c:pt idx="15">
                  <c:v>4024</c:v>
                </c:pt>
                <c:pt idx="16">
                  <c:v>3980</c:v>
                </c:pt>
                <c:pt idx="17">
                  <c:v>3955</c:v>
                </c:pt>
                <c:pt idx="18">
                  <c:v>3902</c:v>
                </c:pt>
                <c:pt idx="19">
                  <c:v>3822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0.19</c:v>
                </c:pt>
                <c:pt idx="1">
                  <c:v>0.19</c:v>
                </c:pt>
                <c:pt idx="2">
                  <c:v>0.15</c:v>
                </c:pt>
                <c:pt idx="3">
                  <c:v>0.15</c:v>
                </c:pt>
                <c:pt idx="4">
                  <c:v>0.15372594258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6">
                  <c:v>0.15372594258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9164423446595459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1888</c:v>
                </c:pt>
                <c:pt idx="1">
                  <c:v>989</c:v>
                </c:pt>
                <c:pt idx="2">
                  <c:v>1056</c:v>
                </c:pt>
                <c:pt idx="3">
                  <c:v>1197</c:v>
                </c:pt>
                <c:pt idx="4">
                  <c:v>1042</c:v>
                </c:pt>
                <c:pt idx="5">
                  <c:v>1805</c:v>
                </c:pt>
                <c:pt idx="6">
                  <c:v>1241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8">
                  <c:v>110623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94107</c:v>
                </c:pt>
                <c:pt idx="1">
                  <c:v>100361</c:v>
                </c:pt>
                <c:pt idx="2">
                  <c:v>108827</c:v>
                </c:pt>
                <c:pt idx="3">
                  <c:v>104623</c:v>
                </c:pt>
                <c:pt idx="4">
                  <c:v>105171</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6" formatCode="_(&quot;$&quot;* #,##0_);_(&quot;$&quot;* \(#,##0\);_(&quot;$&quot;* &quot;-&quot;??_);_(@_)">
                  <c:v>105171</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Fairview borough</c:v>
                </c:pt>
                <c:pt idx="1">
                  <c:v>Garfield city</c:v>
                </c:pt>
                <c:pt idx="2">
                  <c:v>Lodi borough</c:v>
                </c:pt>
                <c:pt idx="3">
                  <c:v>Hackensack city</c:v>
                </c:pt>
                <c:pt idx="4">
                  <c:v>Elmwood Park borough</c:v>
                </c:pt>
                <c:pt idx="5">
                  <c:v>Wallington borough</c:v>
                </c:pt>
                <c:pt idx="6">
                  <c:v>Palisades Park borough</c:v>
                </c:pt>
                <c:pt idx="7">
                  <c:v>Little Ferry borough</c:v>
                </c:pt>
                <c:pt idx="8">
                  <c:v>Moonachie borough</c:v>
                </c:pt>
                <c:pt idx="9">
                  <c:v>Ridgefield Park village</c:v>
                </c:pt>
              </c:strCache>
            </c:strRef>
          </c:cat>
          <c:val>
            <c:numRef>
              <c:f>Sheet1!$B$2:$B$11</c:f>
              <c:numCache>
                <c:formatCode>_("$"* #,##0_);_("$"* \(#,##0\);_("$"* "-"??_);_(@_)</c:formatCode>
                <c:ptCount val="10"/>
                <c:pt idx="0">
                  <c:v>54904</c:v>
                </c:pt>
                <c:pt idx="1">
                  <c:v>66296</c:v>
                </c:pt>
                <c:pt idx="2">
                  <c:v>70821</c:v>
                </c:pt>
                <c:pt idx="3">
                  <c:v>73716</c:v>
                </c:pt>
                <c:pt idx="4">
                  <c:v>75091</c:v>
                </c:pt>
                <c:pt idx="5">
                  <c:v>75410</c:v>
                </c:pt>
                <c:pt idx="6">
                  <c:v>76297</c:v>
                </c:pt>
                <c:pt idx="7">
                  <c:v>77368</c:v>
                </c:pt>
                <c:pt idx="8">
                  <c:v>83125</c:v>
                </c:pt>
                <c:pt idx="9">
                  <c:v>86502</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Bergen Median $109,497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Fairview borough</c:v>
                </c:pt>
                <c:pt idx="1">
                  <c:v>Garfield city</c:v>
                </c:pt>
                <c:pt idx="2">
                  <c:v>Lodi borough</c:v>
                </c:pt>
                <c:pt idx="3">
                  <c:v>Hackensack city</c:v>
                </c:pt>
                <c:pt idx="4">
                  <c:v>Elmwood Park borough</c:v>
                </c:pt>
                <c:pt idx="5">
                  <c:v>Wallington borough</c:v>
                </c:pt>
                <c:pt idx="6">
                  <c:v>Palisades Park borough</c:v>
                </c:pt>
                <c:pt idx="7">
                  <c:v>Little Ferry borough</c:v>
                </c:pt>
                <c:pt idx="8">
                  <c:v>Moonachie borough</c:v>
                </c:pt>
                <c:pt idx="9">
                  <c:v>Ridgefield Park village</c:v>
                </c:pt>
              </c:strCache>
            </c:strRef>
          </c:cat>
          <c:val>
            <c:numRef>
              <c:f>Sheet1!$C$2:$C$11</c:f>
              <c:numCache>
                <c:formatCode>"$"#,##0</c:formatCode>
                <c:ptCount val="10"/>
                <c:pt idx="0">
                  <c:v>109497</c:v>
                </c:pt>
                <c:pt idx="1">
                  <c:v>109497</c:v>
                </c:pt>
                <c:pt idx="2">
                  <c:v>109497</c:v>
                </c:pt>
                <c:pt idx="3">
                  <c:v>109497</c:v>
                </c:pt>
                <c:pt idx="4">
                  <c:v>109497</c:v>
                </c:pt>
                <c:pt idx="5">
                  <c:v>109497</c:v>
                </c:pt>
                <c:pt idx="6">
                  <c:v>109497</c:v>
                </c:pt>
                <c:pt idx="7">
                  <c:v>109497</c:v>
                </c:pt>
                <c:pt idx="8">
                  <c:v>109497</c:v>
                </c:pt>
                <c:pt idx="9">
                  <c:v>109497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6684573184073415"/>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7" formatCode="0%">
                  <c:v>8.7999999999999995E-2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8893766952304953"/>
          <c:y val="0.80010682823564527"/>
          <c:w val="0.23941020910020946"/>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5.8000000000000003E-2</c:v>
                </c:pt>
                <c:pt idx="1">
                  <c:v>7.9000000000000001E-2</c:v>
                </c:pt>
                <c:pt idx="2">
                  <c:v>4.9000000000000002E-2</c:v>
                </c:pt>
                <c:pt idx="3">
                  <c:v>6.7000000000000004E-2</c:v>
                </c:pt>
                <c:pt idx="4">
                  <c:v>8.7999999999999995E-2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Teterboro borough</c:v>
                </c:pt>
                <c:pt idx="1">
                  <c:v>Fairview borough</c:v>
                </c:pt>
                <c:pt idx="2">
                  <c:v>Englewood city</c:v>
                </c:pt>
                <c:pt idx="3">
                  <c:v>Garfield city</c:v>
                </c:pt>
                <c:pt idx="4">
                  <c:v>South Hackensack township</c:v>
                </c:pt>
                <c:pt idx="5">
                  <c:v>Carlstadt borough</c:v>
                </c:pt>
                <c:pt idx="6">
                  <c:v>Palisades Park borough</c:v>
                </c:pt>
                <c:pt idx="7">
                  <c:v>Hackensack city</c:v>
                </c:pt>
                <c:pt idx="8">
                  <c:v>Ridgefield Park village</c:v>
                </c:pt>
                <c:pt idx="9">
                  <c:v>Harrington Park borough</c:v>
                </c:pt>
              </c:strCache>
            </c:strRef>
          </c:cat>
          <c:val>
            <c:numRef>
              <c:f>Sheet1!$B$2:$B$11</c:f>
              <c:numCache>
                <c:formatCode>0%</c:formatCode>
                <c:ptCount val="10"/>
                <c:pt idx="0">
                  <c:v>0.6</c:v>
                </c:pt>
                <c:pt idx="1">
                  <c:v>0.28799999999999998</c:v>
                </c:pt>
                <c:pt idx="2">
                  <c:v>0.19</c:v>
                </c:pt>
                <c:pt idx="3">
                  <c:v>0.183</c:v>
                </c:pt>
                <c:pt idx="4">
                  <c:v>0.18</c:v>
                </c:pt>
                <c:pt idx="5">
                  <c:v>0.16300000000000001</c:v>
                </c:pt>
                <c:pt idx="6">
                  <c:v>0.156</c:v>
                </c:pt>
                <c:pt idx="7">
                  <c:v>0.14799999999999999</c:v>
                </c:pt>
                <c:pt idx="8">
                  <c:v>0.14799999999999999</c:v>
                </c:pt>
                <c:pt idx="9">
                  <c:v>0.14099999999999999</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Bergen county avg 6.7%</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Teterboro borough</c:v>
                </c:pt>
                <c:pt idx="1">
                  <c:v>Fairview borough</c:v>
                </c:pt>
                <c:pt idx="2">
                  <c:v>Englewood city</c:v>
                </c:pt>
                <c:pt idx="3">
                  <c:v>Garfield city</c:v>
                </c:pt>
                <c:pt idx="4">
                  <c:v>South Hackensack township</c:v>
                </c:pt>
                <c:pt idx="5">
                  <c:v>Carlstadt borough</c:v>
                </c:pt>
                <c:pt idx="6">
                  <c:v>Palisades Park borough</c:v>
                </c:pt>
                <c:pt idx="7">
                  <c:v>Hackensack city</c:v>
                </c:pt>
                <c:pt idx="8">
                  <c:v>Ridgefield Park village</c:v>
                </c:pt>
                <c:pt idx="9">
                  <c:v>Harrington Park borough</c:v>
                </c:pt>
              </c:strCache>
            </c:strRef>
          </c:cat>
          <c:val>
            <c:numRef>
              <c:f>Sheet1!$C$2:$C$11</c:f>
              <c:numCache>
                <c:formatCode>0%</c:formatCode>
                <c:ptCount val="10"/>
                <c:pt idx="0">
                  <c:v>6.7000000000000004E-2</c:v>
                </c:pt>
                <c:pt idx="1">
                  <c:v>6.7000000000000004E-2</c:v>
                </c:pt>
                <c:pt idx="2">
                  <c:v>6.7000000000000004E-2</c:v>
                </c:pt>
                <c:pt idx="3">
                  <c:v>6.7000000000000004E-2</c:v>
                </c:pt>
                <c:pt idx="4">
                  <c:v>6.7000000000000004E-2</c:v>
                </c:pt>
                <c:pt idx="5">
                  <c:v>6.7000000000000004E-2</c:v>
                </c:pt>
                <c:pt idx="6">
                  <c:v>6.7000000000000004E-2</c:v>
                </c:pt>
                <c:pt idx="7">
                  <c:v>6.7000000000000004E-2</c:v>
                </c:pt>
                <c:pt idx="8">
                  <c:v>6.7000000000000004E-2</c:v>
                </c:pt>
                <c:pt idx="9">
                  <c:v>6.7000000000000004E-2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84E-2"/>
          <c:y val="0.90985882446512367"/>
          <c:w val="0.2220890743336066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4">
                  <c:v>0.17777314491000001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0.23</c:v>
                </c:pt>
                <c:pt idx="1">
                  <c:v>0.22</c:v>
                </c:pt>
                <c:pt idx="2">
                  <c:v>0.21</c:v>
                </c:pt>
                <c:pt idx="3">
                  <c:v>0.21</c:v>
                </c:pt>
                <c:pt idx="4">
                  <c:v>0.20721359941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6" formatCode="0.0%">
                  <c:v>7.9000000000000001E-2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4817327785949096"/>
          <c:y val="0.90455624468478535"/>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6.5000000000000002E-2</c:v>
                </c:pt>
                <c:pt idx="1">
                  <c:v>6.7000000000000004E-2</c:v>
                </c:pt>
                <c:pt idx="2">
                  <c:v>7.9000000000000001E-2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6840</c:v>
                </c:pt>
                <c:pt idx="1">
                  <c:v>6543</c:v>
                </c:pt>
                <c:pt idx="2">
                  <c:v>6642</c:v>
                </c:pt>
                <c:pt idx="3">
                  <c:v>6013</c:v>
                </c:pt>
                <c:pt idx="4">
                  <c:v>7011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20155</c:v>
                </c:pt>
                <c:pt idx="1">
                  <c:v>20008</c:v>
                </c:pt>
                <c:pt idx="2">
                  <c:v>19439</c:v>
                </c:pt>
                <c:pt idx="3">
                  <c:v>19081</c:v>
                </c:pt>
                <c:pt idx="4">
                  <c:v>19113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11796</c:v>
                </c:pt>
                <c:pt idx="1">
                  <c:v>10163</c:v>
                </c:pt>
                <c:pt idx="2">
                  <c:v>10488</c:v>
                </c:pt>
                <c:pt idx="3">
                  <c:v>13196</c:v>
                </c:pt>
                <c:pt idx="4">
                  <c:v>12413</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Bergen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1418</c:v>
                </c:pt>
                <c:pt idx="1">
                  <c:v>1350</c:v>
                </c:pt>
                <c:pt idx="2">
                  <c:v>1135</c:v>
                </c:pt>
                <c:pt idx="3">
                  <c:v>250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6" formatCode="&quot;$&quot;#,##0_);[Red]\(&quot;$&quot;#,##0\)">
                  <c:v>1418</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6" formatCode="&quot;$&quot;#,##0_);[Red]\(&quot;$&quot;#,##0\)">
                  <c:v>250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8">
                  <c:v>28.9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33.299999999999997</c:v>
                </c:pt>
                <c:pt idx="1">
                  <c:v>33.799999999999997</c:v>
                </c:pt>
                <c:pt idx="2">
                  <c:v>34.200000000000003</c:v>
                </c:pt>
                <c:pt idx="3" formatCode="0.0">
                  <c:v>32.700000000000003</c:v>
                </c:pt>
                <c:pt idx="4" formatCode="0.0">
                  <c:v>28.9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8"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8" formatCode="0%">
                  <c:v>6.4</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1" formatCode="0.0%">
                  <c:v>3.2000000000000001E-2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0.05</c:v>
                </c:pt>
                <c:pt idx="1">
                  <c:v>3.9E-2</c:v>
                </c:pt>
                <c:pt idx="2">
                  <c:v>0.03</c:v>
                </c:pt>
                <c:pt idx="3">
                  <c:v>4.1000000000000002E-2</c:v>
                </c:pt>
                <c:pt idx="4">
                  <c:v>3.2000000000000001E-2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South Hackensack township</c:v>
                </c:pt>
                <c:pt idx="1">
                  <c:v>Fairview borough</c:v>
                </c:pt>
                <c:pt idx="2">
                  <c:v>Englewood city</c:v>
                </c:pt>
                <c:pt idx="3">
                  <c:v>Garfield city</c:v>
                </c:pt>
                <c:pt idx="4">
                  <c:v>Palisades Park borough</c:v>
                </c:pt>
                <c:pt idx="5">
                  <c:v>Elmwood Park borough</c:v>
                </c:pt>
                <c:pt idx="6">
                  <c:v>Ridgefield borough</c:v>
                </c:pt>
                <c:pt idx="7">
                  <c:v>East Rutherford borough</c:v>
                </c:pt>
                <c:pt idx="8">
                  <c:v>Alpine borough</c:v>
                </c:pt>
                <c:pt idx="9">
                  <c:v>Hasbrouck Heights borough</c:v>
                </c:pt>
              </c:strCache>
            </c:strRef>
          </c:cat>
          <c:val>
            <c:numRef>
              <c:f>Sheet1!$B$2:$B$11</c:f>
              <c:numCache>
                <c:formatCode>0.0%</c:formatCode>
                <c:ptCount val="10"/>
                <c:pt idx="0">
                  <c:v>0.16300000000000001</c:v>
                </c:pt>
                <c:pt idx="1">
                  <c:v>0.152</c:v>
                </c:pt>
                <c:pt idx="2">
                  <c:v>0.107</c:v>
                </c:pt>
                <c:pt idx="3">
                  <c:v>9.6000000000000002E-2</c:v>
                </c:pt>
                <c:pt idx="4">
                  <c:v>9.6000000000000002E-2</c:v>
                </c:pt>
                <c:pt idx="5">
                  <c:v>9.2999999999999999E-2</c:v>
                </c:pt>
                <c:pt idx="6">
                  <c:v>7.4999999999999997E-2</c:v>
                </c:pt>
                <c:pt idx="7">
                  <c:v>7.2999999999999995E-2</c:v>
                </c:pt>
                <c:pt idx="8">
                  <c:v>7.0999999999999994E-2</c:v>
                </c:pt>
                <c:pt idx="9">
                  <c:v>7.0999999999999994E-2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Bergen county avg 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South Hackensack township</c:v>
                </c:pt>
                <c:pt idx="1">
                  <c:v>Fairview borough</c:v>
                </c:pt>
                <c:pt idx="2">
                  <c:v>Englewood city</c:v>
                </c:pt>
                <c:pt idx="3">
                  <c:v>Garfield city</c:v>
                </c:pt>
                <c:pt idx="4">
                  <c:v>Palisades Park borough</c:v>
                </c:pt>
                <c:pt idx="5">
                  <c:v>Elmwood Park borough</c:v>
                </c:pt>
                <c:pt idx="6">
                  <c:v>Ridgefield borough</c:v>
                </c:pt>
                <c:pt idx="7">
                  <c:v>East Rutherford borough</c:v>
                </c:pt>
                <c:pt idx="8">
                  <c:v>Alpine borough</c:v>
                </c:pt>
                <c:pt idx="9">
                  <c:v>Hasbrouck Heights borough</c:v>
                </c:pt>
              </c:strCache>
            </c:strRef>
          </c:cat>
          <c:val>
            <c:numRef>
              <c:f>Sheet1!$C$2:$C$11</c:f>
              <c:numCache>
                <c:formatCode>0.00%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7">
                  <c:v>34530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7">
                  <c:v>15437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9">
                  <c:v>0.97829999999999995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9">
                  <c:v>0.81189999999999996</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7">
                  <c:v>0.94499999999999995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0.94199999999999995</c:v>
                </c:pt>
                <c:pt idx="1">
                  <c:v>0.94799999999999995</c:v>
                </c:pt>
                <c:pt idx="2">
                  <c:v>0.94499999999999995</c:v>
                </c:pt>
                <c:pt idx="3">
                  <c:v>0.95299999999999996</c:v>
                </c:pt>
                <c:pt idx="4">
                  <c:v>0.94299999999999995</c:v>
                </c:pt>
                <c:pt idx="5">
                  <c:v>0.94499999999999995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2">
                  <c:v>328</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Bergen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2.6343447370802894E-2"/>
                  <c:y val="-2.85305757776034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26A-4794-9A64-14F6D3148A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4.4999999999999998E-2</c:v>
                </c:pt>
                <c:pt idx="1">
                  <c:v>4.1000000000000002E-2</c:v>
                </c:pt>
                <c:pt idx="2">
                  <c:v>3.7999999999999999E-2</c:v>
                </c:pt>
                <c:pt idx="3">
                  <c:v>3.3000000000000002E-2</c:v>
                </c:pt>
                <c:pt idx="4">
                  <c:v>3.2000000000000001E-2</c:v>
                </c:pt>
                <c:pt idx="5">
                  <c:v>3.4000000000000002E-2</c:v>
                </c:pt>
                <c:pt idx="6">
                  <c:v>3.5000000000000003E-2</c:v>
                </c:pt>
                <c:pt idx="7">
                  <c:v>3.5000000000000003E-2</c:v>
                </c:pt>
                <c:pt idx="8">
                  <c:v>2.5000000000000001E-2</c:v>
                </c:pt>
                <c:pt idx="9">
                  <c:v>2.7E-2</c:v>
                </c:pt>
                <c:pt idx="10">
                  <c:v>2.7E-2</c:v>
                </c:pt>
                <c:pt idx="11" formatCode="0.00%">
                  <c:v>2.7E-2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7"/>
              <c:layout>
                <c:manualLayout>
                  <c:x val="-2.4766607837813377E-2"/>
                  <c:y val="3.26345852472527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26A-4794-9A64-14F6D3148A71}"/>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8" formatCode="0.0">
                  <c:v>3.3500000000000002E-2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8" formatCode="0.0%">
                  <c:v>3.5555200000000002E-2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3.9365600000000001E-2</c:v>
                </c:pt>
                <c:pt idx="1">
                  <c:v>2.9696E-2</c:v>
                </c:pt>
                <c:pt idx="2">
                  <c:v>3.1565500000000003E-2</c:v>
                </c:pt>
                <c:pt idx="3">
                  <c:v>3.0489100000000002E-2</c:v>
                </c:pt>
                <c:pt idx="4">
                  <c:v>3.5555200000000002E-2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6.0000000000000012E-2"/>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778944270572249"/>
          <c:y val="2.2254750892818548E-2"/>
          <c:w val="0.81814798621593099"/>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Palisades Park School District</c:v>
                </c:pt>
                <c:pt idx="1">
                  <c:v>Englewood Public School District</c:v>
                </c:pt>
                <c:pt idx="2">
                  <c:v>Lyndhurst Public School District</c:v>
                </c:pt>
                <c:pt idx="3">
                  <c:v>Wood-Ridge School District</c:v>
                </c:pt>
                <c:pt idx="4">
                  <c:v>Elmwood Park School District</c:v>
                </c:pt>
                <c:pt idx="5">
                  <c:v>Garfield Public School District</c:v>
                </c:pt>
                <c:pt idx="6">
                  <c:v>Ridgefield School District</c:v>
                </c:pt>
                <c:pt idx="7">
                  <c:v>Saddle Brook School District</c:v>
                </c:pt>
                <c:pt idx="8">
                  <c:v>Carlstadt-East Rutherford Regional High School District</c:v>
                </c:pt>
                <c:pt idx="9">
                  <c:v>Dumont Public School District</c:v>
                </c:pt>
                <c:pt idx="10">
                  <c:v>Cliffside Park School District</c:v>
                </c:pt>
                <c:pt idx="11">
                  <c:v>Rutherford School District</c:v>
                </c:pt>
                <c:pt idx="12">
                  <c:v>Park Ridge School District</c:v>
                </c:pt>
                <c:pt idx="13">
                  <c:v>Ridgefield Park Public School District</c:v>
                </c:pt>
                <c:pt idx="14">
                  <c:v>Hackensack School District</c:v>
                </c:pt>
                <c:pt idx="15">
                  <c:v>Lodi School District</c:v>
                </c:pt>
                <c:pt idx="16">
                  <c:v>Mahwah Township Public School District</c:v>
                </c:pt>
                <c:pt idx="17">
                  <c:v>Fort Lee School District</c:v>
                </c:pt>
                <c:pt idx="18">
                  <c:v>North Arlington School District</c:v>
                </c:pt>
                <c:pt idx="19">
                  <c:v>Waldwick School District</c:v>
                </c:pt>
              </c:strCache>
            </c:strRef>
          </c:cat>
          <c:val>
            <c:numRef>
              <c:f>Sheet1!$B$2:$B$21</c:f>
              <c:numCache>
                <c:formatCode>0%</c:formatCode>
                <c:ptCount val="20"/>
                <c:pt idx="0">
                  <c:v>69.599999999999994</c:v>
                </c:pt>
                <c:pt idx="1">
                  <c:v>84.4</c:v>
                </c:pt>
                <c:pt idx="2">
                  <c:v>87.2</c:v>
                </c:pt>
                <c:pt idx="3">
                  <c:v>88.1</c:v>
                </c:pt>
                <c:pt idx="4">
                  <c:v>88.9</c:v>
                </c:pt>
                <c:pt idx="5">
                  <c:v>89.8</c:v>
                </c:pt>
                <c:pt idx="6">
                  <c:v>90</c:v>
                </c:pt>
                <c:pt idx="7">
                  <c:v>90.3</c:v>
                </c:pt>
                <c:pt idx="8">
                  <c:v>91.1</c:v>
                </c:pt>
                <c:pt idx="9">
                  <c:v>91.4</c:v>
                </c:pt>
                <c:pt idx="10">
                  <c:v>91.7</c:v>
                </c:pt>
                <c:pt idx="11">
                  <c:v>92.8</c:v>
                </c:pt>
                <c:pt idx="12">
                  <c:v>92.9</c:v>
                </c:pt>
                <c:pt idx="13">
                  <c:v>92.9</c:v>
                </c:pt>
                <c:pt idx="14">
                  <c:v>93.2</c:v>
                </c:pt>
                <c:pt idx="15">
                  <c:v>93.2</c:v>
                </c:pt>
                <c:pt idx="16">
                  <c:v>94.1</c:v>
                </c:pt>
                <c:pt idx="17">
                  <c:v>94.7</c:v>
                </c:pt>
                <c:pt idx="18">
                  <c:v>94.9</c:v>
                </c:pt>
                <c:pt idx="19">
                  <c:v>95.3</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Palisades Park School District</c:v>
                </c:pt>
                <c:pt idx="1">
                  <c:v>Englewood Public School District</c:v>
                </c:pt>
                <c:pt idx="2">
                  <c:v>Lyndhurst Public School District</c:v>
                </c:pt>
                <c:pt idx="3">
                  <c:v>Wood-Ridge School District</c:v>
                </c:pt>
                <c:pt idx="4">
                  <c:v>Elmwood Park School District</c:v>
                </c:pt>
                <c:pt idx="5">
                  <c:v>Garfield Public School District</c:v>
                </c:pt>
                <c:pt idx="6">
                  <c:v>Ridgefield School District</c:v>
                </c:pt>
                <c:pt idx="7">
                  <c:v>Saddle Brook School District</c:v>
                </c:pt>
                <c:pt idx="8">
                  <c:v>Carlstadt-East Rutherford Regional High School District</c:v>
                </c:pt>
                <c:pt idx="9">
                  <c:v>Dumont Public School District</c:v>
                </c:pt>
                <c:pt idx="10">
                  <c:v>Cliffside Park School District</c:v>
                </c:pt>
                <c:pt idx="11">
                  <c:v>Rutherford School District</c:v>
                </c:pt>
                <c:pt idx="12">
                  <c:v>Park Ridge School District</c:v>
                </c:pt>
                <c:pt idx="13">
                  <c:v>Ridgefield Park Public School District</c:v>
                </c:pt>
                <c:pt idx="14">
                  <c:v>Hackensack School District</c:v>
                </c:pt>
                <c:pt idx="15">
                  <c:v>Lodi School District</c:v>
                </c:pt>
                <c:pt idx="16">
                  <c:v>Mahwah Township Public School District</c:v>
                </c:pt>
                <c:pt idx="17">
                  <c:v>Fort Lee School District</c:v>
                </c:pt>
                <c:pt idx="18">
                  <c:v>North Arlington School District</c:v>
                </c:pt>
                <c:pt idx="19">
                  <c:v>Waldwick School District</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258444844426496"/>
          <c:y val="0.9401915677388003"/>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c:v>
                </c:pt>
                <c:pt idx="1">
                  <c:v>0.90200000000000002</c:v>
                </c:pt>
                <c:pt idx="2">
                  <c:v>0.91700000000000004</c:v>
                </c:pt>
                <c:pt idx="3">
                  <c:v>0.91200000000000003</c:v>
                </c:pt>
                <c:pt idx="4">
                  <c:v>0.94199999999999995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7">
                  <c:v>0.94199999999999995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4">
                  <c:v>59.6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8.342559452795674E-2"/>
                  <c:y val="-0.511768011597553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9</c:v>
                </c:pt>
                <c:pt idx="1">
                  <c:v>62</c:v>
                </c:pt>
                <c:pt idx="2">
                  <c:v>135</c:v>
                </c:pt>
                <c:pt idx="3">
                  <c:v>355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734</c:v>
                </c:pt>
                <c:pt idx="1">
                  <c:v>5729</c:v>
                </c:pt>
                <c:pt idx="2">
                  <c:v>670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5">
                  <c:v>3.0364800000000001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6365206692913387"/>
          <c:y val="0.89915129871408717"/>
          <c:w val="0.19639296259842517"/>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Bergen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7.92082</c:v>
                </c:pt>
                <c:pt idx="1">
                  <c:v>7.1519399999999997</c:v>
                </c:pt>
                <c:pt idx="2">
                  <c:v>4.8513200000000003</c:v>
                </c:pt>
                <c:pt idx="3">
                  <c:v>4.7272400000000001</c:v>
                </c:pt>
                <c:pt idx="4">
                  <c:v>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4">
                  <c:v>96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4">
                  <c:v>499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9.6</c:v>
                </c:pt>
                <c:pt idx="1">
                  <c:v>9.8000000000000007</c:v>
                </c:pt>
                <c:pt idx="2">
                  <c:v>10.1</c:v>
                </c:pt>
                <c:pt idx="3">
                  <c:v>10.1</c:v>
                </c:pt>
                <c:pt idx="4">
                  <c:v>10.081750312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4">
                  <c:v>10.081750312</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4653907654896949"/>
          <c:y val="0.87536018688165074"/>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2">
                  <c:v>3377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3391</c:v>
                </c:pt>
                <c:pt idx="1">
                  <c:v>3269</c:v>
                </c:pt>
                <c:pt idx="2">
                  <c:v>3614</c:v>
                </c:pt>
                <c:pt idx="3">
                  <c:v>3410</c:v>
                </c:pt>
                <c:pt idx="4">
                  <c:v>3377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Stalking</c:v>
                </c:pt>
                <c:pt idx="6">
                  <c:v>Other</c:v>
                </c:pt>
              </c:strCache>
            </c:strRef>
          </c:cat>
          <c:val>
            <c:numRef>
              <c:f>Sheet1!$B$2:$B$8</c:f>
              <c:numCache>
                <c:formatCode>General</c:formatCode>
                <c:ptCount val="7"/>
                <c:pt idx="0">
                  <c:v>1387</c:v>
                </c:pt>
                <c:pt idx="1">
                  <c:v>1355</c:v>
                </c:pt>
                <c:pt idx="2">
                  <c:v>215</c:v>
                </c:pt>
                <c:pt idx="3">
                  <c:v>170</c:v>
                </c:pt>
                <c:pt idx="4" formatCode="#,##0">
                  <c:v>154</c:v>
                </c:pt>
                <c:pt idx="5">
                  <c:v>28</c:v>
                </c:pt>
                <c:pt idx="6">
                  <c:v>111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6">
                  <c:v>82567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6">
                  <c:v>67546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72117</c:v>
                </c:pt>
                <c:pt idx="1">
                  <c:v>75322</c:v>
                </c:pt>
                <c:pt idx="2">
                  <c:v>78131</c:v>
                </c:pt>
                <c:pt idx="3">
                  <c:v>80709</c:v>
                </c:pt>
                <c:pt idx="4">
                  <c:v>82567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57103</c:v>
                </c:pt>
                <c:pt idx="1">
                  <c:v>60235</c:v>
                </c:pt>
                <c:pt idx="2">
                  <c:v>64035</c:v>
                </c:pt>
                <c:pt idx="3">
                  <c:v>62024</c:v>
                </c:pt>
                <c:pt idx="4">
                  <c:v>67546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3">
                  <c:v>385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141</c:v>
                </c:pt>
                <c:pt idx="1">
                  <c:v>162</c:v>
                </c:pt>
                <c:pt idx="2">
                  <c:v>182</c:v>
                </c:pt>
                <c:pt idx="3">
                  <c:v>220</c:v>
                </c:pt>
                <c:pt idx="4">
                  <c:v>186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6.9952847007431892E-3"/>
                  <c:y val="2.08538167532953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1">
                  <c:v>-0.15454545454545501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Bergen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1.5625000000000001E-3"/>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3750000000000001"/>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0.42</c:v>
                </c:pt>
                <c:pt idx="1">
                  <c:v>0.31</c:v>
                </c:pt>
                <c:pt idx="2">
                  <c:v>7.0000000000000007E-2</c:v>
                </c:pt>
                <c:pt idx="3">
                  <c:v>0.06</c:v>
                </c:pt>
                <c:pt idx="4">
                  <c:v>0.09</c:v>
                </c:pt>
                <c:pt idx="5">
                  <c:v>0.01</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1</c:v>
                </c:pt>
                <c:pt idx="6">
                  <c:v>1</c:v>
                </c:pt>
                <c:pt idx="7">
                  <c:v>0</c:v>
                </c:pt>
                <c:pt idx="8">
                  <c:v>1</c:v>
                </c:pt>
                <c:pt idx="9">
                  <c:v>1</c:v>
                </c:pt>
                <c:pt idx="10">
                  <c:v>1</c:v>
                </c:pt>
                <c:pt idx="11">
                  <c:v>1</c:v>
                </c:pt>
                <c:pt idx="12">
                  <c:v>1</c:v>
                </c:pt>
                <c:pt idx="13">
                  <c:v>1</c:v>
                </c:pt>
                <c:pt idx="14">
                  <c:v>6</c:v>
                </c:pt>
                <c:pt idx="15">
                  <c:v>6</c:v>
                </c:pt>
                <c:pt idx="16">
                  <c:v>0</c:v>
                </c:pt>
                <c:pt idx="17">
                  <c:v>1</c:v>
                </c:pt>
                <c:pt idx="18">
                  <c:v>0</c:v>
                </c:pt>
                <c:pt idx="19">
                  <c:v>5</c:v>
                </c:pt>
                <c:pt idx="20">
                  <c:v>1</c:v>
                </c:pt>
                <c:pt idx="21">
                  <c:v>2</c:v>
                </c:pt>
                <c:pt idx="22">
                  <c:v>0</c:v>
                </c:pt>
                <c:pt idx="23">
                  <c:v>1</c:v>
                </c:pt>
                <c:pt idx="24">
                  <c:v>1</c:v>
                </c:pt>
                <c:pt idx="25">
                  <c:v>5</c:v>
                </c:pt>
                <c:pt idx="26">
                  <c:v>2</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0">
                  <c:v>0.13300000000000001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681421435575182"/>
          <c:y val="0.9203488744530452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c:v>
                </c:pt>
                <c:pt idx="1">
                  <c:v>7.4999999999999997E-2</c:v>
                </c:pt>
                <c:pt idx="2">
                  <c:v>7.9000000000000001E-2</c:v>
                </c:pt>
                <c:pt idx="3">
                  <c:v>7.0999999999999994E-2</c:v>
                </c:pt>
                <c:pt idx="4">
                  <c:v>0.13300000000000001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0.13100000000000001</c:v>
                </c:pt>
                <c:pt idx="1">
                  <c:v>0.19</c:v>
                </c:pt>
                <c:pt idx="2" formatCode="0.0%">
                  <c:v>0.13</c:v>
                </c:pt>
                <c:pt idx="3" formatCode="0.0%">
                  <c:v>8.7999999999999995E-2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0.107</c:v>
                </c:pt>
                <c:pt idx="1">
                  <c:v>0.16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3">
                  <c:v>0.14599999999999999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404410159623728"/>
          <c:y val="0.90688836395450567"/>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6.3E-2</c:v>
                </c:pt>
                <c:pt idx="1">
                  <c:v>0.104</c:v>
                </c:pt>
                <c:pt idx="2">
                  <c:v>8.2000000000000003E-2</c:v>
                </c:pt>
                <c:pt idx="3">
                  <c:v>0.13100000000000001</c:v>
                </c:pt>
                <c:pt idx="4">
                  <c:v>0.14599999999999999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0.158</c:v>
                </c:pt>
                <c:pt idx="1">
                  <c:v>0.23200000000000001</c:v>
                </c:pt>
                <c:pt idx="2" formatCode="0.0%">
                  <c:v>0.113</c:v>
                </c:pt>
                <c:pt idx="3" formatCode="0.0%">
                  <c:v>8.3000000000000004E-2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0.13400000000000001</c:v>
                </c:pt>
                <c:pt idx="1">
                  <c:v>0.157</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8">
                  <c:v>7.8</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20" formatCode="0">
                  <c:v>22961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20">
                  <c:v>22677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7">
                  <c:v>1047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20">
                  <c:v>1245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7.7631578947368496E-2"/>
                  <c:y val="3.76226252859877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F6-45E4-AB84-0B40C3C8AAE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1248</c:v>
                </c:pt>
                <c:pt idx="1">
                  <c:v>1221</c:v>
                </c:pt>
                <c:pt idx="2">
                  <c:v>1264</c:v>
                </c:pt>
                <c:pt idx="3">
                  <c:v>1268</c:v>
                </c:pt>
                <c:pt idx="4">
                  <c:v>1245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3">
                  <c:v>1.0999999999999999E-2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881441581474182"/>
          <c:y val="0.8754538932633421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20">
                  <c:v>717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3">
                  <c:v>1447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3">
                  <c:v>1447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115</c:v>
                </c:pt>
                <c:pt idx="1">
                  <c:v>104</c:v>
                </c:pt>
                <c:pt idx="2">
                  <c:v>113</c:v>
                </c:pt>
                <c:pt idx="3">
                  <c:v>77</c:v>
                </c:pt>
                <c:pt idx="4">
                  <c:v>69</c:v>
                </c:pt>
                <c:pt idx="5">
                  <c:v>47</c:v>
                </c:pt>
                <c:pt idx="6">
                  <c:v>34</c:v>
                </c:pt>
                <c:pt idx="7">
                  <c:v>42</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170</c:v>
                </c:pt>
                <c:pt idx="1">
                  <c:v>169</c:v>
                </c:pt>
                <c:pt idx="2">
                  <c:v>132</c:v>
                </c:pt>
                <c:pt idx="3">
                  <c:v>135</c:v>
                </c:pt>
                <c:pt idx="4">
                  <c:v>88</c:v>
                </c:pt>
                <c:pt idx="5">
                  <c:v>61</c:v>
                </c:pt>
                <c:pt idx="6">
                  <c:v>41</c:v>
                </c:pt>
                <c:pt idx="7">
                  <c:v>45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6">
                  <c:v>3015</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
                  <c:v>3.77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0.43033</cdr:x>
      <cdr:y>0.78016</cdr:y>
    </cdr:from>
    <cdr:to>
      <cdr:x>0.58453</cdr:x>
      <cdr:y>0.81582</cdr:y>
    </cdr:to>
    <cdr:sp macro="" textlink="">
      <cdr:nvSpPr>
        <cdr:cNvPr id="2" name="TextBox 5"/>
        <cdr:cNvSpPr txBox="1"/>
      </cdr:nvSpPr>
      <cdr:spPr>
        <a:xfrm xmlns:a="http://schemas.openxmlformats.org/drawingml/2006/main">
          <a:off x="2614817" y="5049001"/>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cbhcare.com/" TargetMode="External"/><Relationship Id="rId3" Type="http://schemas.openxmlformats.org/officeDocument/2006/relationships/hyperlink" Target="http://www.bergenresourcenet.org/" TargetMode="External"/><Relationship Id="rId7" Type="http://schemas.openxmlformats.org/officeDocument/2006/relationships/hyperlink" Target="https://www.cnanj.org/cna-of-bergen.html"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bergenfamilycenter.org/" TargetMode="External"/><Relationship Id="rId5" Type="http://schemas.openxmlformats.org/officeDocument/2006/relationships/hyperlink" Target="https://www.abcdnj.org/" TargetMode="External"/><Relationship Id="rId4" Type="http://schemas.openxmlformats.org/officeDocument/2006/relationships/hyperlink" Target="https://www.partnershipmch.org/" TargetMode="External"/><Relationship Id="rId9" Type="http://schemas.openxmlformats.org/officeDocument/2006/relationships/hyperlink" Target="https://www.arcbp.com/"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Asian residents, and lower proportions of Black/African American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and Black/African American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Palisades Park and Edgewater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Teaneck and Fairlawn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 and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Fairview and Garfield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increase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Teterboro and Fairview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a:solidFill>
                  <a:schemeClr val="tx1"/>
                </a:solidFill>
                <a:effectLst/>
                <a:latin typeface="+mn-lt"/>
                <a:ea typeface="+mn-ea"/>
                <a:cs typeface="+mn-cs"/>
              </a:rPr>
              <a:t>Infant, toddler, and pre-K median monthly childcare costs in this county tend to be on the high side for the state.</a:t>
            </a:r>
            <a:r>
              <a:rPr lang="en-US" dirty="0">
                <a:effectLst/>
              </a:rPr>
              <a:t> </a:t>
            </a:r>
          </a:p>
          <a:p>
            <a:pPr rtl="0"/>
            <a:r>
              <a:rPr lang="en-US" dirty="0">
                <a:effectLst/>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care, around as expected for toddler childcare, lower than expected for Pre-K childcare. </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slightly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South Hackensack and Fairview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97.83% of Bergen County’s population has received at least one dose of the COVID-19 vaccination.</a:t>
            </a:r>
          </a:p>
          <a:p>
            <a:r>
              <a:rPr lang="en-US" dirty="0"/>
              <a:t>•   81.19% of Bergen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40326226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a:t>
            </a:r>
            <a:r>
              <a:rPr lang="en-US" sz="1200" kern="1200">
                <a:solidFill>
                  <a:schemeClr val="tx1"/>
                </a:solidFill>
                <a:effectLst/>
                <a:latin typeface="+mn-lt"/>
                <a:ea typeface="+mn-ea"/>
                <a:cs typeface="+mn-cs"/>
              </a:rPr>
              <a:t>state's rate </a:t>
            </a:r>
            <a:r>
              <a:rPr lang="en-US" sz="1200" kern="1200" dirty="0">
                <a:solidFill>
                  <a:schemeClr val="tx1"/>
                </a:solidFill>
                <a:effectLst/>
                <a:latin typeface="+mn-lt"/>
                <a:ea typeface="+mn-ea"/>
                <a:cs typeface="+mn-cs"/>
              </a:rPr>
              <a:t>and tends to follow a similar pattern across the year with the exception of August 2022.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Palisades Park and Englewood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a:t>
            </a:r>
            <a:r>
              <a:rPr lang="en-US" sz="1200" kern="1200">
                <a:solidFill>
                  <a:schemeClr val="tx1"/>
                </a:solidFill>
                <a:effectLst/>
                <a:latin typeface="+mn-lt"/>
                <a:ea typeface="+mn-ea"/>
                <a:cs typeface="+mn-cs"/>
              </a:rPr>
              <a:t>over time </a:t>
            </a:r>
            <a:r>
              <a:rPr lang="en-US" sz="1200" kern="1200" dirty="0">
                <a:solidFill>
                  <a:schemeClr val="tx1"/>
                </a:solidFill>
                <a:effectLst/>
                <a:latin typeface="+mn-lt"/>
                <a:ea typeface="+mn-ea"/>
                <a:cs typeface="+mn-cs"/>
              </a:rPr>
              <a:t>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7th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slightly increase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and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-15.45%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 and outpatient services, followed by community support services and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Black/African American residents reported symptoms of mental health distress most frequently, followed by White, non-Hispanic and Hispanic/Latino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Black/African American residents reported diagnosed depression most frequently, followed by White, non-Hispanic, then Hispanic/Latino and Asian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1,360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87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5th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http://www.bergenresourcenet.org/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https://www.partnershipmch.org/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https://www.abcdnj.org/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https://bergenfamilycenter.org/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https://www.cnanj.org/cna-of-bergen.html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https://www.cbhcare.com/</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https://www.arcbp.com/</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2</a:t>
            </a:r>
            <a:r>
              <a:rPr lang="en-US" baseline="30000" dirty="0"/>
              <a:t>nd</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dirty="0"/>
              <a:t>https://www.bergenresourcenet.org/community-services/legal-advocacy/advocacy/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Bergen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bergen county nj map">
            <a:extLst>
              <a:ext uri="{FF2B5EF4-FFF2-40B4-BE49-F238E27FC236}">
                <a16:creationId xmlns:a16="http://schemas.microsoft.com/office/drawing/2014/main" id="{8DA6D52D-00C8-67B5-A10A-5BB26394318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06CD9D7-9B65-DC06-704F-8DB140DAA92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6" name="Picture 5" descr="Image result for bergen county nj map">
            <a:extLst>
              <a:ext uri="{FF2B5EF4-FFF2-40B4-BE49-F238E27FC236}">
                <a16:creationId xmlns:a16="http://schemas.microsoft.com/office/drawing/2014/main" id="{BF2E9EEE-ED8A-9250-8521-FF4BDD8F44D1}"/>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C7680CF5-3DE8-0F49-0D10-8D0018FCFB6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6" name="Picture 5" descr="Image result for bergen county nj map">
            <a:extLst>
              <a:ext uri="{FF2B5EF4-FFF2-40B4-BE49-F238E27FC236}">
                <a16:creationId xmlns:a16="http://schemas.microsoft.com/office/drawing/2014/main" id="{ACF445FE-E46D-B802-2CB5-2B18A2410F31}"/>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79A894E-899F-0014-C138-47529A99499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6" name="Picture 5" descr="Image result for bergen county nj map">
            <a:extLst>
              <a:ext uri="{FF2B5EF4-FFF2-40B4-BE49-F238E27FC236}">
                <a16:creationId xmlns:a16="http://schemas.microsoft.com/office/drawing/2014/main" id="{8F15CC98-3568-9A40-9852-9DEB6B17E949}"/>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A30701A-B53B-5F3C-7946-BC156CCBE32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6" name="Picture 5" descr="Image result for bergen county nj map">
            <a:extLst>
              <a:ext uri="{FF2B5EF4-FFF2-40B4-BE49-F238E27FC236}">
                <a16:creationId xmlns:a16="http://schemas.microsoft.com/office/drawing/2014/main" id="{7BB2DCD3-BB53-2536-B25A-7DC03CA1DE24}"/>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98EACBC0-2FDD-F000-9C83-55414D082AB4}"/>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6" name="Picture 5" descr="Image result for bergen county nj map">
            <a:extLst>
              <a:ext uri="{FF2B5EF4-FFF2-40B4-BE49-F238E27FC236}">
                <a16:creationId xmlns:a16="http://schemas.microsoft.com/office/drawing/2014/main" id="{9EA69D18-B65E-28D5-F962-90678E0A0AD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7EB9714-099C-10D0-757A-F53E7E037B6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4" name="Picture 3" descr="Image result for bergen county nj map">
            <a:extLst>
              <a:ext uri="{FF2B5EF4-FFF2-40B4-BE49-F238E27FC236}">
                <a16:creationId xmlns:a16="http://schemas.microsoft.com/office/drawing/2014/main" id="{4B59BBAC-A530-A961-EB09-CEA0C168F453}"/>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342FE90-939C-E9C4-1514-FE750F67AB6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7" name="Picture 6" descr="Image result for bergen county nj map">
            <a:extLst>
              <a:ext uri="{FF2B5EF4-FFF2-40B4-BE49-F238E27FC236}">
                <a16:creationId xmlns:a16="http://schemas.microsoft.com/office/drawing/2014/main" id="{41E66B6B-B6DC-E1EC-708A-953B5B7AE4C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50FDDC36-A4B7-2B73-909E-B5A678D34D6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7" name="Picture 6" descr="Image result for bergen county nj map">
            <a:extLst>
              <a:ext uri="{FF2B5EF4-FFF2-40B4-BE49-F238E27FC236}">
                <a16:creationId xmlns:a16="http://schemas.microsoft.com/office/drawing/2014/main" id="{A46E5B6B-29A0-4F94-0D4C-ED31EA3F1322}"/>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E2743703-2EE2-9417-005A-D8AD0FF2E98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Bergen</a:t>
            </a:r>
          </a:p>
          <a:p>
            <a:r>
              <a:rPr lang="en-US" dirty="0">
                <a:latin typeface="Franklin Gothic Medium Cond" panose="020B0606030402020204" pitchFamily="34" charset="0"/>
              </a:rPr>
              <a:t>County</a:t>
            </a:r>
          </a:p>
        </p:txBody>
      </p:sp>
      <p:pic>
        <p:nvPicPr>
          <p:cNvPr id="4" name="Picture 3" descr="Image result for bergen county nj map">
            <a:extLst>
              <a:ext uri="{FF2B5EF4-FFF2-40B4-BE49-F238E27FC236}">
                <a16:creationId xmlns:a16="http://schemas.microsoft.com/office/drawing/2014/main" id="{F25AE5D0-FA9D-59C6-D347-78099B4877F3}"/>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53839" y="69667"/>
            <a:ext cx="493939" cy="938208"/>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bergen county nj map">
            <a:extLst>
              <a:ext uri="{FF2B5EF4-FFF2-40B4-BE49-F238E27FC236}">
                <a16:creationId xmlns:a16="http://schemas.microsoft.com/office/drawing/2014/main" id="{96962120-F163-5503-0A43-1DF75D8E67CB}"/>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26621" y="959329"/>
            <a:ext cx="789214" cy="1458686"/>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bergen county nj map">
            <a:extLst>
              <a:ext uri="{FF2B5EF4-FFF2-40B4-BE49-F238E27FC236}">
                <a16:creationId xmlns:a16="http://schemas.microsoft.com/office/drawing/2014/main" id="{04D67667-360E-2AC8-EBF7-FE38495BBE0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440386" y="4464529"/>
            <a:ext cx="789214" cy="1458686"/>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bergen county nj map">
            <a:extLst>
              <a:ext uri="{FF2B5EF4-FFF2-40B4-BE49-F238E27FC236}">
                <a16:creationId xmlns:a16="http://schemas.microsoft.com/office/drawing/2014/main" id="{20B73907-29C7-C292-7985-322F508F046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94643" y="502129"/>
            <a:ext cx="789214" cy="1458686"/>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bergen county nj map">
            <a:extLst>
              <a:ext uri="{FF2B5EF4-FFF2-40B4-BE49-F238E27FC236}">
                <a16:creationId xmlns:a16="http://schemas.microsoft.com/office/drawing/2014/main" id="{D235AEB1-9356-11C6-3C5D-5567AF2ED9C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47018" y="502129"/>
            <a:ext cx="789214" cy="1458686"/>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AC775A33-8413-2D95-F693-6E3F9060BE6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4168573" y="2699656"/>
            <a:ext cx="789214" cy="1458686"/>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bergen county nj map">
            <a:extLst>
              <a:ext uri="{FF2B5EF4-FFF2-40B4-BE49-F238E27FC236}">
                <a16:creationId xmlns:a16="http://schemas.microsoft.com/office/drawing/2014/main" id="{146DE9A7-DFDE-B0CD-B836-240C3EDD392B}"/>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996643" y="548480"/>
            <a:ext cx="789214" cy="1458686"/>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F07F4A24-98B4-CC6F-1B4D-8145B80F89BF}"/>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540467" y="379541"/>
            <a:ext cx="789214" cy="1458686"/>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bergen county nj map">
            <a:extLst>
              <a:ext uri="{FF2B5EF4-FFF2-40B4-BE49-F238E27FC236}">
                <a16:creationId xmlns:a16="http://schemas.microsoft.com/office/drawing/2014/main" id="{2CDA2509-525E-BB8F-8CC3-74D8DDEB319F}"/>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43915" y="4921728"/>
            <a:ext cx="789214" cy="1458686"/>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B4458371-9B08-28AB-44F0-29065117618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8839" y="4867610"/>
            <a:ext cx="789214" cy="1458686"/>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10938D07-AF27-CC3A-8EF7-65C65BCF946C}"/>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3884386" y="366621"/>
            <a:ext cx="789214" cy="1458686"/>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bergen county nj map">
            <a:extLst>
              <a:ext uri="{FF2B5EF4-FFF2-40B4-BE49-F238E27FC236}">
                <a16:creationId xmlns:a16="http://schemas.microsoft.com/office/drawing/2014/main" id="{BBAAD3DA-7126-5EBE-E7C5-F67270D00D3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559896" y="335895"/>
            <a:ext cx="789214" cy="145868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bergen county nj map">
            <a:extLst>
              <a:ext uri="{FF2B5EF4-FFF2-40B4-BE49-F238E27FC236}">
                <a16:creationId xmlns:a16="http://schemas.microsoft.com/office/drawing/2014/main" id="{21048530-E161-2635-B88A-9BD1107ED00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304277" y="453580"/>
            <a:ext cx="789214" cy="1458686"/>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bergen county nj map">
            <a:extLst>
              <a:ext uri="{FF2B5EF4-FFF2-40B4-BE49-F238E27FC236}">
                <a16:creationId xmlns:a16="http://schemas.microsoft.com/office/drawing/2014/main" id="{1347178E-159D-0AAB-78A5-D4BBA9929ABB}"/>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497288" y="885756"/>
            <a:ext cx="789214" cy="1458686"/>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bergen county nj map">
            <a:extLst>
              <a:ext uri="{FF2B5EF4-FFF2-40B4-BE49-F238E27FC236}">
                <a16:creationId xmlns:a16="http://schemas.microsoft.com/office/drawing/2014/main" id="{A361138F-99B7-3625-412E-1491028A909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055908" y="533337"/>
            <a:ext cx="789214" cy="1458686"/>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289B0F7B-C888-68F3-2213-4CBC0FD45F8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03266" y="368721"/>
            <a:ext cx="789214" cy="1458686"/>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6363B19A-5536-7BDA-E028-EF37B1B5CFCA}"/>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28410" y="400837"/>
            <a:ext cx="789214" cy="1458686"/>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bergen county nj map">
            <a:extLst>
              <a:ext uri="{FF2B5EF4-FFF2-40B4-BE49-F238E27FC236}">
                <a16:creationId xmlns:a16="http://schemas.microsoft.com/office/drawing/2014/main" id="{50A74202-1E35-211D-9CDC-29DF2147D80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828597" y="306835"/>
            <a:ext cx="789214" cy="1458686"/>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bergen county nj map">
            <a:extLst>
              <a:ext uri="{FF2B5EF4-FFF2-40B4-BE49-F238E27FC236}">
                <a16:creationId xmlns:a16="http://schemas.microsoft.com/office/drawing/2014/main" id="{65212991-61BD-013B-26A1-EF3F5E311902}"/>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26621" y="959329"/>
            <a:ext cx="789214" cy="1458686"/>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42.xml"/><Relationship Id="rId1" Type="http://schemas.openxmlformats.org/officeDocument/2006/relationships/tags" Target="../tags/tag441.xml"/><Relationship Id="rId4" Type="http://schemas.openxmlformats.org/officeDocument/2006/relationships/notesSlide" Target="../notesSlides/notesSlide6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5.xml"/><Relationship Id="rId7" Type="http://schemas.openxmlformats.org/officeDocument/2006/relationships/notesSlide" Target="../notesSlides/notesSlide70.xml"/><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slideLayout" Target="../slideLayouts/slideLayout9.xml"/><Relationship Id="rId5" Type="http://schemas.openxmlformats.org/officeDocument/2006/relationships/tags" Target="../tags/tag447.xml"/><Relationship Id="rId4" Type="http://schemas.openxmlformats.org/officeDocument/2006/relationships/tags" Target="../tags/tag446.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49.xml"/><Relationship Id="rId1" Type="http://schemas.openxmlformats.org/officeDocument/2006/relationships/tags" Target="../tags/tag448.xml"/><Relationship Id="rId4"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491037-FBAF-78B2-F75C-DB4F7D8A80A6}"/>
              </a:ext>
            </a:extLst>
          </p:cNvPr>
          <p:cNvPicPr>
            <a:picLocks noChangeAspect="1"/>
          </p:cNvPicPr>
          <p:nvPr/>
        </p:nvPicPr>
        <p:blipFill>
          <a:blip r:embed="rId5"/>
          <a:stretch>
            <a:fillRect/>
          </a:stretch>
        </p:blipFill>
        <p:spPr>
          <a:xfrm>
            <a:off x="-76200" y="-340119"/>
            <a:ext cx="12798523" cy="719811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Bergen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28" name="Picture 4">
            <a:extLst>
              <a:ext uri="{FF2B5EF4-FFF2-40B4-BE49-F238E27FC236}">
                <a16:creationId xmlns:a16="http://schemas.microsoft.com/office/drawing/2014/main" id="{12EBFA40-C241-DB9B-4F77-1EA3920A533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0300" y="4774498"/>
            <a:ext cx="862087" cy="163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lated image">
            <a:extLst>
              <a:ext uri="{FF2B5EF4-FFF2-40B4-BE49-F238E27FC236}">
                <a16:creationId xmlns:a16="http://schemas.microsoft.com/office/drawing/2014/main" id="{547CD09B-5999-95E4-3590-6173EE772C7F}"/>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4724400" y="419100"/>
            <a:ext cx="5105400" cy="6019800"/>
          </a:xfrm>
          <a:prstGeom prst="rect">
            <a:avLst/>
          </a:prstGeom>
          <a:noFill/>
          <a:ln>
            <a:noFill/>
          </a:ln>
        </p:spPr>
      </p:pic>
      <p:pic>
        <p:nvPicPr>
          <p:cNvPr id="5" name="Picture 4" descr="Image result for bergen county nj map">
            <a:extLst>
              <a:ext uri="{FF2B5EF4-FFF2-40B4-BE49-F238E27FC236}">
                <a16:creationId xmlns:a16="http://schemas.microsoft.com/office/drawing/2014/main" id="{1F7857A1-85F6-C239-5D96-054949D74CA7}"/>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457200" y="436821"/>
            <a:ext cx="2226129" cy="4104167"/>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Bergen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08877623"/>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54371809"/>
              </p:ext>
            </p:extLst>
          </p:nvPr>
        </p:nvGraphicFramePr>
        <p:xfrm>
          <a:off x="7543800" y="914008"/>
          <a:ext cx="4648200" cy="609397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Bergen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507778731"/>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715357867"/>
              </p:ext>
            </p:extLst>
          </p:nvPr>
        </p:nvGraphicFramePr>
        <p:xfrm>
          <a:off x="7020033" y="1126737"/>
          <a:ext cx="5171967" cy="595986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23226277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632390811"/>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21492010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951418141"/>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8406545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52505715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72413693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2518927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52430224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6298213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670466822"/>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729293314"/>
              </p:ext>
            </p:extLst>
          </p:nvPr>
        </p:nvGraphicFramePr>
        <p:xfrm>
          <a:off x="3124199" y="610982"/>
          <a:ext cx="8753656"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16126306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34109908"/>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05747948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47979612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25108661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10017038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32001765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91360894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26296870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02089593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5717735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05994523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02664660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68927049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1523950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96637804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83268715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44947772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27859686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13409055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0152723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19004" y="6076918"/>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773271" y="6076918"/>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41305351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245947532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2037957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68318658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6934200" y="5587609"/>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3466577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59892929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823938670"/>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40873573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93982554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92206654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26436711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22819451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26301789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750594705"/>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924531912"/>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094178147"/>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331350099"/>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78682874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78154127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462267684"/>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673828480"/>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07843874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664987216"/>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93432636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150799817"/>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61894916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31727146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95484045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171567753"/>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85820747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9622035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84300754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27001857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7695910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75483132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87169030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410876072"/>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664052801"/>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41360496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194756175"/>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86647303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87845853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51604849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11928838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404924584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2161074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80358442"/>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292449129"/>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684054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4454225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420898407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609515978"/>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16804902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6" name="TextBox 5">
            <a:extLst>
              <a:ext uri="{FF2B5EF4-FFF2-40B4-BE49-F238E27FC236}">
                <a16:creationId xmlns:a16="http://schemas.microsoft.com/office/drawing/2014/main" id="{637C6209-88EE-456E-B8D9-14ED38F43877}"/>
              </a:ext>
            </a:extLst>
          </p:cNvPr>
          <p:cNvSpPr txBox="1"/>
          <p:nvPr>
            <p:custDataLst>
              <p:tags r:id="rId2"/>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375B0E80-599F-43BA-88E2-C71088FC466C}"/>
              </a:ext>
            </a:extLst>
          </p:cNvPr>
          <p:cNvSpPr/>
          <p:nvPr/>
        </p:nvSpPr>
        <p:spPr>
          <a:xfrm>
            <a:off x="3505200" y="128882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Partnership for Maternal and Child Health of Northern NJ </a:t>
            </a:r>
            <a:r>
              <a:rPr lang="en-US" sz="1200" dirty="0">
                <a:solidFill>
                  <a:srgbClr val="C00000"/>
                </a:solidFill>
                <a:latin typeface="Franklin Gothic Medium" panose="020B0603020102020204" pitchFamily="34" charset="0"/>
              </a:rPr>
              <a:t>[Family 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Bergen County Office for Children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Alliance for the Betterment of Citizens with Disabilities (ABCD) (online resource)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Bergen Family Center </a:t>
            </a:r>
            <a:r>
              <a:rPr lang="en-US" sz="1200" dirty="0">
                <a:solidFill>
                  <a:srgbClr val="C00000"/>
                </a:solidFill>
                <a:latin typeface="Franklin Gothic Medium" panose="020B0603020102020204" pitchFamily="34" charset="0"/>
              </a:rPr>
              <a:t>[Youth/Childcare/After School/Counseling]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Community Networking Association of NJ </a:t>
            </a:r>
            <a:r>
              <a:rPr lang="en-US" sz="1200" dirty="0">
                <a:solidFill>
                  <a:srgbClr val="C00000"/>
                </a:solidFill>
                <a:latin typeface="Franklin Gothic Medium" panose="020B0603020102020204" pitchFamily="34" charset="0"/>
              </a:rPr>
              <a:t>[Employment]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Comprehensive Behavioral Healthcare (</a:t>
            </a:r>
            <a:r>
              <a:rPr lang="en-US" sz="1600" dirty="0" err="1">
                <a:latin typeface="Franklin Gothic Medium" panose="020B0603020102020204" pitchFamily="34" charset="0"/>
              </a:rPr>
              <a:t>CBHCare</a:t>
            </a:r>
            <a:r>
              <a:rPr lang="en-US" sz="1600" dirty="0">
                <a:latin typeface="Franklin Gothic Medium" panose="020B0603020102020204" pitchFamily="34" charset="0"/>
              </a:rPr>
              <a:t>) </a:t>
            </a:r>
            <a:r>
              <a:rPr lang="en-US" sz="1200" dirty="0">
                <a:solidFill>
                  <a:srgbClr val="C00000"/>
                </a:solidFill>
                <a:latin typeface="Franklin Gothic Medium" panose="020B0603020102020204" pitchFamily="34" charset="0"/>
              </a:rPr>
              <a:t>[Mental and 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Bergen and Passaic </a:t>
            </a:r>
            <a:r>
              <a:rPr lang="en-US" sz="1200" dirty="0">
                <a:solidFill>
                  <a:srgbClr val="C00000"/>
                </a:solidFill>
                <a:latin typeface="Franklin Gothic Medium" panose="020B0603020102020204" pitchFamily="34" charset="0"/>
              </a:rPr>
              <a:t>[Developmental Disabilities]</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Family Success Centers located throughout Bergen County</a:t>
            </a:r>
          </a:p>
          <a:p>
            <a:endParaRPr lang="en-US" sz="1200" dirty="0">
              <a:latin typeface="Franklin Gothic Medium" panose="020B0603020102020204" pitchFamily="34" charset="0"/>
            </a:endParaRPr>
          </a:p>
        </p:txBody>
      </p:sp>
      <p:sp>
        <p:nvSpPr>
          <p:cNvPr id="7" name="TextBox 4">
            <a:extLst>
              <a:ext uri="{FF2B5EF4-FFF2-40B4-BE49-F238E27FC236}">
                <a16:creationId xmlns:a16="http://schemas.microsoft.com/office/drawing/2014/main" id="{4B6DB604-6639-4C3A-A85B-0C6AC6704512}"/>
              </a:ext>
            </a:extLst>
          </p:cNvPr>
          <p:cNvSpPr txBox="1"/>
          <p:nvPr/>
        </p:nvSpPr>
        <p:spPr>
          <a:xfrm>
            <a:off x="3158015" y="438028"/>
            <a:ext cx="840067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www.bergenresourcenet.org</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694381050"/>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6" name="TextBox 5">
            <a:extLst>
              <a:ext uri="{FF2B5EF4-FFF2-40B4-BE49-F238E27FC236}">
                <a16:creationId xmlns:a16="http://schemas.microsoft.com/office/drawing/2014/main" id="{637C6209-88EE-456E-B8D9-14ED38F43877}"/>
              </a:ext>
            </a:extLst>
          </p:cNvPr>
          <p:cNvSpPr txBox="1"/>
          <p:nvPr>
            <p:custDataLst>
              <p:tags r:id="rId2"/>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8" name="Rectangle 7">
            <a:extLst>
              <a:ext uri="{FF2B5EF4-FFF2-40B4-BE49-F238E27FC236}">
                <a16:creationId xmlns:a16="http://schemas.microsoft.com/office/drawing/2014/main" id="{C4C8D5A1-FD7A-47F2-82EE-68F312D0283E}"/>
              </a:ext>
            </a:extLst>
          </p:cNvPr>
          <p:cNvSpPr/>
          <p:nvPr/>
        </p:nvSpPr>
        <p:spPr>
          <a:xfrm>
            <a:off x="3397852" y="836485"/>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Human Rights First</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9" name="TextBox 3">
            <a:extLst>
              <a:ext uri="{FF2B5EF4-FFF2-40B4-BE49-F238E27FC236}">
                <a16:creationId xmlns:a16="http://schemas.microsoft.com/office/drawing/2014/main" id="{4B6DB604-6639-4C3A-A85B-0C6AC6704512}"/>
              </a:ext>
            </a:extLst>
          </p:cNvPr>
          <p:cNvSpPr txBox="1"/>
          <p:nvPr/>
        </p:nvSpPr>
        <p:spPr>
          <a:xfrm>
            <a:off x="3099636" y="297656"/>
            <a:ext cx="8400675"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30f441314175e8eff99d&quot;,&quot;SmartGridHorizontal&quot;:0,&quot;LinkedExcelSources&quot;:{&quot;6463e187363939443c0312ea&quot;:&quot;{{Desktop}}\\2023 Data Hub\\template\\County PPT_stage 1\\workbooks\\Berge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27835</TotalTime>
  <Words>9915</Words>
  <Application>Microsoft Office PowerPoint</Application>
  <PresentationFormat>Widescreen</PresentationFormat>
  <Paragraphs>810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1639</cp:revision>
  <dcterms:created xsi:type="dcterms:W3CDTF">2006-08-16T00:00:00Z</dcterms:created>
  <dcterms:modified xsi:type="dcterms:W3CDTF">2023-06-20T04:54:12Z</dcterms:modified>
</cp:coreProperties>
</file>