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68" d="100"/>
          <a:sy n="68" d="100"/>
        </p:scale>
        <p:origin x="348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Berge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Berge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Overview'!$A$7,'0. Overview'!$A$30,'0. Overview'!$A$61,'0. Overview'!$A$75,'0. Overview'!$A$93,'0. Overview'!$A$123,'0. Overview'!$A$136,'0. Overview'!$A$161,'0. Overview'!$A$183)</c:f>
              <c:strCache>
                <c:ptCount val="9"/>
                <c:pt idx="0">
                  <c:v>Bergen</c:v>
                </c:pt>
                <c:pt idx="1">
                  <c:v>Bergen</c:v>
                </c:pt>
                <c:pt idx="2">
                  <c:v>Bergen</c:v>
                </c:pt>
                <c:pt idx="3">
                  <c:v>Bergen</c:v>
                </c:pt>
                <c:pt idx="4">
                  <c:v>Bergen</c:v>
                </c:pt>
                <c:pt idx="5">
                  <c:v>Bergen</c:v>
                </c:pt>
                <c:pt idx="6">
                  <c:v>Bergen </c:v>
                </c:pt>
                <c:pt idx="7">
                  <c:v>Bergen</c:v>
                </c:pt>
                <c:pt idx="8">
                  <c:v>Bergen</c:v>
                </c:pt>
              </c:strCache>
            </c:strRef>
          </c:cat>
          <c:val>
            <c:numRef>
              <c:f>('0. Overview'!$C$7,'0. Overview'!$C$30,'0. Overview'!$C$61,'0. Overview'!$C$75,'0. Overview'!$C$93,'0. Overview'!$C$123,'0. Overview'!$C$136,'0. Overview'!$C$161,'0. Overview'!$C$183)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BD1-47C6-B1EB-DA698DA64E8D}"/>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Overview'!$A$7,'0. Overview'!$A$30,'0. Overview'!$A$61,'0. Overview'!$A$75,'0. Overview'!$A$93,'0. Overview'!$A$123,'0. Overview'!$A$136,'0. Overview'!$A$161,'0. Overview'!$A$183)</c:f>
              <c:strCache>
                <c:ptCount val="9"/>
                <c:pt idx="0">
                  <c:v>Bergen</c:v>
                </c:pt>
                <c:pt idx="1">
                  <c:v>Bergen</c:v>
                </c:pt>
                <c:pt idx="2">
                  <c:v>Bergen</c:v>
                </c:pt>
                <c:pt idx="3">
                  <c:v>Bergen</c:v>
                </c:pt>
                <c:pt idx="4">
                  <c:v>Bergen</c:v>
                </c:pt>
                <c:pt idx="5">
                  <c:v>Bergen</c:v>
                </c:pt>
                <c:pt idx="6">
                  <c:v>Bergen </c:v>
                </c:pt>
                <c:pt idx="7">
                  <c:v>Bergen</c:v>
                </c:pt>
                <c:pt idx="8">
                  <c:v>Bergen</c:v>
                </c:pt>
              </c:strCache>
            </c:strRef>
          </c:cat>
          <c:val>
            <c:numRef>
              <c:f>('0. Overview'!$D$7,'0. Overview'!$D$30,'0. Overview'!$D$61,'0. Overview'!$D$75,'0. Overview'!$D$93,'0. Overview'!$D$123,'0. Overview'!$D$136,'0. Overview'!$D$161,'0. Overview'!$D$183)</c:f>
              <c:numCache>
                <c:formatCode>General</c:formatCode>
                <c:ptCount val="9"/>
                <c:pt idx="0">
                  <c:v>16.875</c:v>
                </c:pt>
                <c:pt idx="1">
                  <c:v>15.875</c:v>
                </c:pt>
                <c:pt idx="2">
                  <c:v>6.875</c:v>
                </c:pt>
                <c:pt idx="3">
                  <c:v>14.875</c:v>
                </c:pt>
                <c:pt idx="4">
                  <c:v>18.875</c:v>
                </c:pt>
                <c:pt idx="5">
                  <c:v>10.875</c:v>
                </c:pt>
                <c:pt idx="6">
                  <c:v>19.875</c:v>
                </c:pt>
                <c:pt idx="7">
                  <c:v>16.875</c:v>
                </c:pt>
                <c:pt idx="8">
                  <c:v>16.875</c:v>
                </c:pt>
              </c:numCache>
            </c:numRef>
          </c:val>
          <c:extLst>
            <c:ext xmlns:c16="http://schemas.microsoft.com/office/drawing/2014/chart" uri="{C3380CC4-5D6E-409C-BE32-E72D297353CC}">
              <c16:uniqueId val="{00000001-BBD1-47C6-B1EB-DA698DA64E8D}"/>
            </c:ext>
          </c:extLst>
        </c:ser>
        <c:ser>
          <c:idx val="3"/>
          <c:order val="2"/>
          <c:spPr>
            <a:solidFill>
              <a:schemeClr val="bg1">
                <a:lumMod val="65000"/>
              </a:schemeClr>
            </a:solidFill>
            <a:ln>
              <a:solidFill>
                <a:schemeClr val="tx1">
                  <a:lumMod val="95000"/>
                  <a:lumOff val="5000"/>
                </a:schemeClr>
              </a:solidFill>
            </a:ln>
            <a:effectLst/>
          </c:spPr>
          <c:invertIfNegative val="0"/>
          <c:cat>
            <c:strRef>
              <c:f>('0. Overview'!$A$7,'0. Overview'!$A$30,'0. Overview'!$A$61,'0. Overview'!$A$75,'0. Overview'!$A$93,'0. Overview'!$A$123,'0. Overview'!$A$136,'0. Overview'!$A$161,'0. Overview'!$A$183)</c:f>
              <c:strCache>
                <c:ptCount val="9"/>
                <c:pt idx="0">
                  <c:v>Bergen</c:v>
                </c:pt>
                <c:pt idx="1">
                  <c:v>Bergen</c:v>
                </c:pt>
                <c:pt idx="2">
                  <c:v>Bergen</c:v>
                </c:pt>
                <c:pt idx="3">
                  <c:v>Bergen</c:v>
                </c:pt>
                <c:pt idx="4">
                  <c:v>Bergen</c:v>
                </c:pt>
                <c:pt idx="5">
                  <c:v>Bergen</c:v>
                </c:pt>
                <c:pt idx="6">
                  <c:v>Bergen </c:v>
                </c:pt>
                <c:pt idx="7">
                  <c:v>Bergen</c:v>
                </c:pt>
                <c:pt idx="8">
                  <c:v>Bergen</c:v>
                </c:pt>
              </c:strCache>
            </c:strRef>
          </c:cat>
          <c:val>
            <c:numRef>
              <c:f>('0. Overview'!$E$7,'0. Overview'!$E$30,'0. Overview'!$E$61,'0. Overview'!$E$75,'0. Overview'!$E$93,'0. Overview'!$E$123,'0. Overview'!$E$136,'0. Overview'!$E$161,'0. Overview'!$E$183)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BD1-47C6-B1EB-DA698DA64E8D}"/>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Overview'!$A$211,'0. Overview'!$A$238,'0. Overview'!$A$252,'0. Overview'!$A$275,'0. Overview'!$A$300,'0. Overview'!$A$324,'0. Overview'!$A$358,'0. Overview'!$A$379,'0. Overview'!$A$393)</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Overview'!$C$211,'0. Overview'!$C$238,'0. Overview'!$C$252,'0. Overview'!$C$275,'0. Overview'!$C$300,'0. Overview'!$C$324,'0. Overview'!$C$358,'0. Overview'!$C$379,'0. Overview'!$C$393)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69B-43FC-A6A2-7910E191B40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Overview'!$A$211,'0. Overview'!$A$238,'0. Overview'!$A$252,'0. Overview'!$A$275,'0. Overview'!$A$300,'0. Overview'!$A$324,'0. Overview'!$A$358,'0. Overview'!$A$379,'0. Overview'!$A$393)</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Overview'!$D$211,'0. Overview'!$D$238,'0. Overview'!$D$252,'0. Overview'!$D$275,'0. Overview'!$D$300,'0. Overview'!$D$324,'0. Overview'!$D$358,'0. Overview'!$D$379,'0. Overview'!$D$393)</c:f>
              <c:numCache>
                <c:formatCode>General</c:formatCode>
                <c:ptCount val="9"/>
                <c:pt idx="0">
                  <c:v>15.875</c:v>
                </c:pt>
                <c:pt idx="1">
                  <c:v>10.875</c:v>
                </c:pt>
                <c:pt idx="2">
                  <c:v>18.875</c:v>
                </c:pt>
                <c:pt idx="3">
                  <c:v>17.875</c:v>
                </c:pt>
                <c:pt idx="4">
                  <c:v>12.875</c:v>
                </c:pt>
                <c:pt idx="5">
                  <c:v>10.875</c:v>
                </c:pt>
                <c:pt idx="6">
                  <c:v>0.875</c:v>
                </c:pt>
                <c:pt idx="7">
                  <c:v>1.875</c:v>
                </c:pt>
                <c:pt idx="8">
                  <c:v>9.875</c:v>
                </c:pt>
              </c:numCache>
            </c:numRef>
          </c:val>
          <c:extLst>
            <c:ext xmlns:c16="http://schemas.microsoft.com/office/drawing/2014/chart" uri="{C3380CC4-5D6E-409C-BE32-E72D297353CC}">
              <c16:uniqueId val="{00000001-F69B-43FC-A6A2-7910E191B408}"/>
            </c:ext>
          </c:extLst>
        </c:ser>
        <c:ser>
          <c:idx val="3"/>
          <c:order val="2"/>
          <c:spPr>
            <a:solidFill>
              <a:schemeClr val="bg2">
                <a:lumMod val="75000"/>
              </a:schemeClr>
            </a:solidFill>
            <a:ln>
              <a:solidFill>
                <a:schemeClr val="tx1"/>
              </a:solidFill>
            </a:ln>
            <a:effectLst/>
          </c:spPr>
          <c:invertIfNegative val="0"/>
          <c:cat>
            <c:strRef>
              <c:f>('0. Overview'!$A$211,'0. Overview'!$A$238,'0. Overview'!$A$252,'0. Overview'!$A$275,'0. Overview'!$A$300,'0. Overview'!$A$324,'0. Overview'!$A$358,'0. Overview'!$A$379,'0. Overview'!$A$393)</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Overview'!$E$211,'0. Overview'!$E$238,'0. Overview'!$E$252,'0. Overview'!$E$275,'0. Overview'!$E$300,'0. Overview'!$E$324,'0. Overview'!$E$358,'0. Overview'!$E$379,'0. Overview'!$E$393)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69B-43FC-A6A2-7910E191B40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Bergen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0.66</c:v>
                </c:pt>
                <c:pt idx="1">
                  <c:v>0.08</c:v>
                </c:pt>
                <c:pt idx="2">
                  <c:v>0.01</c:v>
                </c:pt>
                <c:pt idx="3">
                  <c:v>0.19</c:v>
                </c:pt>
                <c:pt idx="4">
                  <c:v>0</c:v>
                </c:pt>
                <c:pt idx="5">
                  <c:v>0.2</c:v>
                </c:pt>
                <c:pt idx="6">
                  <c:v>0.23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0.74299999999999999</c:v>
                </c:pt>
                <c:pt idx="1">
                  <c:v>0.73499999999999999</c:v>
                </c:pt>
                <c:pt idx="2">
                  <c:v>0.67700000000000005</c:v>
                </c:pt>
                <c:pt idx="3">
                  <c:v>0.66900000000000004</c:v>
                </c:pt>
                <c:pt idx="4">
                  <c:v>0.65900000000000003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7.0000000000000007E-2</c:v>
                </c:pt>
                <c:pt idx="1">
                  <c:v>7.4999999999999997E-2</c:v>
                </c:pt>
                <c:pt idx="2">
                  <c:v>8.2000000000000003E-2</c:v>
                </c:pt>
                <c:pt idx="3">
                  <c:v>7.6999999999999999E-2</c:v>
                </c:pt>
                <c:pt idx="4">
                  <c:v>7.9000000000000001E-2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4.0000000000000001E-3</c:v>
                </c:pt>
                <c:pt idx="1">
                  <c:v>6.0000000000000001E-3</c:v>
                </c:pt>
                <c:pt idx="2">
                  <c:v>1.2999999999999999E-2</c:v>
                </c:pt>
                <c:pt idx="3">
                  <c:v>1.0999999999999999E-2</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0.18</c:v>
                </c:pt>
                <c:pt idx="1">
                  <c:v>0.17899999999999999</c:v>
                </c:pt>
                <c:pt idx="2">
                  <c:v>0.182</c:v>
                </c:pt>
                <c:pt idx="3">
                  <c:v>0.184</c:v>
                </c:pt>
                <c:pt idx="4">
                  <c:v>0.185</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0.21</c:v>
                </c:pt>
                <c:pt idx="1">
                  <c:v>0.20399999999999999</c:v>
                </c:pt>
                <c:pt idx="2">
                  <c:v>0.22</c:v>
                </c:pt>
                <c:pt idx="3">
                  <c:v>0.22700000000000001</c:v>
                </c:pt>
                <c:pt idx="4">
                  <c:v>0.23300000000000001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55</c:v>
                </c:pt>
                <c:pt idx="1">
                  <c:v>56</c:v>
                </c:pt>
                <c:pt idx="2">
                  <c:v>55</c:v>
                </c:pt>
                <c:pt idx="3">
                  <c:v>56</c:v>
                </c:pt>
                <c:pt idx="4">
                  <c:v>53.633189672999997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2" formatCode="0.00">
                  <c:v>53.633189672999997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0.315</c:v>
                </c:pt>
                <c:pt idx="1">
                  <c:v>0.308</c:v>
                </c:pt>
                <c:pt idx="2">
                  <c:v>0.30499999999999999</c:v>
                </c:pt>
                <c:pt idx="3">
                  <c:v>0.32200000000000001</c:v>
                </c:pt>
                <c:pt idx="4">
                  <c:v>0.316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6">
                  <c:v>0.316</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25265243602362203"/>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Palisades Park borough</c:v>
                </c:pt>
                <c:pt idx="1">
                  <c:v>Edgewater borough</c:v>
                </c:pt>
                <c:pt idx="2">
                  <c:v>Fort Lee borough</c:v>
                </c:pt>
                <c:pt idx="3">
                  <c:v>Fairview borough</c:v>
                </c:pt>
                <c:pt idx="4">
                  <c:v>Garfield city</c:v>
                </c:pt>
                <c:pt idx="5">
                  <c:v>Englewood Cliffs borough</c:v>
                </c:pt>
                <c:pt idx="6">
                  <c:v>Cliffside Park borough</c:v>
                </c:pt>
                <c:pt idx="7">
                  <c:v>Moonachie borough</c:v>
                </c:pt>
                <c:pt idx="8">
                  <c:v>Little Ferry borough</c:v>
                </c:pt>
                <c:pt idx="9">
                  <c:v>Cresskill borough</c:v>
                </c:pt>
              </c:strCache>
            </c:strRef>
          </c:cat>
          <c:val>
            <c:numRef>
              <c:f>Sheet1!$B$2:$B$11</c:f>
              <c:numCache>
                <c:formatCode>0.00%</c:formatCode>
                <c:ptCount val="10"/>
                <c:pt idx="0">
                  <c:v>0.60099999999999998</c:v>
                </c:pt>
                <c:pt idx="1">
                  <c:v>0.53100000000000003</c:v>
                </c:pt>
                <c:pt idx="2">
                  <c:v>0.504</c:v>
                </c:pt>
                <c:pt idx="3">
                  <c:v>0.47899999999999998</c:v>
                </c:pt>
                <c:pt idx="4">
                  <c:v>0.47299999999999998</c:v>
                </c:pt>
                <c:pt idx="5">
                  <c:v>0.46</c:v>
                </c:pt>
                <c:pt idx="6">
                  <c:v>0.45700000000000002</c:v>
                </c:pt>
                <c:pt idx="7">
                  <c:v>0.45700000000000002</c:v>
                </c:pt>
                <c:pt idx="8">
                  <c:v>0.44400000000000001</c:v>
                </c:pt>
                <c:pt idx="9">
                  <c:v>0.43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Bergen County avg 31.4%</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Palisades Park borough</c:v>
                </c:pt>
                <c:pt idx="1">
                  <c:v>Edgewater borough</c:v>
                </c:pt>
                <c:pt idx="2">
                  <c:v>Fort Lee borough</c:v>
                </c:pt>
                <c:pt idx="3">
                  <c:v>Fairview borough</c:v>
                </c:pt>
                <c:pt idx="4">
                  <c:v>Garfield city</c:v>
                </c:pt>
                <c:pt idx="5">
                  <c:v>Englewood Cliffs borough</c:v>
                </c:pt>
                <c:pt idx="6">
                  <c:v>Cliffside Park borough</c:v>
                </c:pt>
                <c:pt idx="7">
                  <c:v>Moonachie borough</c:v>
                </c:pt>
                <c:pt idx="8">
                  <c:v>Little Ferry borough</c:v>
                </c:pt>
                <c:pt idx="9">
                  <c:v>Cresskill borough</c:v>
                </c:pt>
              </c:strCache>
            </c:strRef>
          </c:cat>
          <c:val>
            <c:numRef>
              <c:f>Sheet1!$C$2:$C$11</c:f>
              <c:numCache>
                <c:formatCode>0%</c:formatCode>
                <c:ptCount val="10"/>
                <c:pt idx="0">
                  <c:v>0.314</c:v>
                </c:pt>
                <c:pt idx="1">
                  <c:v>0.314</c:v>
                </c:pt>
                <c:pt idx="2">
                  <c:v>0.314</c:v>
                </c:pt>
                <c:pt idx="3">
                  <c:v>0.314</c:v>
                </c:pt>
                <c:pt idx="4">
                  <c:v>0.314</c:v>
                </c:pt>
                <c:pt idx="5">
                  <c:v>0.314</c:v>
                </c:pt>
                <c:pt idx="6">
                  <c:v>0.314</c:v>
                </c:pt>
                <c:pt idx="7">
                  <c:v>0.314</c:v>
                </c:pt>
                <c:pt idx="8">
                  <c:v>0.314</c:v>
                </c:pt>
                <c:pt idx="9">
                  <c:v>0.314</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408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0.59</c:v>
                </c:pt>
                <c:pt idx="1">
                  <c:v>0.59699999999999998</c:v>
                </c:pt>
                <c:pt idx="2">
                  <c:v>0.59299999999999997</c:v>
                </c:pt>
                <c:pt idx="3">
                  <c:v>0.57699999999999996</c:v>
                </c:pt>
                <c:pt idx="4">
                  <c:v>0.56299999999999994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4">
                  <c:v>0.56299999999999994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9">
                  <c:v>198181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58664</c:v>
                </c:pt>
                <c:pt idx="1">
                  <c:v>65272</c:v>
                </c:pt>
                <c:pt idx="2">
                  <c:v>74245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7500835620350461"/>
          <c:y val="0.88694641230867255"/>
          <c:w val="0.8249916437964952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Teaneck township</c:v>
                </c:pt>
                <c:pt idx="1">
                  <c:v>Fair Lawn borough</c:v>
                </c:pt>
                <c:pt idx="2">
                  <c:v>Ridgewood village</c:v>
                </c:pt>
                <c:pt idx="3">
                  <c:v>Fort Lee borough</c:v>
                </c:pt>
                <c:pt idx="4">
                  <c:v>Hackensack city</c:v>
                </c:pt>
                <c:pt idx="5">
                  <c:v>Englewood city</c:v>
                </c:pt>
                <c:pt idx="6">
                  <c:v>Garfield city</c:v>
                </c:pt>
                <c:pt idx="7">
                  <c:v>Bergenfield borough</c:v>
                </c:pt>
                <c:pt idx="8">
                  <c:v>Lodi borough</c:v>
                </c:pt>
                <c:pt idx="9">
                  <c:v>Cliffside Park borough</c:v>
                </c:pt>
                <c:pt idx="10">
                  <c:v>Paramus borough</c:v>
                </c:pt>
                <c:pt idx="11">
                  <c:v>Tenafly borough</c:v>
                </c:pt>
                <c:pt idx="12">
                  <c:v>Elmwood Park borough</c:v>
                </c:pt>
                <c:pt idx="13">
                  <c:v>Wyckoff township</c:v>
                </c:pt>
                <c:pt idx="14">
                  <c:v>Mahwah township</c:v>
                </c:pt>
                <c:pt idx="15">
                  <c:v>Glen Rock borough</c:v>
                </c:pt>
                <c:pt idx="16">
                  <c:v>New Milford borough</c:v>
                </c:pt>
                <c:pt idx="17">
                  <c:v>Lyndhurst township</c:v>
                </c:pt>
                <c:pt idx="18">
                  <c:v>Ramsey borough</c:v>
                </c:pt>
                <c:pt idx="19">
                  <c:v>Rutherford borough</c:v>
                </c:pt>
              </c:strCache>
            </c:strRef>
          </c:cat>
          <c:val>
            <c:numRef>
              <c:f>Sheet1!$B$2:$B$21</c:f>
              <c:numCache>
                <c:formatCode>0</c:formatCode>
                <c:ptCount val="20"/>
                <c:pt idx="0">
                  <c:v>9807</c:v>
                </c:pt>
                <c:pt idx="1">
                  <c:v>9248</c:v>
                </c:pt>
                <c:pt idx="2">
                  <c:v>7324</c:v>
                </c:pt>
                <c:pt idx="3">
                  <c:v>6921</c:v>
                </c:pt>
                <c:pt idx="4">
                  <c:v>6782</c:v>
                </c:pt>
                <c:pt idx="5">
                  <c:v>6541</c:v>
                </c:pt>
                <c:pt idx="6">
                  <c:v>6383</c:v>
                </c:pt>
                <c:pt idx="7">
                  <c:v>5822</c:v>
                </c:pt>
                <c:pt idx="8">
                  <c:v>5749</c:v>
                </c:pt>
                <c:pt idx="9">
                  <c:v>4999</c:v>
                </c:pt>
                <c:pt idx="10">
                  <c:v>4925</c:v>
                </c:pt>
                <c:pt idx="11">
                  <c:v>4760</c:v>
                </c:pt>
                <c:pt idx="12">
                  <c:v>4554</c:v>
                </c:pt>
                <c:pt idx="13">
                  <c:v>4202</c:v>
                </c:pt>
                <c:pt idx="14">
                  <c:v>4180</c:v>
                </c:pt>
                <c:pt idx="15">
                  <c:v>3916</c:v>
                </c:pt>
                <c:pt idx="16">
                  <c:v>3903</c:v>
                </c:pt>
                <c:pt idx="17">
                  <c:v>3893</c:v>
                </c:pt>
                <c:pt idx="18">
                  <c:v>3830</c:v>
                </c:pt>
                <c:pt idx="19">
                  <c:v>3559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0.19</c:v>
                </c:pt>
                <c:pt idx="1">
                  <c:v>0.15</c:v>
                </c:pt>
                <c:pt idx="2">
                  <c:v>0.15</c:v>
                </c:pt>
                <c:pt idx="3">
                  <c:v>0.15372594258</c:v>
                </c:pt>
                <c:pt idx="4">
                  <c:v>0.14838393241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6">
                  <c:v>0.14838393241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2046</c:v>
                </c:pt>
                <c:pt idx="1">
                  <c:v>1166</c:v>
                </c:pt>
                <c:pt idx="2">
                  <c:v>1400</c:v>
                </c:pt>
                <c:pt idx="3">
                  <c:v>1425</c:v>
                </c:pt>
                <c:pt idx="4">
                  <c:v>1081</c:v>
                </c:pt>
                <c:pt idx="5">
                  <c:v>2181</c:v>
                </c:pt>
                <c:pt idx="6">
                  <c:v>1637</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5">
                  <c:v>131215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108827</c:v>
                </c:pt>
                <c:pt idx="1">
                  <c:v>104623</c:v>
                </c:pt>
                <c:pt idx="2">
                  <c:v>105171</c:v>
                </c:pt>
                <c:pt idx="3">
                  <c:v>114336</c:v>
                </c:pt>
                <c:pt idx="4">
                  <c:v>116709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6" formatCode="_(&quot;$&quot;* #,##0_);_(&quot;$&quot;* \(#,##0\);_(&quot;$&quot;* &quot;-&quot;??_);_(@_)">
                  <c:v>116709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Fairview borough</c:v>
                </c:pt>
                <c:pt idx="1">
                  <c:v>Garfield city</c:v>
                </c:pt>
                <c:pt idx="2">
                  <c:v>Little Ferry borough</c:v>
                </c:pt>
                <c:pt idx="3">
                  <c:v>Hackensack city</c:v>
                </c:pt>
                <c:pt idx="4">
                  <c:v>Wallington borough</c:v>
                </c:pt>
                <c:pt idx="5">
                  <c:v>South Hackensack township</c:v>
                </c:pt>
                <c:pt idx="6">
                  <c:v>Lodi borough</c:v>
                </c:pt>
                <c:pt idx="7">
                  <c:v>East Rutherford borough</c:v>
                </c:pt>
                <c:pt idx="8">
                  <c:v>Carlstadt borough</c:v>
                </c:pt>
                <c:pt idx="9">
                  <c:v>Cliffside Park borough</c:v>
                </c:pt>
              </c:strCache>
            </c:strRef>
          </c:cat>
          <c:val>
            <c:numRef>
              <c:f>Sheet1!$B$2:$B$11</c:f>
              <c:numCache>
                <c:formatCode>_("$"* #,##0_);_("$"* \(#,##0\);_("$"* "-"??_);_(@_)</c:formatCode>
                <c:ptCount val="10"/>
                <c:pt idx="0">
                  <c:v>64152</c:v>
                </c:pt>
                <c:pt idx="1">
                  <c:v>75701</c:v>
                </c:pt>
                <c:pt idx="2">
                  <c:v>79476</c:v>
                </c:pt>
                <c:pt idx="3">
                  <c:v>82212</c:v>
                </c:pt>
                <c:pt idx="4">
                  <c:v>82422</c:v>
                </c:pt>
                <c:pt idx="5">
                  <c:v>82750</c:v>
                </c:pt>
                <c:pt idx="6">
                  <c:v>84570</c:v>
                </c:pt>
                <c:pt idx="7">
                  <c:v>91789</c:v>
                </c:pt>
                <c:pt idx="8">
                  <c:v>94854</c:v>
                </c:pt>
                <c:pt idx="9">
                  <c:v>94960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Bergen Median $123715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Fairview borough</c:v>
                </c:pt>
                <c:pt idx="1">
                  <c:v>Garfield city</c:v>
                </c:pt>
                <c:pt idx="2">
                  <c:v>Little Ferry borough</c:v>
                </c:pt>
                <c:pt idx="3">
                  <c:v>Hackensack city</c:v>
                </c:pt>
                <c:pt idx="4">
                  <c:v>Wallington borough</c:v>
                </c:pt>
                <c:pt idx="5">
                  <c:v>South Hackensack township</c:v>
                </c:pt>
                <c:pt idx="6">
                  <c:v>Lodi borough</c:v>
                </c:pt>
                <c:pt idx="7">
                  <c:v>East Rutherford borough</c:v>
                </c:pt>
                <c:pt idx="8">
                  <c:v>Carlstadt borough</c:v>
                </c:pt>
                <c:pt idx="9">
                  <c:v>Cliffside Park borough</c:v>
                </c:pt>
              </c:strCache>
            </c:strRef>
          </c:cat>
          <c:val>
            <c:numRef>
              <c:f>Sheet1!$C$2:$C$11</c:f>
              <c:numCache>
                <c:formatCode>"$"#,##0</c:formatCode>
                <c:ptCount val="10"/>
                <c:pt idx="0">
                  <c:v>123715</c:v>
                </c:pt>
                <c:pt idx="1">
                  <c:v>123715</c:v>
                </c:pt>
                <c:pt idx="2">
                  <c:v>123715</c:v>
                </c:pt>
                <c:pt idx="3">
                  <c:v>123715</c:v>
                </c:pt>
                <c:pt idx="4">
                  <c:v>123715</c:v>
                </c:pt>
                <c:pt idx="5">
                  <c:v>123715</c:v>
                </c:pt>
                <c:pt idx="6">
                  <c:v>123715</c:v>
                </c:pt>
                <c:pt idx="7">
                  <c:v>123715</c:v>
                </c:pt>
                <c:pt idx="8">
                  <c:v>123715</c:v>
                </c:pt>
                <c:pt idx="9">
                  <c:v>123715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5" formatCode="0%">
                  <c:v>6.7000000000000004E-2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4.9000000000000002E-2</c:v>
                </c:pt>
                <c:pt idx="1">
                  <c:v>6.7000000000000004E-2</c:v>
                </c:pt>
                <c:pt idx="2">
                  <c:v>8.7999999999999995E-2</c:v>
                </c:pt>
                <c:pt idx="3">
                  <c:v>8.5000000000000006E-2</c:v>
                </c:pt>
                <c:pt idx="4">
                  <c:v>6.7000000000000004E-2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borough</c:v>
                </c:pt>
                <c:pt idx="1">
                  <c:v>South Hackensack township</c:v>
                </c:pt>
                <c:pt idx="2">
                  <c:v>Fairview borough</c:v>
                </c:pt>
                <c:pt idx="3">
                  <c:v>Carlstadt borough</c:v>
                </c:pt>
                <c:pt idx="4">
                  <c:v>Lodi borough</c:v>
                </c:pt>
                <c:pt idx="5">
                  <c:v>Garfield city</c:v>
                </c:pt>
                <c:pt idx="6">
                  <c:v>Ridgefield Park village</c:v>
                </c:pt>
                <c:pt idx="7">
                  <c:v>Wallington borough</c:v>
                </c:pt>
                <c:pt idx="8">
                  <c:v>Cliffside Park borough</c:v>
                </c:pt>
                <c:pt idx="9">
                  <c:v>Hasbrouck Heights borough</c:v>
                </c:pt>
              </c:strCache>
            </c:strRef>
          </c:cat>
          <c:val>
            <c:numRef>
              <c:f>Sheet1!$B$2:$B$11</c:f>
              <c:numCache>
                <c:formatCode>0%</c:formatCode>
                <c:ptCount val="10"/>
                <c:pt idx="0">
                  <c:v>0.75</c:v>
                </c:pt>
                <c:pt idx="1">
                  <c:v>0.33</c:v>
                </c:pt>
                <c:pt idx="2">
                  <c:v>0.32500000000000001</c:v>
                </c:pt>
                <c:pt idx="3">
                  <c:v>0.314</c:v>
                </c:pt>
                <c:pt idx="4">
                  <c:v>0.2</c:v>
                </c:pt>
                <c:pt idx="5">
                  <c:v>0.19900000000000001</c:v>
                </c:pt>
                <c:pt idx="6">
                  <c:v>0.191</c:v>
                </c:pt>
                <c:pt idx="7">
                  <c:v>0.14099999999999999</c:v>
                </c:pt>
                <c:pt idx="8">
                  <c:v>0.13600000000000001</c:v>
                </c:pt>
                <c:pt idx="9">
                  <c:v>0.13100000000000001</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Bergen Avg. 7.10%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Teterboro borough</c:v>
                </c:pt>
                <c:pt idx="1">
                  <c:v>South Hackensack township</c:v>
                </c:pt>
                <c:pt idx="2">
                  <c:v>Fairview borough</c:v>
                </c:pt>
                <c:pt idx="3">
                  <c:v>Carlstadt borough</c:v>
                </c:pt>
                <c:pt idx="4">
                  <c:v>Lodi borough</c:v>
                </c:pt>
                <c:pt idx="5">
                  <c:v>Garfield city</c:v>
                </c:pt>
                <c:pt idx="6">
                  <c:v>Ridgefield Park village</c:v>
                </c:pt>
                <c:pt idx="7">
                  <c:v>Wallington borough</c:v>
                </c:pt>
                <c:pt idx="8">
                  <c:v>Cliffside Park borough</c:v>
                </c:pt>
                <c:pt idx="9">
                  <c:v>Hasbrouck Heights borough</c:v>
                </c:pt>
              </c:strCache>
            </c:strRef>
          </c:cat>
          <c:val>
            <c:numRef>
              <c:f>Sheet1!$C$2:$C$11</c:f>
              <c:numCache>
                <c:formatCode>0%</c:formatCode>
                <c:ptCount val="10"/>
                <c:pt idx="0">
                  <c:v>7.0999999999999994E-2</c:v>
                </c:pt>
                <c:pt idx="1">
                  <c:v>7.0999999999999994E-2</c:v>
                </c:pt>
                <c:pt idx="2">
                  <c:v>7.0999999999999994E-2</c:v>
                </c:pt>
                <c:pt idx="3">
                  <c:v>7.0999999999999994E-2</c:v>
                </c:pt>
                <c:pt idx="4">
                  <c:v>7.0999999999999994E-2</c:v>
                </c:pt>
                <c:pt idx="5">
                  <c:v>7.0999999999999994E-2</c:v>
                </c:pt>
                <c:pt idx="6">
                  <c:v>7.0999999999999994E-2</c:v>
                </c:pt>
                <c:pt idx="7">
                  <c:v>7.0999999999999994E-2</c:v>
                </c:pt>
                <c:pt idx="8">
                  <c:v>7.0999999999999994E-2</c:v>
                </c:pt>
                <c:pt idx="9">
                  <c:v>7.0999999999999994E-2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097540927621557"/>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4">
                  <c:v>0.17817396567999999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0.22</c:v>
                </c:pt>
                <c:pt idx="1">
                  <c:v>0.21</c:v>
                </c:pt>
                <c:pt idx="2">
                  <c:v>0.21</c:v>
                </c:pt>
                <c:pt idx="3">
                  <c:v>0.20721359941</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6" formatCode="0.0%">
                  <c:v>8.8999999999999996E-2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7.9000000000000001E-2</c:v>
                </c:pt>
                <c:pt idx="1">
                  <c:v>6.7000000000000004E-2</c:v>
                </c:pt>
                <c:pt idx="2">
                  <c:v>8.8999999999999996E-2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6543</c:v>
                </c:pt>
                <c:pt idx="1">
                  <c:v>6642</c:v>
                </c:pt>
                <c:pt idx="2">
                  <c:v>6013</c:v>
                </c:pt>
                <c:pt idx="3">
                  <c:v>7011</c:v>
                </c:pt>
                <c:pt idx="4">
                  <c:v>7966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19113</c:v>
                </c:pt>
                <c:pt idx="3" formatCode="#,##0">
                  <c:v>17103</c:v>
                </c:pt>
                <c:pt idx="4" formatCode="#,##0">
                  <c:v>19155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10488</c:v>
                </c:pt>
                <c:pt idx="1">
                  <c:v>13196</c:v>
                </c:pt>
                <c:pt idx="2">
                  <c:v>12413</c:v>
                </c:pt>
                <c:pt idx="3">
                  <c:v>13202</c:v>
                </c:pt>
                <c:pt idx="4">
                  <c:v>14049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Bergen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1780</c:v>
                </c:pt>
                <c:pt idx="1">
                  <c:v>1685</c:v>
                </c:pt>
                <c:pt idx="2">
                  <c:v>1540</c:v>
                </c:pt>
                <c:pt idx="3">
                  <c:v>997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6" formatCode="&quot;$&quot;#,##0_);[Red]\(&quot;$&quot;#,##0\)">
                  <c:v>1780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6" formatCode="&quot;$&quot;#,##0_);[Red]\(&quot;$&quot;#,##0\)">
                  <c:v>997</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7">
                  <c:v>32</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34.200000000000003</c:v>
                </c:pt>
                <c:pt idx="1">
                  <c:v>32.700000000000003</c:v>
                </c:pt>
                <c:pt idx="2">
                  <c:v>28.9</c:v>
                </c:pt>
                <c:pt idx="3" formatCode="0.0">
                  <c:v>30.4</c:v>
                </c:pt>
                <c:pt idx="4" formatCode="0.0">
                  <c:v>32</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8" formatCode="0%">
                  <c:v>0.14000000000000001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0" formatCode="0.0%">
                  <c:v>3.5999999999999997E-2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0.03</c:v>
                </c:pt>
                <c:pt idx="1">
                  <c:v>4.1000000000000002E-2</c:v>
                </c:pt>
                <c:pt idx="2">
                  <c:v>3.2000000000000001E-2</c:v>
                </c:pt>
                <c:pt idx="3">
                  <c:v>2.5999999999999999E-2</c:v>
                </c:pt>
                <c:pt idx="4">
                  <c:v>3.5999999999999997E-2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South Hackensack township</c:v>
                </c:pt>
                <c:pt idx="1">
                  <c:v>Fairview borough</c:v>
                </c:pt>
                <c:pt idx="2">
                  <c:v>East Rutherford borough</c:v>
                </c:pt>
                <c:pt idx="3">
                  <c:v>Rochelle Park township</c:v>
                </c:pt>
                <c:pt idx="4">
                  <c:v>Bogota borough</c:v>
                </c:pt>
                <c:pt idx="5">
                  <c:v>Moonachie borough</c:v>
                </c:pt>
                <c:pt idx="6">
                  <c:v>Elmwood Park borough</c:v>
                </c:pt>
                <c:pt idx="7">
                  <c:v>Garfield city</c:v>
                </c:pt>
                <c:pt idx="8">
                  <c:v>Alpine borough</c:v>
                </c:pt>
                <c:pt idx="9">
                  <c:v>Fort Lee borough</c:v>
                </c:pt>
              </c:strCache>
            </c:strRef>
          </c:cat>
          <c:val>
            <c:numRef>
              <c:f>Sheet1!$B$2:$B$11</c:f>
              <c:numCache>
                <c:formatCode>0.0%</c:formatCode>
                <c:ptCount val="10"/>
                <c:pt idx="0">
                  <c:v>0.28199999999999997</c:v>
                </c:pt>
                <c:pt idx="1">
                  <c:v>0.186</c:v>
                </c:pt>
                <c:pt idx="2">
                  <c:v>0.112</c:v>
                </c:pt>
                <c:pt idx="3">
                  <c:v>0.111</c:v>
                </c:pt>
                <c:pt idx="4">
                  <c:v>0.106</c:v>
                </c:pt>
                <c:pt idx="5">
                  <c:v>9.4E-2</c:v>
                </c:pt>
                <c:pt idx="6">
                  <c:v>9.0999999999999998E-2</c:v>
                </c:pt>
                <c:pt idx="7">
                  <c:v>8.5000000000000006E-2</c:v>
                </c:pt>
                <c:pt idx="8">
                  <c:v>8.2000000000000003E-2</c:v>
                </c:pt>
                <c:pt idx="9">
                  <c:v>7.5999999999999998E-2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Bergen County Avg. 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South Hackensack township</c:v>
                </c:pt>
                <c:pt idx="1">
                  <c:v>Fairview borough</c:v>
                </c:pt>
                <c:pt idx="2">
                  <c:v>East Rutherford borough</c:v>
                </c:pt>
                <c:pt idx="3">
                  <c:v>Rochelle Park township</c:v>
                </c:pt>
                <c:pt idx="4">
                  <c:v>Bogota borough</c:v>
                </c:pt>
                <c:pt idx="5">
                  <c:v>Moonachie borough</c:v>
                </c:pt>
                <c:pt idx="6">
                  <c:v>Elmwood Park borough</c:v>
                </c:pt>
                <c:pt idx="7">
                  <c:v>Garfield city</c:v>
                </c:pt>
                <c:pt idx="8">
                  <c:v>Alpine borough</c:v>
                </c:pt>
                <c:pt idx="9">
                  <c:v>Fort Lee borough</c:v>
                </c:pt>
              </c:strCache>
            </c:strRef>
          </c:cat>
          <c:val>
            <c:numRef>
              <c:f>Sheet1!$C$2:$C$11</c:f>
              <c:numCache>
                <c:formatCode>0.00%</c:formatCode>
                <c:ptCount val="10"/>
                <c:pt idx="0">
                  <c:v>3.2000000000000001E-2</c:v>
                </c:pt>
                <c:pt idx="1">
                  <c:v>3.2000000000000001E-2</c:v>
                </c:pt>
                <c:pt idx="2">
                  <c:v>3.2000000000000001E-2</c:v>
                </c:pt>
                <c:pt idx="3">
                  <c:v>3.2000000000000001E-2</c:v>
                </c:pt>
                <c:pt idx="4">
                  <c:v>3.2000000000000001E-2</c:v>
                </c:pt>
                <c:pt idx="5">
                  <c:v>3.2000000000000001E-2</c:v>
                </c:pt>
                <c:pt idx="6">
                  <c:v>3.2000000000000001E-2</c:v>
                </c:pt>
                <c:pt idx="7">
                  <c:v>3.2000000000000001E-2</c:v>
                </c:pt>
                <c:pt idx="8">
                  <c:v>3.2000000000000001E-2</c:v>
                </c:pt>
                <c:pt idx="9">
                  <c:v>3.2000000000000001E-2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3987819881889766E-2"/>
          <c:y val="0.9099723261288194"/>
          <c:w val="0.242649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7">
                  <c:v>29056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7">
                  <c:v>9474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9">
                  <c:v>0.94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25595775689303563"/>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0.94499999999999995</c:v>
                </c:pt>
                <c:pt idx="1">
                  <c:v>0.95299999999999996</c:v>
                </c:pt>
                <c:pt idx="2">
                  <c:v>0.94299999999999995</c:v>
                </c:pt>
                <c:pt idx="3">
                  <c:v>0.94499999999999995</c:v>
                </c:pt>
                <c:pt idx="4">
                  <c:v>0.94899999999999995</c:v>
                </c:pt>
                <c:pt idx="5">
                  <c:v>0.94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5">
                  <c:v>0.82</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76"/>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0.86</c:v>
                </c:pt>
                <c:pt idx="1">
                  <c:v>0.75</c:v>
                </c:pt>
                <c:pt idx="2">
                  <c:v>0.73</c:v>
                </c:pt>
                <c:pt idx="3">
                  <c:v>0.88</c:v>
                </c:pt>
                <c:pt idx="4">
                  <c:v>0.7</c:v>
                </c:pt>
                <c:pt idx="5">
                  <c:v>0.83</c:v>
                </c:pt>
                <c:pt idx="6">
                  <c:v>0.78</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3" formatCode="0.0%">
                  <c:v>0.373</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0.309</c:v>
                </c:pt>
                <c:pt idx="1">
                  <c:v>0.40500000000000003</c:v>
                </c:pt>
                <c:pt idx="2">
                  <c:v>0.441</c:v>
                </c:pt>
                <c:pt idx="3">
                  <c:v>0.42099999999999999</c:v>
                </c:pt>
                <c:pt idx="4">
                  <c:v>0.373</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Bergen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Sep-2023</c:v>
                </c:pt>
                <c:pt idx="1">
                  <c:v>Oct-2023</c:v>
                </c:pt>
                <c:pt idx="2">
                  <c:v>Nov-2023</c:v>
                </c:pt>
                <c:pt idx="3">
                  <c:v>Dec-2023</c:v>
                </c:pt>
                <c:pt idx="4">
                  <c:v>Jan-2024</c:v>
                </c:pt>
                <c:pt idx="5">
                  <c:v>Feb-2024</c:v>
                </c:pt>
                <c:pt idx="6">
                  <c:v>Mar-2024</c:v>
                </c:pt>
                <c:pt idx="7">
                  <c:v>Apr-2024</c:v>
                </c:pt>
                <c:pt idx="8">
                  <c:v>May-2024</c:v>
                </c:pt>
                <c:pt idx="9">
                  <c:v>Jun-2024</c:v>
                </c:pt>
                <c:pt idx="10">
                  <c:v>Jul-2024</c:v>
                </c:pt>
                <c:pt idx="11">
                  <c:v>Aug-2024</c:v>
                </c:pt>
              </c:strCache>
            </c:strRef>
          </c:cat>
          <c:val>
            <c:numRef>
              <c:f>Sheet1!$B$2:$M$2</c:f>
              <c:numCache>
                <c:formatCode>0.0%</c:formatCode>
                <c:ptCount val="12"/>
                <c:pt idx="0">
                  <c:v>4.1000000000000002E-2</c:v>
                </c:pt>
                <c:pt idx="1">
                  <c:v>0.04</c:v>
                </c:pt>
                <c:pt idx="2">
                  <c:v>3.7999999999999999E-2</c:v>
                </c:pt>
                <c:pt idx="3">
                  <c:v>3.7999999999999999E-2</c:v>
                </c:pt>
                <c:pt idx="4">
                  <c:v>4.2999999999999997E-2</c:v>
                </c:pt>
                <c:pt idx="5">
                  <c:v>4.2999999999999997E-2</c:v>
                </c:pt>
                <c:pt idx="6">
                  <c:v>4.1000000000000002E-2</c:v>
                </c:pt>
                <c:pt idx="7">
                  <c:v>3.5000000000000003E-2</c:v>
                </c:pt>
                <c:pt idx="8">
                  <c:v>3.9E-2</c:v>
                </c:pt>
                <c:pt idx="9">
                  <c:v>4.2999999999999997E-2</c:v>
                </c:pt>
                <c:pt idx="10">
                  <c:v>4.9000000000000002E-2</c:v>
                </c:pt>
                <c:pt idx="11">
                  <c:v>4.8000000000000001E-2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0"/>
              <c:layout>
                <c:manualLayout>
                  <c:x val="-2.4766607837813377E-2"/>
                  <c:y val="-3.5252468322151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5D-474F-8A04-6A1998A7E96C}"/>
                </c:ext>
              </c:extLst>
            </c:dLbl>
            <c:dLbl>
              <c:idx val="1"/>
              <c:layout>
                <c:manualLayout>
                  <c:x val="-3.3387297492985787E-2"/>
                  <c:y val="-4.8342914440431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5D-474F-8A04-6A1998A7E96C}"/>
                </c:ext>
              </c:extLst>
            </c:dLbl>
            <c:dLbl>
              <c:idx val="7"/>
              <c:layout>
                <c:manualLayout>
                  <c:x val="-2.4766607837813377E-2"/>
                  <c:y val="-5.88152713350564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5D-474F-8A04-6A1998A7E96C}"/>
                </c:ext>
              </c:extLst>
            </c:dLbl>
            <c:dLbl>
              <c:idx val="8"/>
              <c:layout>
                <c:manualLayout>
                  <c:x val="-2.6203389447008885E-2"/>
                  <c:y val="-4.83429144404318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E5D-474F-8A04-6A1998A7E96C}"/>
                </c:ext>
              </c:extLst>
            </c:dLbl>
            <c:dLbl>
              <c:idx val="9"/>
              <c:layout>
                <c:manualLayout>
                  <c:x val="-3.62608607113767E-2"/>
                  <c:y val="-3.26343790984949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5D-474F-8A04-6A1998A7E96C}"/>
                </c:ext>
              </c:extLst>
            </c:dLbl>
            <c:dLbl>
              <c:idx val="10"/>
              <c:layout>
                <c:manualLayout>
                  <c:x val="-2.7640171056204286E-2"/>
                  <c:y val="-6.14333605587125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5D-474F-8A04-6A1998A7E96C}"/>
                </c:ext>
              </c:extLst>
            </c:dLbl>
            <c:dLbl>
              <c:idx val="11"/>
              <c:layout>
                <c:manualLayout>
                  <c:x val="-2.3329826228618185E-2"/>
                  <c:y val="-4.57248252167757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E5D-474F-8A04-6A1998A7E96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Sep-2023</c:v>
                </c:pt>
                <c:pt idx="1">
                  <c:v>Oct-2023</c:v>
                </c:pt>
                <c:pt idx="2">
                  <c:v>Nov-2023</c:v>
                </c:pt>
                <c:pt idx="3">
                  <c:v>Dec-2023</c:v>
                </c:pt>
                <c:pt idx="4">
                  <c:v>Jan-2024</c:v>
                </c:pt>
                <c:pt idx="5">
                  <c:v>Feb-2024</c:v>
                </c:pt>
                <c:pt idx="6">
                  <c:v>Mar-2024</c:v>
                </c:pt>
                <c:pt idx="7">
                  <c:v>Apr-2024</c:v>
                </c:pt>
                <c:pt idx="8">
                  <c:v>May-2024</c:v>
                </c:pt>
                <c:pt idx="9">
                  <c:v>Jun-2024</c:v>
                </c:pt>
                <c:pt idx="10">
                  <c:v>Jul-2024</c:v>
                </c:pt>
                <c:pt idx="11">
                  <c:v>Aug-2024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4">
                  <c:v>4.1000000000000002E-2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767673843627129"/>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6" formatCode="0.0%">
                  <c:v>3.5925699999999998E-2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3.1565500000000003E-2</c:v>
                </c:pt>
                <c:pt idx="1">
                  <c:v>3.0489100000000002E-2</c:v>
                </c:pt>
                <c:pt idx="2">
                  <c:v>3.5555200000000002E-2</c:v>
                </c:pt>
                <c:pt idx="3">
                  <c:v>3.1311699999999998E-2</c:v>
                </c:pt>
                <c:pt idx="4">
                  <c:v>3.5925699999999998E-2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Palisades Park School District</c:v>
                </c:pt>
                <c:pt idx="1">
                  <c:v>Cliffside Park School District</c:v>
                </c:pt>
                <c:pt idx="2">
                  <c:v>Englewood Public School District</c:v>
                </c:pt>
                <c:pt idx="3">
                  <c:v>Hackensack School District</c:v>
                </c:pt>
                <c:pt idx="4">
                  <c:v>Elmwood Park School District</c:v>
                </c:pt>
                <c:pt idx="5">
                  <c:v>Bogota Public School District</c:v>
                </c:pt>
                <c:pt idx="6">
                  <c:v>Wood-Ridge School District</c:v>
                </c:pt>
                <c:pt idx="7">
                  <c:v>Waldwick School District</c:v>
                </c:pt>
                <c:pt idx="8">
                  <c:v>Garfield Public School District</c:v>
                </c:pt>
                <c:pt idx="9">
                  <c:v>Midland Park School District</c:v>
                </c:pt>
                <c:pt idx="10">
                  <c:v>Ridgefield Park Public School District</c:v>
                </c:pt>
                <c:pt idx="11">
                  <c:v>Ridgefield School District</c:v>
                </c:pt>
                <c:pt idx="12">
                  <c:v>North Arlington School District</c:v>
                </c:pt>
                <c:pt idx="13">
                  <c:v>Teaneck School District</c:v>
                </c:pt>
              </c:strCache>
            </c:strRef>
          </c:cat>
          <c:val>
            <c:numRef>
              <c:f>Sheet1!$B$2:$B$15</c:f>
              <c:numCache>
                <c:formatCode>General</c:formatCode>
                <c:ptCount val="14"/>
                <c:pt idx="0">
                  <c:v>77.3</c:v>
                </c:pt>
                <c:pt idx="1">
                  <c:v>86.2</c:v>
                </c:pt>
                <c:pt idx="2">
                  <c:v>87.9</c:v>
                </c:pt>
                <c:pt idx="3">
                  <c:v>88.5</c:v>
                </c:pt>
                <c:pt idx="4">
                  <c:v>89.4</c:v>
                </c:pt>
                <c:pt idx="5">
                  <c:v>90.4</c:v>
                </c:pt>
                <c:pt idx="6">
                  <c:v>90.7</c:v>
                </c:pt>
                <c:pt idx="7">
                  <c:v>91.2</c:v>
                </c:pt>
                <c:pt idx="8">
                  <c:v>91.7</c:v>
                </c:pt>
                <c:pt idx="9">
                  <c:v>92.2</c:v>
                </c:pt>
                <c:pt idx="10">
                  <c:v>92.5</c:v>
                </c:pt>
                <c:pt idx="11">
                  <c:v>92.9</c:v>
                </c:pt>
                <c:pt idx="12">
                  <c:v>93</c:v>
                </c:pt>
                <c:pt idx="13">
                  <c:v>93.2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Palisades Park School District</c:v>
                </c:pt>
                <c:pt idx="1">
                  <c:v>Cliffside Park School District</c:v>
                </c:pt>
                <c:pt idx="2">
                  <c:v>Englewood Public School District</c:v>
                </c:pt>
                <c:pt idx="3">
                  <c:v>Hackensack School District</c:v>
                </c:pt>
                <c:pt idx="4">
                  <c:v>Elmwood Park School District</c:v>
                </c:pt>
                <c:pt idx="5">
                  <c:v>Bogota Public School District</c:v>
                </c:pt>
                <c:pt idx="6">
                  <c:v>Wood-Ridge School District</c:v>
                </c:pt>
                <c:pt idx="7">
                  <c:v>Waldwick School District</c:v>
                </c:pt>
                <c:pt idx="8">
                  <c:v>Garfield Public School District</c:v>
                </c:pt>
                <c:pt idx="9">
                  <c:v>Midland Park School District</c:v>
                </c:pt>
                <c:pt idx="10">
                  <c:v>Ridgefield Park Public School District</c:v>
                </c:pt>
                <c:pt idx="11">
                  <c:v>Ridgefield School District</c:v>
                </c:pt>
                <c:pt idx="12">
                  <c:v>North Arlington School District</c:v>
                </c:pt>
                <c:pt idx="13">
                  <c:v>Teaneck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80353363862520111"/>
          <c:y val="0.92649272924746306"/>
          <c:w val="0.19646636137479881"/>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0.91700000000000004</c:v>
                </c:pt>
                <c:pt idx="1">
                  <c:v>0.91200000000000003</c:v>
                </c:pt>
                <c:pt idx="2">
                  <c:v>0.94199999999999995</c:v>
                </c:pt>
                <c:pt idx="3">
                  <c:v>0.95499999999999996</c:v>
                </c:pt>
                <c:pt idx="4">
                  <c:v>0.94599999999999995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3">
                  <c:v>0.94599999999999995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5">
                  <c:v>10.88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56</c:v>
                </c:pt>
                <c:pt idx="2">
                  <c:v>165</c:v>
                </c:pt>
                <c:pt idx="3">
                  <c:v>479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867</c:v>
                </c:pt>
                <c:pt idx="1">
                  <c:v>7943</c:v>
                </c:pt>
                <c:pt idx="2">
                  <c:v>1058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0">
                  <c:v>2.54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0740206692913386"/>
          <c:y val="0.87893986242298117"/>
          <c:w val="0.17764296259842516"/>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Atlantic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4.8513200000000003</c:v>
                </c:pt>
                <c:pt idx="1">
                  <c:v>4.7272400000000001</c:v>
                </c:pt>
                <c:pt idx="2">
                  <c:v>3</c:v>
                </c:pt>
                <c:pt idx="4">
                  <c:v>2.5415899999999998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6">
                  <c:v>131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6">
                  <c:v>568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9.8000000000000007</c:v>
                </c:pt>
                <c:pt idx="1">
                  <c:v>10.1</c:v>
                </c:pt>
                <c:pt idx="2">
                  <c:v>10.1</c:v>
                </c:pt>
                <c:pt idx="3">
                  <c:v>10.081750312</c:v>
                </c:pt>
                <c:pt idx="4">
                  <c:v>9.5196258409999999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5">
                  <c:v>9.5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336576797270401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2" formatCode="0.00">
                  <c:v>3.6262113768757902</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3391</c:v>
                </c:pt>
                <c:pt idx="1">
                  <c:v>3269</c:v>
                </c:pt>
                <c:pt idx="2">
                  <c:v>3614</c:v>
                </c:pt>
                <c:pt idx="3">
                  <c:v>3410</c:v>
                </c:pt>
                <c:pt idx="4">
                  <c:v>3377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Stalking</c:v>
                </c:pt>
                <c:pt idx="6">
                  <c:v>Other</c:v>
                </c:pt>
              </c:strCache>
            </c:strRef>
          </c:cat>
          <c:val>
            <c:numRef>
              <c:f>Sheet1!$B$2:$B$8</c:f>
              <c:numCache>
                <c:formatCode>General</c:formatCode>
                <c:ptCount val="7"/>
                <c:pt idx="0">
                  <c:v>1387</c:v>
                </c:pt>
                <c:pt idx="1">
                  <c:v>1355</c:v>
                </c:pt>
                <c:pt idx="2">
                  <c:v>215</c:v>
                </c:pt>
                <c:pt idx="3">
                  <c:v>170</c:v>
                </c:pt>
                <c:pt idx="4" formatCode="#,##0">
                  <c:v>154</c:v>
                </c:pt>
                <c:pt idx="5">
                  <c:v>28</c:v>
                </c:pt>
                <c:pt idx="6">
                  <c:v>111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6">
                  <c:v>2666</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5">
                  <c:v>89729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5">
                  <c:v>71707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78131</c:v>
                </c:pt>
                <c:pt idx="1">
                  <c:v>80709</c:v>
                </c:pt>
                <c:pt idx="2">
                  <c:v>82567</c:v>
                </c:pt>
                <c:pt idx="3">
                  <c:v>87059</c:v>
                </c:pt>
                <c:pt idx="4">
                  <c:v>89729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64035</c:v>
                </c:pt>
                <c:pt idx="1">
                  <c:v>62024</c:v>
                </c:pt>
                <c:pt idx="2">
                  <c:v>67546</c:v>
                </c:pt>
                <c:pt idx="3">
                  <c:v>71274</c:v>
                </c:pt>
                <c:pt idx="4">
                  <c:v>71707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0">
                  <c:v>443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162</c:v>
                </c:pt>
                <c:pt idx="1">
                  <c:v>182</c:v>
                </c:pt>
                <c:pt idx="2">
                  <c:v>220</c:v>
                </c:pt>
                <c:pt idx="3">
                  <c:v>186</c:v>
                </c:pt>
                <c:pt idx="4">
                  <c:v>130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7">
                  <c:v>-0.30107526881720398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8932284542477175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0.45</c:v>
                </c:pt>
                <c:pt idx="1">
                  <c:v>0.08</c:v>
                </c:pt>
                <c:pt idx="2">
                  <c:v>0.26</c:v>
                </c:pt>
                <c:pt idx="3">
                  <c:v>0.06</c:v>
                </c:pt>
                <c:pt idx="4">
                  <c:v>0.11</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Outpatient</c:v>
                </c:pt>
                <c:pt idx="1">
                  <c:v>Community Support Services (CSS)</c:v>
                </c:pt>
                <c:pt idx="2">
                  <c:v>Residential Services</c:v>
                </c:pt>
                <c:pt idx="3">
                  <c:v>Certified Community Behavioral Health Clinic (CCBHC)</c:v>
                </c:pt>
                <c:pt idx="4">
                  <c:v>Partial Care</c:v>
                </c:pt>
                <c:pt idx="5">
                  <c:v>Partial Care Geriatric</c:v>
                </c:pt>
                <c:pt idx="6">
                  <c:v>Short Term Care Facility (STCF)</c:v>
                </c:pt>
                <c:pt idx="7">
                  <c:v>Systems Advocacy</c:v>
                </c:pt>
                <c:pt idx="8">
                  <c:v>Acute Care Family Support</c:v>
                </c:pt>
                <c:pt idx="9">
                  <c:v>Community Support Services (DD/MI)</c:v>
                </c:pt>
                <c:pt idx="10">
                  <c:v>County Mental Health Board</c:v>
                </c:pt>
                <c:pt idx="11">
                  <c:v>Early Intervention Support Services (EISS)</c:v>
                </c:pt>
                <c:pt idx="12">
                  <c:v>Homeless Services (PATH)</c:v>
                </c:pt>
                <c:pt idx="13">
                  <c:v>Integrated Case Management Services (ICMS) &amp; Jail Diversion Program</c:v>
                </c:pt>
                <c:pt idx="14">
                  <c:v>Intensive Family Support Services (IFSS)</c:v>
                </c:pt>
                <c:pt idx="15">
                  <c:v>Intensive Outpatient Tx and Support Services (IOTSS)</c:v>
                </c:pt>
                <c:pt idx="16">
                  <c:v>Involuntary Outpatient Commitment (IOC)</c:v>
                </c:pt>
                <c:pt idx="17">
                  <c:v>Justice Involved Services (JIS)</c:v>
                </c:pt>
                <c:pt idx="18">
                  <c:v>Primary Screening Services</c:v>
                </c:pt>
                <c:pt idx="19">
                  <c:v>Program of Assertive Community Treatment (PACT)</c:v>
                </c:pt>
                <c:pt idx="20">
                  <c:v>Self-Help Center/Community Wellness Center</c:v>
                </c:pt>
                <c:pt idx="21">
                  <c:v>Supported Education</c:v>
                </c:pt>
                <c:pt idx="22">
                  <c:v>Supported Employment Services</c:v>
                </c:pt>
              </c:strCache>
            </c:strRef>
          </c:cat>
          <c:val>
            <c:numRef>
              <c:f>Sheet1!$B$2:$B$24</c:f>
              <c:numCache>
                <c:formatCode>General</c:formatCode>
                <c:ptCount val="23"/>
                <c:pt idx="0">
                  <c:v>7</c:v>
                </c:pt>
                <c:pt idx="1">
                  <c:v>4</c:v>
                </c:pt>
                <c:pt idx="2">
                  <c:v>4</c:v>
                </c:pt>
                <c:pt idx="3">
                  <c:v>3</c:v>
                </c:pt>
                <c:pt idx="4">
                  <c:v>3</c:v>
                </c:pt>
                <c:pt idx="5">
                  <c:v>3</c:v>
                </c:pt>
                <c:pt idx="6">
                  <c:v>2</c:v>
                </c:pt>
                <c:pt idx="7">
                  <c:v>2</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6">
                  <c:v>0.13900000000000001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7.9000000000000001E-2</c:v>
                </c:pt>
                <c:pt idx="1">
                  <c:v>7.0999999999999994E-2</c:v>
                </c:pt>
                <c:pt idx="2">
                  <c:v>0.13300000000000001</c:v>
                </c:pt>
                <c:pt idx="3">
                  <c:v>0.11</c:v>
                </c:pt>
                <c:pt idx="4">
                  <c:v>0.13900000000000001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0" formatCode="0.00%">
                  <c:v>0.17399999999999999</c:v>
                </c:pt>
                <c:pt idx="2" formatCode="0.0%">
                  <c:v>0.17599999999999999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0.14199999999999999</c:v>
                </c:pt>
                <c:pt idx="1">
                  <c:v>0.158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8">
                  <c:v>0.14799999999999999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3072865186896564"/>
          <c:y val="0.9335550306211724"/>
          <c:w val="0.30995872127471197"/>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8.2000000000000003E-2</c:v>
                </c:pt>
                <c:pt idx="1">
                  <c:v>0.13100000000000001</c:v>
                </c:pt>
                <c:pt idx="2">
                  <c:v>0.14599999999999999</c:v>
                </c:pt>
                <c:pt idx="3">
                  <c:v>0.153</c:v>
                </c:pt>
                <c:pt idx="4">
                  <c:v>0.14799999999999999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0.17399999999999999</c:v>
                </c:pt>
                <c:pt idx="4" formatCode="0.0%">
                  <c:v>0.126</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0.114</c:v>
                </c:pt>
                <c:pt idx="1">
                  <c:v>0.183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8">
                  <c:v>7.8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549544783464568"/>
          <c:y val="0.91978137796620474"/>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20" formatCode="0">
                  <c:v>23366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20">
                  <c:v>24487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9">
                  <c:v>1632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21" formatCode="#,##0">
                  <c:v>1403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1264</c:v>
                </c:pt>
                <c:pt idx="1">
                  <c:v>1268</c:v>
                </c:pt>
                <c:pt idx="2">
                  <c:v>1245</c:v>
                </c:pt>
                <c:pt idx="3">
                  <c:v>1315</c:v>
                </c:pt>
                <c:pt idx="4">
                  <c:v>1403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General</c:formatCode>
                <c:ptCount val="21"/>
                <c:pt idx="0" formatCode="0.0%">
                  <c:v>5.0000000000000001E-3</c:v>
                </c:pt>
                <c:pt idx="2" formatCode="0.0%">
                  <c:v>8.9999999999999993E-3</c:v>
                </c:pt>
                <c:pt idx="3" formatCode="0.0%">
                  <c:v>8.9999999999999993E-3</c:v>
                </c:pt>
                <c:pt idx="4" formatCode="0.0%">
                  <c:v>1.0999999999999999E-2</c:v>
                </c:pt>
                <c:pt idx="5">
                  <c:v>1.2E-2</c:v>
                </c:pt>
                <c:pt idx="6" formatCode="0.0%">
                  <c:v>1.2E-2</c:v>
                </c:pt>
                <c:pt idx="7" formatCode="0.0%">
                  <c:v>1.2E-2</c:v>
                </c:pt>
                <c:pt idx="8" formatCode="0.0%">
                  <c:v>1.2999999999999999E-2</c:v>
                </c:pt>
                <c:pt idx="9" formatCode="0.0%">
                  <c:v>1.2999999999999999E-2</c:v>
                </c:pt>
                <c:pt idx="10" formatCode="0.0%">
                  <c:v>1.4E-2</c:v>
                </c:pt>
                <c:pt idx="11" formatCode="0.0%">
                  <c:v>1.4999999999999999E-2</c:v>
                </c:pt>
                <c:pt idx="12" formatCode="0.0%">
                  <c:v>1.6E-2</c:v>
                </c:pt>
                <c:pt idx="13" formatCode="0.0%">
                  <c:v>1.7999999999999999E-2</c:v>
                </c:pt>
                <c:pt idx="14" formatCode="0.0%">
                  <c:v>0.02</c:v>
                </c:pt>
                <c:pt idx="15" formatCode="0.0%">
                  <c:v>2.3E-2</c:v>
                </c:pt>
                <c:pt idx="16" formatCode="0.0%">
                  <c:v>2.5000000000000001E-2</c:v>
                </c:pt>
                <c:pt idx="17" formatCode="0.0%">
                  <c:v>0.03</c:v>
                </c:pt>
                <c:pt idx="18" formatCode="0.0%">
                  <c:v>3.3000000000000002E-2</c:v>
                </c:pt>
                <c:pt idx="19" formatCode="0.0%">
                  <c:v>3.4000000000000002E-2</c:v>
                </c:pt>
                <c:pt idx="20" formatCode="0.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0.00%</c:formatCode>
                <c:ptCount val="21"/>
                <c:pt idx="1">
                  <c:v>8.9999999999999993E-3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881441581474182"/>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20">
                  <c:v>851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1">
                  <c:v>1346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1">
                  <c:v>1346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104</c:v>
                </c:pt>
                <c:pt idx="1">
                  <c:v>113</c:v>
                </c:pt>
                <c:pt idx="2">
                  <c:v>77</c:v>
                </c:pt>
                <c:pt idx="3">
                  <c:v>69</c:v>
                </c:pt>
                <c:pt idx="4">
                  <c:v>47</c:v>
                </c:pt>
                <c:pt idx="5">
                  <c:v>34</c:v>
                </c:pt>
                <c:pt idx="6">
                  <c:v>42</c:v>
                </c:pt>
                <c:pt idx="7">
                  <c:v>44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143</c:v>
                </c:pt>
                <c:pt idx="1">
                  <c:v>102</c:v>
                </c:pt>
                <c:pt idx="2">
                  <c:v>111</c:v>
                </c:pt>
                <c:pt idx="3">
                  <c:v>72</c:v>
                </c:pt>
                <c:pt idx="4">
                  <c:v>51</c:v>
                </c:pt>
                <c:pt idx="5">
                  <c:v>29</c:v>
                </c:pt>
                <c:pt idx="6">
                  <c:v>33</c:v>
                </c:pt>
                <c:pt idx="7">
                  <c:v>27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9">
                  <c:v>14159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20">
                  <c:v>0.59</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20">
                  <c:v>0.6</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9">
                  <c:v>0.62</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9" formatCode="0%">
                  <c:v>0.62</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69294663527"/>
          <c:y val="1.3406521300222088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7">
                  <c:v>0.03</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cbhcare.com/" TargetMode="External"/><Relationship Id="rId3" Type="http://schemas.openxmlformats.org/officeDocument/2006/relationships/hyperlink" Target="http://www.bergenresourcenet.org/" TargetMode="External"/><Relationship Id="rId7" Type="http://schemas.openxmlformats.org/officeDocument/2006/relationships/hyperlink" Target="https://www.cnanj.org/cna-of-bergen.html"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bergenfamilycenter.org/" TargetMode="External"/><Relationship Id="rId5" Type="http://schemas.openxmlformats.org/officeDocument/2006/relationships/hyperlink" Target="https://www.abcdnj.org/" TargetMode="External"/><Relationship Id="rId4" Type="http://schemas.openxmlformats.org/officeDocument/2006/relationships/hyperlink" Target="https://www.partnershipmch.org/" TargetMode="External"/><Relationship Id="rId9" Type="http://schemas.openxmlformats.org/officeDocument/2006/relationships/hyperlink" Target="https://www.arcbp.com/"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Black/African American and American Indian/Alaska Native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r>
              <a:rPr lang="en-US" dirty="0"/>
              <a:t>This county’s Black/White residential segregation index has varied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Palisades Park and Edgewater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Teaneck and Fairlawn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Fairview and Garfield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slightly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Teterboro and South Hackensack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slightly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varied from 2020-2022.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very across the school years shown.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a:t>
            </a:r>
            <a:r>
              <a:rPr lang="en-US" sz="1200" kern="1200">
                <a:solidFill>
                  <a:schemeClr val="tx1"/>
                </a:solidFill>
                <a:effectLst/>
                <a:latin typeface="+mn-lt"/>
                <a:ea typeface="+mn-ea"/>
                <a:cs typeface="+mn-cs"/>
              </a:rPr>
              <a:t>between 2020 and 2024.</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  School-Age tends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childcare and lower than expected for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slight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South Hackensack and Fairview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Palisades Park and Cliffside Park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The 2021 data is in two different formats, making it difficult to compile, and not very accurate.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8th lowest </a:t>
            </a:r>
            <a:r>
              <a:rPr lang="en-US" sz="1200" kern="1200" dirty="0">
                <a:solidFill>
                  <a:schemeClr val="tx1"/>
                </a:solidFill>
                <a:effectLst/>
                <a:latin typeface="+mn-lt"/>
                <a:ea typeface="+mn-ea"/>
                <a:cs typeface="+mn-cs"/>
              </a:rPr>
              <a:t>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each NJ county, men tend to have higher annual incomes than women.</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-30.11%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community support services, and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Asian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Hispanic/Latino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1,261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85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http://www.bergenresourcenet.org/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https://www.partnershipmch.org/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https://www.abcdnj.org/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https://bergenfamilycenter.org/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https://www.cnanj.org/cna-of-bergen.html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https://www.cbhcare.com/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https://www.arcbp.com/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Across </a:t>
            </a:r>
            <a:r>
              <a:rPr lang="en-US" sz="1200" kern="1200" dirty="0">
                <a:solidFill>
                  <a:schemeClr val="tx1"/>
                </a:solidFill>
                <a:effectLst/>
                <a:latin typeface="+mn-lt"/>
                <a:ea typeface="+mn-ea"/>
                <a:cs typeface="+mn-cs"/>
              </a:rPr>
              <a:t>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3%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https://www.bergenresourcenet.org/community-services/legal-advocacy/advocacy/ </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Bergen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0299295C-B66E-7355-5D22-BBB5DFA6C1F3}"/>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850F0DCE-3877-D6A3-55BE-90D719970382}"/>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bergen county nj map">
            <a:extLst>
              <a:ext uri="{FF2B5EF4-FFF2-40B4-BE49-F238E27FC236}">
                <a16:creationId xmlns:a16="http://schemas.microsoft.com/office/drawing/2014/main" id="{A909AE15-4A52-A7A3-309E-439DBC29E245}"/>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CBADA57E-811A-3DD8-5984-E9434475985C}"/>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5B3B0748-8C1D-F6F0-2BFC-B8CA65629F62}"/>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3B918061-5F11-6068-439A-EF7DBE06806E}"/>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3" name="Picture 2" descr="Image result for bergen county nj map">
            <a:extLst>
              <a:ext uri="{FF2B5EF4-FFF2-40B4-BE49-F238E27FC236}">
                <a16:creationId xmlns:a16="http://schemas.microsoft.com/office/drawing/2014/main" id="{049635FF-92AE-B15F-27C2-63D714B538ED}"/>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3" name="Picture 2" descr="Image result for bergen county nj map">
            <a:extLst>
              <a:ext uri="{FF2B5EF4-FFF2-40B4-BE49-F238E27FC236}">
                <a16:creationId xmlns:a16="http://schemas.microsoft.com/office/drawing/2014/main" id="{2C56223F-0196-EEA3-4FB9-E2B398094C2A}"/>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3" name="Picture 2" descr="Image result for bergen county nj map">
            <a:extLst>
              <a:ext uri="{FF2B5EF4-FFF2-40B4-BE49-F238E27FC236}">
                <a16:creationId xmlns:a16="http://schemas.microsoft.com/office/drawing/2014/main" id="{B73B82A5-BCA7-C028-4993-7999F434CD4D}"/>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248409" y="131209"/>
            <a:ext cx="530727" cy="843033"/>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3" name="Picture 2" descr="Image result for bergen county nj map">
            <a:extLst>
              <a:ext uri="{FF2B5EF4-FFF2-40B4-BE49-F238E27FC236}">
                <a16:creationId xmlns:a16="http://schemas.microsoft.com/office/drawing/2014/main" id="{CACABBF3-8E21-48E7-BB41-8F8D77F1A89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06101" y="152400"/>
            <a:ext cx="579699" cy="839388"/>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bergen county nj map">
            <a:extLst>
              <a:ext uri="{FF2B5EF4-FFF2-40B4-BE49-F238E27FC236}">
                <a16:creationId xmlns:a16="http://schemas.microsoft.com/office/drawing/2014/main" id="{EDDF0128-21CF-4E29-3C20-9DAA4F8DA737}"/>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310" y="913212"/>
            <a:ext cx="983046" cy="1525188"/>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bergen county nj map">
            <a:extLst>
              <a:ext uri="{FF2B5EF4-FFF2-40B4-BE49-F238E27FC236}">
                <a16:creationId xmlns:a16="http://schemas.microsoft.com/office/drawing/2014/main" id="{CBF79BE6-231A-B325-080E-54FDCB57630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59352" y="4431278"/>
            <a:ext cx="983046" cy="1525188"/>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bergen county nj map">
            <a:extLst>
              <a:ext uri="{FF2B5EF4-FFF2-40B4-BE49-F238E27FC236}">
                <a16:creationId xmlns:a16="http://schemas.microsoft.com/office/drawing/2014/main" id="{7BE0C94F-6622-94A4-C6EC-0A54DD516F4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143000" y="468878"/>
            <a:ext cx="983046" cy="1525188"/>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bergen county nj map">
            <a:extLst>
              <a:ext uri="{FF2B5EF4-FFF2-40B4-BE49-F238E27FC236}">
                <a16:creationId xmlns:a16="http://schemas.microsoft.com/office/drawing/2014/main" id="{1A8EDBCE-409C-1890-6A37-AA5589221A2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66800" y="468878"/>
            <a:ext cx="983046" cy="1525188"/>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0D0DB8A2-D6F5-EABE-D22A-0FDE96F6F50F}"/>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4180161" y="2668412"/>
            <a:ext cx="983046" cy="1525188"/>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bergen county nj map">
            <a:extLst>
              <a:ext uri="{FF2B5EF4-FFF2-40B4-BE49-F238E27FC236}">
                <a16:creationId xmlns:a16="http://schemas.microsoft.com/office/drawing/2014/main" id="{C821EF93-21BE-2BF0-9A2A-1D3ABACD327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00115" y="545078"/>
            <a:ext cx="983046" cy="1525188"/>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7663FD40-6DA1-31AB-79F3-97B81726BB97}"/>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634051" y="381000"/>
            <a:ext cx="983046" cy="1525188"/>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bergen county nj map">
            <a:extLst>
              <a:ext uri="{FF2B5EF4-FFF2-40B4-BE49-F238E27FC236}">
                <a16:creationId xmlns:a16="http://schemas.microsoft.com/office/drawing/2014/main" id="{85D40FD5-7598-D6ED-AE09-BB15EE314BF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772400" y="4841422"/>
            <a:ext cx="983046" cy="1525188"/>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9678ED04-F08E-D3A4-C7DA-1032E8CE47F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66127" y="4779728"/>
            <a:ext cx="983046" cy="1525188"/>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535F34DA-E4D3-EDB4-5B8B-D1980C66B88C}"/>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3951561" y="390240"/>
            <a:ext cx="983046" cy="1525188"/>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5D462952-87DC-DDBA-811B-9A98474D883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620160" y="324880"/>
            <a:ext cx="983046" cy="139093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bergen county nj map">
            <a:extLst>
              <a:ext uri="{FF2B5EF4-FFF2-40B4-BE49-F238E27FC236}">
                <a16:creationId xmlns:a16="http://schemas.microsoft.com/office/drawing/2014/main" id="{067DC801-3445-9B8C-8ED9-5A320FACCCE4}"/>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304277" y="387078"/>
            <a:ext cx="983046" cy="1525188"/>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bergen county nj map">
            <a:extLst>
              <a:ext uri="{FF2B5EF4-FFF2-40B4-BE49-F238E27FC236}">
                <a16:creationId xmlns:a16="http://schemas.microsoft.com/office/drawing/2014/main" id="{841D3035-EBA5-8419-5C9E-1DFE97F0938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555280" y="794973"/>
            <a:ext cx="983046" cy="1525188"/>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bergen county nj map">
            <a:extLst>
              <a:ext uri="{FF2B5EF4-FFF2-40B4-BE49-F238E27FC236}">
                <a16:creationId xmlns:a16="http://schemas.microsoft.com/office/drawing/2014/main" id="{4AA144B4-53EF-2DC2-4255-DF313E11937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31500" y="432288"/>
            <a:ext cx="983046" cy="1525188"/>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C313001C-6808-9343-1E15-E5B168308C3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22316" y="402582"/>
            <a:ext cx="829734" cy="1420096"/>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D791508C-D8CC-4AB0-EDEB-4AFB71B28AD2}"/>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39617" y="283018"/>
            <a:ext cx="983046" cy="1525188"/>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bergen county nj map">
            <a:extLst>
              <a:ext uri="{FF2B5EF4-FFF2-40B4-BE49-F238E27FC236}">
                <a16:creationId xmlns:a16="http://schemas.microsoft.com/office/drawing/2014/main" id="{D314ED8D-FA00-C48F-D62A-83CD2D2EE1DA}"/>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310" y="913212"/>
            <a:ext cx="983046" cy="1525188"/>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6A72ECFB-1BFF-4093-C1E4-A7C1D524145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820585" y="273584"/>
            <a:ext cx="983046" cy="1525188"/>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15F79C-EA6D-7E82-EE84-F341677DEF50}"/>
              </a:ext>
            </a:extLst>
          </p:cNvPr>
          <p:cNvPicPr>
            <a:picLocks noChangeAspect="1"/>
          </p:cNvPicPr>
          <p:nvPr/>
        </p:nvPicPr>
        <p:blipFill>
          <a:blip r:embed="rId5"/>
          <a:stretch>
            <a:fillRect/>
          </a:stretch>
        </p:blipFill>
        <p:spPr>
          <a:xfrm>
            <a:off x="-76200" y="-340119"/>
            <a:ext cx="12798523" cy="719811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Bergen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11" name="Picture 10" descr="Image result for bergen county nj map">
            <a:extLst>
              <a:ext uri="{FF2B5EF4-FFF2-40B4-BE49-F238E27FC236}">
                <a16:creationId xmlns:a16="http://schemas.microsoft.com/office/drawing/2014/main" id="{59DBA312-BB9A-4A2D-98BB-89B198AD7713}"/>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874877" y="4800601"/>
            <a:ext cx="1052556" cy="1510464"/>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lated image">
            <a:extLst>
              <a:ext uri="{FF2B5EF4-FFF2-40B4-BE49-F238E27FC236}">
                <a16:creationId xmlns:a16="http://schemas.microsoft.com/office/drawing/2014/main" id="{6EA57706-819F-F439-8DC7-B1B540509B61}"/>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419100"/>
            <a:ext cx="5105400" cy="6019800"/>
          </a:xfrm>
          <a:prstGeom prst="rect">
            <a:avLst/>
          </a:prstGeom>
          <a:noFill/>
          <a:ln>
            <a:noFill/>
          </a:ln>
        </p:spPr>
      </p:pic>
      <p:pic>
        <p:nvPicPr>
          <p:cNvPr id="5" name="Picture 4" descr="Image result for bergen county nj map">
            <a:extLst>
              <a:ext uri="{FF2B5EF4-FFF2-40B4-BE49-F238E27FC236}">
                <a16:creationId xmlns:a16="http://schemas.microsoft.com/office/drawing/2014/main" id="{FDAD69EA-BC17-8556-3E14-55165B7A1CD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457200" y="384464"/>
            <a:ext cx="2362200" cy="4073236"/>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Bergen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917942585"/>
              </p:ext>
            </p:extLst>
          </p:nvPr>
        </p:nvGraphicFramePr>
        <p:xfrm>
          <a:off x="3276600" y="544375"/>
          <a:ext cx="4419600" cy="646602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568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655320">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609600">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4183879945"/>
              </p:ext>
            </p:extLst>
          </p:nvPr>
        </p:nvGraphicFramePr>
        <p:xfrm>
          <a:off x="7543801" y="947167"/>
          <a:ext cx="4648200" cy="596468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Bergen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997824242"/>
              </p:ext>
            </p:extLst>
          </p:nvPr>
        </p:nvGraphicFramePr>
        <p:xfrm>
          <a:off x="3221870" y="772985"/>
          <a:ext cx="3944287" cy="6120930"/>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4304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1256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379280">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204159871"/>
              </p:ext>
            </p:extLst>
          </p:nvPr>
        </p:nvGraphicFramePr>
        <p:xfrm>
          <a:off x="7010400" y="1117733"/>
          <a:ext cx="5257799" cy="600641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7626379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54673823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485938592"/>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54138902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7629318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32563395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8571101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380605574"/>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7550364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83756134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52335641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41103412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324129409"/>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61819243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33856649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93769676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03550159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41899937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76882225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12016098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383081335"/>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99502537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1529142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99275773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3529666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51239507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54952949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75328653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6983539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9601561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76809960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28678819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654387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74500322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70019171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02393685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2301237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26427511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92236213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62493606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5C1A2115-3E09-AB34-D086-7A61D711ED08}"/>
              </a:ext>
            </a:extLst>
          </p:cNvPr>
          <p:cNvGraphicFramePr/>
          <p:nvPr>
            <p:custDataLst>
              <p:tags r:id="rId1"/>
            </p:custDataLst>
            <p:extLst>
              <p:ext uri="{D42A27DB-BD31-4B8C-83A1-F6EECF244321}">
                <p14:modId xmlns:p14="http://schemas.microsoft.com/office/powerpoint/2010/main" val="375906989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2" name="Title 1">
            <a:extLst>
              <a:ext uri="{FF2B5EF4-FFF2-40B4-BE49-F238E27FC236}">
                <a16:creationId xmlns:a16="http://schemas.microsoft.com/office/drawing/2014/main" id="{5A6FE1EE-5441-4074-AF2D-89B93045C0FB}"/>
              </a:ext>
            </a:extLst>
          </p:cNvPr>
          <p:cNvSpPr txBox="1">
            <a:spLocks/>
          </p:cNvSpPr>
          <p:nvPr>
            <p:custDataLst>
              <p:tags r:id="rId2"/>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4"/>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5"/>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64457634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924763100"/>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028971989"/>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99222267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78517716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20633590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06855868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844357841"/>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629400"/>
            <a:ext cx="9024576" cy="2286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83884922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88278592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6096762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96444288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48927328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20567964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219095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3594536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47896083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43187318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2736480911"/>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5463205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614080404"/>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679577290"/>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811035441"/>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37038358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933818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85848528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48030366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2436957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4572632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94807454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66263328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58374282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85405060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32317902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90015719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2908151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90895423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23246964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20019186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4618130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561422146"/>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978868259"/>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106929714"/>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785722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66586749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66459102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809206177"/>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129540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Partnership for Maternal and Child Health of Northern NJ [Family Counseling]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Bergen County Office for Children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Alliance for the Betterment of Citizens with Disabilities (ABCD) (online resource)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Bergen Family Center [Youth/Childcare/After School/Counseling]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Community Networking Association of NJ [Employment]</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Comprehensive Behavioral Healthcare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CBHCare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[Mental and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of Bergen and Passaic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Bergen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bergenresourcenet.org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70512824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410616454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816330975"/>
              </p:ext>
            </p:extLst>
          </p:nvPr>
        </p:nvGraphicFramePr>
        <p:xfrm>
          <a:off x="3164074" y="914400"/>
          <a:ext cx="57513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3276600" y="1371600"/>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Northeast NJ Legal Services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Human Rights First</a:t>
            </a:r>
          </a:p>
          <a:p>
            <a:pPr marL="0" marR="0" indent="457200">
              <a:lnSpc>
                <a:spcPct val="107000"/>
              </a:lnSpc>
              <a:spcBef>
                <a:spcPts val="0"/>
              </a:spcBef>
              <a:spcAft>
                <a:spcPts val="800"/>
              </a:spcAft>
            </a:pPr>
            <a:r>
              <a:rPr lang="en-US"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dirty="0">
                <a:effectLst/>
                <a:latin typeface="Calibri" panose="020F0502020204030204" pitchFamily="34" charset="0"/>
                <a:ea typeface="Calibri" panose="020F0502020204030204" pitchFamily="34" charset="0"/>
                <a:cs typeface="Times New Roman" panose="02020603050405020304" pitchFamily="18" charset="0"/>
              </a:rPr>
              <a:t>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ab33338325ff4dd3148&quot;,&quot;SmartGridHorizontal&quot;:0,&quot;LinkedExcelSources&quot;:{&quot;67cef736384234506c6a9bd0&quot;:&quot;{{PptFile}}\\Passaic_County_TEMPLATE_2025_02_12.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vCmRH9Wk3aO2sl0Kry3_1741602550&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XxQvzGYLaS7lsbl0Bpy_1741602550&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HeyLphQW0j4BCxZqtG4_1741602550&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cSVsTqb9cJ7WEmOmWGN_174160255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ofSNcf3lqpXPAE6bBiL_174160255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GAKHB46AB8NAZ1AjPp9_174160255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KHWO7WjbBrPGgsUAsDh_174160255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6tMgTrdmlNLoARXzLIn_174160255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KJK2FmaAH64QHLvTBYL_174160255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qYgPYTlRbwPNM4ZgYjp_174160255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vI5a497QVfCurkk3gDi_174160255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0T493EArPcg2lwuQLNz_174160255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DxbTH3DCQSsDx8Pgah7_174160255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RuEQEza6NjVDp9eYAVU_174160255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EVwcWcVRfdhNV20b5BZ_174160255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0cORRqb23Udp3pSkXmO_1741602553&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h8rqp9L8UZrNsEMKvnk_1741602553&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Tjf8HxGNbefcH98vlSd_174160255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upf6w4MsEmWUvMMsrRZ_174160255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uk2srigUjHJrEpCnNo1_174160255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ZWitm5MR8FpxxztSZnw_174160255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VxB7uDYbvvrhJpzkPnJ_174160255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Vn8rGL3ey4uE6abTRFu_174160255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t9pFxBT6D9gvecQCSDU_174160255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093gTqtDKhJNaQk41vt_174160255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KFhnuowztWNyX2gLs5s_1741602554&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fPonmiTbvXZPEAkVZP8_174160255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SHVGQOwAX9Gb9JSpnmQ_174160255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wFTGxuLHworEITxISnV_1741602555&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EokyhyJdYFQsKRzXWDl_174160255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JCiDfdDPFwDc1BZoKW1_174160255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pBQTqcBnUurh7QZ7k6c_174160255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lY4kr0DRsYtlU2YTzHP_174160255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Jhy4qmBmlELitAojzra_174160255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KvT84IOyBUsDK9ffb4W_174160255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HNu0GpSCdGWsKjYViLd_174160255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hc8yTWEHz2HqEoL3rt9_1741602557&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fcxqEjeAomfATli7h6i_1741602557&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fDYIIxoF77GlN2QuknM_1741602557&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BvGLYz4e5OkIZWEDE71_1741602557&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fxcFRLbhPwhtUHYJr0P_1741602557&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YwdWppNoMKuZqHaMvkj_1741602557&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ajyKIFxBvcgmRdY68OP_174160255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BzHoKvy2AjN32zoRLuT_174160255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3NCkXEoez8mUPIb1ZCJ_1741602559&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fJ6GUhCRot1tPcYEMYS_1741602559&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52QU207rBuSChnujmDT_1741602559&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ZgAPg2hGkWYr62lLzM4_1741602559&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5MDIdayMXPvMS7p5dKy_1741602559&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zSZPly7vZG9L624ula4_174160255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eb6K1pwwo0kcnvF8GZK_174160255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KYxE9S2bigrtl5Uh5bx_1741602560&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L6mQtogimWXyKMIRp9Y_1741602560&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pjxzDkgZtX0JPO3hT6I_1741602560&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WuPX8JkmxgSnOArjE3Q_1741602560&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akF4UdQgJ2rwa3hjqd2_1741602560&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LKc0HkyxS9DZO3AqyA6_1741602560&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oBg7El82oPIFT3ifBXw_174160256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eb5ywIe53lvkWEudwnp_174160256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x0agXaIzFnBR9VfKYvm_1741602562&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zMS0B3LgEe0zxEFETCa_174160256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QdKmowFAAO266j8nkrw_174160256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4Gy8z7aiIushvTueatt_174160256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qbIZb0DuvBDfyZh5NMW_174160256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c6dcXGmHTAMnWDrJYsM_1741602563&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1kJNHJe15hX5V3aflYY_1741602564&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7N6bF8VNR2yk4Rc1evx_1741602564&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jnC6UulkHy0TdI6v0rl_1741602564&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EGjqxXwh89kRKNPF2AH_1741602565&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gdMjbufBR8mkxVcYjxz_1741602565&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NqS1O5C6kKpl5CwbBff_1741602565&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SmVq9mci5InMAm2NZYX_1741602565&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0QlleEsbYR85XER8i7e_1741602565&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m7eHDL4RKTq33VCnNxX_1741602565&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ADvi62RNlT6H37IkRe9_1741602565&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iBN5HvH0PpaOohgLRd6_1741602566&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xxxpVynl3MsT5rKki1g_1741602566&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L1kVAlcVSwcA1Ldg0qd_1741602566&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6NnEk3LEgS8dJOCebID_1741602567&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gcqgG7kqfYKuFb8HSo9_1741602568&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YLf7nImA3JGc0PXyC47_1741602569&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IsSCNIkSBj3Wuz08dFd_1741602569&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6MtcnknwLOk2ucfdvMH_1741602569&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WLKamWJ59KgUcG12ocr_1741602569&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LFYZiXbGf8NljSiHi9J_1741602569&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yLWxd7qv0XONIHQwv82_1741602569&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68JgnVJ7Jf9HVI0XnME_1741602569&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O1HxeII6jlt4hZhAo2p_1741602569&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a26CwWMi6fUWjFlRW8Q_1741602570&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gpE5xASWNrcEyazBhIH_1741602570&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RDAUZ1SN9AM8bYIKoUb_1741602570&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OhmxRmRsZSayrwjyMUC_1741602570&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CFiW8PWKQsRnYwcjuVl_1741602570&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A2Vt5mU4ELKqjSQSGsL_1741602570&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InMWuMRKbBFzcZaY1uO_1741602571&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h5RafzBO5sMBTa9X3Rz_1741602572&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zS1a58GBKASJEAeabO9_1741602572&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Vl2k3kkZlku0kW4DVu5_1741602572&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hGjXiTatFNcz5QrtEwr_1741602572&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k0eP0P7x2SMmCM1O5wI_1741602572&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Q8P4xg7V1DxtKMtkxs4_1741602572&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YiBI5sDjkKfFWjKSx1C_1741602572&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8cq63oFVYEdNxfnYye8_1741602573&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0k4dbSSE1ALvPzWjehV_1741602575&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cSTgIm8vr6ZWV5MgZI6_1741602575&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rKLA9Fy2fR2MsUXcIzA_1741602576&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FzwxfF3E9JZj97Rd2cb_1741602576&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lNeDtLTNoqunePZvx5D_1741602576&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LA4BfkDd0wIQ0k3BIgR_1741602576&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JL0K1tMU42rDN1X7uKc_1741602576&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xLbbKzGsvJSvpo8wLvu_1741602577&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GoRjOvlFv11BTwI4QsQ_1741602577&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b2NWe297sk1aRF87ROR_1741602577&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mn1Yfs4MbEI7TiypmXE_1741602577&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XT4AytydSfnj3Qt5eZh_1741602577&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t9hNoqLFZQnkBHKkst2_1741602577&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MJzDjlsnlpdt6n15GlB_1741602577&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U0ZjdBU7ha3ZHvq5XfA_1741602577&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ixknWlkOHkOUsFSeobC_1741602580&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k5Tp2wdB179PwbS1khK_1741602581&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mBMd7LOQqukdfXBsWPx_1741602582&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TkZTz8bfYGVTbeQuKoj_1741602582&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xgq9LCYpVLWGxM5G3qN_1741602582&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7yVGRKUkRUfeVskOvma_1741602582&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WaC1B19juNfBvi83xMJ_1741602582&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XfUjtHwK00CGXtzr4GI_1741602582&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7zzIM5LtwHSpGtGIPKv_1741602583&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Nw6vwilQNpkBSIAj2Sd_1741602583&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sI1IPWI5SVeNsTW90vL_1741602583&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PxJ3alWRgJg3hdKQKNX_1741602583&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QgP74yEvw62XUXLBMuv_1741602583&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SRX7m8Of4BkUyBTlD1r_1741602585&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7p3onmJXfdvTfvuSxII_1741602585&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XGXqjxx5pIlgSXNWmjv_1741602585&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NnvjylnLtteom0ODlM5_1741602586&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D9NildtccFzdxK9kxBS_1741602586&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oUgHJsGjnVngiPp01bt_1741602586&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57hhRGqDlEk5GSeKayOP_1741602586&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DtvPzOtD42pK1HBotW9_1741602586&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6aEkHnZSKafgXPgtpOR_1741602586&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kWo6roOkVLS3FcgSVEe_1741602586&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zLsE7kT7U3sktj6IlNZ_1741602586&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36eH5BE9i68ntaRyJ9M_1741602587&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nHl5Mv7oIwKPChddYHe_1741602589&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apUnVb183vhZsnkaRyt_1741602589&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SZTtm073M4yjZRFEe0R_1741602589&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wdvpQPfkqRqXdVSWgMj_1741602589&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0B2LIahzbkeEBMNyAy4x_1741602589&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8pQxVAxq3GaDy4nvUma_1741602590&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g8qrL4azoB4C2KxLu8m_1741602590&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9wctIMwiG3B8k5vCOKv_1741602590&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TH7ESHawO8ZoRFzCJP4_1741602590&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AmXGnkOMJ0SwT7kWbzZ_1741602590&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Px9r3XkEN4MGqxuRWsz_1741602590&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GYqRVM6xxk5AKIY0PZ2_1741602591&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yz4uoRPOxOTmp4dz8wW_1741602591&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0vnu72hgtr8gdD9BzdfV_1741602591&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E9aH8ML6k3DnazqD9rJ_1741602592&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YBKuqT2gPCIP386sGO8_1741602592&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TG369oyolfbO0Wa8V8W_1741602592&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zUyObyz8yKKQYbr2qtW_1741602592&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OuU30iWDkMXmahC4ULl_1741602592&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8g9QMOpJGb1s3buuoFl_1741602593&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i0DRWipNEWI4hJbQMka_1741602593&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LglesTgcY4loZnb5lV3_1741602593&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1KEvzSEmkOXoTrT4luP_1741602593&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yFgopO486FZsWCCX3kj_1741602597&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r0KMZEgbLLgHkdqCs50_1741602597&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Uni8kRm3KIPQPzEqSEU_1741602597&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0kYIuZQkVVxOUOesX3N_1741602597&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iRqbzp7Ex1qFzq80jbE_1741602598&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m3iTToM4TUdNtzV2GB0_1741602598&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xcp3inQWkzK3PJc3rrI_1741602600&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O1duTPX3Aia5wf9FzFo_1741602600&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wMHvjWzrcrS42l35xYx_1741602600&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Whp4pbKTjyRS8J1R5tI_1741602601&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CTMmVnTQfNFb6QEFcuA_1741602601&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1p6171KGUS2h1Uufnjo_1741602601&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3VKjIFhBHxBrJ5oEzuH_1741602601&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ezidANb5NkaM086QIt3_1741602601&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HahPCgR3BzbFhHV4guI_1741602601&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dHwrnZ3hvYwTqwojOSo_1741602603&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XfgSSkid1j4R1ijqtdH_1741602603&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2gHogLmdTjdcOxdwXjN_1741602603&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B33JZ07jj6Kkx5mPk7w_1741602603&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SxA8ctAE1SXELS33HzJ_1741602603&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DlckD1OVEeFJBy2nggC_1741602604&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fp6MXhqa7OOZWDQSJh0_1741602606&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rQoy1ng9qCieWBMq5cA_1741602606&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A5ySzJhJGB7jqAV5yjb_1741602606&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ZKji66dmAn6eN9KBMEt_1741602606&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gozo1lrIJEwAIf1yz1z_1741602606&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14UODNJsbkC2iasUdjQ_1741602606&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uKAYQ5NmNPtIlI54ZdR_1741602606&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5s55kdqvcTydbmDLPeSy_1741602607&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XgCkvpg8X59TvVkWkcE_1741602607&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IaCQwlCObeFqprbiMix_1741602607&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jCU2kfChws1EUGyW9o9_1741602607&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9o4j4VFztX1UdqDixt0_1741602608&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Lid5LvbZFgEj9xhMugo_1741602608&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vkq1HsHdtPylN9j8Bdu_1741602608&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dzwum44Lzks9iJpuasA_1741602608&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xNs2tmCfGEBpbOIcIbP_1741602610&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a4b1505sZHnEQvdGI0P_1741602611&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vLnL6IqupQYVtjD1eXq_1741602611&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QqRHF6aB5D2iwLmn301_1741602611&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lDWuCdgP15hLrNTVLw5_1741602611&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KfqTT5QcSOz0xcZ7ga0_1741602611&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gIdbGJkqUUMk1eOaou7_1741602613&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Xpea51VvLqSWoZZMQXs_1741602614&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ryyg5tlMoVRjzwRThNH_1741602614&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1mCIqeEnhn7YIdchncx_1741602614&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eHrz0KxYZRS9fzCZoAS_1741602614&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u9bBbivWNhEvgvfgoxD_1741602614&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2c8TANBcRSITzDkDYwQ_1741602614&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CpKMRZjuHvRMDg1qrBf_1741602615&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mYAUZA3MHj9ibWZeQh3_1741602615&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icCi6AIbtd3zs3bdCAF_1741602615&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VpSGrGBNRfxjjA0sqLn_1741602615&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efWYFt64D1rBNBbWLFy_1741602615&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nLUaRZBDv8NmfSu6mIo_1741602615&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ru4xUVptt1iF2yBp7Tx_1741602617&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ULgIAirF4z07T2rBwKF_1741602617&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jNmUcaVyibcxvNoEQDY_1741602617&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vZoFS6UbwZhoBrzU1qz_1741602618&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sltHpW5Aty450SSj1sN_1741602618&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nuurqSrxOLnRVaPkLMV_1741602618&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w2WFN2LzrZ9AqdtPYcr_174160262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XK6WPRdckLRofhAuQIU_1741602621&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yUFDUvc1dFSBigCRxkp_1741602621&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5P51fsC6v58Fd0Rm4MGM_1741602621&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8poFVKUuyFi4AgRUSQZ_1741602621&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gJAhS00uNwlV4CB4e18_1741602621&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1hKNI6MShaFNYmDQ62f_1741602622&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qXBTlagsHD2nAL5qIhR_1741602622&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MZaMQppVgVx1R23Js6V_1741602622&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B6IEHZYalOSW9Y85Gsg_1741602622&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YGgHD3GoPq1Nlsy362c_1741602623&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WTLAMc8QRavb43ZC0Lc_1741602623&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8HuTb5tNb9rHXeAM5Cg_1741602623&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qoh0hCU76cLLXYWHXka_1741602623&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jDBWV2646yBpPEuFuQD_174160262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qhjNcBf8IgYD9gV8N6k_174160262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YWiaFPTo4dIe7QsZDWF_174160262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TzDEOnunbl1s5MY4vM6_174160262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yrtxopYWDNIJp6YVX4A_174160262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xaCrgBNenfyAo3UIirr_174160262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Txzvnj5LewnXupswf8b_174160262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nJyUM3neTeviakjBkcT_174160262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mBR0qGZfoJAZ6lZUriy_1741602629&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Krmsucwscv9adLhzjIA_1741602629&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Op54UFgQJkEHOEW3YGP_1741602629&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RS3q7IKSOPhHX8TELaU_1741602629&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arycWxrHXgC2kxk6zlN_174160262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ZSNFIrdBaDvJzCzAuYf_174160262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dCEqhrDlFC5hOBnloKS_1741602630&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3Uln0EwrPQO1GOqsf6D_1741602631&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vYytMjCxtjTitgBRkK8_1741602631&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H4cNEfZdTWWl3SI1vwx_1741602631&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OOz7GE4RMLQtMep6nOa_1741602631&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GLA2buXv8GNjQctUuaV_1741602631&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qqiVrPuTTknTE2xuwUQ_1741602631&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hddZJy4aL6WaIm0pWHk_1741602633&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3gwCSMYY3fKmRymb3bI_1741602633&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lRRPWigplXdhjleKuLa_1741602633&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NsM04g1QP4oS110qsLE_174160263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Aw5f1pMySqUHPcfW28k_1741602634&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7k7gBksB33mnWggXILs_1741602634&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WlrlGKXerpQ9R1cugnu_1741602634&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n7mMDweeyKvMOZLoA59_1741602634&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TDtpwzlIGSRDUjutQFf_1741602635&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LGnvtL7eLsb7EGksqOQ_1741602635&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pRzBva9n1es2jklDtMr_1741602636&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9E5URFc7u5kLMnC0xWs_1741602636&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wrLr4pEy7yvYi4xOhyb_1741602636&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lU1kBnyJR8YGug5cdPe_1741602636&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Wol1ax30Y2GFANlu5xv_1741602636&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Ge63fjRGZQleHNEmlqE_1741602636&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RTt7Rdf1YgKfz8n3L1j_1741602636&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XR8YKThfgzOEaTqKY2h_1741602637&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7IBEQdKkwe69HfxJ7cc_1741602637&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ijXJZzisSOpqHQeOHH1_1741602637&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oU1PSG7DW6kUitzvWht_1741602637&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iZ8a2YDS4Bh6kD2gMsQ_1741602637&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Yi5O1sMBhNpoqgWsFlJ_1741602637&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vGxxmL0J9rakg5GmqIX_1741602637&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X9fzedPVSgTnbFCbYfy_1741602638&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rGG2sflUsRWxyJyG9eT_1741602640&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rDdCpPXz7IZl33yIY0T_1741602640&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ijg5TaoRNu9UIwNbHqE_1741602641&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urYzWKJsF1FbZhOLE9N_1741602641&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uMVqdsw8yZdGgP0CG4H_1741602644&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qo99MvTUh3zpmRD5558_1741602644&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tOpM0Xd1SqpGxMyxWQ2_1741602644&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Ixr1fWYjPCMaTA8bqBR_1741602644&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AJJOuQ4jcqMcvQYT85K_1741602644&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VjK76JvO6S4iljZ1MsK_1741602644&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vXO8RWcBB3HO3Pxggoq_1741602644&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3g18yOOdfNEIwxUw3BN_1741602645&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ygf20kxXeKoAGBheiDV_1741602645&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gCgHdngdduEvkESTHFo_1741602645&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bvzQAi6cfsmy9Gxfpbc_1741602648&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7lEZDP6goxHEU7x65zS_1741602648&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XbuqaoE2sP892s9ehpy_1741602648&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fafxtE3xiTosXDTLYCw_1741602648&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cvHQOKLsTXLJO2raEEo_1741602648&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xhNXRYcPEQRsz2DhY5o_1741602648&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G7A0MjFekDNzfhTj0yc_1741602648&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9Iqbk4VVVsJHPjFeKvM_1741602649&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r8WnHdinsFde8MJCr2p_1741602650&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7dJUUNLlZSar7sLUpBR_1741602651&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ck184gDgGiPO7MkKCtu_1741602651&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Z7h7ZimuyXHgStmXgiX_1741602651&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YdWEFqTqoa4r7P6oWcP_1741602651&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Ng7Pl7u4bTXJTVsh7f4_1741602652&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cPui4DXaKXS4nAj3XLN_1741602652&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mZrFay6rgH0z6eqqvkx_1741602652&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OK991dYSRfPkeSQ7jR0_1741602652&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Qidtb4vrcxFUOsyS8fu_1741602652&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oW6Q6A5fIWHRF3RgGH3_1741602653&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GPCrAbC6eynyGGNacYI_1741602653&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MneY0w17UGvM77aekKM_1741602654&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cCVB6i1uHTLIXvsFe6u_1741602655&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jQvvPc9H6Gnq1TmzvZR_1741602655&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0FRlJqZuF86BxC50ba0_1741602658&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N60yl1EnZ0lBKubW2VM_1741602658&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8XF3djOMC5zImwVGxqS_1741602658&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09rGpJ2YW4RfcR4J60B9_1741602658&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nIUBhdbzIgCQBwok1bO_1741602658&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sagJ488fLxZr987GnVg_1741602659&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ueZwhzgj96AjhyszSvK_1741602659&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Bkkle2hv4Ha7KmI1TPG_1741602659&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ifRjPTsoxymDQMbXZxU_1741602659&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8NTX85qq213ri2X1L91_1741602660&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7omdBIbxLe3T0Dr1D0D_1741602661&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innhiYVymZnm1qrSDpO_1741602661&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kMqUNC76eLsmuLcjrXc_1741602662&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VR2alK8HWR1xXCrTfHK_1741602662&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8ojBuK7VT84V1EyvqiTL_1741602662&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h7ws0DilbnoJFpqeVlG_1741602662&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nFvftpgIAN8LMgl8y5gc_1741602662&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kHFybkuTdV87iWhvlW8_1741602662&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Up5qXGgipBvAeB9G73y_1741602662&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IDFTmtAHdfY2Xaik0qM_1741602664&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pWTe3ZEdksFoUzrdspX_1741602665&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ONPXwPZpyu6o3ZGFM1p_1741602665&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qc1652nUWz71Er0AS4H_1741602665&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CeTlYe5wGCKE2zk1pC5j_1741602665&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9fvzpZJV8ggcuuOZfKb_1741602666&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kzgasT0AbQnaeMrOEOS_1741602666&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e8qnYMr22REMWDPy4la_1741602666&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SScVL4VHpaJgZsEohNh_1741602666&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R8TBNrVGHcAtnr6z92B_1741602666&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ocJG287KYPxYdroF9x0_1741602668&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bld1vp4vBGjKQ4iC1iN_1741602668&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DTKjjH5a5WQbxwxsNLS_1741602669&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S2pG7bkXASmqWnInI8L_1741602669&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Wc5uQCsddQ1HfBnmR4B_1741602669&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4miuv2BQyBqRsfAVUKJ_1741602671&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jfxb3jf4ZAahddpxXya_1741602671&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UdKYxfjYJkDvD9HqOyN_1741602671&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0QBqcJhN2w14cvFWi6j_1741602672&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bE3yWDIC41l4raz1M59_1741602672&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KK1e7y9h3agaiXR8vg5_1741602672&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5SPt0Xx5Nv4XVwJ4jWli_1741602672&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RgG3YlbHcy5Ut9eIBmC_1741602672&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DlHKnZqF0pjW6dzeWXN_1741602673&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mlZKj6un94svRtSoFOE_1741602673&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kUqhSS6SPW6n85623JW_1741602673&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snwKsfrXHTpJ5NP53qm_1741602673&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zQdTv3k5pwqBPcyUT9M_1741602673&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ZO5n5tXHTadXUxh0Olc_1741602673&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qmRm1liCTU91kAU18mv_1741602674&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M5deMsQSSayO9SvhZAL_1741602674&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jgMA320M2Gj7oaYNUGQ_1741602674&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TUx6ynTLuJFL3QJt1yN_1741602674&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sxMCvEzLxt34AGqp3DC_1741602674&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4NCv4E8gHuyBRREyXsQ_1741602674&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rcqKJMNX2qoxHsSWAdn_1741602677&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lsIrHWVPGfEuWxif8Zg_1741602677&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mYKi0WPKqi72L2Rfg4y_1741602678&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j5NJvpd9KoDpbes0CdG_1741602678&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YdGdDQjDWwZRxnkMR3W_1741602678&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7VnpFSmfMDR6LNv62WP_1741602678&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avauqFAmXmPKqr4QO7x_1741602678&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JRLTUWx88MKs0xJ6UfD_1741602679&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kSqHqiySyirzUZxGKir_1741602679&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eJgoLkhNDIaR6Ldh0mn_1741602679&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5KZw1GgYkeGTGi7GRrG2_1741602679&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y4ZbLdO3CwJtjMMWxRRo_1741602679&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cUcaKCCHXY1wRPRMt25_1741602679&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CYUHR6em0qgY2UikvdJ_1741602680&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d1M9CvzYa151KNRONfP_1741602680&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euzhXhVwkzOBE2anG20_1741602680&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wJZdzzA8nTN1E0puzh3_1741602680&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fdQP8TqDexzCwNF4brU_1741602682&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KpcfoiIx0E6wWWRrcvK_1741602683&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vZDxXIYPgUuBUinI8fG_1741602683&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FNeuOo2Bi9h3Mr0F48b_1741602683&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9zuvQcpJdHzPMVqAtnVa_1741602683&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Yj3n87CatSuKBWfBFZV_1741602683&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oTe3uiVzm5mUvHlnoyz_1741602684&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aL551oCRqPvr2pMFu32_1741602686&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Al6Xrt3yFGuzWRqnpidm_1741602686&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chthvbQe27Wg08EqNmc_1741602686&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4DmBW0oDLsEwcNBKKQxg_1741602687&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IAXxewbVd6ZrYOAh6po_1741602687&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fc21Tl39SzsxbPFv2q0_1741602687&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7WaLVoX8MsjIqT7Upi3_1741602688&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rADClmukeXQEuYPLYMZ_1741602688&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ECUqAUiLaXFeT292gdr_1741602689&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sUIusM4i1z1JEhQW5CN_1741602690&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cdbWpZIqm7syAToYZdA_1741602690&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Nujrg416onCTLdiJOgH_1741602690&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li64ZIZVg4pJVWaKEj4_1741602690&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zYGOFiaG2rOKkJ81kkUj_1741602691&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fHhF5kyz96c9rzUAhTn1_1741602691&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tFXov8fhjAjGXRKMWdX1_1741602691&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gL3wRdCOnovdj5Q2LkDf_1741602693&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jv6zMyhcxI8elsmS5AY_1741602693&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kcN4ygNmQqV7jDma9TQE_1741602693&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rbWIWimRsV2cgHRezo8_1741602694&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u4Kr5v1C1lIqDFCwhob_1741602694&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x4iGsUriKZSPAuTZm7p_1741602695&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D6wrLfI8364Bs03MhnJl_1741602695&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laIjVK5NVF74UeuUWEw_1741602696&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jTSfRN7KTCa4u9E5xew_1741602696&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zMvhnIoDRbnG6XSNkcU_1741602696&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6v9wPEbHNHsZJzjxcAYY_1741602696&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IcrPx4MnTusWBhndMSR_1741602699&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NkOXuOh9XlUcW7wZhtG_1741602699&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3JUctIAgsRKkWll6VBZ_1741602699&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oSbBD4RebCkWMxkrfgIL_1741602700&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8CVYPxb7j9YKmK1leP2_1741602700&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bzvNhM2E3X4zXb63hKId_1741602700&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3fBMgB8GNmvk6iF5K4qU_1741602701&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EJp4qbNNk3DR2kzgls1_1741602701&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hw0OvHWfJpNZ6yHICxaj_1741602702&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q6GPO0KnDvCXin3ZfWDx_1741602702&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5sxD9paBcaGjP3hTOY7_1741602702&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U6Vg9uzcuSy78FXPfNhQ_1741602703&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h7X1JPtLfH0rs6K05wQ_1741602703&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7TPhyygMkxPQyRpCXpd_1741602703&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j6Riv29V8GAoPJ2TKLTl_1741602703&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wbZQfglOVE9QV79Twe8O_1741602703&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00lelFDmj7AnfJXuzLlD_1741602703&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raHZ7vhcjIkNOHtZfwxH_1741602704&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rTi84i7aVzYQsVR0kuL_1741602706&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v2j1VhtztmA6J11PP3JW_1741602707&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emtA9PEbgELoe71DR43c_1741602707&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hyscwf6UNHeJofl0ShU_1741602707&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iItaPtWaNyXxzKhn8Ihy_1741602710&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XEo5pMoFZxvRCeyYY3Hc_1741602710&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2UfGFOwwh0WbGmh0UuuN_1741602711&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165FYdS1ne3xh1KdtdWN_1741602711&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s2C8G02bWkJpOkSlnakp_1741602711&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pmRmnyyGtihl2djmuPil_1741602714&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mgiwypLVne0BaWT5osJO_1741602714&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lY1Wqk6twO77cR2r6kw0_1741602714&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736384234506c6a9bd0&quot;,&quot;RangeName&quot;:&quot;ENGAGE_710YBE1PREMiDg8zfW7l_1741602714&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29345</TotalTime>
  <Words>10288</Words>
  <Application>Microsoft Office PowerPoint</Application>
  <PresentationFormat>Widescreen</PresentationFormat>
  <Paragraphs>823</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1665</cp:revision>
  <dcterms:created xsi:type="dcterms:W3CDTF">2006-08-16T00:00:00Z</dcterms:created>
  <dcterms:modified xsi:type="dcterms:W3CDTF">2025-07-03T12:42:27Z</dcterms:modified>
</cp:coreProperties>
</file>