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7"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73560" autoAdjust="0"/>
  </p:normalViewPr>
  <p:slideViewPr>
    <p:cSldViewPr>
      <p:cViewPr>
        <p:scale>
          <a:sx n="75" d="100"/>
          <a:sy n="75" d="100"/>
        </p:scale>
        <p:origin x="36" y="-846"/>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Bergen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Bergen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'[Bergen_Slider.xlsx]0. Overview'!$A$5,'[Bergen_Slider.xlsx]0. Overview'!$A$28,'[Bergen_Slider.xlsx]0. Overview'!$A$61,'[Bergen_Slider.xlsx]0. Overview'!$A$81,'[Bergen_Slider.xlsx]0. Overview'!$A$104,'[Bergen_Slider.xlsx]0. Overview'!$A$115,'[Bergen_Slider.xlsx]0. Overview'!$A$145,'[Bergen_Slider.xlsx]0. Overview'!$A$170,'[Bergen_Slider.xlsx]0. Overview'!$A$186,'[Bergen_Slider.xlsx]0. Overview'!$A$211,'[Bergen_Slider.xlsx]0. Overview'!$A$229</c:f>
              <c:strCache>
                <c:ptCount val="11"/>
                <c:pt idx="0">
                  <c:v>Bergen</c:v>
                </c:pt>
                <c:pt idx="1">
                  <c:v>Bergen</c:v>
                </c:pt>
                <c:pt idx="2">
                  <c:v>Bergen</c:v>
                </c:pt>
                <c:pt idx="3">
                  <c:v>Bergen</c:v>
                </c:pt>
                <c:pt idx="4">
                  <c:v>Bergen</c:v>
                </c:pt>
                <c:pt idx="5">
                  <c:v>Bergen</c:v>
                </c:pt>
                <c:pt idx="6">
                  <c:v>Bergen</c:v>
                </c:pt>
                <c:pt idx="7">
                  <c:v>Bergen</c:v>
                </c:pt>
                <c:pt idx="8">
                  <c:v>Bergen</c:v>
                </c:pt>
                <c:pt idx="9">
                  <c:v>Bergen</c:v>
                </c:pt>
                <c:pt idx="10">
                  <c:v>Bergen</c:v>
                </c:pt>
              </c:strCache>
            </c:strRef>
          </c:cat>
          <c:val>
            <c:numRef>
              <c:f>'[Bergen_Slider.xlsx]0. Overview'!$C$5,'[Bergen_Slider.xlsx]0. Overview'!$C$28,'[Bergen_Slider.xlsx]0. Overview'!$C$61,'[Bergen_Slider.xlsx]0. Overview'!$C$81,'[Bergen_Slider.xlsx]0. Overview'!$C$104,'[Bergen_Slider.xlsx]0. Overview'!$C$115,'[Bergen_Slider.xlsx]0. Overview'!$C$145,'[Bergen_Slider.xlsx]0. Overview'!$C$170,'[Bergen_Slider.xlsx]0. Overview'!$C$186,'[Bergen_Slider.xlsx]0. Overview'!$C$211,'[Bergen_Slider.xlsx]0. Overview'!$C$229</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451F-43EB-8BAD-AD6DCA422B2A}"/>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'[Bergen_Slider.xlsx]0. Overview'!$A$5,'[Bergen_Slider.xlsx]0. Overview'!$A$28,'[Bergen_Slider.xlsx]0. Overview'!$A$61,'[Bergen_Slider.xlsx]0. Overview'!$A$81,'[Bergen_Slider.xlsx]0. Overview'!$A$104,'[Bergen_Slider.xlsx]0. Overview'!$A$115,'[Bergen_Slider.xlsx]0. Overview'!$A$145,'[Bergen_Slider.xlsx]0. Overview'!$A$170,'[Bergen_Slider.xlsx]0. Overview'!$A$186,'[Bergen_Slider.xlsx]0. Overview'!$A$211,'[Bergen_Slider.xlsx]0. Overview'!$A$229</c:f>
              <c:strCache>
                <c:ptCount val="11"/>
                <c:pt idx="0">
                  <c:v>Bergen</c:v>
                </c:pt>
                <c:pt idx="1">
                  <c:v>Bergen</c:v>
                </c:pt>
                <c:pt idx="2">
                  <c:v>Bergen</c:v>
                </c:pt>
                <c:pt idx="3">
                  <c:v>Bergen</c:v>
                </c:pt>
                <c:pt idx="4">
                  <c:v>Bergen</c:v>
                </c:pt>
                <c:pt idx="5">
                  <c:v>Bergen</c:v>
                </c:pt>
                <c:pt idx="6">
                  <c:v>Bergen</c:v>
                </c:pt>
                <c:pt idx="7">
                  <c:v>Bergen</c:v>
                </c:pt>
                <c:pt idx="8">
                  <c:v>Bergen</c:v>
                </c:pt>
                <c:pt idx="9">
                  <c:v>Bergen</c:v>
                </c:pt>
                <c:pt idx="10">
                  <c:v>Bergen</c:v>
                </c:pt>
              </c:strCache>
            </c:strRef>
          </c:cat>
          <c:val>
            <c:numRef>
              <c:f>'[Bergen_Slider.xlsx]0. Overview'!$D$5,'[Bergen_Slider.xlsx]0. Overview'!$D$28,'[Bergen_Slider.xlsx]0. Overview'!$D$61,'[Bergen_Slider.xlsx]0. Overview'!$D$81,'[Bergen_Slider.xlsx]0. Overview'!$D$104,'[Bergen_Slider.xlsx]0. Overview'!$D$115,'[Bergen_Slider.xlsx]0. Overview'!$D$145,'[Bergen_Slider.xlsx]0. Overview'!$D$170,'[Bergen_Slider.xlsx]0. Overview'!$D$186,'[Bergen_Slider.xlsx]0. Overview'!$D$211,'[Bergen_Slider.xlsx]0. Overview'!$D$229</c:f>
              <c:numCache>
                <c:formatCode>General</c:formatCode>
                <c:ptCount val="11"/>
                <c:pt idx="0">
                  <c:v>18.875</c:v>
                </c:pt>
                <c:pt idx="1">
                  <c:v>17.875</c:v>
                </c:pt>
                <c:pt idx="2">
                  <c:v>6.875</c:v>
                </c:pt>
                <c:pt idx="3">
                  <c:v>7.875</c:v>
                </c:pt>
                <c:pt idx="4">
                  <c:v>7.875</c:v>
                </c:pt>
                <c:pt idx="5">
                  <c:v>18.875</c:v>
                </c:pt>
                <c:pt idx="6">
                  <c:v>10.875</c:v>
                </c:pt>
                <c:pt idx="7">
                  <c:v>7.875</c:v>
                </c:pt>
                <c:pt idx="8">
                  <c:v>13.875</c:v>
                </c:pt>
                <c:pt idx="9">
                  <c:v>8.875</c:v>
                </c:pt>
                <c:pt idx="10">
                  <c:v>12.875</c:v>
                </c:pt>
              </c:numCache>
            </c:numRef>
          </c:val>
          <c:extLst>
            <c:ext xmlns:c16="http://schemas.microsoft.com/office/drawing/2014/chart" uri="{C3380CC4-5D6E-409C-BE32-E72D297353CC}">
              <c16:uniqueId val="{00000001-451F-43EB-8BAD-AD6DCA422B2A}"/>
            </c:ext>
          </c:extLst>
        </c:ser>
        <c:ser>
          <c:idx val="3"/>
          <c:order val="2"/>
          <c:spPr>
            <a:solidFill>
              <a:schemeClr val="bg2">
                <a:lumMod val="75000"/>
              </a:schemeClr>
            </a:solidFill>
            <a:ln>
              <a:solidFill>
                <a:schemeClr val="tx1"/>
              </a:solidFill>
            </a:ln>
            <a:effectLst/>
          </c:spPr>
          <c:invertIfNegative val="0"/>
          <c:cat>
            <c:strRef>
              <c:f>'[Bergen_Slider.xlsx]0. Overview'!$A$5,'[Bergen_Slider.xlsx]0. Overview'!$A$28,'[Bergen_Slider.xlsx]0. Overview'!$A$61,'[Bergen_Slider.xlsx]0. Overview'!$A$81,'[Bergen_Slider.xlsx]0. Overview'!$A$104,'[Bergen_Slider.xlsx]0. Overview'!$A$115,'[Bergen_Slider.xlsx]0. Overview'!$A$145,'[Bergen_Slider.xlsx]0. Overview'!$A$170,'[Bergen_Slider.xlsx]0. Overview'!$A$186,'[Bergen_Slider.xlsx]0. Overview'!$A$211,'[Bergen_Slider.xlsx]0. Overview'!$A$229</c:f>
              <c:strCache>
                <c:ptCount val="11"/>
                <c:pt idx="0">
                  <c:v>Bergen</c:v>
                </c:pt>
                <c:pt idx="1">
                  <c:v>Bergen</c:v>
                </c:pt>
                <c:pt idx="2">
                  <c:v>Bergen</c:v>
                </c:pt>
                <c:pt idx="3">
                  <c:v>Bergen</c:v>
                </c:pt>
                <c:pt idx="4">
                  <c:v>Bergen</c:v>
                </c:pt>
                <c:pt idx="5">
                  <c:v>Bergen</c:v>
                </c:pt>
                <c:pt idx="6">
                  <c:v>Bergen</c:v>
                </c:pt>
                <c:pt idx="7">
                  <c:v>Bergen</c:v>
                </c:pt>
                <c:pt idx="8">
                  <c:v>Bergen</c:v>
                </c:pt>
                <c:pt idx="9">
                  <c:v>Bergen</c:v>
                </c:pt>
                <c:pt idx="10">
                  <c:v>Bergen</c:v>
                </c:pt>
              </c:strCache>
            </c:strRef>
          </c:cat>
          <c:val>
            <c:numRef>
              <c:f>'[Bergen_Slider.xlsx]0. Overview'!$E$5,'[Bergen_Slider.xlsx]0. Overview'!$E$28,'[Bergen_Slider.xlsx]0. Overview'!$E$61,'[Bergen_Slider.xlsx]0. Overview'!$E$81,'[Bergen_Slider.xlsx]0. Overview'!$E$104,'[Bergen_Slider.xlsx]0. Overview'!$E$115,'[Bergen_Slider.xlsx]0. Overview'!$E$145,'[Bergen_Slider.xlsx]0. Overview'!$E$170,'[Bergen_Slider.xlsx]0. Overview'!$E$186,'[Bergen_Slider.xlsx]0. Overview'!$E$211,'[Bergen_Slider.xlsx]0. Overview'!$E$229</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451F-43EB-8BAD-AD6DCA422B2A}"/>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'[Bergen_Slider.xlsx]0. Overview'!$A$258,'[Bergen_Slider.xlsx]0. Overview'!$A$274,'[Bergen_Slider.xlsx]0. Overview'!$A$298,'[Bergen_Slider.xlsx]0. Overview'!$A$327,'[Bergen_Slider.xlsx]0. Overview'!$A$351,'[Bergen_Slider.xlsx]0. Overview'!$A$359,'[Bergen_Slider.xlsx]0. Overview'!$A$380,'[Bergen_Slider.xlsx]0. Overview'!$A$424,'[Bergen_Slider.xlsx]0. Overview'!$A$445</c:f>
              <c:strCache>
                <c:ptCount val="9"/>
                <c:pt idx="0">
                  <c:v>Bergen</c:v>
                </c:pt>
                <c:pt idx="1">
                  <c:v>Bergen</c:v>
                </c:pt>
                <c:pt idx="2">
                  <c:v>Bergen</c:v>
                </c:pt>
                <c:pt idx="3">
                  <c:v>Bergen</c:v>
                </c:pt>
                <c:pt idx="4">
                  <c:v>Bergen</c:v>
                </c:pt>
                <c:pt idx="5">
                  <c:v>Bergen</c:v>
                </c:pt>
                <c:pt idx="6">
                  <c:v>Bergen</c:v>
                </c:pt>
                <c:pt idx="7">
                  <c:v>Bergen</c:v>
                </c:pt>
                <c:pt idx="8">
                  <c:v>Bergen</c:v>
                </c:pt>
              </c:strCache>
            </c:strRef>
          </c:cat>
          <c:val>
            <c:numRef>
              <c:f>'[Bergen_Slider.xlsx]0. Overview'!$C$258,'[Bergen_Slider.xlsx]0. Overview'!$C$274,'[Bergen_Slider.xlsx]0. Overview'!$C$298,'[Bergen_Slider.xlsx]0. Overview'!$C$327,'[Bergen_Slider.xlsx]0. Overview'!$C$351,'[Bergen_Slider.xlsx]0. Overview'!$C$359,'[Bergen_Slider.xlsx]0. Overview'!$C$380,'[Bergen_Slider.xlsx]0. Overview'!$C$424,'[Bergen_Slider.xlsx]0. Overview'!$C$445</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C5DD-4D64-93F4-B6DB7FFC3558}"/>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'[Bergen_Slider.xlsx]0. Overview'!$A$258,'[Bergen_Slider.xlsx]0. Overview'!$A$274,'[Bergen_Slider.xlsx]0. Overview'!$A$298,'[Bergen_Slider.xlsx]0. Overview'!$A$327,'[Bergen_Slider.xlsx]0. Overview'!$A$351,'[Bergen_Slider.xlsx]0. Overview'!$A$359,'[Bergen_Slider.xlsx]0. Overview'!$A$380,'[Bergen_Slider.xlsx]0. Overview'!$A$424,'[Bergen_Slider.xlsx]0. Overview'!$A$445</c:f>
              <c:strCache>
                <c:ptCount val="9"/>
                <c:pt idx="0">
                  <c:v>Bergen</c:v>
                </c:pt>
                <c:pt idx="1">
                  <c:v>Bergen</c:v>
                </c:pt>
                <c:pt idx="2">
                  <c:v>Bergen</c:v>
                </c:pt>
                <c:pt idx="3">
                  <c:v>Bergen</c:v>
                </c:pt>
                <c:pt idx="4">
                  <c:v>Bergen</c:v>
                </c:pt>
                <c:pt idx="5">
                  <c:v>Bergen</c:v>
                </c:pt>
                <c:pt idx="6">
                  <c:v>Bergen</c:v>
                </c:pt>
                <c:pt idx="7">
                  <c:v>Bergen</c:v>
                </c:pt>
                <c:pt idx="8">
                  <c:v>Bergen</c:v>
                </c:pt>
              </c:strCache>
            </c:strRef>
          </c:cat>
          <c:val>
            <c:numRef>
              <c:f>'[Bergen_Slider.xlsx]0. Overview'!$D$258,'[Bergen_Slider.xlsx]0. Overview'!$D$274,'[Bergen_Slider.xlsx]0. Overview'!$D$298,'[Bergen_Slider.xlsx]0. Overview'!$D$327,'[Bergen_Slider.xlsx]0. Overview'!$D$351,'[Bergen_Slider.xlsx]0. Overview'!$D$359,'[Bergen_Slider.xlsx]0. Overview'!$D$380,'[Bergen_Slider.xlsx]0. Overview'!$D$424,'[Bergen_Slider.xlsx]0. Overview'!$D$445</c:f>
              <c:numCache>
                <c:formatCode>General</c:formatCode>
                <c:ptCount val="9"/>
                <c:pt idx="0">
                  <c:v>9.875</c:v>
                </c:pt>
                <c:pt idx="1">
                  <c:v>15.875</c:v>
                </c:pt>
                <c:pt idx="2">
                  <c:v>13.875</c:v>
                </c:pt>
                <c:pt idx="3">
                  <c:v>6.875</c:v>
                </c:pt>
                <c:pt idx="4">
                  <c:v>5.875</c:v>
                </c:pt>
                <c:pt idx="5">
                  <c:v>19.875</c:v>
                </c:pt>
                <c:pt idx="6">
                  <c:v>20.875</c:v>
                </c:pt>
                <c:pt idx="7">
                  <c:v>0.875</c:v>
                </c:pt>
                <c:pt idx="8">
                  <c:v>1.875</c:v>
                </c:pt>
              </c:numCache>
            </c:numRef>
          </c:val>
          <c:extLst>
            <c:ext xmlns:c16="http://schemas.microsoft.com/office/drawing/2014/chart" uri="{C3380CC4-5D6E-409C-BE32-E72D297353CC}">
              <c16:uniqueId val="{00000001-C5DD-4D64-93F4-B6DB7FFC3558}"/>
            </c:ext>
          </c:extLst>
        </c:ser>
        <c:ser>
          <c:idx val="3"/>
          <c:order val="2"/>
          <c:spPr>
            <a:solidFill>
              <a:schemeClr val="bg2">
                <a:lumMod val="75000"/>
              </a:schemeClr>
            </a:solidFill>
            <a:ln>
              <a:solidFill>
                <a:schemeClr val="tx1"/>
              </a:solidFill>
            </a:ln>
            <a:effectLst/>
          </c:spPr>
          <c:invertIfNegative val="0"/>
          <c:cat>
            <c:strRef>
              <c:f>'[Bergen_Slider.xlsx]0. Overview'!$A$258,'[Bergen_Slider.xlsx]0. Overview'!$A$274,'[Bergen_Slider.xlsx]0. Overview'!$A$298,'[Bergen_Slider.xlsx]0. Overview'!$A$327,'[Bergen_Slider.xlsx]0. Overview'!$A$351,'[Bergen_Slider.xlsx]0. Overview'!$A$359,'[Bergen_Slider.xlsx]0. Overview'!$A$380,'[Bergen_Slider.xlsx]0. Overview'!$A$424,'[Bergen_Slider.xlsx]0. Overview'!$A$445</c:f>
              <c:strCache>
                <c:ptCount val="9"/>
                <c:pt idx="0">
                  <c:v>Bergen</c:v>
                </c:pt>
                <c:pt idx="1">
                  <c:v>Bergen</c:v>
                </c:pt>
                <c:pt idx="2">
                  <c:v>Bergen</c:v>
                </c:pt>
                <c:pt idx="3">
                  <c:v>Bergen</c:v>
                </c:pt>
                <c:pt idx="4">
                  <c:v>Bergen</c:v>
                </c:pt>
                <c:pt idx="5">
                  <c:v>Bergen</c:v>
                </c:pt>
                <c:pt idx="6">
                  <c:v>Bergen</c:v>
                </c:pt>
                <c:pt idx="7">
                  <c:v>Bergen</c:v>
                </c:pt>
                <c:pt idx="8">
                  <c:v>Bergen</c:v>
                </c:pt>
              </c:strCache>
            </c:strRef>
          </c:cat>
          <c:val>
            <c:numRef>
              <c:f>'[Bergen_Slider.xlsx]0. Overview'!$E$258,'[Bergen_Slider.xlsx]0. Overview'!$E$274,'[Bergen_Slider.xlsx]0. Overview'!$E$298,'[Bergen_Slider.xlsx]0. Overview'!$E$327,'[Bergen_Slider.xlsx]0. Overview'!$E$351,'[Bergen_Slider.xlsx]0. Overview'!$E$359,'[Bergen_Slider.xlsx]0. Overview'!$E$380,'[Bergen_Slider.xlsx]0. Overview'!$E$424,'[Bergen_Slider.xlsx]0. Overview'!$E$445</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C5DD-4D64-93F4-B6DB7FFC3558}"/>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Bergen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0.74299999999999999</c:v>
                </c:pt>
                <c:pt idx="1">
                  <c:v>7.0000000000000007E-2</c:v>
                </c:pt>
                <c:pt idx="2">
                  <c:v>4.0000000000000001E-3</c:v>
                </c:pt>
                <c:pt idx="3">
                  <c:v>0.18</c:v>
                </c:pt>
                <c:pt idx="4">
                  <c:v>2E-3</c:v>
                </c:pt>
                <c:pt idx="5">
                  <c:v>3.4000000000000002E-2</c:v>
                </c:pt>
                <c:pt idx="6">
                  <c:v>0.21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0.71599999999999997</c:v>
                </c:pt>
                <c:pt idx="1">
                  <c:v>0.747</c:v>
                </c:pt>
                <c:pt idx="2">
                  <c:v>0.74099999999999999</c:v>
                </c:pt>
                <c:pt idx="3">
                  <c:v>0.73299999999999998</c:v>
                </c:pt>
                <c:pt idx="4">
                  <c:v>0.74299999999999999</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7.0000000000000007E-2</c:v>
                </c:pt>
                <c:pt idx="1">
                  <c:v>7.3999999999999996E-2</c:v>
                </c:pt>
                <c:pt idx="2">
                  <c:v>7.1999999999999995E-2</c:v>
                </c:pt>
                <c:pt idx="3">
                  <c:v>7.1999999999999995E-2</c:v>
                </c:pt>
                <c:pt idx="4">
                  <c:v>7.0000000000000007E-2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4.0000000000000001E-3</c:v>
                </c:pt>
                <c:pt idx="1">
                  <c:v>6.0000000000000001E-3</c:v>
                </c:pt>
                <c:pt idx="2">
                  <c:v>6.0000000000000001E-3</c:v>
                </c:pt>
                <c:pt idx="3">
                  <c:v>7.0000000000000001E-3</c:v>
                </c:pt>
                <c:pt idx="4">
                  <c:v>4.0000000000000001E-3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0.17399999999999999</c:v>
                </c:pt>
                <c:pt idx="1">
                  <c:v>0.17599999999999999</c:v>
                </c:pt>
                <c:pt idx="2">
                  <c:v>0.18099999999999999</c:v>
                </c:pt>
                <c:pt idx="3">
                  <c:v>0.18</c:v>
                </c:pt>
                <c:pt idx="4">
                  <c:v>0.18</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0.189</c:v>
                </c:pt>
                <c:pt idx="1">
                  <c:v>0.19400000000000001</c:v>
                </c:pt>
                <c:pt idx="2">
                  <c:v>0.19900000000000001</c:v>
                </c:pt>
                <c:pt idx="3">
                  <c:v>0.20599999999999999</c:v>
                </c:pt>
                <c:pt idx="4">
                  <c:v>0.21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Midland Park </c:v>
                </c:pt>
                <c:pt idx="1">
                  <c:v>Harrington Park </c:v>
                </c:pt>
                <c:pt idx="2">
                  <c:v>Palisades Park </c:v>
                </c:pt>
              </c:strCache>
            </c:strRef>
          </c:cat>
          <c:val>
            <c:numRef>
              <c:f>Sheet1!$B$2:$B$4</c:f>
              <c:numCache>
                <c:formatCode>0%</c:formatCode>
                <c:ptCount val="3"/>
                <c:pt idx="0">
                  <c:v>0.94799999999999995</c:v>
                </c:pt>
                <c:pt idx="1">
                  <c:v>0.79200000000000004</c:v>
                </c:pt>
                <c:pt idx="2">
                  <c:v>0.32100000000000001</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Midland Park </c:v>
                </c:pt>
                <c:pt idx="1">
                  <c:v>Harrington Park </c:v>
                </c:pt>
                <c:pt idx="2">
                  <c:v>Palisades Park </c:v>
                </c:pt>
              </c:strCache>
            </c:strRef>
          </c:cat>
          <c:val>
            <c:numRef>
              <c:f>Sheet1!$C$2:$C$4</c:f>
              <c:numCache>
                <c:formatCode>0%</c:formatCode>
                <c:ptCount val="3"/>
                <c:pt idx="0">
                  <c:v>1.9E-2</c:v>
                </c:pt>
                <c:pt idx="1">
                  <c:v>8.0000000000000002E-3</c:v>
                </c:pt>
                <c:pt idx="2">
                  <c:v>1.9E-2</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Midland Park </c:v>
                </c:pt>
                <c:pt idx="1">
                  <c:v>Harrington Park </c:v>
                </c:pt>
                <c:pt idx="2">
                  <c:v>Palisades Park </c:v>
                </c:pt>
              </c:strCache>
            </c:strRef>
          </c:cat>
          <c:val>
            <c:numRef>
              <c:f>Sheet1!$D$2:$D$4</c:f>
              <c:numCache>
                <c:formatCode>0%</c:formatCode>
                <c:ptCount val="3"/>
                <c:pt idx="0">
                  <c:v>4.7E-2</c:v>
                </c:pt>
                <c:pt idx="1">
                  <c:v>0.21</c:v>
                </c:pt>
                <c:pt idx="2">
                  <c:v>0.58799999999999997</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Midland Park </c:v>
                </c:pt>
                <c:pt idx="1">
                  <c:v>Harrington Park </c:v>
                </c:pt>
                <c:pt idx="2">
                  <c:v>Palisades Park </c:v>
                </c:pt>
              </c:strCache>
            </c:strRef>
          </c:cat>
          <c:val>
            <c:numRef>
              <c:f>Sheet1!$E$2:$E$4</c:f>
              <c:numCache>
                <c:formatCode>0%</c:formatCode>
                <c:ptCount val="3"/>
                <c:pt idx="0">
                  <c:v>9.9000000000000005E-2</c:v>
                </c:pt>
                <c:pt idx="1">
                  <c:v>6.8000000000000005E-2</c:v>
                </c:pt>
                <c:pt idx="2">
                  <c:v>0.216</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0.30599999999999999</c:v>
                </c:pt>
                <c:pt idx="1">
                  <c:v>0.31</c:v>
                </c:pt>
                <c:pt idx="2">
                  <c:v>0.308</c:v>
                </c:pt>
                <c:pt idx="3">
                  <c:v>0.314</c:v>
                </c:pt>
                <c:pt idx="4">
                  <c:v>0.315</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6">
                  <c:v>0.315</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569755167322835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Palisades Park</c:v>
                </c:pt>
                <c:pt idx="1">
                  <c:v>Fairview </c:v>
                </c:pt>
                <c:pt idx="2">
                  <c:v>Fort Lee </c:v>
                </c:pt>
                <c:pt idx="3">
                  <c:v>Englewood Cliffs </c:v>
                </c:pt>
                <c:pt idx="4">
                  <c:v>Ridgefield </c:v>
                </c:pt>
                <c:pt idx="5">
                  <c:v>Cliffside Park </c:v>
                </c:pt>
                <c:pt idx="6">
                  <c:v>Edgewater </c:v>
                </c:pt>
                <c:pt idx="7">
                  <c:v>Little Ferry </c:v>
                </c:pt>
                <c:pt idx="8">
                  <c:v>Garfield </c:v>
                </c:pt>
                <c:pt idx="9">
                  <c:v>Wallington </c:v>
                </c:pt>
              </c:strCache>
            </c:strRef>
          </c:cat>
          <c:val>
            <c:numRef>
              <c:f>Sheet1!$B$2:$B$11</c:f>
              <c:numCache>
                <c:formatCode>0.00%</c:formatCode>
                <c:ptCount val="10"/>
                <c:pt idx="0">
                  <c:v>0.63700000000000001</c:v>
                </c:pt>
                <c:pt idx="1">
                  <c:v>0.54500000000000004</c:v>
                </c:pt>
                <c:pt idx="2">
                  <c:v>0.51100000000000001</c:v>
                </c:pt>
                <c:pt idx="3">
                  <c:v>0.47</c:v>
                </c:pt>
                <c:pt idx="4">
                  <c:v>0.46800000000000003</c:v>
                </c:pt>
                <c:pt idx="5">
                  <c:v>0.46500000000000002</c:v>
                </c:pt>
                <c:pt idx="6">
                  <c:v>0.45900000000000002</c:v>
                </c:pt>
                <c:pt idx="7">
                  <c:v>0.438</c:v>
                </c:pt>
                <c:pt idx="8">
                  <c:v>0.43</c:v>
                </c:pt>
                <c:pt idx="9">
                  <c:v>0.43</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Bergen county avg 30.8%</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Palisades Park</c:v>
                </c:pt>
                <c:pt idx="1">
                  <c:v>Fairview </c:v>
                </c:pt>
                <c:pt idx="2">
                  <c:v>Fort Lee </c:v>
                </c:pt>
                <c:pt idx="3">
                  <c:v>Englewood Cliffs </c:v>
                </c:pt>
                <c:pt idx="4">
                  <c:v>Ridgefield </c:v>
                </c:pt>
                <c:pt idx="5">
                  <c:v>Cliffside Park </c:v>
                </c:pt>
                <c:pt idx="6">
                  <c:v>Edgewater </c:v>
                </c:pt>
                <c:pt idx="7">
                  <c:v>Little Ferry </c:v>
                </c:pt>
                <c:pt idx="8">
                  <c:v>Garfield </c:v>
                </c:pt>
                <c:pt idx="9">
                  <c:v>Wallington </c:v>
                </c:pt>
              </c:strCache>
            </c:strRef>
          </c:cat>
          <c:val>
            <c:numRef>
              <c:f>Sheet1!$C$2:$C$11</c:f>
              <c:numCache>
                <c:formatCode>0%</c:formatCode>
                <c:ptCount val="10"/>
                <c:pt idx="0">
                  <c:v>0.308</c:v>
                </c:pt>
                <c:pt idx="1">
                  <c:v>0.308</c:v>
                </c:pt>
                <c:pt idx="2">
                  <c:v>0.308</c:v>
                </c:pt>
                <c:pt idx="3">
                  <c:v>0.308</c:v>
                </c:pt>
                <c:pt idx="4">
                  <c:v>0.308</c:v>
                </c:pt>
                <c:pt idx="5">
                  <c:v>0.308</c:v>
                </c:pt>
                <c:pt idx="6">
                  <c:v>0.308</c:v>
                </c:pt>
                <c:pt idx="7">
                  <c:v>0.308</c:v>
                </c:pt>
                <c:pt idx="8">
                  <c:v>0.308</c:v>
                </c:pt>
                <c:pt idx="9">
                  <c:v>0.308</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736882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0.61399999999999999</c:v>
                </c:pt>
                <c:pt idx="1">
                  <c:v>0.58899999999999997</c:v>
                </c:pt>
                <c:pt idx="2">
                  <c:v>0.59799999999999998</c:v>
                </c:pt>
                <c:pt idx="3">
                  <c:v>0.60099999999999998</c:v>
                </c:pt>
                <c:pt idx="4">
                  <c:v>0.59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4">
                  <c:v>0.59</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0.68</c:v>
                </c:pt>
                <c:pt idx="1">
                  <c:v>0.68</c:v>
                </c:pt>
                <c:pt idx="2">
                  <c:v>0.68</c:v>
                </c:pt>
                <c:pt idx="3">
                  <c:v>0.68</c:v>
                </c:pt>
                <c:pt idx="4">
                  <c:v>0.68</c:v>
                </c:pt>
                <c:pt idx="5">
                  <c:v>0.68</c:v>
                </c:pt>
                <c:pt idx="6">
                  <c:v>0.68</c:v>
                </c:pt>
                <c:pt idx="7">
                  <c:v>0.68</c:v>
                </c:pt>
                <c:pt idx="8">
                  <c:v>0.68</c:v>
                </c:pt>
                <c:pt idx="9">
                  <c:v>0.68</c:v>
                </c:pt>
                <c:pt idx="10">
                  <c:v>0.68</c:v>
                </c:pt>
                <c:pt idx="11">
                  <c:v>0.68</c:v>
                </c:pt>
                <c:pt idx="12">
                  <c:v>0.68</c:v>
                </c:pt>
                <c:pt idx="13">
                  <c:v>0.68</c:v>
                </c:pt>
                <c:pt idx="14">
                  <c:v>0.68</c:v>
                </c:pt>
                <c:pt idx="15">
                  <c:v>0.68</c:v>
                </c:pt>
                <c:pt idx="16">
                  <c:v>0.68</c:v>
                </c:pt>
                <c:pt idx="17">
                  <c:v>0.68</c:v>
                </c:pt>
                <c:pt idx="18">
                  <c:v>0.68</c:v>
                </c:pt>
                <c:pt idx="19" formatCode="General">
                  <c:v>0.68</c:v>
                </c:pt>
                <c:pt idx="20" formatCode="General">
                  <c:v>0.68</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68%</c:v>
                </c:pt>
              </c:strCache>
            </c:strRef>
          </c:tx>
          <c:spPr>
            <a:solidFill>
              <a:schemeClr val="bg1"/>
            </a:solidFill>
            <a:ln>
              <a:solidFill>
                <a:schemeClr val="bg1"/>
              </a:solidFill>
            </a:ln>
            <a:effectLst/>
          </c:spPr>
          <c:invertIfNegative val="0"/>
          <c:cat>
            <c:strRef>
              <c:f>Sheet1!$A$2:$A$4</c:f>
              <c:strCache>
                <c:ptCount val="3"/>
                <c:pt idx="0">
                  <c:v>Midland Park </c:v>
                </c:pt>
                <c:pt idx="1">
                  <c:v>Maywood</c:v>
                </c:pt>
                <c:pt idx="2">
                  <c:v>Palisades Park</c:v>
                </c:pt>
              </c:strCache>
            </c:strRef>
          </c:cat>
          <c:val>
            <c:numRef>
              <c:f>Sheet1!$C$2:$C$4</c:f>
              <c:numCache>
                <c:formatCode>0%</c:formatCode>
                <c:ptCount val="3"/>
                <c:pt idx="0">
                  <c:v>0.68</c:v>
                </c:pt>
                <c:pt idx="1">
                  <c:v>0.68</c:v>
                </c:pt>
                <c:pt idx="2">
                  <c:v>0.68</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Bergen county avg 60%</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Midland Park </c:v>
                </c:pt>
                <c:pt idx="1">
                  <c:v>Maywood</c:v>
                </c:pt>
                <c:pt idx="2">
                  <c:v>Palisades Park</c:v>
                </c:pt>
              </c:strCache>
            </c:strRef>
          </c:cat>
          <c:val>
            <c:numRef>
              <c:f>Sheet1!$D$2:$D$4</c:f>
              <c:numCache>
                <c:formatCode>0%</c:formatCode>
                <c:ptCount val="3"/>
                <c:pt idx="0">
                  <c:v>0.6</c:v>
                </c:pt>
                <c:pt idx="1">
                  <c:v>0.6</c:v>
                </c:pt>
                <c:pt idx="2">
                  <c:v>0.6</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Midland Park </c:v>
                </c:pt>
                <c:pt idx="1">
                  <c:v>Maywood</c:v>
                </c:pt>
                <c:pt idx="2">
                  <c:v>Palisades Park</c:v>
                </c:pt>
              </c:strCache>
            </c:strRef>
          </c:cat>
          <c:val>
            <c:numRef>
              <c:f>Sheet1!$B$2:$B$4</c:f>
              <c:numCache>
                <c:formatCode>0%</c:formatCode>
                <c:ptCount val="3"/>
                <c:pt idx="0">
                  <c:v>0.89800000000000002</c:v>
                </c:pt>
                <c:pt idx="1">
                  <c:v>0.629</c:v>
                </c:pt>
                <c:pt idx="2">
                  <c:v>0.19400000000000001</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0%" sourceLinked="1"/>
        <c:majorTickMark val="none"/>
        <c:minorTickMark val="none"/>
        <c:tickLblPos val="nextTo"/>
        <c:crossAx val="341897584"/>
        <c:crosses val="autoZero"/>
        <c:crossBetween val="between"/>
      </c:valAx>
      <c:valAx>
        <c:axId val="341898368"/>
        <c:scaling>
          <c:orientation val="minMax"/>
        </c:scaling>
        <c:delete val="1"/>
        <c:axPos val="t"/>
        <c:numFmt formatCode="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0775098425196848"/>
          <c:y val="0.80906890938306431"/>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7">
                  <c:v>146540</c:v>
                </c:pt>
                <c:pt idx="18">
                  <c:v>177926</c:v>
                </c:pt>
                <c:pt idx="19">
                  <c:v>188960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20">
                  <c:v>196067</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Teaneck </c:v>
                </c:pt>
                <c:pt idx="1">
                  <c:v>Hackensack </c:v>
                </c:pt>
                <c:pt idx="2">
                  <c:v>Ridgewood </c:v>
                </c:pt>
                <c:pt idx="3">
                  <c:v>Fair Lawn </c:v>
                </c:pt>
                <c:pt idx="4">
                  <c:v>Garfield </c:v>
                </c:pt>
                <c:pt idx="5">
                  <c:v>Bergenfield </c:v>
                </c:pt>
                <c:pt idx="6">
                  <c:v>Fort Lee </c:v>
                </c:pt>
                <c:pt idx="7">
                  <c:v>Englewood </c:v>
                </c:pt>
                <c:pt idx="8">
                  <c:v>Lodi </c:v>
                </c:pt>
                <c:pt idx="9">
                  <c:v>Paramus </c:v>
                </c:pt>
                <c:pt idx="10">
                  <c:v>Mahwah </c:v>
                </c:pt>
                <c:pt idx="11">
                  <c:v>Tenafly </c:v>
                </c:pt>
                <c:pt idx="12">
                  <c:v>Elmwood Park </c:v>
                </c:pt>
                <c:pt idx="13">
                  <c:v>Wyckoff township</c:v>
                </c:pt>
                <c:pt idx="14">
                  <c:v>Cliffside Park </c:v>
                </c:pt>
                <c:pt idx="15">
                  <c:v>Lyndhurst </c:v>
                </c:pt>
                <c:pt idx="16">
                  <c:v>Rutherford </c:v>
                </c:pt>
                <c:pt idx="17">
                  <c:v>Ramsey </c:v>
                </c:pt>
                <c:pt idx="18">
                  <c:v>New Milford</c:v>
                </c:pt>
                <c:pt idx="19">
                  <c:v>Glen Rock </c:v>
                </c:pt>
              </c:strCache>
            </c:strRef>
          </c:cat>
          <c:val>
            <c:numRef>
              <c:f>Sheet1!$B$2:$B$21</c:f>
              <c:numCache>
                <c:formatCode>0</c:formatCode>
                <c:ptCount val="20"/>
                <c:pt idx="0">
                  <c:v>9715</c:v>
                </c:pt>
                <c:pt idx="1">
                  <c:v>7760</c:v>
                </c:pt>
                <c:pt idx="2">
                  <c:v>7597</c:v>
                </c:pt>
                <c:pt idx="3">
                  <c:v>7319</c:v>
                </c:pt>
                <c:pt idx="4">
                  <c:v>7057</c:v>
                </c:pt>
                <c:pt idx="5">
                  <c:v>6166</c:v>
                </c:pt>
                <c:pt idx="6">
                  <c:v>5847</c:v>
                </c:pt>
                <c:pt idx="7">
                  <c:v>5659</c:v>
                </c:pt>
                <c:pt idx="8">
                  <c:v>5183</c:v>
                </c:pt>
                <c:pt idx="9">
                  <c:v>5019</c:v>
                </c:pt>
                <c:pt idx="10">
                  <c:v>4864</c:v>
                </c:pt>
                <c:pt idx="11">
                  <c:v>4591</c:v>
                </c:pt>
                <c:pt idx="12">
                  <c:v>4458</c:v>
                </c:pt>
                <c:pt idx="13">
                  <c:v>4392</c:v>
                </c:pt>
                <c:pt idx="14">
                  <c:v>4034</c:v>
                </c:pt>
                <c:pt idx="15">
                  <c:v>4003</c:v>
                </c:pt>
                <c:pt idx="16">
                  <c:v>3894</c:v>
                </c:pt>
                <c:pt idx="17">
                  <c:v>3723</c:v>
                </c:pt>
                <c:pt idx="18">
                  <c:v>3538</c:v>
                </c:pt>
                <c:pt idx="19">
                  <c:v>3446</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11">
                  <c:v>1830</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11">
                  <c:v>1830</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164</c:v>
                </c:pt>
                <c:pt idx="1">
                  <c:v>145</c:v>
                </c:pt>
                <c:pt idx="2">
                  <c:v>140</c:v>
                </c:pt>
                <c:pt idx="3">
                  <c:v>115</c:v>
                </c:pt>
                <c:pt idx="4">
                  <c:v>104</c:v>
                </c:pt>
                <c:pt idx="5">
                  <c:v>113</c:v>
                </c:pt>
                <c:pt idx="6">
                  <c:v>77</c:v>
                </c:pt>
                <c:pt idx="7">
                  <c:v>69</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210</c:v>
                </c:pt>
                <c:pt idx="1">
                  <c:v>182</c:v>
                </c:pt>
                <c:pt idx="2">
                  <c:v>190</c:v>
                </c:pt>
                <c:pt idx="3">
                  <c:v>170</c:v>
                </c:pt>
                <c:pt idx="4">
                  <c:v>169</c:v>
                </c:pt>
                <c:pt idx="5">
                  <c:v>132</c:v>
                </c:pt>
                <c:pt idx="6">
                  <c:v>135</c:v>
                </c:pt>
                <c:pt idx="7">
                  <c:v>88</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2" formatCode="0%">
                  <c:v>4.9000000000000002E-2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179859008965808"/>
          <c:y val="0.80010682823564527"/>
          <c:w val="0.32387660032219606"/>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8.1000000000000003E-2</c:v>
                </c:pt>
                <c:pt idx="1">
                  <c:v>7.2999999999999995E-2</c:v>
                </c:pt>
                <c:pt idx="2">
                  <c:v>5.8000000000000003E-2</c:v>
                </c:pt>
                <c:pt idx="3">
                  <c:v>7.9000000000000001E-2</c:v>
                </c:pt>
                <c:pt idx="4">
                  <c:v>4.9000000000000002E-2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Teterboro </c:v>
                </c:pt>
                <c:pt idx="1">
                  <c:v>Garfield </c:v>
                </c:pt>
                <c:pt idx="2">
                  <c:v>Ramsey</c:v>
                </c:pt>
                <c:pt idx="3">
                  <c:v>Little Ferry </c:v>
                </c:pt>
                <c:pt idx="4">
                  <c:v>Palisades Park </c:v>
                </c:pt>
                <c:pt idx="5">
                  <c:v>Englewood </c:v>
                </c:pt>
                <c:pt idx="6">
                  <c:v>Hackensack </c:v>
                </c:pt>
                <c:pt idx="7">
                  <c:v>Lodi </c:v>
                </c:pt>
                <c:pt idx="8">
                  <c:v>South Hackensack</c:v>
                </c:pt>
                <c:pt idx="9">
                  <c:v>Cliffside Park </c:v>
                </c:pt>
              </c:strCache>
            </c:strRef>
          </c:cat>
          <c:val>
            <c:numRef>
              <c:f>Sheet1!$B$2:$B$11</c:f>
              <c:numCache>
                <c:formatCode>0%</c:formatCode>
                <c:ptCount val="10"/>
                <c:pt idx="0">
                  <c:v>0.33300000000000002</c:v>
                </c:pt>
                <c:pt idx="1">
                  <c:v>0.24099999999999999</c:v>
                </c:pt>
                <c:pt idx="2">
                  <c:v>0.19</c:v>
                </c:pt>
                <c:pt idx="3">
                  <c:v>0.16300000000000001</c:v>
                </c:pt>
                <c:pt idx="4">
                  <c:v>0.16300000000000001</c:v>
                </c:pt>
                <c:pt idx="5">
                  <c:v>0.155</c:v>
                </c:pt>
                <c:pt idx="6">
                  <c:v>0.154</c:v>
                </c:pt>
                <c:pt idx="7">
                  <c:v>0.13800000000000001</c:v>
                </c:pt>
                <c:pt idx="8">
                  <c:v>0.13400000000000001</c:v>
                </c:pt>
                <c:pt idx="9">
                  <c:v>0.123</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Bergen county avg 6.9%</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Teterboro </c:v>
                </c:pt>
                <c:pt idx="1">
                  <c:v>Garfield </c:v>
                </c:pt>
                <c:pt idx="2">
                  <c:v>Ramsey</c:v>
                </c:pt>
                <c:pt idx="3">
                  <c:v>Little Ferry </c:v>
                </c:pt>
                <c:pt idx="4">
                  <c:v>Palisades Park </c:v>
                </c:pt>
                <c:pt idx="5">
                  <c:v>Englewood </c:v>
                </c:pt>
                <c:pt idx="6">
                  <c:v>Hackensack </c:v>
                </c:pt>
                <c:pt idx="7">
                  <c:v>Lodi </c:v>
                </c:pt>
                <c:pt idx="8">
                  <c:v>South Hackensack</c:v>
                </c:pt>
                <c:pt idx="9">
                  <c:v>Cliffside Park </c:v>
                </c:pt>
              </c:strCache>
            </c:strRef>
          </c:cat>
          <c:val>
            <c:numRef>
              <c:f>Sheet1!$C$2:$C$11</c:f>
              <c:numCache>
                <c:formatCode>0%</c:formatCode>
                <c:ptCount val="10"/>
                <c:pt idx="0">
                  <c:v>6.9000000000000006E-2</c:v>
                </c:pt>
                <c:pt idx="1">
                  <c:v>6.9000000000000006E-2</c:v>
                </c:pt>
                <c:pt idx="2">
                  <c:v>6.9000000000000006E-2</c:v>
                </c:pt>
                <c:pt idx="3">
                  <c:v>6.9000000000000006E-2</c:v>
                </c:pt>
                <c:pt idx="4">
                  <c:v>6.9000000000000006E-2</c:v>
                </c:pt>
                <c:pt idx="5">
                  <c:v>6.9000000000000006E-2</c:v>
                </c:pt>
                <c:pt idx="6">
                  <c:v>6.9000000000000006E-2</c:v>
                </c:pt>
                <c:pt idx="7">
                  <c:v>6.9000000000000006E-2</c:v>
                </c:pt>
                <c:pt idx="8">
                  <c:v>6.9000000000000006E-2</c:v>
                </c:pt>
                <c:pt idx="9">
                  <c:v>6.9000000000000006E-2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8.7319848403089859E-2"/>
          <c:y val="0.90985882446512367"/>
          <c:w val="0.17886653918581089"/>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Bergen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1671</c:v>
                </c:pt>
                <c:pt idx="1">
                  <c:v>870</c:v>
                </c:pt>
                <c:pt idx="2">
                  <c:v>1699</c:v>
                </c:pt>
                <c:pt idx="3">
                  <c:v>1059</c:v>
                </c:pt>
                <c:pt idx="4">
                  <c:v>1125</c:v>
                </c:pt>
                <c:pt idx="5">
                  <c:v>1025</c:v>
                </c:pt>
                <c:pt idx="6">
                  <c:v>1304</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8">
                  <c:v>105042</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89023</c:v>
                </c:pt>
                <c:pt idx="1">
                  <c:v>93683</c:v>
                </c:pt>
                <c:pt idx="2">
                  <c:v>94107</c:v>
                </c:pt>
                <c:pt idx="3">
                  <c:v>100361</c:v>
                </c:pt>
                <c:pt idx="4">
                  <c:v>108827</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7" formatCode="_(&quot;$&quot;* #,##0_);_(&quot;$&quot;* \(#,##0\);_(&quot;$&quot;* &quot;-&quot;??_);_(@_)">
                  <c:v>108827</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8319997686567919"/>
          <c:y val="0.94150281214848131"/>
          <c:w val="0.40500744502893299"/>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Teterboro </c:v>
                </c:pt>
                <c:pt idx="1">
                  <c:v>Fairview </c:v>
                </c:pt>
                <c:pt idx="2">
                  <c:v>Garfield </c:v>
                </c:pt>
                <c:pt idx="3">
                  <c:v>Little Ferry </c:v>
                </c:pt>
                <c:pt idx="4">
                  <c:v>Lodi </c:v>
                </c:pt>
                <c:pt idx="5">
                  <c:v>Moonachie </c:v>
                </c:pt>
                <c:pt idx="6">
                  <c:v>Palisades Park </c:v>
                </c:pt>
                <c:pt idx="7">
                  <c:v>Wallington</c:v>
                </c:pt>
                <c:pt idx="8">
                  <c:v>Hackensack </c:v>
                </c:pt>
                <c:pt idx="9">
                  <c:v>South Hackensack</c:v>
                </c:pt>
              </c:strCache>
            </c:strRef>
          </c:cat>
          <c:val>
            <c:numRef>
              <c:f>Sheet1!$B$2:$B$11</c:f>
              <c:numCache>
                <c:formatCode>_("$"* #,##0_);_("$"* \(#,##0\);_("$"* "-"??_);_(@_)</c:formatCode>
                <c:ptCount val="10"/>
                <c:pt idx="0">
                  <c:v>36429</c:v>
                </c:pt>
                <c:pt idx="1">
                  <c:v>57698</c:v>
                </c:pt>
                <c:pt idx="2">
                  <c:v>62939</c:v>
                </c:pt>
                <c:pt idx="3">
                  <c:v>66098</c:v>
                </c:pt>
                <c:pt idx="4">
                  <c:v>66595</c:v>
                </c:pt>
                <c:pt idx="5">
                  <c:v>66976</c:v>
                </c:pt>
                <c:pt idx="6">
                  <c:v>68245</c:v>
                </c:pt>
                <c:pt idx="7">
                  <c:v>68845</c:v>
                </c:pt>
                <c:pt idx="8">
                  <c:v>70090</c:v>
                </c:pt>
                <c:pt idx="9">
                  <c:v>71591</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Bergen median $101,144</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Teterboro </c:v>
                </c:pt>
                <c:pt idx="1">
                  <c:v>Fairview </c:v>
                </c:pt>
                <c:pt idx="2">
                  <c:v>Garfield </c:v>
                </c:pt>
                <c:pt idx="3">
                  <c:v>Little Ferry </c:v>
                </c:pt>
                <c:pt idx="4">
                  <c:v>Lodi </c:v>
                </c:pt>
                <c:pt idx="5">
                  <c:v>Moonachie </c:v>
                </c:pt>
                <c:pt idx="6">
                  <c:v>Palisades Park </c:v>
                </c:pt>
                <c:pt idx="7">
                  <c:v>Wallington</c:v>
                </c:pt>
                <c:pt idx="8">
                  <c:v>Hackensack </c:v>
                </c:pt>
                <c:pt idx="9">
                  <c:v>South Hackensack</c:v>
                </c:pt>
              </c:strCache>
            </c:strRef>
          </c:cat>
          <c:val>
            <c:numRef>
              <c:f>Sheet1!$C$2:$C$11</c:f>
              <c:numCache>
                <c:formatCode>"$"#,##0</c:formatCode>
                <c:ptCount val="10"/>
                <c:pt idx="0">
                  <c:v>101144</c:v>
                </c:pt>
                <c:pt idx="1">
                  <c:v>101144</c:v>
                </c:pt>
                <c:pt idx="2">
                  <c:v>101144</c:v>
                </c:pt>
                <c:pt idx="3">
                  <c:v>101144</c:v>
                </c:pt>
                <c:pt idx="4">
                  <c:v>101144</c:v>
                </c:pt>
                <c:pt idx="5">
                  <c:v>101144</c:v>
                </c:pt>
                <c:pt idx="6">
                  <c:v>101144</c:v>
                </c:pt>
                <c:pt idx="7">
                  <c:v>101144</c:v>
                </c:pt>
                <c:pt idx="8">
                  <c:v>101144</c:v>
                </c:pt>
                <c:pt idx="9">
                  <c:v>101144</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1614263672285885"/>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Sheet1!$B$2:$B$22</c:f>
              <c:numCache>
                <c:formatCode>0%</c:formatCode>
                <c:ptCount val="21"/>
                <c:pt idx="0">
                  <c:v>0.13553594490000001</c:v>
                </c:pt>
                <c:pt idx="1">
                  <c:v>0.1385342551</c:v>
                </c:pt>
                <c:pt idx="2">
                  <c:v>0.13930187459999999</c:v>
                </c:pt>
                <c:pt idx="3">
                  <c:v>0.14153445579000001</c:v>
                </c:pt>
                <c:pt idx="4">
                  <c:v>0.14162754304</c:v>
                </c:pt>
                <c:pt idx="5">
                  <c:v>0.14280635076000001</c:v>
                </c:pt>
                <c:pt idx="6">
                  <c:v>0.14720072195</c:v>
                </c:pt>
                <c:pt idx="7">
                  <c:v>0.16485344937999999</c:v>
                </c:pt>
                <c:pt idx="8">
                  <c:v>0.17056929659</c:v>
                </c:pt>
                <c:pt idx="9">
                  <c:v>0.17180856519000001</c:v>
                </c:pt>
                <c:pt idx="10">
                  <c:v>0.1806347724</c:v>
                </c:pt>
                <c:pt idx="11">
                  <c:v>0.18181075301999999</c:v>
                </c:pt>
                <c:pt idx="12">
                  <c:v>0.18308577693</c:v>
                </c:pt>
                <c:pt idx="13">
                  <c:v>0.19370698132</c:v>
                </c:pt>
                <c:pt idx="15">
                  <c:v>0.20591247242999999</c:v>
                </c:pt>
                <c:pt idx="16">
                  <c:v>0.20844871146999999</c:v>
                </c:pt>
                <c:pt idx="17">
                  <c:v>0.21206187985</c:v>
                </c:pt>
                <c:pt idx="18">
                  <c:v>0.22015802783999999</c:v>
                </c:pt>
                <c:pt idx="19">
                  <c:v>0.25126403166</c:v>
                </c:pt>
                <c:pt idx="20">
                  <c:v>0.25300676363000002</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Sheet1!$C$2:$C$22</c:f>
              <c:numCache>
                <c:formatCode>General</c:formatCode>
                <c:ptCount val="21"/>
                <c:pt idx="14">
                  <c:v>0.19535095162999999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0.23</c:v>
                </c:pt>
                <c:pt idx="1">
                  <c:v>0.23</c:v>
                </c:pt>
                <c:pt idx="2">
                  <c:v>0.23</c:v>
                </c:pt>
                <c:pt idx="3">
                  <c:v>0.23</c:v>
                </c:pt>
                <c:pt idx="4">
                  <c:v>0.22</c:v>
                </c:pt>
                <c:pt idx="5">
                  <c:v>0.21</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Sheet1!$B$2:$B$22</c:f>
              <c:numCache>
                <c:formatCode>0.0%</c:formatCode>
                <c:ptCount val="21"/>
                <c:pt idx="0">
                  <c:v>5.1999999999999998E-2</c:v>
                </c:pt>
                <c:pt idx="1">
                  <c:v>5.2999999999999999E-2</c:v>
                </c:pt>
                <c:pt idx="2">
                  <c:v>5.2999999999999999E-2</c:v>
                </c:pt>
                <c:pt idx="3">
                  <c:v>6.4000000000000001E-2</c:v>
                </c:pt>
                <c:pt idx="5">
                  <c:v>7.0999999999999994E-2</c:v>
                </c:pt>
                <c:pt idx="6">
                  <c:v>7.2999999999999995E-2</c:v>
                </c:pt>
                <c:pt idx="7">
                  <c:v>7.4999999999999997E-2</c:v>
                </c:pt>
                <c:pt idx="8">
                  <c:v>7.8E-2</c:v>
                </c:pt>
                <c:pt idx="9">
                  <c:v>8.2000000000000003E-2</c:v>
                </c:pt>
                <c:pt idx="10">
                  <c:v>8.2000000000000003E-2</c:v>
                </c:pt>
                <c:pt idx="11">
                  <c:v>8.8999999999999996E-2</c:v>
                </c:pt>
                <c:pt idx="12" formatCode="General">
                  <c:v>8.8999999999999996E-2</c:v>
                </c:pt>
                <c:pt idx="13">
                  <c:v>0.10299999999999999</c:v>
                </c:pt>
                <c:pt idx="14">
                  <c:v>0.104</c:v>
                </c:pt>
                <c:pt idx="15">
                  <c:v>0.109</c:v>
                </c:pt>
                <c:pt idx="16">
                  <c:v>0.113</c:v>
                </c:pt>
                <c:pt idx="17">
                  <c:v>0.114</c:v>
                </c:pt>
                <c:pt idx="18">
                  <c:v>0.11700000000000001</c:v>
                </c:pt>
                <c:pt idx="19">
                  <c:v>0.126</c:v>
                </c:pt>
                <c:pt idx="20">
                  <c:v>0.127</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Sheet1!$C$2:$C$22</c:f>
              <c:numCache>
                <c:formatCode>General</c:formatCode>
                <c:ptCount val="21"/>
                <c:pt idx="4" formatCode="0.0%">
                  <c:v>6.5000000000000002E-2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1505720964566928"/>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7764</c:v>
                </c:pt>
                <c:pt idx="1">
                  <c:v>7767</c:v>
                </c:pt>
                <c:pt idx="2">
                  <c:v>7336</c:v>
                </c:pt>
                <c:pt idx="3">
                  <c:v>6840</c:v>
                </c:pt>
                <c:pt idx="4">
                  <c:v>6543</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20155</c:v>
                </c:pt>
                <c:pt idx="1">
                  <c:v>20008</c:v>
                </c:pt>
                <c:pt idx="2">
                  <c:v>19439</c:v>
                </c:pt>
                <c:pt idx="3">
                  <c:v>19081</c:v>
                </c:pt>
                <c:pt idx="4">
                  <c:v>19113</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14829</c:v>
                </c:pt>
                <c:pt idx="1">
                  <c:v>13347</c:v>
                </c:pt>
                <c:pt idx="2">
                  <c:v>11796</c:v>
                </c:pt>
                <c:pt idx="3">
                  <c:v>10163</c:v>
                </c:pt>
                <c:pt idx="4">
                  <c:v>10488</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Bergen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1270</c:v>
                </c:pt>
                <c:pt idx="1">
                  <c:v>1100</c:v>
                </c:pt>
                <c:pt idx="2">
                  <c:v>945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7">
                  <c:v>1270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7" formatCode="&quot;$&quot;#,##0_);[Red]\(&quot;$&quot;#,##0\)">
                  <c:v>945</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7">
                  <c:v>34.200000000000003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32.200000000000003</c:v>
                </c:pt>
                <c:pt idx="1">
                  <c:v>32.299999999999997</c:v>
                </c:pt>
                <c:pt idx="2">
                  <c:v>33.299999999999997</c:v>
                </c:pt>
                <c:pt idx="3" formatCode="0.0">
                  <c:v>33.799999999999997</c:v>
                </c:pt>
                <c:pt idx="4" formatCode="0.0">
                  <c:v>34.200000000000003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Tenafly </c:v>
                </c:pt>
                <c:pt idx="1">
                  <c:v>Haworth </c:v>
                </c:pt>
                <c:pt idx="2">
                  <c:v>Edgewater </c:v>
                </c:pt>
                <c:pt idx="3">
                  <c:v>Glen Rock </c:v>
                </c:pt>
                <c:pt idx="4">
                  <c:v>Ho-Ho-Kus</c:v>
                </c:pt>
                <c:pt idx="5">
                  <c:v>Ridgewood </c:v>
                </c:pt>
                <c:pt idx="6">
                  <c:v>Demarest </c:v>
                </c:pt>
                <c:pt idx="7">
                  <c:v>Cresskill </c:v>
                </c:pt>
                <c:pt idx="8">
                  <c:v>Oradell </c:v>
                </c:pt>
                <c:pt idx="9">
                  <c:v>Fort Lee </c:v>
                </c:pt>
              </c:strCache>
            </c:strRef>
          </c:cat>
          <c:val>
            <c:numRef>
              <c:f>Sheet1!$B$2:$B$11</c:f>
              <c:numCache>
                <c:formatCode>General</c:formatCode>
                <c:ptCount val="10"/>
                <c:pt idx="0">
                  <c:v>44.6</c:v>
                </c:pt>
                <c:pt idx="1">
                  <c:v>42.8</c:v>
                </c:pt>
                <c:pt idx="2">
                  <c:v>42.3</c:v>
                </c:pt>
                <c:pt idx="3" formatCode="0.0">
                  <c:v>42</c:v>
                </c:pt>
                <c:pt idx="4">
                  <c:v>41.6</c:v>
                </c:pt>
                <c:pt idx="5">
                  <c:v>41</c:v>
                </c:pt>
                <c:pt idx="6">
                  <c:v>40</c:v>
                </c:pt>
                <c:pt idx="7" formatCode="0.0">
                  <c:v>39.299999999999997</c:v>
                </c:pt>
                <c:pt idx="8">
                  <c:v>39</c:v>
                </c:pt>
                <c:pt idx="9">
                  <c:v>38.9</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Bergen County avg. 33.1</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Tenafly </c:v>
                </c:pt>
                <c:pt idx="1">
                  <c:v>Haworth </c:v>
                </c:pt>
                <c:pt idx="2">
                  <c:v>Edgewater </c:v>
                </c:pt>
                <c:pt idx="3">
                  <c:v>Glen Rock </c:v>
                </c:pt>
                <c:pt idx="4">
                  <c:v>Ho-Ho-Kus</c:v>
                </c:pt>
                <c:pt idx="5">
                  <c:v>Ridgewood </c:v>
                </c:pt>
                <c:pt idx="6">
                  <c:v>Demarest </c:v>
                </c:pt>
                <c:pt idx="7">
                  <c:v>Cresskill </c:v>
                </c:pt>
                <c:pt idx="8">
                  <c:v>Oradell </c:v>
                </c:pt>
                <c:pt idx="9">
                  <c:v>Fort Lee </c:v>
                </c:pt>
              </c:strCache>
            </c:strRef>
          </c:cat>
          <c:val>
            <c:numRef>
              <c:f>Sheet1!$C$2:$C$11</c:f>
              <c:numCache>
                <c:formatCode>General</c:formatCode>
                <c:ptCount val="10"/>
                <c:pt idx="0">
                  <c:v>33.1</c:v>
                </c:pt>
                <c:pt idx="1">
                  <c:v>33.1</c:v>
                </c:pt>
                <c:pt idx="2">
                  <c:v>33.1</c:v>
                </c:pt>
                <c:pt idx="3">
                  <c:v>33.1</c:v>
                </c:pt>
                <c:pt idx="4">
                  <c:v>33.1</c:v>
                </c:pt>
                <c:pt idx="5">
                  <c:v>33.1</c:v>
                </c:pt>
                <c:pt idx="6">
                  <c:v>33.1</c:v>
                </c:pt>
                <c:pt idx="7">
                  <c:v>33.1</c:v>
                </c:pt>
                <c:pt idx="8">
                  <c:v>33.1</c:v>
                </c:pt>
                <c:pt idx="9">
                  <c:v>33.1</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52665649606299214"/>
          <c:y val="0.93413380080377706"/>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1">
                  <c:v>0.21</c:v>
                </c:pt>
                <c:pt idx="12">
                  <c:v>0.21</c:v>
                </c:pt>
                <c:pt idx="13">
                  <c:v>0.21</c:v>
                </c:pt>
                <c:pt idx="14" formatCode="General">
                  <c:v>0.19</c:v>
                </c:pt>
                <c:pt idx="15">
                  <c:v>0.18</c:v>
                </c:pt>
                <c:pt idx="16">
                  <c:v>0.18</c:v>
                </c:pt>
                <c:pt idx="17">
                  <c:v>0.18</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8" formatCode="0%">
                  <c:v>0.17</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6912</c:v>
                </c:pt>
                <c:pt idx="1">
                  <c:v>10139</c:v>
                </c:pt>
                <c:pt idx="3">
                  <c:v>11658</c:v>
                </c:pt>
                <c:pt idx="4" formatCode="&quot;$&quot;#,##0_);[Red]\(&quot;$&quot;#,##0\)">
                  <c:v>11672</c:v>
                </c:pt>
                <c:pt idx="5">
                  <c:v>12657</c:v>
                </c:pt>
                <c:pt idx="6">
                  <c:v>12658</c:v>
                </c:pt>
                <c:pt idx="7">
                  <c:v>12680</c:v>
                </c:pt>
                <c:pt idx="8">
                  <c:v>12778</c:v>
                </c:pt>
                <c:pt idx="9">
                  <c:v>12807</c:v>
                </c:pt>
                <c:pt idx="10">
                  <c:v>13524</c:v>
                </c:pt>
                <c:pt idx="11">
                  <c:v>13568</c:v>
                </c:pt>
                <c:pt idx="12">
                  <c:v>13607</c:v>
                </c:pt>
                <c:pt idx="13">
                  <c:v>13686</c:v>
                </c:pt>
                <c:pt idx="14">
                  <c:v>13735</c:v>
                </c:pt>
                <c:pt idx="15">
                  <c:v>13789</c:v>
                </c:pt>
                <c:pt idx="16">
                  <c:v>14173</c:v>
                </c:pt>
                <c:pt idx="17">
                  <c:v>14329</c:v>
                </c:pt>
                <c:pt idx="18">
                  <c:v>14559</c:v>
                </c:pt>
                <c:pt idx="19">
                  <c:v>15068</c:v>
                </c:pt>
                <c:pt idx="20">
                  <c:v>15283</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2" formatCode="&quot;$&quot;#,##0">
                  <c:v>11584</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1">
                  <c:v>3.6999999999999998E-2</c:v>
                </c:pt>
                <c:pt idx="12">
                  <c:v>3.9E-2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0" formatCode="0.0%">
                  <c:v>0.03</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3.6999999999999998E-2</c:v>
                </c:pt>
                <c:pt idx="1">
                  <c:v>4.2000000000000003E-2</c:v>
                </c:pt>
                <c:pt idx="2">
                  <c:v>0.05</c:v>
                </c:pt>
                <c:pt idx="3">
                  <c:v>3.9E-2</c:v>
                </c:pt>
                <c:pt idx="4">
                  <c:v>0.03</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Bogota </c:v>
                </c:pt>
                <c:pt idx="1">
                  <c:v>Fairview </c:v>
                </c:pt>
                <c:pt idx="2">
                  <c:v>Ridgefield </c:v>
                </c:pt>
                <c:pt idx="3">
                  <c:v>Cliffside Park </c:v>
                </c:pt>
                <c:pt idx="4">
                  <c:v>Palisades Park </c:v>
                </c:pt>
                <c:pt idx="5">
                  <c:v>Englewood </c:v>
                </c:pt>
                <c:pt idx="6">
                  <c:v>Garfield </c:v>
                </c:pt>
                <c:pt idx="7">
                  <c:v>Hasbrouck Heights </c:v>
                </c:pt>
                <c:pt idx="8">
                  <c:v>Fort Lee </c:v>
                </c:pt>
                <c:pt idx="9">
                  <c:v>Moonachie </c:v>
                </c:pt>
              </c:strCache>
            </c:strRef>
          </c:cat>
          <c:val>
            <c:numRef>
              <c:f>Sheet1!$B$2:$B$11</c:f>
              <c:numCache>
                <c:formatCode>0.0%</c:formatCode>
                <c:ptCount val="10"/>
                <c:pt idx="0">
                  <c:v>0.106</c:v>
                </c:pt>
                <c:pt idx="1">
                  <c:v>0.106</c:v>
                </c:pt>
                <c:pt idx="2">
                  <c:v>0.104</c:v>
                </c:pt>
                <c:pt idx="3">
                  <c:v>9.7000000000000003E-2</c:v>
                </c:pt>
                <c:pt idx="4">
                  <c:v>9.4E-2</c:v>
                </c:pt>
                <c:pt idx="5">
                  <c:v>9.2999999999999999E-2</c:v>
                </c:pt>
                <c:pt idx="6">
                  <c:v>8.1000000000000003E-2</c:v>
                </c:pt>
                <c:pt idx="7">
                  <c:v>8.1000000000000003E-2</c:v>
                </c:pt>
                <c:pt idx="8">
                  <c:v>7.5999999999999998E-2</c:v>
                </c:pt>
                <c:pt idx="9">
                  <c:v>7.3999999999999996E-2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Bergen county avg 4.1%</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Bogota </c:v>
                </c:pt>
                <c:pt idx="1">
                  <c:v>Fairview </c:v>
                </c:pt>
                <c:pt idx="2">
                  <c:v>Ridgefield </c:v>
                </c:pt>
                <c:pt idx="3">
                  <c:v>Cliffside Park </c:v>
                </c:pt>
                <c:pt idx="4">
                  <c:v>Palisades Park </c:v>
                </c:pt>
                <c:pt idx="5">
                  <c:v>Englewood </c:v>
                </c:pt>
                <c:pt idx="6">
                  <c:v>Garfield </c:v>
                </c:pt>
                <c:pt idx="7">
                  <c:v>Hasbrouck Heights </c:v>
                </c:pt>
                <c:pt idx="8">
                  <c:v>Fort Lee </c:v>
                </c:pt>
                <c:pt idx="9">
                  <c:v>Moonachie </c:v>
                </c:pt>
              </c:strCache>
            </c:strRef>
          </c:cat>
          <c:val>
            <c:numRef>
              <c:f>Sheet1!$C$2:$C$11</c:f>
              <c:numCache>
                <c:formatCode>0.00%</c:formatCode>
                <c:ptCount val="10"/>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9.898781988188976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7">
                  <c:v>31083</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7">
                  <c:v>7524</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General</c:formatCode>
                <c:ptCount val="21"/>
                <c:pt idx="13">
                  <c:v>0.95299999999999996</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0%</c:formatCode>
                <c:ptCount val="21"/>
                <c:pt idx="0">
                  <c:v>0.91400000000000003</c:v>
                </c:pt>
                <c:pt idx="1">
                  <c:v>0.91900000000000004</c:v>
                </c:pt>
                <c:pt idx="2">
                  <c:v>0.93100000000000005</c:v>
                </c:pt>
                <c:pt idx="3">
                  <c:v>0.93400000000000005</c:v>
                </c:pt>
                <c:pt idx="4">
                  <c:v>0.93600000000000005</c:v>
                </c:pt>
                <c:pt idx="5">
                  <c:v>0.93600000000000005</c:v>
                </c:pt>
                <c:pt idx="6">
                  <c:v>0.93899999999999995</c:v>
                </c:pt>
                <c:pt idx="7">
                  <c:v>0.94099999999999995</c:v>
                </c:pt>
                <c:pt idx="8">
                  <c:v>0.94399999999999995</c:v>
                </c:pt>
                <c:pt idx="9">
                  <c:v>0.94499999999999995</c:v>
                </c:pt>
                <c:pt idx="10">
                  <c:v>0.94599999999999995</c:v>
                </c:pt>
                <c:pt idx="11">
                  <c:v>0.94799999999999995</c:v>
                </c:pt>
                <c:pt idx="12">
                  <c:v>0.95099999999999996</c:v>
                </c:pt>
                <c:pt idx="14">
                  <c:v>0.95299999999999996</c:v>
                </c:pt>
                <c:pt idx="15">
                  <c:v>0.95399999999999996</c:v>
                </c:pt>
                <c:pt idx="16">
                  <c:v>0.95599999999999996</c:v>
                </c:pt>
                <c:pt idx="17">
                  <c:v>0.95899999999999996</c:v>
                </c:pt>
                <c:pt idx="18">
                  <c:v>0.96399999999999997</c:v>
                </c:pt>
                <c:pt idx="19">
                  <c:v>0.96599999999999997</c:v>
                </c:pt>
                <c:pt idx="20">
                  <c:v>0.96899999999999997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94.40%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8440767294058442"/>
          <c:y val="0.26966977958373395"/>
          <c:w val="0.11276192119035726"/>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0%</c:formatCode>
                <c:ptCount val="6"/>
                <c:pt idx="0">
                  <c:v>0.89700000000000002</c:v>
                </c:pt>
                <c:pt idx="1">
                  <c:v>0.95499999999999996</c:v>
                </c:pt>
                <c:pt idx="2">
                  <c:v>0.94199999999999995</c:v>
                </c:pt>
                <c:pt idx="3">
                  <c:v>0.94799999999999995</c:v>
                </c:pt>
                <c:pt idx="4">
                  <c:v>0.94499999999999995</c:v>
                </c:pt>
                <c:pt idx="5">
                  <c:v>0.95299999999999996</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1">
                  <c:v>319</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pt idx="0">
                  <c:v>342</c:v>
                </c:pt>
                <c:pt idx="1">
                  <c:v>312</c:v>
                </c:pt>
                <c:pt idx="2">
                  <c:v>319</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0"/>
          <c:order val="0"/>
          <c:tx>
            <c:strRef>
              <c:f>Sheet1!$A$2</c:f>
              <c:strCache>
                <c:ptCount val="1"/>
                <c:pt idx="0">
                  <c:v>New Jersey</c:v>
                </c:pt>
              </c:strCache>
            </c:strRef>
          </c:tx>
          <c:spPr>
            <a:ln w="28575" cap="rnd">
              <a:solidFill>
                <a:schemeClr val="bg1">
                  <a:lumMod val="85000"/>
                </a:schemeClr>
              </a:solidFill>
              <a:round/>
            </a:ln>
            <a:effectLst/>
          </c:spPr>
          <c:marker>
            <c:symbol val="circle"/>
            <c:size val="5"/>
            <c:spPr>
              <a:solidFill>
                <a:schemeClr val="bg1">
                  <a:lumMod val="75000"/>
                </a:schemeClr>
              </a:solidFill>
              <a:ln w="9525">
                <a:solidFill>
                  <a:schemeClr val="bg1">
                    <a:lumMod val="85000"/>
                  </a:schemeClr>
                </a:solidFill>
              </a:ln>
              <a:effectLst/>
            </c:spPr>
          </c:marker>
          <c:dLbls>
            <c:dLbl>
              <c:idx val="2"/>
              <c:layout>
                <c:manualLayout>
                  <c:x val="-3.5522166719360274E-2"/>
                  <c:y val="4.029969302719262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6B7A-4032-8168-0B5FF53F8D3C}"/>
                </c:ext>
              </c:extLst>
            </c:dLbl>
            <c:dLbl>
              <c:idx val="3"/>
              <c:layout>
                <c:manualLayout>
                  <c:x val="-3.3990212137109323E-2"/>
                  <c:y val="4.982113557821958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6B7A-4032-8168-0B5FF53F8D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_("$"* #,##0_);_("$"* \(#,##0\);_("$"* "-"??_);_(@_)</c:formatCode>
                <c:ptCount val="4"/>
                <c:pt idx="0">
                  <c:v>1400</c:v>
                </c:pt>
                <c:pt idx="1">
                  <c:v>1236</c:v>
                </c:pt>
                <c:pt idx="2">
                  <c:v>1216</c:v>
                </c:pt>
                <c:pt idx="3">
                  <c:v>1332</c:v>
                </c:pt>
              </c:numCache>
            </c:numRef>
          </c:val>
          <c:smooth val="0"/>
          <c:extLst>
            <c:ext xmlns:c16="http://schemas.microsoft.com/office/drawing/2014/chart" uri="{C3380CC4-5D6E-409C-BE32-E72D297353CC}">
              <c16:uniqueId val="{00000007-99B0-4222-BC65-0B08062C8BB0}"/>
            </c:ext>
          </c:extLst>
        </c:ser>
        <c:ser>
          <c:idx val="1"/>
          <c:order val="1"/>
          <c:tx>
            <c:strRef>
              <c:f>Sheet1!$A$3</c:f>
              <c:strCache>
                <c:ptCount val="1"/>
                <c:pt idx="0">
                  <c:v>Bergen</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2"/>
              <c:layout>
                <c:manualLayout>
                  <c:x val="-4.4713894212866659E-2"/>
                  <c:y val="-4.5060039442763287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6B7A-4032-8168-0B5FF53F8D3C}"/>
                </c:ext>
              </c:extLst>
            </c:dLbl>
            <c:dLbl>
              <c:idx val="3"/>
              <c:layout>
                <c:manualLayout>
                  <c:x val="-3.3990212137109323E-2"/>
                  <c:y val="-4.5060039442763197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6B7A-4032-8168-0B5FF53F8D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_("$"* #,##0_);_("$"* \(#,##0\);_("$"* "-"??_);_(@_)</c:formatCode>
                <c:ptCount val="4"/>
                <c:pt idx="0">
                  <c:v>1333</c:v>
                </c:pt>
                <c:pt idx="1">
                  <c:v>1233</c:v>
                </c:pt>
                <c:pt idx="2">
                  <c:v>1238</c:v>
                </c:pt>
                <c:pt idx="3">
                  <c:v>1355</c:v>
                </c:pt>
              </c:numCache>
            </c:numRef>
          </c:val>
          <c:smooth val="0"/>
          <c:extLst>
            <c:ext xmlns:c16="http://schemas.microsoft.com/office/drawing/2014/chart" uri="{C3380CC4-5D6E-409C-BE32-E72D297353CC}">
              <c16:uniqueId val="{00000008-99B0-4222-BC65-0B08062C8BB0}"/>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1756867227667631"/>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1232</c:v>
                </c:pt>
                <c:pt idx="1">
                  <c:v>1259.5</c:v>
                </c:pt>
                <c:pt idx="2">
                  <c:v>1290</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Bergen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Sheet1!$B$2:$M$2</c:f>
              <c:numCache>
                <c:formatCode>0.0%</c:formatCode>
                <c:ptCount val="12"/>
                <c:pt idx="0">
                  <c:v>2.9000000000000001E-2</c:v>
                </c:pt>
                <c:pt idx="1">
                  <c:v>2.8000000000000001E-2</c:v>
                </c:pt>
                <c:pt idx="2">
                  <c:v>2.8000000000000001E-2</c:v>
                </c:pt>
                <c:pt idx="3">
                  <c:v>3.5000000000000003E-2</c:v>
                </c:pt>
                <c:pt idx="4">
                  <c:v>3.4000000000000002E-2</c:v>
                </c:pt>
                <c:pt idx="5">
                  <c:v>0.03</c:v>
                </c:pt>
                <c:pt idx="6">
                  <c:v>0.155</c:v>
                </c:pt>
                <c:pt idx="7">
                  <c:v>0.14899999999999999</c:v>
                </c:pt>
                <c:pt idx="8">
                  <c:v>0.16500000000000001</c:v>
                </c:pt>
                <c:pt idx="9">
                  <c:v>0.14399999999999999</c:v>
                </c:pt>
                <c:pt idx="10">
                  <c:v>0.112</c:v>
                </c:pt>
                <c:pt idx="11" formatCode="0.00%">
                  <c:v>6.5000000000000002E-2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Sheet1!$B$3:$M$3</c:f>
              <c:numCache>
                <c:formatCode>0.0%</c:formatCode>
                <c:ptCount val="12"/>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c:v>0.111</c:v>
                </c:pt>
                <c:pt idx="11" formatCode="0.00%">
                  <c:v>6.5000000000000002E-2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0.04</c:v>
                </c:pt>
                <c:pt idx="1">
                  <c:v>4.2000000000000003E-2</c:v>
                </c:pt>
                <c:pt idx="2">
                  <c:v>4.3999999999999997E-2</c:v>
                </c:pt>
                <c:pt idx="3">
                  <c:v>4.4999999999999998E-2</c:v>
                </c:pt>
                <c:pt idx="4">
                  <c:v>4.5999999999999999E-2</c:v>
                </c:pt>
                <c:pt idx="5">
                  <c:v>4.8000000000000001E-2</c:v>
                </c:pt>
                <c:pt idx="6">
                  <c:v>4.8000000000000001E-2</c:v>
                </c:pt>
                <c:pt idx="7">
                  <c:v>4.8000000000000001E-2</c:v>
                </c:pt>
                <c:pt idx="9">
                  <c:v>5.1999999999999998E-2</c:v>
                </c:pt>
                <c:pt idx="10">
                  <c:v>5.1999999999999998E-2</c:v>
                </c:pt>
                <c:pt idx="11">
                  <c:v>5.2999999999999999E-2</c:v>
                </c:pt>
                <c:pt idx="12">
                  <c:v>5.7000000000000002E-2</c:v>
                </c:pt>
                <c:pt idx="13">
                  <c:v>5.7000000000000002E-2</c:v>
                </c:pt>
                <c:pt idx="14">
                  <c:v>5.7000000000000002E-2</c:v>
                </c:pt>
                <c:pt idx="15">
                  <c:v>6.2E-2</c:v>
                </c:pt>
                <c:pt idx="16">
                  <c:v>6.9000000000000006E-2</c:v>
                </c:pt>
                <c:pt idx="17">
                  <c:v>7.0000000000000007E-2</c:v>
                </c:pt>
                <c:pt idx="18">
                  <c:v>7.0999999999999994E-2</c:v>
                </c:pt>
                <c:pt idx="19">
                  <c:v>8.5000000000000006E-2</c:v>
                </c:pt>
                <c:pt idx="20">
                  <c:v>0.11700000000000001</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8" formatCode="0.0">
                  <c:v>0.05</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5.5%</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6910836924767454"/>
          <c:y val="0.9075064033276080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6" formatCode="_(&quot;$&quot;* #,##0_);_(&quot;$&quot;* \(#,##0\);_(&quot;$&quot;* &quot;-&quot;??_);_(@_)">
                  <c:v>78131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_("$"* #,##0_);_("$"* \(#,##0\);_("$"* "-"??_);_(@_)</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_("$"* #,##0_);_("$"* \(#,##0\);_("$"* "-"??_);_(@_)</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County Copy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6" formatCode="_(&quot;$&quot;* #,##0_);_(&quot;$&quot;* \(#,##0\);_(&quot;$&quot;* &quot;-&quot;??_);_(@_)">
                  <c:v>64035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Bergen</c:v>
                </c:pt>
                <c:pt idx="1">
                  <c:v>New Jersey</c:v>
                </c:pt>
                <c:pt idx="2">
                  <c:v>United States</c:v>
                </c:pt>
              </c:strCache>
            </c:strRef>
          </c:cat>
          <c:val>
            <c:numRef>
              <c:f>Sheet1!$B$2:$B$4</c:f>
              <c:numCache>
                <c:formatCode>_("$"* #,##0_);_("$"* \(#,##0\);_("$"* "-"??_);_(@_)</c:formatCode>
                <c:ptCount val="3"/>
                <c:pt idx="0">
                  <c:v>78131</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Bergen</c:v>
                </c:pt>
                <c:pt idx="1">
                  <c:v>New Jersey</c:v>
                </c:pt>
                <c:pt idx="2">
                  <c:v>United States</c:v>
                </c:pt>
              </c:strCache>
            </c:strRef>
          </c:cat>
          <c:val>
            <c:numRef>
              <c:f>Sheet1!$C$2:$C$4</c:f>
              <c:numCache>
                <c:formatCode>_("$"* #,##0_);_("$"* \(#,##0\);_("$"* "-"??_);_(@_)</c:formatCode>
                <c:ptCount val="3"/>
                <c:pt idx="0">
                  <c:v>64035</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71283</c:v>
                </c:pt>
                <c:pt idx="1">
                  <c:v>75245</c:v>
                </c:pt>
                <c:pt idx="2">
                  <c:v>72117</c:v>
                </c:pt>
                <c:pt idx="3">
                  <c:v>75322</c:v>
                </c:pt>
                <c:pt idx="4">
                  <c:v>78131</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55313</c:v>
                </c:pt>
                <c:pt idx="1">
                  <c:v>54427</c:v>
                </c:pt>
                <c:pt idx="2">
                  <c:v>57103</c:v>
                </c:pt>
                <c:pt idx="3">
                  <c:v>60235</c:v>
                </c:pt>
                <c:pt idx="4">
                  <c:v>64035</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Ho-Ho-Kus</c:v>
                </c:pt>
                <c:pt idx="1">
                  <c:v>Waldwick </c:v>
                </c:pt>
                <c:pt idx="2">
                  <c:v>Fairview </c:v>
                </c:pt>
              </c:strCache>
            </c:strRef>
          </c:cat>
          <c:val>
            <c:numRef>
              <c:f>Sheet1!$B$2:$B$4</c:f>
              <c:numCache>
                <c:formatCode>_("$"* #,##0_);_("$"* \(#,##0\);_("$"* "-"??_);_(@_)</c:formatCode>
                <c:ptCount val="3"/>
                <c:pt idx="0">
                  <c:v>185156</c:v>
                </c:pt>
                <c:pt idx="1">
                  <c:v>84849</c:v>
                </c:pt>
                <c:pt idx="2">
                  <c:v>44600</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Ho-Ho-Kus</c:v>
                </c:pt>
                <c:pt idx="1">
                  <c:v>Waldwick </c:v>
                </c:pt>
                <c:pt idx="2">
                  <c:v>Fairview </c:v>
                </c:pt>
              </c:strCache>
            </c:strRef>
          </c:cat>
          <c:val>
            <c:numRef>
              <c:f>Sheet1!$C$2:$C$4</c:f>
              <c:numCache>
                <c:formatCode>_("$"* #,##0_);_("$"* \(#,##0\);_("$"* "-"??_);_(@_)</c:formatCode>
                <c:ptCount val="3"/>
                <c:pt idx="0">
                  <c:v>108894</c:v>
                </c:pt>
                <c:pt idx="1">
                  <c:v>64167</c:v>
                </c:pt>
                <c:pt idx="2">
                  <c:v>43500</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5">
                  <c:v>709</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1"/>
              <c:layout>
                <c:manualLayout>
                  <c:x val="0"/>
                  <c:y val="1.620370665713521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5E8-4E98-970B-F329A6369B9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0">
                  <c:v>58</c:v>
                </c:pt>
                <c:pt idx="1">
                  <c:v>267</c:v>
                </c:pt>
                <c:pt idx="2">
                  <c:v>76</c:v>
                </c:pt>
                <c:pt idx="3">
                  <c:v>183</c:v>
                </c:pt>
                <c:pt idx="4">
                  <c:v>78</c:v>
                </c:pt>
                <c:pt idx="6">
                  <c:v>555</c:v>
                </c:pt>
                <c:pt idx="7">
                  <c:v>301</c:v>
                </c:pt>
                <c:pt idx="8">
                  <c:v>1059</c:v>
                </c:pt>
                <c:pt idx="9">
                  <c:v>830</c:v>
                </c:pt>
                <c:pt idx="10">
                  <c:v>663</c:v>
                </c:pt>
                <c:pt idx="11">
                  <c:v>161</c:v>
                </c:pt>
                <c:pt idx="12">
                  <c:v>672</c:v>
                </c:pt>
                <c:pt idx="13">
                  <c:v>1578</c:v>
                </c:pt>
                <c:pt idx="14">
                  <c:v>181</c:v>
                </c:pt>
                <c:pt idx="15">
                  <c:v>2275</c:v>
                </c:pt>
                <c:pt idx="16">
                  <c:v>1842</c:v>
                </c:pt>
                <c:pt idx="17">
                  <c:v>1364</c:v>
                </c:pt>
                <c:pt idx="18">
                  <c:v>1924</c:v>
                </c:pt>
                <c:pt idx="19">
                  <c:v>3028</c:v>
                </c:pt>
                <c:pt idx="20">
                  <c:v>631</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CF75-4244-A626-75A8FBFC0599}"/>
                </c:ext>
              </c:extLst>
            </c:dLbl>
            <c:dLbl>
              <c:idx val="2"/>
              <c:layout>
                <c:manualLayout>
                  <c:x val="-1.075240594925625E-2"/>
                  <c:y val="0.1770330058422296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CF75-4244-A626-75A8FBFC0599}"/>
                </c:ext>
              </c:extLst>
            </c:dLbl>
            <c:dLbl>
              <c:idx val="3"/>
              <c:layout>
                <c:manualLayout>
                  <c:x val="-1.5059253956891764E-2"/>
                  <c:y val="-6.5675143095696436E-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9</c:v>
                </c:pt>
                <c:pt idx="1">
                  <c:v>61</c:v>
                </c:pt>
                <c:pt idx="2">
                  <c:v>164</c:v>
                </c:pt>
                <c:pt idx="3">
                  <c:v>475</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E99-47CB-AD62-97A1DF6719AF}"/>
                </c:ext>
              </c:extLst>
            </c:dLbl>
            <c:dLbl>
              <c:idx val="2"/>
              <c:layout>
                <c:manualLayout>
                  <c:x val="1.0036549768740576E-3"/>
                  <c:y val="2.604579353916405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849</c:v>
                </c:pt>
                <c:pt idx="1">
                  <c:v>6683</c:v>
                </c:pt>
                <c:pt idx="2">
                  <c:v>552</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8">
                  <c:v>8</c:v>
                </c:pt>
                <c:pt idx="9">
                  <c:v>9</c:v>
                </c:pt>
                <c:pt idx="10">
                  <c:v>9</c:v>
                </c:pt>
                <c:pt idx="11">
                  <c:v>10</c:v>
                </c:pt>
                <c:pt idx="12">
                  <c:v>10</c:v>
                </c:pt>
                <c:pt idx="13">
                  <c:v>12</c:v>
                </c:pt>
                <c:pt idx="14">
                  <c:v>12</c:v>
                </c:pt>
                <c:pt idx="15">
                  <c:v>15</c:v>
                </c:pt>
                <c:pt idx="16">
                  <c:v>15</c:v>
                </c:pt>
                <c:pt idx="17">
                  <c:v>16</c:v>
                </c:pt>
                <c:pt idx="18">
                  <c:v>17</c:v>
                </c:pt>
                <c:pt idx="19">
                  <c:v>24</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7">
                  <c:v>8</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0271456692913384"/>
          <c:y val="0.88146629195936943"/>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Bergen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12</c:v>
                </c:pt>
                <c:pt idx="1">
                  <c:v>10</c:v>
                </c:pt>
                <c:pt idx="2">
                  <c:v>9</c:v>
                </c:pt>
                <c:pt idx="3">
                  <c:v>8</c:v>
                </c:pt>
                <c:pt idx="4">
                  <c:v>8</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0">
                  <c:v>2</c:v>
                </c:pt>
                <c:pt idx="1">
                  <c:v>2</c:v>
                </c:pt>
                <c:pt idx="2">
                  <c:v>3</c:v>
                </c:pt>
                <c:pt idx="3">
                  <c:v>5</c:v>
                </c:pt>
                <c:pt idx="4">
                  <c:v>5</c:v>
                </c:pt>
                <c:pt idx="5">
                  <c:v>6</c:v>
                </c:pt>
                <c:pt idx="6">
                  <c:v>8</c:v>
                </c:pt>
                <c:pt idx="7">
                  <c:v>10</c:v>
                </c:pt>
                <c:pt idx="8">
                  <c:v>11</c:v>
                </c:pt>
                <c:pt idx="9">
                  <c:v>12</c:v>
                </c:pt>
                <c:pt idx="11">
                  <c:v>15</c:v>
                </c:pt>
                <c:pt idx="12">
                  <c:v>16</c:v>
                </c:pt>
                <c:pt idx="13">
                  <c:v>16</c:v>
                </c:pt>
                <c:pt idx="14">
                  <c:v>18</c:v>
                </c:pt>
                <c:pt idx="15">
                  <c:v>19</c:v>
                </c:pt>
                <c:pt idx="16">
                  <c:v>19</c:v>
                </c:pt>
                <c:pt idx="17">
                  <c:v>20</c:v>
                </c:pt>
                <c:pt idx="18">
                  <c:v>51</c:v>
                </c:pt>
                <c:pt idx="19">
                  <c:v>59</c:v>
                </c:pt>
                <c:pt idx="20">
                  <c:v>66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10">
                  <c:v>13</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Bergen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9</c:v>
                </c:pt>
                <c:pt idx="1">
                  <c:v>4</c:v>
                </c:pt>
                <c:pt idx="2">
                  <c:v>4</c:v>
                </c:pt>
                <c:pt idx="3">
                  <c:v>3</c:v>
                </c:pt>
                <c:pt idx="4">
                  <c:v>6</c:v>
                </c:pt>
                <c:pt idx="5">
                  <c:v>5</c:v>
                </c:pt>
                <c:pt idx="6">
                  <c:v>0</c:v>
                </c:pt>
                <c:pt idx="7">
                  <c:v>2</c:v>
                </c:pt>
                <c:pt idx="8">
                  <c:v>9</c:v>
                </c:pt>
                <c:pt idx="9">
                  <c:v>9</c:v>
                </c:pt>
                <c:pt idx="10">
                  <c:v>24</c:v>
                </c:pt>
                <c:pt idx="11">
                  <c:v>13</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4">
                  <c:v>3410</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1.9026806526806526E-2"/>
                  <c:y val="5.180277732512440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3E9E-4BE4-9475-35097DC2EF5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3636</c:v>
                </c:pt>
                <c:pt idx="1">
                  <c:v>3391</c:v>
                </c:pt>
                <c:pt idx="2">
                  <c:v>3269</c:v>
                </c:pt>
                <c:pt idx="3">
                  <c:v>3614</c:v>
                </c:pt>
                <c:pt idx="4">
                  <c:v>3410</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Garfield </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258</c:v>
                </c:pt>
                <c:pt idx="1">
                  <c:v>236</c:v>
                </c:pt>
                <c:pt idx="2">
                  <c:v>217</c:v>
                </c:pt>
                <c:pt idx="3">
                  <c:v>225</c:v>
                </c:pt>
                <c:pt idx="4">
                  <c:v>282</c:v>
                </c:pt>
                <c:pt idx="5">
                  <c:v>329</c:v>
                </c:pt>
                <c:pt idx="6">
                  <c:v>312</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Hackensack </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194</c:v>
                </c:pt>
                <c:pt idx="1">
                  <c:v>193</c:v>
                </c:pt>
                <c:pt idx="2">
                  <c:v>154</c:v>
                </c:pt>
                <c:pt idx="3">
                  <c:v>185</c:v>
                </c:pt>
                <c:pt idx="4">
                  <c:v>190</c:v>
                </c:pt>
                <c:pt idx="5">
                  <c:v>328</c:v>
                </c:pt>
                <c:pt idx="6">
                  <c:v>311</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Englewood </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69</c:v>
                </c:pt>
                <c:pt idx="1">
                  <c:v>302</c:v>
                </c:pt>
                <c:pt idx="2">
                  <c:v>357</c:v>
                </c:pt>
                <c:pt idx="3">
                  <c:v>265</c:v>
                </c:pt>
                <c:pt idx="4">
                  <c:v>210</c:v>
                </c:pt>
                <c:pt idx="5">
                  <c:v>286</c:v>
                </c:pt>
                <c:pt idx="6">
                  <c:v>262</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Teaneck</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203</c:v>
                </c:pt>
                <c:pt idx="1">
                  <c:v>177</c:v>
                </c:pt>
                <c:pt idx="2">
                  <c:v>231</c:v>
                </c:pt>
                <c:pt idx="3">
                  <c:v>123</c:v>
                </c:pt>
                <c:pt idx="4">
                  <c:v>196</c:v>
                </c:pt>
                <c:pt idx="5">
                  <c:v>255</c:v>
                </c:pt>
                <c:pt idx="6">
                  <c:v>208</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Elmwood Park </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167</c:v>
                </c:pt>
                <c:pt idx="1">
                  <c:v>178</c:v>
                </c:pt>
                <c:pt idx="2">
                  <c:v>183</c:v>
                </c:pt>
                <c:pt idx="3">
                  <c:v>185</c:v>
                </c:pt>
                <c:pt idx="4">
                  <c:v>186</c:v>
                </c:pt>
                <c:pt idx="5">
                  <c:v>192</c:v>
                </c:pt>
                <c:pt idx="6">
                  <c:v>205</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Lyndhurst </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164</c:v>
                </c:pt>
                <c:pt idx="1">
                  <c:v>103</c:v>
                </c:pt>
                <c:pt idx="2">
                  <c:v>128</c:v>
                </c:pt>
                <c:pt idx="3">
                  <c:v>135</c:v>
                </c:pt>
                <c:pt idx="4">
                  <c:v>151</c:v>
                </c:pt>
                <c:pt idx="5">
                  <c:v>143</c:v>
                </c:pt>
                <c:pt idx="6">
                  <c:v>164</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Lodi </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199</c:v>
                </c:pt>
                <c:pt idx="1">
                  <c:v>214</c:v>
                </c:pt>
                <c:pt idx="2">
                  <c:v>237</c:v>
                </c:pt>
                <c:pt idx="3">
                  <c:v>158</c:v>
                </c:pt>
                <c:pt idx="4">
                  <c:v>204</c:v>
                </c:pt>
                <c:pt idx="5">
                  <c:v>202</c:v>
                </c:pt>
                <c:pt idx="6">
                  <c:v>140</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Dumont </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151</c:v>
                </c:pt>
                <c:pt idx="1">
                  <c:v>132</c:v>
                </c:pt>
                <c:pt idx="2">
                  <c:v>141</c:v>
                </c:pt>
                <c:pt idx="3">
                  <c:v>115</c:v>
                </c:pt>
                <c:pt idx="4">
                  <c:v>112</c:v>
                </c:pt>
                <c:pt idx="5">
                  <c:v>124</c:v>
                </c:pt>
                <c:pt idx="6">
                  <c:v>133</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Fair Lawn </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151</c:v>
                </c:pt>
                <c:pt idx="1">
                  <c:v>136</c:v>
                </c:pt>
                <c:pt idx="2">
                  <c:v>124</c:v>
                </c:pt>
                <c:pt idx="3">
                  <c:v>139</c:v>
                </c:pt>
                <c:pt idx="4">
                  <c:v>131</c:v>
                </c:pt>
                <c:pt idx="5">
                  <c:v>103</c:v>
                </c:pt>
                <c:pt idx="6">
                  <c:v>117</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Mahwah </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132</c:v>
                </c:pt>
                <c:pt idx="1">
                  <c:v>157</c:v>
                </c:pt>
                <c:pt idx="2">
                  <c:v>159</c:v>
                </c:pt>
                <c:pt idx="3">
                  <c:v>193</c:v>
                </c:pt>
                <c:pt idx="4">
                  <c:v>130</c:v>
                </c:pt>
                <c:pt idx="5">
                  <c:v>134</c:v>
                </c:pt>
                <c:pt idx="6">
                  <c:v>116</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0385432594340344"/>
          <c:y val="4.0054068241469815E-2"/>
          <c:w val="0.58490039681931683"/>
          <c:h val="0.83499265091863506"/>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A81-4FD8-AC5D-DB8C459DCEE9}"/>
                </c:ext>
              </c:extLst>
            </c:dLbl>
            <c:dLbl>
              <c:idx val="2"/>
              <c:layout>
                <c:manualLayout>
                  <c:x val="0.24219926764620253"/>
                  <c:y val="0.1480171478565179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D320-4A31-BCFD-13DA331548F2}"/>
                </c:ext>
              </c:extLst>
            </c:dLbl>
            <c:dLbl>
              <c:idx val="14"/>
              <c:layout>
                <c:manualLayout>
                  <c:x val="2.3349522744334984E-2"/>
                  <c:y val="0.1044444444444444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5C32-4293-8D3D-2F76DA07A176}"/>
                </c:ext>
              </c:extLst>
            </c:dLbl>
            <c:dLbl>
              <c:idx val="15"/>
              <c:layout>
                <c:manualLayout>
                  <c:x val="-6.2265393984893287E-2"/>
                  <c:y val="-8.222222222222222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5C32-4293-8D3D-2F76DA07A176}"/>
                </c:ext>
              </c:extLst>
            </c:dLbl>
            <c:dLbl>
              <c:idx val="16"/>
              <c:layout>
                <c:manualLayout>
                  <c:x val="0.21325897439825939"/>
                  <c:y val="-4.666666666666666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5C32-4293-8D3D-2F76DA07A176}"/>
                </c:ext>
              </c:extLst>
            </c:dLbl>
            <c:dLbl>
              <c:idx val="17"/>
              <c:layout>
                <c:manualLayout>
                  <c:x val="1.8679618195467873E-2"/>
                  <c:y val="8.222222222222222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5C32-4293-8D3D-2F76DA07A176}"/>
                </c:ext>
              </c:extLst>
            </c:dLbl>
            <c:dLbl>
              <c:idx val="18"/>
              <c:layout>
                <c:manualLayout>
                  <c:x val="4.9812315187914576E-2"/>
                  <c:y val="-7.55555555555555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#,##0</c:formatCode>
                <c:ptCount val="19"/>
                <c:pt idx="0" formatCode="General">
                  <c:v>39</c:v>
                </c:pt>
                <c:pt idx="1">
                  <c:v>25693</c:v>
                </c:pt>
                <c:pt idx="2">
                  <c:v>2040</c:v>
                </c:pt>
                <c:pt idx="3" formatCode="General">
                  <c:v>26</c:v>
                </c:pt>
                <c:pt idx="4" formatCode="General">
                  <c:v>129</c:v>
                </c:pt>
                <c:pt idx="5" formatCode="General">
                  <c:v>67</c:v>
                </c:pt>
                <c:pt idx="6" formatCode="General">
                  <c:v>224</c:v>
                </c:pt>
                <c:pt idx="7" formatCode="General">
                  <c:v>56</c:v>
                </c:pt>
                <c:pt idx="8" formatCode="General">
                  <c:v>7</c:v>
                </c:pt>
                <c:pt idx="9">
                  <c:v>4092</c:v>
                </c:pt>
                <c:pt idx="10" formatCode="General">
                  <c:v>577</c:v>
                </c:pt>
                <c:pt idx="11" formatCode="General">
                  <c:v>264</c:v>
                </c:pt>
                <c:pt idx="12">
                  <c:v>24679</c:v>
                </c:pt>
                <c:pt idx="13" formatCode="General">
                  <c:v>245</c:v>
                </c:pt>
                <c:pt idx="14" formatCode="General">
                  <c:v>16</c:v>
                </c:pt>
                <c:pt idx="15" formatCode="General">
                  <c:v>2492</c:v>
                </c:pt>
                <c:pt idx="16" formatCode="General">
                  <c:v>56</c:v>
                </c:pt>
                <c:pt idx="17" formatCode="General">
                  <c:v>161</c:v>
                </c:pt>
                <c:pt idx="18" formatCode="General">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explosion val="1"/>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7.3511045388764448E-2"/>
                  <c:y val="0.1546874904842833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8FDA-461A-863D-0289773ABB37}"/>
                </c:ext>
              </c:extLst>
            </c:dLbl>
            <c:dLbl>
              <c:idx val="1"/>
              <c:layout>
                <c:manualLayout>
                  <c:x val="1.4607081494842713E-2"/>
                  <c:y val="8.671874466543155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8FDA-461A-863D-0289773ABB37}"/>
                </c:ext>
              </c:extLst>
            </c:dLbl>
            <c:dLbl>
              <c:idx val="2"/>
              <c:layout>
                <c:manualLayout>
                  <c:x val="-2.150598636271666E-2"/>
                  <c:y val="0.11249999307947878"/>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8FDA-461A-863D-0289773ABB37}"/>
                </c:ext>
              </c:extLst>
            </c:dLbl>
            <c:dLbl>
              <c:idx val="3"/>
              <c:layout>
                <c:manualLayout>
                  <c:x val="-0.27329283207954652"/>
                  <c:y val="3.281249798151464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8FDA-461A-863D-0289773ABB37}"/>
                </c:ext>
              </c:extLst>
            </c:dLbl>
            <c:dLbl>
              <c:idx val="4"/>
              <c:layout>
                <c:manualLayout>
                  <c:x val="-0.20769860096285522"/>
                  <c:y val="-9.3749994232899189E-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8FDA-461A-863D-0289773ABB37}"/>
                </c:ext>
              </c:extLst>
            </c:dLbl>
            <c:dLbl>
              <c:idx val="5"/>
              <c:layout>
                <c:manualLayout>
                  <c:x val="-0.15541955213151143"/>
                  <c:y val="-5.390624668391692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8FDA-461A-863D-0289773ABB37}"/>
                </c:ext>
              </c:extLst>
            </c:dLbl>
            <c:dLbl>
              <c:idx val="6"/>
              <c:layout>
                <c:manualLayout>
                  <c:x val="6.7796167893776765E-2"/>
                  <c:y val="-6.796874581885176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8FDA-461A-863D-0289773ABB37}"/>
                </c:ext>
              </c:extLst>
            </c:dLbl>
            <c:dLbl>
              <c:idx val="7"/>
              <c:layout>
                <c:manualLayout>
                  <c:x val="-5.1691811327731173E-2"/>
                  <c:y val="-0.1476562409168159"/>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8FDA-461A-863D-0289773ABB37}"/>
                </c:ext>
              </c:extLst>
            </c:dLbl>
            <c:dLbl>
              <c:idx val="8"/>
              <c:layout>
                <c:manualLayout>
                  <c:x val="-2.3514545981302402E-2"/>
                  <c:y val="0.1124999930794788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8FDA-461A-863D-0289773ABB37}"/>
                </c:ext>
              </c:extLst>
            </c:dLbl>
            <c:dLbl>
              <c:idx val="9"/>
              <c:layout>
                <c:manualLayout>
                  <c:x val="3.7573647865553013E-2"/>
                  <c:y val="-9.609374408872146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8FDA-461A-863D-0289773ABB37}"/>
                </c:ext>
              </c:extLst>
            </c:dLbl>
            <c:dLbl>
              <c:idx val="10"/>
              <c:layout>
                <c:manualLayout>
                  <c:x val="0.1555144933267989"/>
                  <c:y val="-9.843749394454394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8FDA-461A-863D-0289773ABB37}"/>
                </c:ext>
              </c:extLst>
            </c:dLbl>
            <c:dLbl>
              <c:idx val="11"/>
              <c:layout>
                <c:manualLayout>
                  <c:x val="0.1386746046048693"/>
                  <c:y val="-6.093749625138437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8FDA-461A-863D-0289773ABB37}"/>
                </c:ext>
              </c:extLst>
            </c:dLbl>
            <c:dLbl>
              <c:idx val="12"/>
              <c:layout>
                <c:manualLayout>
                  <c:x val="0.12562409274368511"/>
                  <c:y val="-2.343749855822474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8FDA-461A-863D-0289773ABB37}"/>
                </c:ext>
              </c:extLst>
            </c:dLbl>
            <c:dLbl>
              <c:idx val="13"/>
              <c:layout>
                <c:manualLayout>
                  <c:x val="0.12213014026484061"/>
                  <c:y val="-0.1171874927911237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8FDA-461A-863D-0289773ABB37}"/>
                </c:ext>
              </c:extLst>
            </c:dLbl>
            <c:dLbl>
              <c:idx val="14"/>
              <c:layout>
                <c:manualLayout>
                  <c:x val="-8.8767105287222738E-3"/>
                  <c:y val="-0.1195312426469463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30ED-475B-86B2-3D1C58B1EF88}"/>
                </c:ext>
              </c:extLst>
            </c:dLbl>
            <c:dLbl>
              <c:idx val="15"/>
              <c:layout>
                <c:manualLayout>
                  <c:x val="8.1369846513287464E-2"/>
                  <c:y val="-7.265624553049679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30ED-475B-86B2-3D1C58B1EF88}"/>
                </c:ext>
              </c:extLst>
            </c:dLbl>
            <c:dLbl>
              <c:idx val="16"/>
              <c:layout>
                <c:manualLayout>
                  <c:x val="-8.580820177764871E-2"/>
                  <c:y val="9.609374408872145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30ED-475B-86B2-3D1C58B1EF88}"/>
                </c:ext>
              </c:extLst>
            </c:dLbl>
            <c:dLbl>
              <c:idx val="17"/>
              <c:layout>
                <c:manualLayout>
                  <c:x val="-0.10356162283509319"/>
                  <c:y val="3.984374754898206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30ED-475B-86B2-3D1C58B1EF88}"/>
                </c:ext>
              </c:extLst>
            </c:dLbl>
            <c:dLbl>
              <c:idx val="18"/>
              <c:layout>
                <c:manualLayout>
                  <c:x val="-7.5452039494139381E-2"/>
                  <c:y val="-9.609374408872145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4</c:v>
                </c:pt>
                <c:pt idx="1">
                  <c:v>12</c:v>
                </c:pt>
                <c:pt idx="2" formatCode="General">
                  <c:v>6</c:v>
                </c:pt>
                <c:pt idx="3" formatCode="General">
                  <c:v>4</c:v>
                </c:pt>
                <c:pt idx="4" formatCode="General">
                  <c:v>1</c:v>
                </c:pt>
                <c:pt idx="5" formatCode="General">
                  <c:v>15</c:v>
                </c:pt>
                <c:pt idx="6" formatCode="General">
                  <c:v>199</c:v>
                </c:pt>
                <c:pt idx="7" formatCode="General">
                  <c:v>27</c:v>
                </c:pt>
                <c:pt idx="8" formatCode="General">
                  <c:v>2</c:v>
                </c:pt>
                <c:pt idx="9">
                  <c:v>148</c:v>
                </c:pt>
                <c:pt idx="10" formatCode="General">
                  <c:v>6</c:v>
                </c:pt>
                <c:pt idx="11" formatCode="General">
                  <c:v>10</c:v>
                </c:pt>
                <c:pt idx="12">
                  <c:v>11</c:v>
                </c:pt>
                <c:pt idx="13" formatCode="General">
                  <c:v>1453</c:v>
                </c:pt>
                <c:pt idx="14" formatCode="General">
                  <c:v>23</c:v>
                </c:pt>
                <c:pt idx="15" formatCode="General">
                  <c:v>1</c:v>
                </c:pt>
                <c:pt idx="16" formatCode="General">
                  <c:v>166</c:v>
                </c:pt>
                <c:pt idx="17" formatCode="General">
                  <c:v>1318</c:v>
                </c:pt>
                <c:pt idx="18" formatCode="General">
                  <c:v>25</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85</c:v>
                </c:pt>
                <c:pt idx="1">
                  <c:v>99</c:v>
                </c:pt>
                <c:pt idx="2">
                  <c:v>129</c:v>
                </c:pt>
                <c:pt idx="3">
                  <c:v>157</c:v>
                </c:pt>
                <c:pt idx="4">
                  <c:v>162</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8750547265100256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0%</c:formatCode>
                <c:ptCount val="21"/>
                <c:pt idx="0">
                  <c:v>0.39</c:v>
                </c:pt>
                <c:pt idx="1">
                  <c:v>0.26</c:v>
                </c:pt>
                <c:pt idx="2">
                  <c:v>0.17</c:v>
                </c:pt>
                <c:pt idx="3">
                  <c:v>0.1</c:v>
                </c:pt>
                <c:pt idx="4">
                  <c:v>0.03</c:v>
                </c:pt>
                <c:pt idx="6">
                  <c:v>0.02</c:v>
                </c:pt>
                <c:pt idx="7">
                  <c:v>-0.01</c:v>
                </c:pt>
                <c:pt idx="8">
                  <c:v>-0.02</c:v>
                </c:pt>
                <c:pt idx="9">
                  <c:v>-0.03</c:v>
                </c:pt>
                <c:pt idx="10">
                  <c:v>-0.05</c:v>
                </c:pt>
                <c:pt idx="11">
                  <c:v>-0.05</c:v>
                </c:pt>
                <c:pt idx="12">
                  <c:v>-0.06</c:v>
                </c:pt>
                <c:pt idx="13">
                  <c:v>-0.09</c:v>
                </c:pt>
                <c:pt idx="14">
                  <c:v>-0.1</c:v>
                </c:pt>
                <c:pt idx="15">
                  <c:v>-0.13</c:v>
                </c:pt>
                <c:pt idx="16">
                  <c:v>-0.15</c:v>
                </c:pt>
                <c:pt idx="17">
                  <c:v>-0.19</c:v>
                </c:pt>
                <c:pt idx="18">
                  <c:v>-0.22</c:v>
                </c:pt>
                <c:pt idx="19">
                  <c:v>-0.33</c:v>
                </c:pt>
                <c:pt idx="20">
                  <c:v>-0.35</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5">
                  <c:v>0.03</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39692839451406603"/>
          <c:y val="0.8936771160463699"/>
          <c:w val="0.22020256581901931"/>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4">
                  <c:v>-0.175625259085256</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1.2961908319503895E-2"/>
                  <c:y val="-2.637362865567437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ED7-4717-A9E0-BDFD7A5D6197}"/>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11404</c:v>
                </c:pt>
                <c:pt idx="1">
                  <c:v>10906</c:v>
                </c:pt>
                <c:pt idx="2">
                  <c:v>9384</c:v>
                </c:pt>
                <c:pt idx="3" formatCode="#,##0">
                  <c:v>7237</c:v>
                </c:pt>
                <c:pt idx="4" formatCode="#,##0">
                  <c:v>5966</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Bergen</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2542-40EB-8EDA-07035534AFCB}"/>
                </c:ext>
              </c:extLst>
            </c:dLbl>
            <c:dLbl>
              <c:idx val="1"/>
              <c:layout>
                <c:manualLayout>
                  <c:x val="5.7812500000000058E-2"/>
                  <c:y val="9.374999423289880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0.36</c:v>
                </c:pt>
                <c:pt idx="1">
                  <c:v>0.35</c:v>
                </c:pt>
                <c:pt idx="2">
                  <c:v>0.06</c:v>
                </c:pt>
                <c:pt idx="3">
                  <c:v>0.06</c:v>
                </c:pt>
                <c:pt idx="4">
                  <c:v>0.13</c:v>
                </c:pt>
                <c:pt idx="5">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1</c:v>
                </c:pt>
                <c:pt idx="1">
                  <c:v>1</c:v>
                </c:pt>
                <c:pt idx="2">
                  <c:v>0</c:v>
                </c:pt>
                <c:pt idx="3">
                  <c:v>1</c:v>
                </c:pt>
                <c:pt idx="4">
                  <c:v>1</c:v>
                </c:pt>
                <c:pt idx="5">
                  <c:v>1</c:v>
                </c:pt>
                <c:pt idx="6">
                  <c:v>1</c:v>
                </c:pt>
                <c:pt idx="7">
                  <c:v>1</c:v>
                </c:pt>
                <c:pt idx="8">
                  <c:v>2</c:v>
                </c:pt>
                <c:pt idx="9">
                  <c:v>6</c:v>
                </c:pt>
                <c:pt idx="10">
                  <c:v>6</c:v>
                </c:pt>
                <c:pt idx="11">
                  <c:v>1</c:v>
                </c:pt>
                <c:pt idx="12">
                  <c:v>0</c:v>
                </c:pt>
                <c:pt idx="13">
                  <c:v>6</c:v>
                </c:pt>
                <c:pt idx="14">
                  <c:v>1</c:v>
                </c:pt>
                <c:pt idx="15">
                  <c:v>1</c:v>
                </c:pt>
                <c:pt idx="16">
                  <c:v>1</c:v>
                </c:pt>
                <c:pt idx="17">
                  <c:v>1</c:v>
                </c:pt>
                <c:pt idx="18">
                  <c:v>5</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6.2E-2</c:v>
                </c:pt>
                <c:pt idx="1">
                  <c:v>0.106</c:v>
                </c:pt>
                <c:pt idx="2">
                  <c:v>0.1</c:v>
                </c:pt>
                <c:pt idx="3">
                  <c:v>7.4999999999999997E-2</c:v>
                </c:pt>
                <c:pt idx="4">
                  <c:v>7.9000000000000001E-2</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General</c:formatCode>
                <c:ptCount val="21"/>
                <c:pt idx="0" formatCode="0.0%">
                  <c:v>6.2E-2</c:v>
                </c:pt>
                <c:pt idx="2" formatCode="0.0%">
                  <c:v>0.08</c:v>
                </c:pt>
                <c:pt idx="3" formatCode="0.0%">
                  <c:v>0.10299999999999999</c:v>
                </c:pt>
                <c:pt idx="4" formatCode="0.0%">
                  <c:v>0.113</c:v>
                </c:pt>
                <c:pt idx="5" formatCode="0.0%">
                  <c:v>0.11799999999999999</c:v>
                </c:pt>
                <c:pt idx="6" formatCode="0.0%">
                  <c:v>0.12</c:v>
                </c:pt>
                <c:pt idx="7" formatCode="0.0%">
                  <c:v>0.124</c:v>
                </c:pt>
                <c:pt idx="8" formatCode="0.0%">
                  <c:v>0.129</c:v>
                </c:pt>
                <c:pt idx="9" formatCode="0.0%">
                  <c:v>0.13300000000000001</c:v>
                </c:pt>
                <c:pt idx="10" formatCode="0.0%">
                  <c:v>0.13500000000000001</c:v>
                </c:pt>
                <c:pt idx="11" formatCode="0.0%">
                  <c:v>0.13500000000000001</c:v>
                </c:pt>
                <c:pt idx="12" formatCode="0.0%">
                  <c:v>0.13800000000000001</c:v>
                </c:pt>
                <c:pt idx="13" formatCode="0.0%">
                  <c:v>0.13900000000000001</c:v>
                </c:pt>
                <c:pt idx="14" formatCode="0.0%">
                  <c:v>0.14000000000000001</c:v>
                </c:pt>
                <c:pt idx="15" formatCode="0.0%">
                  <c:v>0.14299999999999999</c:v>
                </c:pt>
                <c:pt idx="16" formatCode="0.0%">
                  <c:v>0.14499999999999999</c:v>
                </c:pt>
                <c:pt idx="17" formatCode="0.0%">
                  <c:v>0.158</c:v>
                </c:pt>
                <c:pt idx="18" formatCode="0.0%">
                  <c:v>0.159</c:v>
                </c:pt>
                <c:pt idx="19" formatCode="0.0%">
                  <c:v>0.16800000000000001</c:v>
                </c:pt>
                <c:pt idx="20" formatCode="0.0%">
                  <c:v>0.17399999999999999</c:v>
                </c:pt>
              </c:numCache>
            </c:numRef>
          </c:val>
          <c:extLst>
            <c:ext xmlns:c16="http://schemas.microsoft.com/office/drawing/2014/chart" uri="{C3380CC4-5D6E-409C-BE32-E72D297353CC}">
              <c16:uniqueId val="{00000000-7F36-4E3E-ACDD-64E41AE00C1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
                  <c:v>7.9000000000000001E-2</c:v>
                </c:pt>
              </c:numCache>
            </c:numRef>
          </c:val>
          <c:extLst>
            <c:ext xmlns:c16="http://schemas.microsoft.com/office/drawing/2014/chart" uri="{C3380CC4-5D6E-409C-BE32-E72D297353CC}">
              <c16:uniqueId val="{00000001-7F36-4E3E-ACDD-64E41AE00C12}"/>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2-7F36-4E3E-ACDD-64E41AE00C12}"/>
            </c:ext>
          </c:extLst>
        </c:ser>
        <c:dLbls>
          <c:showLegendKey val="0"/>
          <c:showVal val="0"/>
          <c:showCatName val="0"/>
          <c:showSerName val="0"/>
          <c:showPercent val="0"/>
          <c:showBubbleSize val="0"/>
        </c:dLbls>
        <c:gapWidth val="182"/>
        <c:axId val="510257352"/>
        <c:axId val="510257744"/>
      </c:barChart>
      <c:catAx>
        <c:axId val="5102573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257744"/>
        <c:crosses val="autoZero"/>
        <c:auto val="1"/>
        <c:lblAlgn val="ctr"/>
        <c:lblOffset val="100"/>
        <c:noMultiLvlLbl val="0"/>
      </c:catAx>
      <c:valAx>
        <c:axId val="510257744"/>
        <c:scaling>
          <c:orientation val="minMax"/>
        </c:scaling>
        <c:delete val="1"/>
        <c:axPos val="b"/>
        <c:numFmt formatCode="0.0%" sourceLinked="1"/>
        <c:majorTickMark val="none"/>
        <c:minorTickMark val="none"/>
        <c:tickLblPos val="nextTo"/>
        <c:crossAx val="51025735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0.09</c:v>
                </c:pt>
                <c:pt idx="2" formatCode="0.0%">
                  <c:v>0.105</c:v>
                </c:pt>
                <c:pt idx="3" formatCode="0.0%">
                  <c:v>2.7E-2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0.06</c:v>
                </c:pt>
                <c:pt idx="1">
                  <c:v>9.5000000000000001E-2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0">
                  <c:v>8.2000000000000003E-2</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0.123</c:v>
                </c:pt>
                <c:pt idx="1">
                  <c:v>0.14199999999999999</c:v>
                </c:pt>
                <c:pt idx="2">
                  <c:v>6.3E-2</c:v>
                </c:pt>
                <c:pt idx="3">
                  <c:v>0.104</c:v>
                </c:pt>
                <c:pt idx="4">
                  <c:v>8.2000000000000003E-2</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0.10100000000000001</c:v>
                </c:pt>
                <c:pt idx="2" formatCode="0.0%">
                  <c:v>0.123</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6.3E-2</c:v>
                </c:pt>
                <c:pt idx="1">
                  <c:v>0.10100000000000001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20" formatCode="0">
                  <c:v>24354</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General</c:formatCode>
                <c:ptCount val="21"/>
                <c:pt idx="0">
                  <c:v>2056</c:v>
                </c:pt>
                <c:pt idx="1">
                  <c:v>2359</c:v>
                </c:pt>
                <c:pt idx="2">
                  <c:v>2936</c:v>
                </c:pt>
                <c:pt idx="3">
                  <c:v>3529</c:v>
                </c:pt>
                <c:pt idx="4">
                  <c:v>4177</c:v>
                </c:pt>
                <c:pt idx="5">
                  <c:v>4995</c:v>
                </c:pt>
                <c:pt idx="6">
                  <c:v>7577</c:v>
                </c:pt>
                <c:pt idx="7">
                  <c:v>8896</c:v>
                </c:pt>
                <c:pt idx="8">
                  <c:v>9004</c:v>
                </c:pt>
                <c:pt idx="9">
                  <c:v>9860</c:v>
                </c:pt>
                <c:pt idx="10">
                  <c:v>12496</c:v>
                </c:pt>
                <c:pt idx="11">
                  <c:v>13101</c:v>
                </c:pt>
                <c:pt idx="12">
                  <c:v>13284</c:v>
                </c:pt>
                <c:pt idx="13">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20">
                  <c:v>23642</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0">
                  <c:v>75</c:v>
                </c:pt>
                <c:pt idx="1">
                  <c:v>97</c:v>
                </c:pt>
                <c:pt idx="2">
                  <c:v>116</c:v>
                </c:pt>
                <c:pt idx="3">
                  <c:v>126</c:v>
                </c:pt>
                <c:pt idx="4">
                  <c:v>171</c:v>
                </c:pt>
                <c:pt idx="5">
                  <c:v>196</c:v>
                </c:pt>
                <c:pt idx="6">
                  <c:v>386</c:v>
                </c:pt>
                <c:pt idx="7">
                  <c:v>404</c:v>
                </c:pt>
                <c:pt idx="8">
                  <c:v>418</c:v>
                </c:pt>
                <c:pt idx="9">
                  <c:v>459</c:v>
                </c:pt>
                <c:pt idx="10">
                  <c:v>509</c:v>
                </c:pt>
                <c:pt idx="11">
                  <c:v>715</c:v>
                </c:pt>
                <c:pt idx="12">
                  <c:v>740</c:v>
                </c:pt>
                <c:pt idx="13">
                  <c:v>904</c:v>
                </c:pt>
                <c:pt idx="14">
                  <c:v>931</c:v>
                </c:pt>
                <c:pt idx="15">
                  <c:v>1036</c:v>
                </c:pt>
                <c:pt idx="16">
                  <c:v>1073</c:v>
                </c:pt>
                <c:pt idx="17">
                  <c:v>1381</c:v>
                </c:pt>
                <c:pt idx="18">
                  <c:v>1401</c:v>
                </c:pt>
                <c:pt idx="20">
                  <c:v>1667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19">
                  <c:v>1411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0.50545</cdr:x>
      <cdr:y>0.78117</cdr:y>
    </cdr:from>
    <cdr:to>
      <cdr:x>0.65965</cdr:x>
      <cdr:y>0.82007</cdr:y>
    </cdr:to>
    <cdr:sp macro="" textlink="">
      <cdr:nvSpPr>
        <cdr:cNvPr id="2" name="TextBox 5"/>
        <cdr:cNvSpPr txBox="1"/>
      </cdr:nvSpPr>
      <cdr:spPr>
        <a:xfrm xmlns:a="http://schemas.openxmlformats.org/drawingml/2006/main">
          <a:off x="3071307" y="4635988"/>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4.3%</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2/15/2021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www.bergenresourcenet.org/" TargetMode="External"/><Relationship Id="rId2" Type="http://schemas.openxmlformats.org/officeDocument/2006/relationships/slide" Target="../slides/slide88.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Revision 2/15/2021</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White</a:t>
            </a:r>
            <a:r>
              <a:rPr lang="en-US" sz="1200" kern="1200" baseline="0" dirty="0" smtClean="0">
                <a:solidFill>
                  <a:schemeClr val="tx1"/>
                </a:solidFill>
                <a:effectLst/>
                <a:latin typeface="+mn-lt"/>
                <a:ea typeface="+mn-ea"/>
                <a:cs typeface="+mn-cs"/>
              </a:rPr>
              <a:t> and Asian </a:t>
            </a:r>
            <a:r>
              <a:rPr lang="en-US" sz="1200" kern="1200" dirty="0" smtClean="0">
                <a:solidFill>
                  <a:schemeClr val="tx1"/>
                </a:solidFill>
                <a:effectLst/>
                <a:latin typeface="+mn-lt"/>
                <a:ea typeface="+mn-ea"/>
                <a:cs typeface="+mn-cs"/>
              </a:rPr>
              <a:t>residents, and lower proportions of Black/African American and “Other” residents in this county.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the proportion of White</a:t>
            </a:r>
            <a:r>
              <a:rPr lang="en-US" sz="1200" kern="1200" baseline="0" dirty="0" smtClean="0">
                <a:solidFill>
                  <a:schemeClr val="tx1"/>
                </a:solidFill>
                <a:effectLst/>
                <a:latin typeface="+mn-lt"/>
                <a:ea typeface="+mn-ea"/>
                <a:cs typeface="+mn-cs"/>
              </a:rPr>
              <a:t> and Hispanic/Latino </a:t>
            </a:r>
            <a:r>
              <a:rPr lang="en-US" sz="1200" kern="1200" dirty="0" smtClean="0">
                <a:solidFill>
                  <a:schemeClr val="tx1"/>
                </a:solidFill>
                <a:effectLst/>
                <a:latin typeface="+mn-lt"/>
                <a:ea typeface="+mn-ea"/>
                <a:cs typeface="+mn-cs"/>
              </a:rPr>
              <a:t>residents has increased slightly. Other ethnic/racial groups appear fairly steady.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Midland Park is composed of mostly White residents, while a majority of Palisades</a:t>
            </a:r>
            <a:r>
              <a:rPr lang="en-US" sz="1200" kern="1200" baseline="0" dirty="0" smtClean="0">
                <a:solidFill>
                  <a:schemeClr val="tx1"/>
                </a:solidFill>
                <a:effectLst/>
                <a:latin typeface="+mn-lt"/>
                <a:ea typeface="+mn-ea"/>
                <a:cs typeface="+mn-cs"/>
              </a:rPr>
              <a:t> Park </a:t>
            </a:r>
            <a:r>
              <a:rPr lang="en-US" sz="1200" kern="1200" dirty="0" smtClean="0">
                <a:solidFill>
                  <a:schemeClr val="tx1"/>
                </a:solidFill>
                <a:effectLst/>
                <a:latin typeface="+mn-lt"/>
                <a:ea typeface="+mn-ea"/>
                <a:cs typeface="+mn-cs"/>
              </a:rPr>
              <a:t>residents are Asian.</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has tended to remain steady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Palisades Park and Fairview</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tended to remain mostly steady over time.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smtClean="0">
                <a:solidFill>
                  <a:schemeClr val="tx1"/>
                </a:solidFill>
                <a:effectLst/>
                <a:latin typeface="+mn-lt"/>
                <a:ea typeface="+mn-ea"/>
                <a:cs typeface="+mn-cs"/>
              </a:rPr>
              <a:t>For chart 1.7, all counties used 1-year 2019 ACS estimates except </a:t>
            </a:r>
            <a:r>
              <a:rPr lang="en-US" sz="1200" kern="1200" dirty="0" smtClean="0">
                <a:solidFill>
                  <a:schemeClr val="tx1"/>
                </a:solidFill>
                <a:effectLst/>
                <a:latin typeface="+mn-lt"/>
                <a:ea typeface="+mn-ea"/>
                <a:cs typeface="+mn-cs"/>
              </a:rPr>
              <a:t>Salem</a:t>
            </a:r>
            <a:r>
              <a:rPr lang="en-US" sz="1200" kern="1200" baseline="0" dirty="0" smtClean="0">
                <a:solidFill>
                  <a:schemeClr val="tx1"/>
                </a:solidFill>
                <a:effectLst/>
                <a:latin typeface="+mn-lt"/>
                <a:ea typeface="+mn-ea"/>
                <a:cs typeface="+mn-cs"/>
              </a:rPr>
              <a:t> County, which did not have 1-year ACS estimates available. Instead, the 5-year ACS estimate was used for Salem. </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Palisades</a:t>
            </a:r>
            <a:r>
              <a:rPr lang="en-US" sz="1200" kern="1200" baseline="0" dirty="0" smtClean="0">
                <a:solidFill>
                  <a:schemeClr val="tx1"/>
                </a:solidFill>
                <a:effectLst/>
                <a:latin typeface="+mn-lt"/>
                <a:ea typeface="+mn-ea"/>
                <a:cs typeface="+mn-cs"/>
              </a:rPr>
              <a:t> Park </a:t>
            </a:r>
            <a:r>
              <a:rPr lang="en-US" sz="1200" kern="1200" dirty="0" smtClean="0">
                <a:solidFill>
                  <a:schemeClr val="tx1"/>
                </a:solidFill>
                <a:effectLst/>
                <a:latin typeface="+mn-lt"/>
                <a:ea typeface="+mn-ea"/>
                <a:cs typeface="+mn-cs"/>
              </a:rPr>
              <a:t>has the lowest proportion of residents who speak English-only, while Midland Park 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largest group. </a:t>
            </a:r>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Teaneck and Hackensack have the highest numbers of children.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2019, this county had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1673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157</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40,147 (in-home); 4,458 (out-of-home placement); 44,632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 in 2019 as compared to most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4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has tended to decrease slightly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Census Bureau’s determination of poverty status: </a:t>
            </a:r>
            <a:r>
              <a:rPr lang="en-US" sz="1200" kern="1200" dirty="0" smtClean="0">
                <a:solidFill>
                  <a:schemeClr val="tx1"/>
                </a:solidFill>
                <a:effectLst/>
                <a:latin typeface="+mn-lt"/>
                <a:ea typeface="+mn-ea"/>
                <a:cs typeface="+mn-cs"/>
              </a:rPr>
              <a:t>Poverty</a:t>
            </a:r>
            <a:r>
              <a:rPr lang="en-US" sz="1200" kern="1200" baseline="0" dirty="0" smtClean="0">
                <a:solidFill>
                  <a:schemeClr val="tx1"/>
                </a:solidFill>
                <a:effectLst/>
                <a:latin typeface="+mn-lt"/>
                <a:ea typeface="+mn-ea"/>
                <a:cs typeface="+mn-cs"/>
              </a:rPr>
              <a:t> status is based on </a:t>
            </a:r>
            <a:r>
              <a:rPr lang="en-US" sz="1200" kern="1200" dirty="0" smtClean="0">
                <a:solidFill>
                  <a:schemeClr val="tx1"/>
                </a:solidFill>
                <a:effectLst/>
                <a:latin typeface="+mn-lt"/>
                <a:ea typeface="+mn-ea"/>
                <a:cs typeface="+mn-cs"/>
              </a:rPr>
              <a:t>total family income in the last 12 months, which is compared to a poverty threshold related to their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family size, number of related children,</a:t>
            </a:r>
            <a:r>
              <a:rPr lang="en-US" sz="1200" kern="1200" baseline="0" dirty="0" smtClean="0">
                <a:solidFill>
                  <a:schemeClr val="tx1"/>
                </a:solidFill>
                <a:effectLst/>
                <a:latin typeface="+mn-lt"/>
                <a:ea typeface="+mn-ea"/>
                <a:cs typeface="+mn-cs"/>
              </a:rPr>
              <a:t> and for 1- and 2- person families, age of householder</a:t>
            </a:r>
            <a:r>
              <a:rPr lang="en-US" sz="1200" kern="1200" dirty="0" smtClean="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t>
            </a:r>
            <a:r>
              <a:rPr lang="en-US" sz="1200" kern="1200" dirty="0" err="1" smtClean="0">
                <a:solidFill>
                  <a:schemeClr val="tx1"/>
                </a:solidFill>
                <a:effectLst/>
                <a:latin typeface="+mn-lt"/>
                <a:ea typeface="+mn-ea"/>
                <a:cs typeface="+mn-cs"/>
              </a:rPr>
              <a:t>Teterboro</a:t>
            </a:r>
            <a:r>
              <a:rPr lang="en-US" sz="1200" kern="1200" dirty="0" smtClean="0">
                <a:solidFill>
                  <a:schemeClr val="tx1"/>
                </a:solidFill>
                <a:effectLst/>
                <a:latin typeface="+mn-lt"/>
                <a:ea typeface="+mn-ea"/>
                <a:cs typeface="+mn-cs"/>
              </a:rPr>
              <a:t> and Garfield have the highest poverty rates.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most costly of</a:t>
            </a:r>
            <a:r>
              <a:rPr lang="en-US" sz="1200" kern="1200" baseline="0" dirty="0" smtClean="0">
                <a:solidFill>
                  <a:schemeClr val="tx1"/>
                </a:solidFill>
                <a:effectLst/>
                <a:latin typeface="+mn-lt"/>
                <a:ea typeface="+mn-ea"/>
                <a:cs typeface="+mn-cs"/>
              </a:rPr>
              <a:t> these </a:t>
            </a:r>
            <a:r>
              <a:rPr lang="en-US" sz="1200" kern="1200" dirty="0" smtClean="0">
                <a:solidFill>
                  <a:schemeClr val="tx1"/>
                </a:solidFill>
                <a:effectLst/>
                <a:latin typeface="+mn-lt"/>
                <a:ea typeface="+mn-ea"/>
                <a:cs typeface="+mn-cs"/>
              </a:rPr>
              <a:t>budget components in this county tends to be child 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two-parent,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two-child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higher than the national median and higher</a:t>
            </a:r>
            <a:r>
              <a:rPr lang="en-US" sz="1200" kern="1200" baseline="0" dirty="0" smtClean="0">
                <a:solidFill>
                  <a:schemeClr val="tx1"/>
                </a:solidFill>
                <a:effectLst/>
                <a:latin typeface="+mn-lt"/>
                <a:ea typeface="+mn-ea"/>
                <a:cs typeface="+mn-cs"/>
              </a:rPr>
              <a:t> than </a:t>
            </a:r>
            <a:r>
              <a:rPr lang="en-US" sz="1200" kern="1200" dirty="0" smtClean="0">
                <a:solidFill>
                  <a:schemeClr val="tx1"/>
                </a:solidFill>
                <a:effectLst/>
                <a:latin typeface="+mn-lt"/>
                <a:ea typeface="+mn-ea"/>
                <a:cs typeface="+mn-cs"/>
              </a:rPr>
              <a:t>the state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t>
            </a:r>
            <a:r>
              <a:rPr lang="en-US" sz="1200" kern="1200" dirty="0" err="1" smtClean="0">
                <a:solidFill>
                  <a:schemeClr val="tx1"/>
                </a:solidFill>
                <a:effectLst/>
                <a:latin typeface="+mn-lt"/>
                <a:ea typeface="+mn-ea"/>
                <a:cs typeface="+mn-cs"/>
              </a:rPr>
              <a:t>Teterboro</a:t>
            </a:r>
            <a:r>
              <a:rPr lang="en-US" sz="1200" kern="1200" baseline="0" dirty="0" smtClean="0">
                <a:solidFill>
                  <a:schemeClr val="tx1"/>
                </a:solidFill>
                <a:effectLst/>
                <a:latin typeface="+mn-lt"/>
                <a:ea typeface="+mn-ea"/>
                <a:cs typeface="+mn-cs"/>
              </a:rPr>
              <a:t> and Fairview </a:t>
            </a:r>
            <a:r>
              <a:rPr lang="en-US" sz="1200" kern="1200" dirty="0" smtClean="0">
                <a:solidFill>
                  <a:schemeClr val="tx1"/>
                </a:solidFill>
                <a:effectLst/>
                <a:latin typeface="+mn-lt"/>
                <a:ea typeface="+mn-ea"/>
                <a:cs typeface="+mn-cs"/>
              </a:rPr>
              <a:t>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cost burden is similar to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housing burden has tended to remain</a:t>
            </a:r>
            <a:r>
              <a:rPr lang="en-US" sz="1200" kern="1200" baseline="0" dirty="0" smtClean="0">
                <a:solidFill>
                  <a:schemeClr val="tx1"/>
                </a:solidFill>
                <a:effectLst/>
                <a:latin typeface="+mn-lt"/>
                <a:ea typeface="+mn-ea"/>
                <a:cs typeface="+mn-cs"/>
              </a:rPr>
              <a:t> the same </a:t>
            </a:r>
            <a:r>
              <a:rPr lang="en-US" sz="1200" kern="1200" dirty="0" smtClean="0">
                <a:solidFill>
                  <a:schemeClr val="tx1"/>
                </a:solidFill>
                <a:effectLst/>
                <a:latin typeface="+mn-lt"/>
                <a:ea typeface="+mn-ea"/>
                <a:cs typeface="+mn-cs"/>
              </a:rPr>
              <a:t>over</a:t>
            </a:r>
            <a:r>
              <a:rPr lang="en-US" sz="1200" kern="1200" baseline="0" dirty="0" smtClean="0">
                <a:solidFill>
                  <a:schemeClr val="tx1"/>
                </a:solidFill>
                <a:effectLst/>
                <a:latin typeface="+mn-lt"/>
                <a:ea typeface="+mn-ea"/>
                <a:cs typeface="+mn-cs"/>
              </a:rPr>
              <a:t> time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lower than the state average and is lower</a:t>
            </a:r>
            <a:r>
              <a:rPr lang="en-US" sz="1200" kern="1200" baseline="0" dirty="0" smtClean="0">
                <a:solidFill>
                  <a:schemeClr val="tx1"/>
                </a:solidFill>
                <a:effectLst/>
                <a:latin typeface="+mn-lt"/>
                <a:ea typeface="+mn-ea"/>
                <a:cs typeface="+mn-cs"/>
              </a:rPr>
              <a:t> than</a:t>
            </a:r>
            <a:r>
              <a:rPr lang="en-US" sz="1200" kern="1200" dirty="0" smtClean="0">
                <a:solidFill>
                  <a:schemeClr val="tx1"/>
                </a:solidFill>
                <a:effectLst/>
                <a:latin typeface="+mn-lt"/>
                <a:ea typeface="+mn-ea"/>
                <a:cs typeface="+mn-cs"/>
              </a:rPr>
              <a:t> the U.S.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b="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tended to decrease between 2014 and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2016 and 2020.</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Infant, toddler, and pre-K median monthly childcare costs in this county tend to be on the high</a:t>
            </a:r>
            <a:r>
              <a:rPr lang="en-US" sz="1200" kern="1200" baseline="0" dirty="0" smtClean="0">
                <a:solidFill>
                  <a:schemeClr val="tx1"/>
                </a:solidFill>
                <a:effectLst/>
                <a:latin typeface="+mn-lt"/>
                <a:ea typeface="+mn-ea"/>
                <a:cs typeface="+mn-cs"/>
              </a:rPr>
              <a:t> side </a:t>
            </a:r>
            <a:r>
              <a:rPr lang="en-US" sz="1200" kern="1200" dirty="0" smtClean="0">
                <a:solidFill>
                  <a:schemeClr val="tx1"/>
                </a:solidFill>
                <a:effectLst/>
                <a:latin typeface="+mn-lt"/>
                <a:ea typeface="+mn-ea"/>
                <a:cs typeface="+mn-cs"/>
              </a:rPr>
              <a:t>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When compared to the county’s median household income, costs appear around as expected for infant, and below as expected for toddler, and </a:t>
            </a:r>
            <a:r>
              <a:rPr lang="en-US" sz="1200" kern="1200" dirty="0" err="1" smtClean="0">
                <a:solidFill>
                  <a:schemeClr val="tx1"/>
                </a:solidFill>
                <a:effectLst/>
                <a:latin typeface="+mn-lt"/>
                <a:ea typeface="+mn-ea"/>
                <a:cs typeface="+mn-cs"/>
              </a:rPr>
              <a:t>PreK</a:t>
            </a:r>
            <a:r>
              <a:rPr lang="en-US" sz="1200"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childcare</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a:t>
            </a:r>
            <a:r>
              <a:rPr lang="en-US" sz="1200" kern="1200" dirty="0" smtClean="0">
                <a:solidFill>
                  <a:schemeClr val="tx1"/>
                </a:solidFill>
                <a:effectLst/>
                <a:latin typeface="+mn-lt"/>
                <a:ea typeface="+mn-ea"/>
                <a:cs typeface="+mn-cs"/>
              </a:rPr>
              <a:t>slightly longer</a:t>
            </a:r>
            <a:r>
              <a:rPr lang="en-US" sz="1200" kern="1200" baseline="0" dirty="0" smtClean="0">
                <a:solidFill>
                  <a:schemeClr val="tx1"/>
                </a:solidFill>
                <a:effectLst/>
                <a:latin typeface="+mn-lt"/>
                <a:ea typeface="+mn-ea"/>
                <a:cs typeface="+mn-cs"/>
              </a:rPr>
              <a:t> c</a:t>
            </a:r>
            <a:r>
              <a:rPr lang="en-US" sz="1200" kern="1200" dirty="0" smtClean="0">
                <a:solidFill>
                  <a:schemeClr val="tx1"/>
                </a:solidFill>
                <a:effectLst/>
                <a:latin typeface="+mn-lt"/>
                <a:ea typeface="+mn-ea"/>
                <a:cs typeface="+mn-cs"/>
              </a:rPr>
              <a:t>ommute </a:t>
            </a:r>
            <a:r>
              <a:rPr lang="en-US" sz="1200" kern="1200" dirty="0" smtClean="0">
                <a:solidFill>
                  <a:schemeClr val="tx1"/>
                </a:solidFill>
                <a:effectLst/>
                <a:latin typeface="+mn-lt"/>
                <a:ea typeface="+mn-ea"/>
                <a:cs typeface="+mn-cs"/>
              </a:rPr>
              <a:t>time to work as compared to the state average of 33.1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increase slightly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Tenafly and </a:t>
            </a:r>
            <a:r>
              <a:rPr lang="en-US" sz="1200" kern="1200" dirty="0" err="1" smtClean="0">
                <a:solidFill>
                  <a:schemeClr val="tx1"/>
                </a:solidFill>
                <a:effectLst/>
                <a:latin typeface="+mn-lt"/>
                <a:ea typeface="+mn-ea"/>
                <a:cs typeface="+mn-cs"/>
              </a:rPr>
              <a:t>Harworth</a:t>
            </a:r>
            <a:r>
              <a:rPr lang="en-US" sz="1200" kern="1200" dirty="0" smtClean="0">
                <a:solidFill>
                  <a:schemeClr val="tx1"/>
                </a:solidFill>
                <a:effectLst/>
                <a:latin typeface="+mn-lt"/>
                <a:ea typeface="+mn-ea"/>
                <a:cs typeface="+mn-cs"/>
              </a:rPr>
              <a:t> have the longest average commute times.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lowest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3</a:t>
            </a:r>
            <a:r>
              <a:rPr lang="en-US" sz="1200" kern="1200" baseline="30000" dirty="0" smtClean="0">
                <a:solidFill>
                  <a:schemeClr val="tx1"/>
                </a:solidFill>
                <a:effectLst/>
                <a:latin typeface="+mn-lt"/>
                <a:ea typeface="+mn-ea"/>
                <a:cs typeface="+mn-cs"/>
              </a:rPr>
              <a:t>rd</a:t>
            </a:r>
            <a:r>
              <a:rPr lang="en-US" sz="1200" kern="1200" baseline="0" dirty="0" smtClean="0">
                <a:solidFill>
                  <a:schemeClr val="tx1"/>
                </a:solidFill>
                <a:effectLst/>
                <a:latin typeface="+mn-lt"/>
                <a:ea typeface="+mn-ea"/>
                <a:cs typeface="+mn-cs"/>
              </a:rPr>
              <a:t> lowest</a:t>
            </a:r>
            <a:r>
              <a:rPr lang="en-US" sz="1200" kern="1200" dirty="0" smtClean="0">
                <a:solidFill>
                  <a:schemeClr val="tx1"/>
                </a:solidFill>
                <a:effectLst/>
                <a:latin typeface="+mn-lt"/>
                <a:ea typeface="+mn-ea"/>
                <a:cs typeface="+mn-cs"/>
              </a:rPr>
              <a:t>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Auto Cost" is the sum of "Annual Auto Ownership Cost" and "Annual Gas Cost". [“Annual Gas Cost” is based on the NJ state average of $2.30/gallon from December 10, 2020].  These values are included in Table 8.5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minors without insurance is lower 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tended to vary over time.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Bogota and Fairview have the largest percentages of minors without insurance.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tended to remain similar over time.</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9</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highest</a:t>
            </a:r>
            <a:r>
              <a:rPr lang="en-US" sz="1200" kern="1200" dirty="0" smtClean="0">
                <a:solidFill>
                  <a:schemeClr val="tx1"/>
                </a:solidFill>
                <a:effectLst/>
                <a:latin typeface="+mn-lt"/>
                <a:ea typeface="+mn-ea"/>
                <a:cs typeface="+mn-cs"/>
              </a:rPr>
              <a:t> reports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a:t>
            </a:r>
            <a:r>
              <a:rPr lang="en-US" sz="1200" kern="1200" dirty="0" smtClean="0">
                <a:solidFill>
                  <a:schemeClr val="tx1"/>
                </a:solidFill>
                <a:effectLst/>
                <a:latin typeface="+mn-lt"/>
                <a:ea typeface="+mn-ea"/>
                <a:cs typeface="+mn-cs"/>
              </a:rPr>
              <a:t>decreased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tend to earn a similar weekly wage as compared to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weekly wage has remained mostly steady over time. </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 county’s unemployment rate tends to be similar to </a:t>
            </a:r>
            <a:r>
              <a:rPr lang="en-US" sz="1200" kern="1200" dirty="0" smtClean="0">
                <a:solidFill>
                  <a:schemeClr val="tx1"/>
                </a:solidFill>
                <a:effectLst/>
                <a:latin typeface="+mn-lt"/>
                <a:ea typeface="+mn-ea"/>
                <a:cs typeface="+mn-cs"/>
              </a:rPr>
              <a:t>the </a:t>
            </a:r>
            <a:r>
              <a:rPr lang="en-US" sz="1200" kern="1200" dirty="0" smtClean="0">
                <a:solidFill>
                  <a:schemeClr val="tx1"/>
                </a:solidFill>
                <a:effectLst/>
                <a:latin typeface="+mn-lt"/>
                <a:ea typeface="+mn-ea"/>
                <a:cs typeface="+mn-cs"/>
              </a:rPr>
              <a:t>state's rate, and tends to follow a similar 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Starting in March 2020, unemployment rates tended to increase due to the COVID-19 pandemic</a:t>
            </a:r>
            <a:r>
              <a:rPr lang="en-US" sz="1200" kern="1200" baseline="0" dirty="0" smtClean="0">
                <a:solidFill>
                  <a:schemeClr val="tx1"/>
                </a:solidFill>
                <a:effectLst/>
                <a:latin typeface="+mn-lt"/>
                <a:ea typeface="+mn-ea"/>
                <a:cs typeface="+mn-cs"/>
              </a:rPr>
              <a:t> and associated shutdowns.</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a:t>
            </a:r>
            <a:r>
              <a:rPr lang="en-US" sz="1200" kern="1200" dirty="0" smtClean="0">
                <a:solidFill>
                  <a:schemeClr val="tx1"/>
                </a:solidFill>
                <a:effectLst/>
                <a:latin typeface="+mn-lt"/>
                <a:ea typeface="+mn-ea"/>
                <a:cs typeface="+mn-cs"/>
              </a:rPr>
              <a:t>slightly lower than the </a:t>
            </a:r>
            <a:r>
              <a:rPr lang="en-US" sz="1200" kern="1200" dirty="0" smtClean="0">
                <a:solidFill>
                  <a:schemeClr val="tx1"/>
                </a:solidFill>
                <a:effectLst/>
                <a:latin typeface="+mn-lt"/>
                <a:ea typeface="+mn-ea"/>
                <a:cs typeface="+mn-cs"/>
              </a:rPr>
              <a:t>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higher median income than the state average, and a higher median income to the national average.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Men tended to earned about $</a:t>
            </a:r>
            <a:r>
              <a:rPr lang="en-US" sz="1200" kern="1200" dirty="0" smtClean="0">
                <a:solidFill>
                  <a:schemeClr val="tx1"/>
                </a:solidFill>
                <a:effectLst/>
                <a:latin typeface="+mn-lt"/>
                <a:ea typeface="+mn-ea"/>
                <a:cs typeface="+mn-cs"/>
              </a:rPr>
              <a:t>14K-$21K </a:t>
            </a:r>
            <a:r>
              <a:rPr lang="en-US" sz="1200" kern="1200" dirty="0" smtClean="0">
                <a:solidFill>
                  <a:schemeClr val="tx1"/>
                </a:solidFill>
                <a:effectLst/>
                <a:latin typeface="+mn-lt"/>
                <a:ea typeface="+mn-ea"/>
                <a:cs typeface="+mn-cs"/>
              </a:rPr>
              <a:t>more than women.</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violent crime rate [black line] is the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in the state. </a:t>
            </a:r>
          </a:p>
          <a:p>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robbery and most nonviolent crimes were attributed to larceny.</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juvenile arrest rate is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This county’s rate has tended to decrease over time, and is generally slightly</a:t>
            </a:r>
            <a:r>
              <a:rPr lang="en-US" sz="1200" kern="1200" baseline="0" dirty="0" smtClean="0">
                <a:solidFill>
                  <a:schemeClr val="tx1"/>
                </a:solidFill>
                <a:effectLst/>
                <a:latin typeface="+mn-lt"/>
                <a:ea typeface="+mn-ea"/>
                <a:cs typeface="+mn-cs"/>
              </a:rPr>
              <a:t> below</a:t>
            </a:r>
            <a:r>
              <a:rPr lang="en-US" sz="1200" kern="1200" dirty="0" smtClean="0">
                <a:solidFill>
                  <a:schemeClr val="tx1"/>
                </a:solidFill>
                <a:effectLst/>
                <a:latin typeface="+mn-lt"/>
                <a:ea typeface="+mn-ea"/>
                <a:cs typeface="+mn-cs"/>
              </a:rPr>
              <a:t> the rate for NJ.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11</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number of crime guns recovered of the NJ counties.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the year, this county's number of recovered crime guns has varied.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number of reported domestic violence incidents of</a:t>
            </a:r>
            <a:r>
              <a:rPr lang="en-US" sz="1200" kern="1200" baseline="0" dirty="0" smtClean="0">
                <a:solidFill>
                  <a:schemeClr val="tx1"/>
                </a:solidFill>
                <a:effectLst/>
                <a:latin typeface="+mn-lt"/>
                <a:ea typeface="+mn-ea"/>
                <a:cs typeface="+mn-cs"/>
              </a:rPr>
              <a:t> the</a:t>
            </a:r>
            <a:r>
              <a:rPr lang="en-US" sz="1200" kern="1200" dirty="0" smtClean="0">
                <a:solidFill>
                  <a:schemeClr val="tx1"/>
                </a:solidFill>
                <a:effectLst/>
                <a:latin typeface="+mn-lt"/>
                <a:ea typeface="+mn-ea"/>
                <a:cs typeface="+mn-cs"/>
              </a:rPr>
              <a:t> NJ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domestic violence incidents in this county has tended to vary over 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Garfield and Hackensack</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offenses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the county, most domestic violence offenses were categorized as assault and harassment.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3.00% change indicates an increase in suspected overdose deaths across 2018 to 2019.</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2015 and 2019, the number of suspected opioid deaths in this county has tended to increase.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measures indicate overdose deaths relative to the county population.</a:t>
            </a:r>
          </a:p>
          <a:p>
            <a:r>
              <a:rPr lang="en-US" sz="1200" kern="1200" dirty="0" smtClean="0">
                <a:solidFill>
                  <a:schemeClr val="tx1"/>
                </a:solidFill>
                <a:effectLst/>
                <a:latin typeface="+mn-lt"/>
                <a:ea typeface="+mn-ea"/>
                <a:cs typeface="+mn-cs"/>
              </a:rPr>
              <a:t>Across a two-year period (2017 to 2018),  16 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2017 to 2018, the -17.6% change indicates an increasing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trend in overdose deaths as a proportion of the population 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2014-2018, the decreasing line indicates that more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people have been dying of overdoses over time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alcohol and heroin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largest numbers of mental health programs available include </a:t>
            </a:r>
            <a:r>
              <a:rPr lang="en-US" sz="1200" kern="1200" baseline="0" dirty="0" smtClean="0">
                <a:solidFill>
                  <a:schemeClr val="tx1"/>
                </a:solidFill>
                <a:effectLst/>
                <a:latin typeface="+mn-lt"/>
                <a:ea typeface="+mn-ea"/>
                <a:cs typeface="+mn-cs"/>
              </a:rPr>
              <a:t>residential services, partial care, and outpatient, followed by supportive housing.  </a:t>
            </a:r>
            <a:r>
              <a:rPr lang="en-US"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mental health distress in this county is estimated to be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Hispanic/Latino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residents reported symptoms of mental health distress most frequently, followed by White, then Asian residents.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higher rate as compared to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diagnosed depression in this county is estimated to be the lowest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endParaRPr lang="en-US" sz="1200" b="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 this county, Hispanic/Latino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residents reported diagnosed depression most frequently, followed by White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residents.</a:t>
            </a:r>
          </a:p>
          <a:p>
            <a:pPr lvl="0"/>
            <a:r>
              <a:rPr lang="en-US" sz="1200" kern="1200" dirty="0" smtClean="0">
                <a:solidFill>
                  <a:schemeClr val="tx1"/>
                </a:solidFill>
                <a:effectLst/>
                <a:latin typeface="+mn-lt"/>
                <a:ea typeface="+mn-ea"/>
                <a:cs typeface="+mn-cs"/>
              </a:rPr>
              <a:t>Diagnosed depression was reported by Women at a higher rate as compared to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highest number of children enrolled in Special Ed services of the NJ counties.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highest number of children receiving early intervention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Sources include:</a:t>
            </a:r>
            <a:endParaRPr lang="en-US" sz="1200" kern="1200" dirty="0" smtClean="0">
              <a:solidFill>
                <a:schemeClr val="tx1"/>
              </a:solidFill>
              <a:effectLst/>
              <a:latin typeface="+mn-lt"/>
              <a:ea typeface="+mn-ea"/>
              <a:cs typeface="+mn-cs"/>
            </a:endParaRPr>
          </a:p>
          <a:p>
            <a:pPr defTabSz="904046">
              <a:defRPr/>
            </a:pPr>
            <a:r>
              <a:rPr lang="en-US" dirty="0" smtClean="0"/>
              <a:t>16.1. </a:t>
            </a:r>
            <a:r>
              <a:rPr lang="en-US" dirty="0" smtClean="0">
                <a:hlinkClick r:id="rId3"/>
              </a:rPr>
              <a:t>http://www.bergenresourcenet.org/</a:t>
            </a:r>
            <a:endParaRPr lang="en-US" dirty="0" smtClean="0"/>
          </a:p>
          <a:p>
            <a:pPr defTabSz="904046">
              <a:defRPr/>
            </a:pPr>
            <a:endParaRPr lang="en-US" dirty="0" smtClean="0"/>
          </a:p>
          <a:p>
            <a:pPr defTabSz="904046">
              <a:defRPr/>
            </a:pPr>
            <a:r>
              <a:rPr lang="en-US" dirty="0" smtClean="0"/>
              <a:t>16.2. </a:t>
            </a:r>
            <a:r>
              <a:rPr lang="en-US" dirty="0" smtClean="0">
                <a:hlinkClick r:id="rId4"/>
              </a:rPr>
              <a:t>https://www.probononj.org/ProviderDirectory.aspx</a:t>
            </a:r>
            <a:endParaRPr lang="en-US" dirty="0" smtClean="0"/>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3101262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9.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8" name="TextBox 7">
            <a:extLst>
              <a:ext uri="{FF2B5EF4-FFF2-40B4-BE49-F238E27FC236}">
                <a16:creationId xmlns:a16="http://schemas.microsoft.com/office/drawing/2014/main" id="{4FC3502E-998F-4187-BA0A-B415E6C52E45}"/>
              </a:ext>
            </a:extLst>
          </p:cNvPr>
          <p:cNvSpPr txBox="1"/>
          <p:nvPr userDrawn="1"/>
        </p:nvSpPr>
        <p:spPr>
          <a:xfrm>
            <a:off x="-165100" y="5638800"/>
            <a:ext cx="3454400" cy="1015663"/>
          </a:xfrm>
          <a:prstGeom prst="rect">
            <a:avLst/>
          </a:prstGeom>
          <a:noFill/>
        </p:spPr>
        <p:txBody>
          <a:bodyPr wrap="square" rtlCol="0">
            <a:spAutoFit/>
          </a:bodyPr>
          <a:lstStyle/>
          <a:p>
            <a:pPr algn="ctr"/>
            <a:r>
              <a:rPr lang="en-US" sz="3600" b="0" dirty="0" smtClean="0">
                <a:solidFill>
                  <a:schemeClr val="bg1"/>
                </a:solidFill>
                <a:latin typeface="Franklin Gothic Demi" panose="020B0703020102020204" pitchFamily="34" charset="0"/>
              </a:rPr>
              <a:t>Bergen County</a:t>
            </a:r>
          </a:p>
          <a:p>
            <a:pPr algn="ctr"/>
            <a:r>
              <a:rPr lang="en-US" sz="2400" b="0" dirty="0" smtClean="0">
                <a:solidFill>
                  <a:schemeClr val="bg1"/>
                </a:solidFill>
                <a:latin typeface="Franklin Gothic Demi" panose="020B0703020102020204" pitchFamily="34" charset="0"/>
              </a:rPr>
              <a:t>New </a:t>
            </a:r>
            <a:r>
              <a:rPr lang="en-US" sz="2400" b="0" dirty="0">
                <a:solidFill>
                  <a:schemeClr val="bg1"/>
                </a:solidFill>
                <a:latin typeface="Franklin Gothic Demi" panose="020B0703020102020204" pitchFamily="34" charset="0"/>
              </a:rPr>
              <a:t>Jersey</a:t>
            </a:r>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descr="Image result for berg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800" y="55432"/>
            <a:ext cx="508000" cy="858967"/>
          </a:xfrm>
          <a:prstGeom prst="rect">
            <a:avLst/>
          </a:prstGeom>
          <a:noFill/>
          <a:ln>
            <a:noFill/>
          </a:ln>
        </p:spPr>
      </p:pic>
      <p:sp>
        <p:nvSpPr>
          <p:cNvPr id="8" name="TextBox 7"/>
          <p:cNvSpPr txBox="1"/>
          <p:nvPr userDrawn="1"/>
        </p:nvSpPr>
        <p:spPr>
          <a:xfrm>
            <a:off x="571500" y="81172"/>
            <a:ext cx="1219200" cy="707886"/>
          </a:xfrm>
          <a:prstGeom prst="rect">
            <a:avLst/>
          </a:prstGeom>
          <a:noFill/>
        </p:spPr>
        <p:txBody>
          <a:bodyPr wrap="square" rtlCol="0">
            <a:spAutoFit/>
          </a:bodyPr>
          <a:lstStyle/>
          <a:p>
            <a:r>
              <a:rPr lang="en-US" sz="2000" b="1" dirty="0" smtClean="0"/>
              <a:t>Bergen</a:t>
            </a:r>
          </a:p>
          <a:p>
            <a:r>
              <a:rPr lang="en-US" sz="2000" b="1" dirty="0" smtClean="0"/>
              <a:t>County</a:t>
            </a:r>
            <a:endParaRPr lang="en-US" sz="2000" b="1" dirty="0"/>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smtClean="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smtClean="0"/>
              <a:t>6.2: </a:t>
            </a:r>
            <a:r>
              <a:rPr lang="en-US" sz="1200" b="1" dirty="0"/>
              <a:t>Individuals (#) enrolled in WIC nutrition program </a:t>
            </a:r>
            <a:endParaRPr lang="en-US" sz="1200" b="1" dirty="0">
              <a:cs typeface="Calibri"/>
            </a:endParaRPr>
          </a:p>
          <a:p>
            <a:pPr lvl="1"/>
            <a:r>
              <a:rPr lang="en-US" sz="1200" dirty="0" smtClean="0"/>
              <a:t>6.3: </a:t>
            </a:r>
            <a:r>
              <a:rPr lang="en-US" sz="1200" b="1" dirty="0"/>
              <a:t>Children (#) receiving free or reduced lunch</a:t>
            </a:r>
            <a:endParaRPr lang="en-US" sz="1200" dirty="0"/>
          </a:p>
          <a:p>
            <a:pPr lvl="1"/>
            <a:r>
              <a:rPr lang="en-US" sz="1200" dirty="0" smtClean="0"/>
              <a:t>6.4: </a:t>
            </a:r>
            <a:r>
              <a:rPr lang="en-US" sz="1200" b="1" dirty="0"/>
              <a:t>Children (#) receiving NJ SNAP supplemental nutrition assistance</a:t>
            </a:r>
            <a:endParaRPr lang="en-US" sz="1200" b="1" dirty="0">
              <a:cs typeface="Calibri"/>
            </a:endParaRPr>
          </a:p>
        </p:txBody>
      </p:sp>
      <p:pic>
        <p:nvPicPr>
          <p:cNvPr id="7" name="Picture 6" descr="Image result for berg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800" y="55432"/>
            <a:ext cx="508000" cy="858967"/>
          </a:xfrm>
          <a:prstGeom prst="rect">
            <a:avLst/>
          </a:prstGeom>
          <a:noFill/>
          <a:ln>
            <a:noFill/>
          </a:ln>
        </p:spPr>
      </p:pic>
      <p:sp>
        <p:nvSpPr>
          <p:cNvPr id="8" name="TextBox 7"/>
          <p:cNvSpPr txBox="1"/>
          <p:nvPr userDrawn="1"/>
        </p:nvSpPr>
        <p:spPr>
          <a:xfrm>
            <a:off x="571500" y="81172"/>
            <a:ext cx="1219200" cy="707886"/>
          </a:xfrm>
          <a:prstGeom prst="rect">
            <a:avLst/>
          </a:prstGeom>
          <a:noFill/>
        </p:spPr>
        <p:txBody>
          <a:bodyPr wrap="square" rtlCol="0">
            <a:spAutoFit/>
          </a:bodyPr>
          <a:lstStyle/>
          <a:p>
            <a:r>
              <a:rPr lang="en-US" sz="2000" b="1" dirty="0" smtClean="0"/>
              <a:t>Bergen</a:t>
            </a:r>
          </a:p>
          <a:p>
            <a:r>
              <a:rPr lang="en-US" sz="2000" b="1" dirty="0" smtClean="0"/>
              <a:t>County</a:t>
            </a:r>
            <a:endParaRPr lang="en-US" sz="2000" b="1" dirty="0"/>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descr="Image result for berg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800" y="55432"/>
            <a:ext cx="508000" cy="858967"/>
          </a:xfrm>
          <a:prstGeom prst="rect">
            <a:avLst/>
          </a:prstGeom>
          <a:noFill/>
          <a:ln>
            <a:noFill/>
          </a:ln>
        </p:spPr>
      </p:pic>
      <p:sp>
        <p:nvSpPr>
          <p:cNvPr id="8" name="TextBox 7"/>
          <p:cNvSpPr txBox="1"/>
          <p:nvPr userDrawn="1"/>
        </p:nvSpPr>
        <p:spPr>
          <a:xfrm>
            <a:off x="571500" y="81172"/>
            <a:ext cx="1219200" cy="707886"/>
          </a:xfrm>
          <a:prstGeom prst="rect">
            <a:avLst/>
          </a:prstGeom>
          <a:noFill/>
        </p:spPr>
        <p:txBody>
          <a:bodyPr wrap="square" rtlCol="0">
            <a:spAutoFit/>
          </a:bodyPr>
          <a:lstStyle/>
          <a:p>
            <a:r>
              <a:rPr lang="en-US" sz="2000" b="1" dirty="0" smtClean="0"/>
              <a:t>Bergen</a:t>
            </a:r>
          </a:p>
          <a:p>
            <a:r>
              <a:rPr lang="en-US" sz="2000" b="1" dirty="0" smtClean="0"/>
              <a:t>County</a:t>
            </a:r>
            <a:endParaRPr lang="en-US" sz="2000" b="1" dirty="0"/>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smtClean="0"/>
              <a:t>11.5: </a:t>
            </a:r>
            <a:r>
              <a:rPr lang="en-US" sz="1200" b="1" dirty="0" smtClean="0"/>
              <a:t>Crime guns recovered (#)</a:t>
            </a:r>
            <a:r>
              <a:rPr lang="en-US" sz="1200" b="1" baseline="0" dirty="0" smtClean="0"/>
              <a:t> in NJ (by county) </a:t>
            </a:r>
            <a:endParaRPr lang="en-US" sz="1200" b="1" dirty="0" smtClean="0">
              <a:cs typeface="Calibri"/>
            </a:endParaRPr>
          </a:p>
          <a:p>
            <a:pPr lvl="1"/>
            <a:r>
              <a:rPr lang="en-US" sz="1200" dirty="0" smtClean="0"/>
              <a:t>11.6: </a:t>
            </a:r>
            <a:r>
              <a:rPr lang="en-US" sz="1200" b="1" dirty="0" smtClean="0"/>
              <a:t>Crime</a:t>
            </a:r>
            <a:r>
              <a:rPr lang="en-US" sz="1200" b="1" baseline="0" dirty="0" smtClean="0"/>
              <a:t> guns recovered (#) across 6 months, in county</a:t>
            </a:r>
            <a:r>
              <a:rPr lang="en-US" sz="1200" b="1" dirty="0" smtClean="0"/>
              <a:t> </a:t>
            </a:r>
            <a:endParaRPr lang="en-US" sz="1200" b="1" dirty="0" smtClean="0">
              <a:cs typeface="Calibri"/>
            </a:endParaRPr>
          </a:p>
          <a:p>
            <a:pPr lvl="1"/>
            <a:r>
              <a:rPr lang="en-US" sz="1200" dirty="0" smtClean="0"/>
              <a:t>11.7</a:t>
            </a:r>
            <a:r>
              <a:rPr lang="en-US" sz="1200" dirty="0"/>
              <a:t>:</a:t>
            </a:r>
            <a:r>
              <a:rPr lang="en-US" sz="1200" b="1" dirty="0"/>
              <a:t> </a:t>
            </a:r>
            <a:r>
              <a:rPr lang="en-US" sz="1200" b="1" dirty="0" smtClean="0"/>
              <a:t>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descr="Image result for berg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800" y="55432"/>
            <a:ext cx="508000" cy="858967"/>
          </a:xfrm>
          <a:prstGeom prst="rect">
            <a:avLst/>
          </a:prstGeom>
          <a:noFill/>
          <a:ln>
            <a:noFill/>
          </a:ln>
        </p:spPr>
      </p:pic>
      <p:sp>
        <p:nvSpPr>
          <p:cNvPr id="8" name="TextBox 7"/>
          <p:cNvSpPr txBox="1"/>
          <p:nvPr userDrawn="1"/>
        </p:nvSpPr>
        <p:spPr>
          <a:xfrm>
            <a:off x="571500" y="81172"/>
            <a:ext cx="1219200" cy="707886"/>
          </a:xfrm>
          <a:prstGeom prst="rect">
            <a:avLst/>
          </a:prstGeom>
          <a:noFill/>
        </p:spPr>
        <p:txBody>
          <a:bodyPr wrap="square" rtlCol="0">
            <a:spAutoFit/>
          </a:bodyPr>
          <a:lstStyle/>
          <a:p>
            <a:r>
              <a:rPr lang="en-US" sz="2000" b="1" dirty="0" smtClean="0"/>
              <a:t>Bergen</a:t>
            </a:r>
          </a:p>
          <a:p>
            <a:r>
              <a:rPr lang="en-US" sz="2000" b="1" dirty="0" smtClean="0"/>
              <a:t>County</a:t>
            </a:r>
            <a:endParaRPr lang="en-US" sz="2000" b="1" dirty="0"/>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t>15.2:</a:t>
            </a:r>
            <a:r>
              <a:rPr lang="en-US" sz="1200" b="1" dirty="0" smtClean="0"/>
              <a:t> </a:t>
            </a:r>
            <a:r>
              <a:rPr lang="en-US" sz="1200" b="1" dirty="0"/>
              <a:t>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descr="Image result for berg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800" y="55432"/>
            <a:ext cx="508000" cy="858967"/>
          </a:xfrm>
          <a:prstGeom prst="rect">
            <a:avLst/>
          </a:prstGeom>
          <a:noFill/>
          <a:ln>
            <a:noFill/>
          </a:ln>
        </p:spPr>
      </p:pic>
      <p:sp>
        <p:nvSpPr>
          <p:cNvPr id="8" name="TextBox 7"/>
          <p:cNvSpPr txBox="1"/>
          <p:nvPr userDrawn="1"/>
        </p:nvSpPr>
        <p:spPr>
          <a:xfrm>
            <a:off x="571500" y="81172"/>
            <a:ext cx="1219200" cy="707886"/>
          </a:xfrm>
          <a:prstGeom prst="rect">
            <a:avLst/>
          </a:prstGeom>
          <a:noFill/>
        </p:spPr>
        <p:txBody>
          <a:bodyPr wrap="square" rtlCol="0">
            <a:spAutoFit/>
          </a:bodyPr>
          <a:lstStyle/>
          <a:p>
            <a:r>
              <a:rPr lang="en-US" sz="2000" b="1" dirty="0" smtClean="0"/>
              <a:t>Bergen</a:t>
            </a:r>
          </a:p>
          <a:p>
            <a:r>
              <a:rPr lang="en-US" sz="2000" b="1" dirty="0" smtClean="0"/>
              <a:t>County</a:t>
            </a:r>
            <a:endParaRPr lang="en-US" sz="2000" b="1" dirty="0"/>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smtClean="0">
                <a:solidFill>
                  <a:schemeClr val="bg1"/>
                </a:solidFill>
                <a:latin typeface="Franklin Gothic Demi" panose="020B0703020102020204" pitchFamily="34" charset="0"/>
              </a:rPr>
              <a:t>Service Needs</a:t>
            </a:r>
          </a:p>
        </p:txBody>
      </p:sp>
      <p:pic>
        <p:nvPicPr>
          <p:cNvPr id="6" name="Picture 5" descr="Image result for berg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800" y="55432"/>
            <a:ext cx="508000" cy="858967"/>
          </a:xfrm>
          <a:prstGeom prst="rect">
            <a:avLst/>
          </a:prstGeom>
          <a:noFill/>
          <a:ln>
            <a:noFill/>
          </a:ln>
        </p:spPr>
      </p:pic>
      <p:sp>
        <p:nvSpPr>
          <p:cNvPr id="7" name="TextBox 6"/>
          <p:cNvSpPr txBox="1"/>
          <p:nvPr userDrawn="1"/>
        </p:nvSpPr>
        <p:spPr>
          <a:xfrm>
            <a:off x="571500" y="81172"/>
            <a:ext cx="1219200" cy="707886"/>
          </a:xfrm>
          <a:prstGeom prst="rect">
            <a:avLst/>
          </a:prstGeom>
          <a:noFill/>
        </p:spPr>
        <p:txBody>
          <a:bodyPr wrap="square" rtlCol="0">
            <a:spAutoFit/>
          </a:bodyPr>
          <a:lstStyle/>
          <a:p>
            <a:r>
              <a:rPr lang="en-US" sz="2000" b="1" dirty="0" smtClean="0"/>
              <a:t>Bergen</a:t>
            </a:r>
          </a:p>
          <a:p>
            <a:r>
              <a:rPr lang="en-US" sz="2000" b="1" dirty="0" smtClean="0"/>
              <a:t>County</a:t>
            </a:r>
            <a:endParaRPr lang="en-US" sz="2000" b="1" dirty="0"/>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berg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800" y="55432"/>
            <a:ext cx="508000" cy="858967"/>
          </a:xfrm>
          <a:prstGeom prst="rect">
            <a:avLst/>
          </a:prstGeom>
          <a:noFill/>
          <a:ln>
            <a:noFill/>
          </a:ln>
        </p:spPr>
      </p:pic>
      <p:sp>
        <p:nvSpPr>
          <p:cNvPr id="6" name="TextBox 5"/>
          <p:cNvSpPr txBox="1"/>
          <p:nvPr userDrawn="1"/>
        </p:nvSpPr>
        <p:spPr>
          <a:xfrm>
            <a:off x="571500" y="81172"/>
            <a:ext cx="1219200" cy="707886"/>
          </a:xfrm>
          <a:prstGeom prst="rect">
            <a:avLst/>
          </a:prstGeom>
          <a:noFill/>
        </p:spPr>
        <p:txBody>
          <a:bodyPr wrap="square" rtlCol="0">
            <a:spAutoFit/>
          </a:bodyPr>
          <a:lstStyle/>
          <a:p>
            <a:r>
              <a:rPr lang="en-US" sz="2000" b="1" dirty="0" smtClean="0"/>
              <a:t>Bergen</a:t>
            </a:r>
          </a:p>
          <a:p>
            <a:r>
              <a:rPr lang="en-US" sz="2000" b="1" dirty="0" smtClean="0"/>
              <a:t>County</a:t>
            </a:r>
            <a:endParaRPr lang="en-US" sz="2000" b="1" dirty="0"/>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berg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800" y="55432"/>
            <a:ext cx="508000" cy="858967"/>
          </a:xfrm>
          <a:prstGeom prst="rect">
            <a:avLst/>
          </a:prstGeom>
          <a:noFill/>
          <a:ln>
            <a:noFill/>
          </a:ln>
        </p:spPr>
      </p:pic>
      <p:sp>
        <p:nvSpPr>
          <p:cNvPr id="6" name="TextBox 5"/>
          <p:cNvSpPr txBox="1"/>
          <p:nvPr userDrawn="1"/>
        </p:nvSpPr>
        <p:spPr>
          <a:xfrm>
            <a:off x="571500" y="81172"/>
            <a:ext cx="1219200" cy="707886"/>
          </a:xfrm>
          <a:prstGeom prst="rect">
            <a:avLst/>
          </a:prstGeom>
          <a:noFill/>
        </p:spPr>
        <p:txBody>
          <a:bodyPr wrap="square" rtlCol="0">
            <a:spAutoFit/>
          </a:bodyPr>
          <a:lstStyle/>
          <a:p>
            <a:r>
              <a:rPr lang="en-US" sz="2000" b="1" dirty="0" smtClean="0"/>
              <a:t>Bergen</a:t>
            </a:r>
          </a:p>
          <a:p>
            <a:r>
              <a:rPr lang="en-US" sz="2000" b="1" dirty="0" smtClean="0"/>
              <a:t>County</a:t>
            </a:r>
            <a:endParaRPr lang="en-US" sz="2000" b="1" dirty="0"/>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descr="Image result for berg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800" y="55432"/>
            <a:ext cx="508000" cy="858967"/>
          </a:xfrm>
          <a:prstGeom prst="rect">
            <a:avLst/>
          </a:prstGeom>
          <a:noFill/>
          <a:ln>
            <a:noFill/>
          </a:ln>
        </p:spPr>
      </p:pic>
      <p:sp>
        <p:nvSpPr>
          <p:cNvPr id="10" name="TextBox 9"/>
          <p:cNvSpPr txBox="1"/>
          <p:nvPr userDrawn="1"/>
        </p:nvSpPr>
        <p:spPr>
          <a:xfrm>
            <a:off x="571500" y="81172"/>
            <a:ext cx="1219200" cy="707886"/>
          </a:xfrm>
          <a:prstGeom prst="rect">
            <a:avLst/>
          </a:prstGeom>
          <a:noFill/>
        </p:spPr>
        <p:txBody>
          <a:bodyPr wrap="square" rtlCol="0">
            <a:spAutoFit/>
          </a:bodyPr>
          <a:lstStyle/>
          <a:p>
            <a:r>
              <a:rPr lang="en-US" sz="2000" b="1" dirty="0" smtClean="0"/>
              <a:t>Bergen</a:t>
            </a:r>
          </a:p>
          <a:p>
            <a:r>
              <a:rPr lang="en-US" sz="2000" b="1" dirty="0" smtClean="0"/>
              <a:t>County</a:t>
            </a:r>
            <a:endParaRPr lang="en-US" sz="2000" b="1" dirty="0"/>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38200" y="914400"/>
            <a:ext cx="854310" cy="1524000"/>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470999" y="4431871"/>
            <a:ext cx="854310" cy="1524000"/>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33589" y="469472"/>
            <a:ext cx="854310" cy="1524000"/>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6079" y="469472"/>
            <a:ext cx="854310" cy="1524000"/>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00880" y="2669600"/>
            <a:ext cx="854310" cy="1524000"/>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65308" y="515823"/>
            <a:ext cx="854310" cy="1524000"/>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bergen county nj map"/>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8274" y="338959"/>
            <a:ext cx="854310" cy="1524000"/>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611367" y="4875288"/>
            <a:ext cx="854310" cy="1524000"/>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05767" y="4850497"/>
            <a:ext cx="854310" cy="1524000"/>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bergen county nj map"/>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986432" y="396826"/>
            <a:ext cx="854310" cy="1524000"/>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633745" y="293984"/>
            <a:ext cx="854310" cy="1524000"/>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573232" y="413363"/>
            <a:ext cx="854310" cy="1524000"/>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464740" y="734965"/>
            <a:ext cx="854310" cy="1524000"/>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452450" y="519272"/>
            <a:ext cx="854310" cy="1524000"/>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945158" y="368181"/>
            <a:ext cx="854310" cy="1524000"/>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38200" y="914400"/>
            <a:ext cx="854310" cy="1524000"/>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7.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5"/>
          <a:stretch>
            <a:fillRect/>
          </a:stretch>
        </p:blipFill>
        <p:spPr>
          <a:xfrm>
            <a:off x="-303261" y="-457200"/>
            <a:ext cx="12798523" cy="7485259"/>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smtClean="0">
                  <a:latin typeface="Franklin Gothic Medium Cond" panose="020B0606030402020204" pitchFamily="34" charset="0"/>
                </a:rPr>
                <a:t>Bergen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
Updated February 2021</a:t>
              </a:r>
              <a:endParaRPr lang="en-US" b="1" dirty="0">
                <a:solidFill>
                  <a:srgbClr val="C00000"/>
                </a:solidFill>
                <a:latin typeface="Franklin Gothic Medium Cond" panose="020B0606030402020204" pitchFamily="34" charset="0"/>
              </a:endParaRPr>
            </a:p>
          </p:txBody>
        </p:sp>
      </p:grpSp>
      <p:pic>
        <p:nvPicPr>
          <p:cNvPr id="11" name="Picture 10" descr="Image result for bergen county nj map"/>
          <p:cNvPicPr/>
          <p:nvPr/>
        </p:nvPicPr>
        <p:blipFill>
          <a:blip r:embed="rId9">
            <a:extLst>
              <a:ext uri="{28A0092B-C50C-407E-A947-70E740481C1C}">
                <a14:useLocalDpi xmlns:a14="http://schemas.microsoft.com/office/drawing/2010/main"/>
              </a:ext>
            </a:extLst>
          </a:blip>
          <a:srcRect/>
          <a:stretch>
            <a:fillRect/>
          </a:stretch>
        </p:blipFill>
        <p:spPr bwMode="auto">
          <a:xfrm>
            <a:off x="6858000" y="4778159"/>
            <a:ext cx="1021427" cy="1681843"/>
          </a:xfrm>
          <a:prstGeom prst="rect">
            <a:avLst/>
          </a:prstGeom>
          <a:noFill/>
          <a:ln>
            <a:noFill/>
          </a:ln>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bergen county nj map"/>
          <p:cNvPicPr/>
          <p:nvPr/>
        </p:nvPicPr>
        <p:blipFill>
          <a:blip r:embed="rId2">
            <a:extLst>
              <a:ext uri="{28A0092B-C50C-407E-A947-70E740481C1C}">
                <a14:useLocalDpi xmlns:a14="http://schemas.microsoft.com/office/drawing/2010/main"/>
              </a:ext>
            </a:extLst>
          </a:blip>
          <a:srcRect/>
          <a:stretch>
            <a:fillRect/>
          </a:stretch>
        </p:blipFill>
        <p:spPr bwMode="auto">
          <a:xfrm>
            <a:off x="228600" y="228601"/>
            <a:ext cx="2615150" cy="4876800"/>
          </a:xfrm>
          <a:prstGeom prst="rect">
            <a:avLst/>
          </a:prstGeom>
          <a:noFill/>
          <a:ln>
            <a:noFill/>
          </a:ln>
        </p:spPr>
      </p:pic>
      <p:pic>
        <p:nvPicPr>
          <p:cNvPr id="5" name="Picture 4" descr="Related image"/>
          <p:cNvPicPr/>
          <p:nvPr/>
        </p:nvPicPr>
        <p:blipFill>
          <a:blip r:embed="rId3" cstate="email">
            <a:extLst>
              <a:ext uri="{28A0092B-C50C-407E-A947-70E740481C1C}">
                <a14:useLocalDpi xmlns:a14="http://schemas.microsoft.com/office/drawing/2010/main"/>
              </a:ext>
            </a:extLst>
          </a:blip>
          <a:srcRect/>
          <a:stretch>
            <a:fillRect/>
          </a:stretch>
        </p:blipFill>
        <p:spPr bwMode="auto">
          <a:xfrm>
            <a:off x="5105400" y="381000"/>
            <a:ext cx="5105400" cy="6019800"/>
          </a:xfrm>
          <a:prstGeom prst="rect">
            <a:avLst/>
          </a:prstGeom>
          <a:noFill/>
          <a:ln>
            <a:noFill/>
          </a:ln>
        </p:spPr>
      </p:pic>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Bergen County Basic Needs</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3444468136"/>
              </p:ext>
            </p:extLst>
          </p:nvPr>
        </p:nvGraphicFramePr>
        <p:xfrm>
          <a:off x="3235258" y="544374"/>
          <a:ext cx="4391802" cy="6230149"/>
        </p:xfrm>
        <a:graphic>
          <a:graphicData uri="http://schemas.openxmlformats.org/drawingml/2006/table">
            <a:tbl>
              <a:tblPr firstRow="1" bandRow="1">
                <a:tableStyleId>{C083E6E3-FA7D-4D7B-A595-EF9225AFEA82}</a:tableStyleId>
              </a:tblPr>
              <a:tblGrid>
                <a:gridCol w="962025">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smtClean="0">
                          <a:latin typeface="Franklin Gothic Book" panose="020B0503020102020204" pitchFamily="34" charset="0"/>
                        </a:rPr>
                        <a:t>2.1</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Families</a:t>
                      </a:r>
                      <a:r>
                        <a:rPr lang="en-US" sz="1400" baseline="0" dirty="0" smtClean="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smtClean="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Median household income</a:t>
                      </a:r>
                      <a:endParaRPr lang="en-US" sz="1400" baseline="0" dirty="0" smtClean="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488970">
                <a:tc>
                  <a:txBody>
                    <a:bodyPr/>
                    <a:lstStyle/>
                    <a:p>
                      <a:r>
                        <a:rPr lang="en-US" sz="1400" dirty="0" smtClean="0">
                          <a:latin typeface="Franklin Gothic Book" panose="020B0503020102020204" pitchFamily="34" charset="0"/>
                        </a:rPr>
                        <a:t>5.1*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Household income</a:t>
                      </a:r>
                      <a:r>
                        <a:rPr lang="en-US" sz="1400" baseline="0" dirty="0" smtClean="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98529">
                <a:tc>
                  <a:txBody>
                    <a:bodyPr/>
                    <a:lstStyle/>
                    <a:p>
                      <a:r>
                        <a:rPr lang="en-US" sz="1400" dirty="0" smtClean="0">
                          <a:latin typeface="Franklin Gothic Book" panose="020B0503020102020204" pitchFamily="34" charset="0"/>
                        </a:rPr>
                        <a:t>6.1*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smtClean="0">
                          <a:latin typeface="Franklin Gothic Book" panose="020B0503020102020204" pitchFamily="34" charset="0"/>
                        </a:rPr>
                        <a:t>8.1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Average minutes of travel time to work</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smtClean="0">
                          <a:latin typeface="Franklin Gothic Book" panose="020B0503020102020204" pitchFamily="34" charset="0"/>
                        </a:rPr>
                        <a:t>8.4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Cost of transportation</a:t>
                      </a:r>
                      <a:r>
                        <a:rPr lang="en-US" sz="1400" baseline="0" dirty="0" smtClean="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smtClean="0">
                          <a:latin typeface="Franklin Gothic Book" panose="020B0503020102020204" pitchFamily="34" charset="0"/>
                        </a:rPr>
                        <a:t>9.1*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Children</a:t>
                      </a:r>
                      <a:r>
                        <a:rPr lang="en-US" sz="1400" baseline="0" dirty="0" smtClean="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94949">
                <a:tc>
                  <a:txBody>
                    <a:bodyPr/>
                    <a:lstStyle/>
                    <a:p>
                      <a:r>
                        <a:rPr lang="en-US" sz="1400" dirty="0" smtClean="0">
                          <a:latin typeface="Franklin Gothic Book" panose="020B0503020102020204" pitchFamily="34" charset="0"/>
                        </a:rPr>
                        <a:t>9.4*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smtClean="0">
                          <a:latin typeface="Franklin Gothic Book" panose="020B0503020102020204" pitchFamily="34" charset="0"/>
                        </a:rPr>
                        <a:t>NJ Family Care Medicaid Participation (Children only)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smtClean="0">
                          <a:latin typeface="Franklin Gothic Book" panose="020B0503020102020204" pitchFamily="34" charset="0"/>
                        </a:rPr>
                        <a:t>9.5*</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Percent of children meeting all immunization</a:t>
                      </a:r>
                      <a:r>
                        <a:rPr lang="en-US" sz="1400" baseline="0" dirty="0" smtClean="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smtClean="0">
                          <a:latin typeface="Franklin Gothic Book" panose="020B0503020102020204" pitchFamily="34" charset="0"/>
                        </a:rPr>
                        <a:t>9.7*</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smtClean="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smtClean="0">
                          <a:latin typeface="Franklin Gothic Book" panose="020B0503020102020204" pitchFamily="34" charset="0"/>
                        </a:rPr>
                        <a:t>10.4*</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smtClean="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781193599"/>
              </p:ext>
            </p:extLst>
          </p:nvPr>
        </p:nvGraphicFramePr>
        <p:xfrm>
          <a:off x="7543800" y="854345"/>
          <a:ext cx="4648200" cy="612935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Bergen County Service Needs</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2663133409"/>
              </p:ext>
            </p:extLst>
          </p:nvPr>
        </p:nvGraphicFramePr>
        <p:xfrm>
          <a:off x="3214943" y="734876"/>
          <a:ext cx="3944287" cy="589119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51889">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72493">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smtClean="0">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09451">
                <a:tc>
                  <a:txBody>
                    <a:bodyPr/>
                    <a:lstStyle/>
                    <a:p>
                      <a:r>
                        <a:rPr lang="en-US" dirty="0" smtClean="0">
                          <a:latin typeface="Franklin Gothic Book" panose="020B0503020102020204" pitchFamily="34" charset="0"/>
                        </a:rPr>
                        <a:t>11.1*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Violent</a:t>
                      </a:r>
                      <a:r>
                        <a:rPr lang="en-US" baseline="0" dirty="0" smtClean="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09451">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Juvenile</a:t>
                      </a:r>
                      <a:r>
                        <a:rPr lang="en-US" baseline="0" dirty="0" smtClean="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18182">
                <a:tc>
                  <a:txBody>
                    <a:bodyPr/>
                    <a:lstStyle/>
                    <a:p>
                      <a:r>
                        <a:rPr lang="en-US" dirty="0" smtClean="0">
                          <a:latin typeface="Franklin Gothic Book" panose="020B0503020102020204" pitchFamily="34" charset="0"/>
                        </a:rPr>
                        <a:t>12.1*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Domestic</a:t>
                      </a:r>
                      <a:r>
                        <a:rPr lang="en-US" baseline="0" dirty="0" smtClean="0">
                          <a:latin typeface="Franklin Gothic Book" panose="020B0503020102020204" pitchFamily="34" charset="0"/>
                        </a:rPr>
                        <a:t>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09451">
                <a:tc>
                  <a:txBody>
                    <a:bodyPr/>
                    <a:lstStyle/>
                    <a:p>
                      <a:r>
                        <a:rPr lang="en-US" dirty="0" smtClean="0">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Change in suspected opioid</a:t>
                      </a:r>
                      <a:r>
                        <a:rPr lang="en-US" baseline="0" dirty="0" smtClean="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75736">
                <a:tc>
                  <a:txBody>
                    <a:bodyPr/>
                    <a:lstStyle/>
                    <a:p>
                      <a:r>
                        <a:rPr lang="en-US" dirty="0" smtClean="0">
                          <a:latin typeface="Franklin Gothic Book" panose="020B0503020102020204" pitchFamily="34" charset="0"/>
                        </a:rPr>
                        <a:t>14.2*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Age adjusted frequency of mental</a:t>
                      </a:r>
                      <a:r>
                        <a:rPr lang="en-US" baseline="0" dirty="0" smtClean="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72493">
                <a:tc>
                  <a:txBody>
                    <a:bodyPr/>
                    <a:lstStyle/>
                    <a:p>
                      <a:r>
                        <a:rPr lang="en-US" dirty="0" smtClean="0">
                          <a:latin typeface="Franklin Gothic Book" panose="020B0503020102020204" pitchFamily="34" charset="0"/>
                        </a:rPr>
                        <a:t>14.6*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Frequency</a:t>
                      </a:r>
                      <a:r>
                        <a:rPr lang="en-US" baseline="0" dirty="0" smtClean="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09451">
                <a:tc>
                  <a:txBody>
                    <a:bodyPr/>
                    <a:lstStyle/>
                    <a:p>
                      <a:r>
                        <a:rPr lang="en-US" dirty="0" smtClean="0">
                          <a:latin typeface="Franklin Gothic Book" panose="020B0503020102020204" pitchFamily="34" charset="0"/>
                        </a:rPr>
                        <a:t>15.1*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Children receiving</a:t>
                      </a:r>
                      <a:r>
                        <a:rPr lang="en-US" baseline="0" dirty="0" smtClean="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09451">
                <a:tc>
                  <a:txBody>
                    <a:bodyPr/>
                    <a:lstStyle/>
                    <a:p>
                      <a:r>
                        <a:rPr lang="en-US" dirty="0" smtClean="0">
                          <a:latin typeface="Franklin Gothic Book" panose="020B0503020102020204" pitchFamily="34" charset="0"/>
                        </a:rPr>
                        <a:t>15.2*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smtClean="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365007009"/>
              </p:ext>
            </p:extLst>
          </p:nvPr>
        </p:nvGraphicFramePr>
        <p:xfrm>
          <a:off x="7084047" y="1054234"/>
          <a:ext cx="5107953" cy="568959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572622772"/>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2015-19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631276909"/>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Three municipalities were selected to illustrate how diversity ranges within the county</a:t>
            </a:r>
          </a:p>
          <a:p>
            <a:pPr algn="just"/>
            <a:r>
              <a:rPr lang="en-US" sz="1000" smtClean="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1620709271"/>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366621523"/>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667434295"/>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840609843"/>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077675934"/>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489929447"/>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3922763930"/>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797070658"/>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smtClean="0">
                <a:latin typeface="Franklin Gothic Book" panose="020B0503020102020204" pitchFamily="34" charset="0"/>
              </a:rPr>
              <a:t>Note that county population size has not been accounted for in this indicator.The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(6,253 or 0.32%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3846777908"/>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395017696"/>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659902845"/>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2756339640"/>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3093653522"/>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3079513610"/>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2285229473"/>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065342407"/>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2708786803"/>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2019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630917598"/>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2839995590"/>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2019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2258137588"/>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094040481"/>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Tree>
    <p:extLst>
      <p:ext uri="{BB962C8B-B14F-4D97-AF65-F5344CB8AC3E}">
        <p14:creationId xmlns:p14="http://schemas.microsoft.com/office/powerpoint/2010/main" val="34076050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3070638958"/>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959118970"/>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County</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757056256"/>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763796458"/>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787443343"/>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506133456"/>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 Median household income is sourced from ACS, Income in the past 12 months (in 2019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167119540"/>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2788343748"/>
              </p:ext>
            </p:extLst>
          </p:nvPr>
        </p:nvGraphicFramePr>
        <p:xfrm>
          <a:off x="3201004" y="538609"/>
          <a:ext cx="64001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1133994963"/>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8154004" y="6036253"/>
            <a:ext cx="1524000" cy="230832"/>
          </a:xfrm>
          <a:prstGeom prst="rect">
            <a:avLst/>
          </a:prstGeom>
          <a:noFill/>
        </p:spPr>
        <p:txBody>
          <a:bodyPr wrap="square" rtlCol="0">
            <a:spAutoFit/>
          </a:bodyPr>
          <a:lstStyle/>
          <a:p>
            <a:r>
              <a:rPr lang="en-US" sz="900" smtClean="0">
                <a:latin typeface="Franklin Gothic Medium" panose="020B0603020102020204" pitchFamily="34" charset="0"/>
              </a:rPr>
              <a:t>NJ avg. 33.1</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314714" y="6027154"/>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27.6</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3489839722"/>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2017,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3798094775"/>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2020,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2043373989"/>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141918033"/>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406166986"/>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164334" y="51816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424483873"/>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794446034"/>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2019-2020</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754085974"/>
              </p:ext>
            </p:extLst>
          </p:nvPr>
        </p:nvGraphicFramePr>
        <p:xfrm>
          <a:off x="3167424" y="779556"/>
          <a:ext cx="8973978"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2014-2020</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985068667"/>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(2018-2019)</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4051749740"/>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321202468"/>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Wages</a:t>
            </a: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2017-2019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1070234564"/>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1811276751"/>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Oct 2019-Sept 2020: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2019-2020</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1221113784"/>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Oct 2019-Sept 2020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99570631"/>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2019,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3106974846"/>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representing median earnings in dollars for full-time, year-round workers in 2019</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1887986691"/>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for median earnings for full-time, year-round workers, 2015-19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549610778"/>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2019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the highest, the middling, and the lowest median income municipalities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860358227"/>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644109849"/>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Uniform Crime Reports, 2019</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Uniform Crime Report, 2019</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350703572"/>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479825929"/>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smtClean="0">
              <a:latin typeface="Franklin Gothic Book" panose="020B0503020102020204" pitchFamily="34" charset="0"/>
            </a:endParaRP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5.1.2020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5.1.2020</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792917554"/>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4204381797"/>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Crime guns recovered (#) in NJ (by county)</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Crime guns recovered (#) November 2019-October 2020, in county</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a:t>
            </a:r>
            <a:r>
              <a:rPr lang="en-US" sz="900" dirty="0" err="1" smtClean="0"/>
              <a:t>NJGUNStat</a:t>
            </a:r>
            <a:r>
              <a:rPr lang="en-US" sz="900" dirty="0" smtClean="0"/>
              <a:t> reports, NJ State Police, Office of the Attorney General (November 2019-October 2020)</a:t>
            </a: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169607148"/>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2108565937"/>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Municipalities in NJ with most crime guns recovered (#)</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318259460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2019</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3723905570"/>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2015-2019</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3159645777"/>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2013-2019</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619120558"/>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3658748997"/>
              </p:ext>
            </p:extLst>
          </p:nvPr>
        </p:nvGraphicFramePr>
        <p:xfrm>
          <a:off x="3581400" y="685800"/>
          <a:ext cx="8158625" cy="57150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countywide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12.5: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1377925954"/>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2018 and 2019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4213657368"/>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1698768399"/>
              </p:ext>
            </p:extLst>
          </p:nvPr>
        </p:nvGraphicFramePr>
        <p:xfrm>
          <a:off x="3124200" y="887691"/>
          <a:ext cx="5410200"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2439691597"/>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1317368664"/>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Department of Health Division of Mental Health and Addiction Services Office of Planning, Research, Evaluation and Prevention, September 2019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662169690"/>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5926918"/>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2228625938"/>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1" name="Chart 10">
            <a:extLst>
              <a:ext uri="{FF2B5EF4-FFF2-40B4-BE49-F238E27FC236}">
                <a16:creationId xmlns:a16="http://schemas.microsoft.com/office/drawing/2014/main" id="{44951912-7FA3-42A2-A1F3-4F9159A521FF}"/>
              </a:ext>
            </a:extLst>
          </p:cNvPr>
          <p:cNvGraphicFramePr/>
          <p:nvPr>
            <p:custDataLst>
              <p:tags r:id="rId8"/>
            </p:custDataLst>
            <p:extLst>
              <p:ext uri="{D42A27DB-BD31-4B8C-83A1-F6EECF244321}">
                <p14:modId xmlns:p14="http://schemas.microsoft.com/office/powerpoint/2010/main" val="142618901"/>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87570650"/>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191749240"/>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4044821643"/>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1578239682"/>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076439785"/>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595586337"/>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3439758646"/>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2018-2019</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165752980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756010-C797-4F0F-BE44-5AF1B791E3BC}"/>
              </a:ext>
            </a:extLst>
          </p:cNvPr>
          <p:cNvSpPr/>
          <p:nvPr/>
        </p:nvSpPr>
        <p:spPr>
          <a:xfrm>
            <a:off x="3352800" y="685800"/>
            <a:ext cx="4137442" cy="598932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spc="-20" dirty="0">
                <a:latin typeface="Franklin Gothic Medium" panose="020B0603020102020204" pitchFamily="34" charset="0"/>
              </a:rPr>
              <a:t>Partnership for Maternal and Child Health of Northern NJ </a:t>
            </a:r>
            <a:r>
              <a:rPr lang="en-US" sz="1100" dirty="0">
                <a:solidFill>
                  <a:srgbClr val="C00000"/>
                </a:solidFill>
                <a:latin typeface="Franklin Gothic Medium" panose="020B0603020102020204" pitchFamily="34" charset="0"/>
              </a:rPr>
              <a:t>[Family Counseling]</a:t>
            </a:r>
            <a:endParaRPr lang="en-US" sz="1400" spc="-20" dirty="0">
              <a:latin typeface="Franklin Gothic Medium" panose="020B0603020102020204" pitchFamily="34" charset="0"/>
            </a:endParaRP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Bergen County Office for Children </a:t>
            </a:r>
            <a:r>
              <a:rPr lang="en-US" sz="1100" dirty="0">
                <a:solidFill>
                  <a:srgbClr val="C00000"/>
                </a:solidFill>
                <a:latin typeface="Franklin Gothic Medium" panose="020B0603020102020204" pitchFamily="34" charset="0"/>
              </a:rPr>
              <a:t>[Childcare]</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Alliance for the Betterment of Citizens with Disabilities (ABCD) </a:t>
            </a:r>
            <a:r>
              <a:rPr lang="en-US" sz="1100" dirty="0">
                <a:solidFill>
                  <a:srgbClr val="C00000"/>
                </a:solidFill>
                <a:latin typeface="Franklin Gothic Medium" panose="020B0603020102020204" pitchFamily="34" charset="0"/>
              </a:rPr>
              <a:t>[Developmental Disabilities]</a:t>
            </a:r>
          </a:p>
          <a:p>
            <a:endParaRPr lang="en-US" sz="1100" dirty="0">
              <a:latin typeface="Franklin Gothic Medium" panose="020B0603020102020204" pitchFamily="34" charset="0"/>
            </a:endParaRPr>
          </a:p>
          <a:p>
            <a:pPr lvl="0"/>
            <a:r>
              <a:rPr lang="en-US" sz="1400" spc="-20" dirty="0">
                <a:latin typeface="Franklin Gothic Medium" panose="020B0603020102020204" pitchFamily="34" charset="0"/>
              </a:rPr>
              <a:t>Bergen Family Center </a:t>
            </a:r>
            <a:r>
              <a:rPr lang="en-US" sz="1100" dirty="0">
                <a:solidFill>
                  <a:srgbClr val="C00000"/>
                </a:solidFill>
                <a:latin typeface="Franklin Gothic Medium" panose="020B0603020102020204" pitchFamily="34" charset="0"/>
              </a:rPr>
              <a:t>[Youth/Childcare/After School/Counseling]</a:t>
            </a:r>
          </a:p>
          <a:p>
            <a:pPr lvl="0"/>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Community Networking Association of NJ </a:t>
            </a:r>
            <a:r>
              <a:rPr lang="en-US" sz="1100" dirty="0">
                <a:solidFill>
                  <a:srgbClr val="C00000"/>
                </a:solidFill>
                <a:latin typeface="Franklin Gothic Medium" panose="020B0603020102020204" pitchFamily="34" charset="0"/>
              </a:rPr>
              <a:t>[Employment]</a:t>
            </a:r>
          </a:p>
          <a:p>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Comprehensive Behavioral Healthcare (</a:t>
            </a:r>
            <a:r>
              <a:rPr lang="en-US" sz="1400" spc="-20" dirty="0" err="1">
                <a:latin typeface="Franklin Gothic Medium" panose="020B0603020102020204" pitchFamily="34" charset="0"/>
              </a:rPr>
              <a:t>CBHCare</a:t>
            </a:r>
            <a:r>
              <a:rPr lang="en-US" sz="1400" spc="-20" dirty="0">
                <a:latin typeface="Franklin Gothic Medium" panose="020B0603020102020204" pitchFamily="34" charset="0"/>
              </a:rPr>
              <a:t>) </a:t>
            </a:r>
            <a:r>
              <a:rPr lang="en-US" sz="1100" dirty="0">
                <a:solidFill>
                  <a:srgbClr val="C00000"/>
                </a:solidFill>
                <a:latin typeface="Franklin Gothic Medium" panose="020B0603020102020204" pitchFamily="34" charset="0"/>
              </a:rPr>
              <a:t>[Mental and Behavioral Health]</a:t>
            </a:r>
          </a:p>
          <a:p>
            <a:pPr lvl="0"/>
            <a:endParaRPr lang="en-US" sz="1100" dirty="0">
              <a:solidFill>
                <a:srgbClr val="C00000"/>
              </a:solidFill>
              <a:latin typeface="Franklin Gothic Medium" panose="020B0603020102020204" pitchFamily="34" charset="0"/>
            </a:endParaRPr>
          </a:p>
          <a:p>
            <a:pPr lvl="0"/>
            <a:r>
              <a:rPr lang="en-US" sz="1400" spc="-20" dirty="0">
                <a:latin typeface="Franklin Gothic Medium" panose="020B0603020102020204" pitchFamily="34" charset="0"/>
              </a:rPr>
              <a:t>Eva’s Village Hope Residence for Mothers with Children </a:t>
            </a:r>
            <a:r>
              <a:rPr lang="en-US" sz="1100" dirty="0">
                <a:solidFill>
                  <a:srgbClr val="C00000"/>
                </a:solidFill>
                <a:latin typeface="Franklin Gothic Medium" panose="020B0603020102020204" pitchFamily="34" charset="0"/>
              </a:rPr>
              <a:t>[Therapeutic Services]</a:t>
            </a:r>
          </a:p>
          <a:p>
            <a:endParaRPr lang="en-US" sz="1400" spc="-20" dirty="0">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Oasis </a:t>
            </a:r>
            <a:r>
              <a:rPr lang="en-US" sz="1100" dirty="0">
                <a:solidFill>
                  <a:srgbClr val="C00000"/>
                </a:solidFill>
                <a:latin typeface="Franklin Gothic Medium" panose="020B0603020102020204" pitchFamily="34" charset="0"/>
              </a:rPr>
              <a:t>[Support for Mothers]</a:t>
            </a:r>
          </a:p>
          <a:p>
            <a:endParaRPr lang="en-US" sz="1400" spc="-20" dirty="0">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The Arc of Bergen and Passaic </a:t>
            </a:r>
            <a:r>
              <a:rPr lang="en-US" sz="1100" dirty="0">
                <a:solidFill>
                  <a:srgbClr val="C00000"/>
                </a:solidFill>
                <a:latin typeface="Franklin Gothic Medium" panose="020B0603020102020204" pitchFamily="34" charset="0"/>
              </a:rPr>
              <a:t>[Developmental Disabilities]</a:t>
            </a:r>
          </a:p>
          <a:p>
            <a:endParaRPr lang="en-US" sz="1400" spc="-20" dirty="0" smtClean="0">
              <a:latin typeface="Franklin Gothic Medium" panose="020B0603020102020204" pitchFamily="34" charset="0"/>
            </a:endParaRPr>
          </a:p>
          <a:p>
            <a:endParaRPr lang="en-US" sz="1400" spc="-20" dirty="0">
              <a:latin typeface="Franklin Gothic Medium" panose="020B0603020102020204" pitchFamily="34" charset="0"/>
            </a:endParaRPr>
          </a:p>
        </p:txBody>
      </p:sp>
      <p:sp>
        <p:nvSpPr>
          <p:cNvPr id="5" name="Rectangle 4">
            <a:extLst>
              <a:ext uri="{FF2B5EF4-FFF2-40B4-BE49-F238E27FC236}">
                <a16:creationId xmlns:a16="http://schemas.microsoft.com/office/drawing/2014/main" id="{1A1EBF27-7DEB-4DC4-A5DE-ABEEA857FC51}"/>
              </a:ext>
            </a:extLst>
          </p:cNvPr>
          <p:cNvSpPr/>
          <p:nvPr/>
        </p:nvSpPr>
        <p:spPr>
          <a:xfrm>
            <a:off x="8077200" y="685800"/>
            <a:ext cx="3886200" cy="557784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Northeast NJ Legal Services</a:t>
            </a:r>
          </a:p>
          <a:p>
            <a:pPr fontAlgn="base"/>
            <a:r>
              <a:rPr lang="en-US" sz="1400" spc="-20" dirty="0">
                <a:latin typeface="Franklin Gothic Medium" panose="020B0603020102020204" pitchFamily="34" charset="0"/>
              </a:rPr>
              <a:t>  Legal Services of NJ</a:t>
            </a:r>
          </a:p>
          <a:p>
            <a:pPr fontAlgn="base"/>
            <a:r>
              <a:rPr lang="en-US" sz="1400" spc="-20" dirty="0">
                <a:latin typeface="Franklin Gothic Medium" panose="020B0603020102020204" pitchFamily="34" charset="0"/>
              </a:rPr>
              <a:t>  ACLU of New Jersey</a:t>
            </a:r>
          </a:p>
          <a:p>
            <a:pPr fontAlgn="base"/>
            <a:r>
              <a:rPr lang="en-US" sz="1400" spc="-20" dirty="0">
                <a:latin typeface="Franklin Gothic Medium" panose="020B0603020102020204" pitchFamily="34" charset="0"/>
              </a:rPr>
              <a:t>  Human Rights First</a:t>
            </a:r>
            <a:br>
              <a:rPr lang="en-US" sz="1400" spc="-20" dirty="0">
                <a:latin typeface="Franklin Gothic Medium" panose="020B0603020102020204" pitchFamily="34" charset="0"/>
              </a:rPr>
            </a:br>
            <a:r>
              <a:rPr lang="en-US" sz="1400" spc="-20" dirty="0">
                <a:latin typeface="Franklin Gothic Medium" panose="020B0603020102020204" pitchFamily="34" charset="0"/>
              </a:rPr>
              <a:t>  KIND</a:t>
            </a:r>
          </a:p>
          <a:p>
            <a:pPr fontAlgn="base"/>
            <a:r>
              <a:rPr lang="en-US" sz="1400" spc="-20" dirty="0">
                <a:latin typeface="Franklin Gothic Medium" panose="020B0603020102020204" pitchFamily="34" charset="0"/>
              </a:rPr>
              <a:t>  Volunteer Lawyers for Justice</a:t>
            </a: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100" dirty="0">
                <a:latin typeface="Franklin Gothic Medium" panose="020B0603020102020204" pitchFamily="34" charset="0"/>
              </a:rPr>
              <a:t> </a:t>
            </a:r>
          </a:p>
          <a:p>
            <a:r>
              <a:rPr lang="en-US" sz="11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a:t>
            </a:r>
            <a:r>
              <a:rPr lang="en-US" sz="1400" spc="-20" dirty="0" smtClean="0">
                <a:latin typeface="Franklin Gothic Medium" panose="020B0603020102020204" pitchFamily="34" charset="0"/>
              </a:rPr>
              <a:t>Military Legal </a:t>
            </a:r>
            <a:r>
              <a:rPr lang="en-US" sz="1400" spc="-20" smtClean="0">
                <a:latin typeface="Franklin Gothic Medium" panose="020B0603020102020204" pitchFamily="34" charset="0"/>
              </a:rPr>
              <a:t>Assistance Program</a:t>
            </a:r>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t>
            </a:r>
          </a:p>
          <a:p>
            <a:pPr fontAlgn="base"/>
            <a:r>
              <a:rPr lang="en-US" sz="1400" spc="-20" dirty="0">
                <a:latin typeface="Franklin Gothic Medium" panose="020B0603020102020204" pitchFamily="34" charset="0"/>
              </a:rPr>
              <a:t>  </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36800552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fba8323437395016c4a7&quot;,&quot;SmartGridHorizontal&quot;:0,&quot;LinkedExcelSources&quot;:{&quot;5fe23fb73839382b0c757267&quot;:&quot;{{Desktop}}\\Bergen_County_1-13-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22034</TotalTime>
  <Words>9718</Words>
  <Application>Microsoft Office PowerPoint</Application>
  <PresentationFormat>Widescreen</PresentationFormat>
  <Paragraphs>876</Paragraphs>
  <Slides>88</Slides>
  <Notes>66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88</vt:i4>
      </vt:variant>
    </vt:vector>
  </HeadingPairs>
  <TitlesOfParts>
    <vt:vector size="96"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p:lastModifiedBy>
  <cp:revision>1452</cp:revision>
  <dcterms:created xsi:type="dcterms:W3CDTF">2006-08-16T00:00:00Z</dcterms:created>
  <dcterms:modified xsi:type="dcterms:W3CDTF">2021-02-15T22:54:32Z</dcterms:modified>
</cp:coreProperties>
</file>