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75973" autoAdjust="0"/>
  </p:normalViewPr>
  <p:slideViewPr>
    <p:cSldViewPr>
      <p:cViewPr varScale="1">
        <p:scale>
          <a:sx n="91" d="100"/>
          <a:sy n="91" d="100"/>
        </p:scale>
        <p:origin x="1440" y="11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Bergen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0.72699999999999998</c:v>
                </c:pt>
                <c:pt idx="1">
                  <c:v>7.0000000000000007E-2</c:v>
                </c:pt>
                <c:pt idx="2">
                  <c:v>5.0000000000000001E-3</c:v>
                </c:pt>
                <c:pt idx="3">
                  <c:v>0.17299999999999999</c:v>
                </c:pt>
                <c:pt idx="4">
                  <c:v>1E-3</c:v>
                </c:pt>
                <c:pt idx="5">
                  <c:v>4.9000000000000002E-2</c:v>
                </c:pt>
                <c:pt idx="6">
                  <c:v>0.189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512196920"/>
        <c:axId val="512196528"/>
      </c:barChart>
      <c:catAx>
        <c:axId val="51219692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196528"/>
        <c:crosses val="autoZero"/>
        <c:auto val="1"/>
        <c:lblAlgn val="ctr"/>
        <c:lblOffset val="100"/>
        <c:noMultiLvlLbl val="0"/>
      </c:catAx>
      <c:valAx>
        <c:axId val="512196528"/>
        <c:scaling>
          <c:orientation val="minMax"/>
          <c:max val="1"/>
        </c:scaling>
        <c:delete val="1"/>
        <c:axPos val="l"/>
        <c:numFmt formatCode="0%" sourceLinked="1"/>
        <c:majorTickMark val="none"/>
        <c:minorTickMark val="none"/>
        <c:tickLblPos val="nextTo"/>
        <c:crossAx val="512196920"/>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0.73899999999999999</c:v>
                </c:pt>
                <c:pt idx="1">
                  <c:v>0.72899999999999998</c:v>
                </c:pt>
                <c:pt idx="2">
                  <c:v>0.72199999999999998</c:v>
                </c:pt>
                <c:pt idx="3">
                  <c:v>0.72699999999999998</c:v>
                </c:pt>
                <c:pt idx="4">
                  <c:v>0.72699999999999998</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6.4000000000000001E-2</c:v>
                </c:pt>
                <c:pt idx="1">
                  <c:v>6.5000000000000002E-2</c:v>
                </c:pt>
                <c:pt idx="2">
                  <c:v>6.6000000000000003E-2</c:v>
                </c:pt>
                <c:pt idx="3">
                  <c:v>6.8000000000000005E-2</c:v>
                </c:pt>
                <c:pt idx="4">
                  <c:v>7.0000000000000007E-2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5.0000000000000001E-3</c:v>
                </c:pt>
                <c:pt idx="1">
                  <c:v>5.0000000000000001E-3</c:v>
                </c:pt>
                <c:pt idx="2">
                  <c:v>5.0000000000000001E-3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0.159</c:v>
                </c:pt>
                <c:pt idx="1">
                  <c:v>0.16200000000000001</c:v>
                </c:pt>
                <c:pt idx="2">
                  <c:v>0.16600000000000001</c:v>
                </c:pt>
                <c:pt idx="3">
                  <c:v>0.16900000000000001</c:v>
                </c:pt>
                <c:pt idx="4">
                  <c:v>0.17299999999999999</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0.16800000000000001</c:v>
                </c:pt>
                <c:pt idx="1">
                  <c:v>0.17399999999999999</c:v>
                </c:pt>
                <c:pt idx="2">
                  <c:v>0.17899999999999999</c:v>
                </c:pt>
                <c:pt idx="3">
                  <c:v>0.184</c:v>
                </c:pt>
                <c:pt idx="4">
                  <c:v>0.189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12195744"/>
        <c:axId val="512195352"/>
      </c:lineChart>
      <c:catAx>
        <c:axId val="51219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195352"/>
        <c:crosses val="autoZero"/>
        <c:auto val="1"/>
        <c:lblAlgn val="ctr"/>
        <c:lblOffset val="100"/>
        <c:noMultiLvlLbl val="0"/>
      </c:catAx>
      <c:valAx>
        <c:axId val="512195352"/>
        <c:scaling>
          <c:orientation val="minMax"/>
        </c:scaling>
        <c:delete val="1"/>
        <c:axPos val="l"/>
        <c:numFmt formatCode="0%" sourceLinked="1"/>
        <c:majorTickMark val="none"/>
        <c:minorTickMark val="none"/>
        <c:tickLblPos val="nextTo"/>
        <c:crossAx val="512195744"/>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Sheet1!$B$2:$B$4</c:f>
              <c:numCache>
                <c:formatCode>0%</c:formatCode>
                <c:ptCount val="3"/>
                <c:pt idx="0">
                  <c:v>0.96599999999999997</c:v>
                </c:pt>
                <c:pt idx="1">
                  <c:v>0.79800000000000004</c:v>
                </c:pt>
                <c:pt idx="2">
                  <c:v>0.30499999999999999</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Sheet1!$C$2:$C$4</c:f>
              <c:numCache>
                <c:formatCode>0%</c:formatCode>
                <c:ptCount val="3"/>
                <c:pt idx="0">
                  <c:v>1.2999999999999999E-2</c:v>
                </c:pt>
                <c:pt idx="1">
                  <c:v>1.0999999999999999E-2</c:v>
                </c:pt>
                <c:pt idx="2">
                  <c:v>2.9000000000000001E-2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Sheet1!$D$2:$D$4</c:f>
              <c:numCache>
                <c:formatCode>0%</c:formatCode>
                <c:ptCount val="3"/>
                <c:pt idx="0">
                  <c:v>1.9E-2</c:v>
                </c:pt>
                <c:pt idx="1">
                  <c:v>0.20399999999999999</c:v>
                </c:pt>
                <c:pt idx="2">
                  <c:v>0.57299999999999995</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Harrington Park </c:v>
                </c:pt>
                <c:pt idx="2">
                  <c:v>Palisades Park </c:v>
                </c:pt>
              </c:strCache>
            </c:strRef>
          </c:cat>
          <c:val>
            <c:numRef>
              <c:f>Sheet1!$E$2:$E$4</c:f>
              <c:numCache>
                <c:formatCode>0%</c:formatCode>
                <c:ptCount val="3"/>
                <c:pt idx="0">
                  <c:v>0.13300000000000001</c:v>
                </c:pt>
                <c:pt idx="1">
                  <c:v>7.3999999999999996E-2</c:v>
                </c:pt>
                <c:pt idx="2">
                  <c:v>0.21099999999999999</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512198096"/>
        <c:axId val="512198488"/>
      </c:barChart>
      <c:catAx>
        <c:axId val="51219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198488"/>
        <c:crosses val="autoZero"/>
        <c:auto val="1"/>
        <c:lblAlgn val="ctr"/>
        <c:lblOffset val="100"/>
        <c:noMultiLvlLbl val="0"/>
      </c:catAx>
      <c:valAx>
        <c:axId val="512198488"/>
        <c:scaling>
          <c:orientation val="minMax"/>
        </c:scaling>
        <c:delete val="1"/>
        <c:axPos val="l"/>
        <c:numFmt formatCode="0%" sourceLinked="1"/>
        <c:majorTickMark val="none"/>
        <c:minorTickMark val="none"/>
        <c:tickLblPos val="nextTo"/>
        <c:crossAx val="51219809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0.29599999999999999</c:v>
                </c:pt>
                <c:pt idx="1">
                  <c:v>0.3</c:v>
                </c:pt>
                <c:pt idx="2">
                  <c:v>0.30199999999999999</c:v>
                </c:pt>
                <c:pt idx="3">
                  <c:v>0.30399999999999999</c:v>
                </c:pt>
                <c:pt idx="4">
                  <c:v>0.30499999999999999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05121824"/>
        <c:axId val="505122216"/>
      </c:lineChart>
      <c:catAx>
        <c:axId val="50512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5122216"/>
        <c:crosses val="autoZero"/>
        <c:auto val="1"/>
        <c:lblAlgn val="ctr"/>
        <c:lblOffset val="100"/>
        <c:noMultiLvlLbl val="0"/>
      </c:catAx>
      <c:valAx>
        <c:axId val="505122216"/>
        <c:scaling>
          <c:orientation val="minMax"/>
          <c:max val="1"/>
        </c:scaling>
        <c:delete val="1"/>
        <c:axPos val="l"/>
        <c:numFmt formatCode="0%" sourceLinked="1"/>
        <c:majorTickMark val="none"/>
        <c:minorTickMark val="none"/>
        <c:tickLblPos val="nextTo"/>
        <c:crossAx val="505121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8">
                  <c:v>0.30499999999999999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505123000"/>
        <c:axId val="505123392"/>
      </c:barChart>
      <c:catAx>
        <c:axId val="505123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123392"/>
        <c:crosses val="autoZero"/>
        <c:auto val="1"/>
        <c:lblAlgn val="ctr"/>
        <c:lblOffset val="100"/>
        <c:noMultiLvlLbl val="0"/>
      </c:catAx>
      <c:valAx>
        <c:axId val="505123392"/>
        <c:scaling>
          <c:orientation val="minMax"/>
        </c:scaling>
        <c:delete val="1"/>
        <c:axPos val="b"/>
        <c:numFmt formatCode="0%" sourceLinked="1"/>
        <c:majorTickMark val="none"/>
        <c:minorTickMark val="none"/>
        <c:tickLblPos val="nextTo"/>
        <c:crossAx val="50512300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Palisades Park</c:v>
                </c:pt>
                <c:pt idx="1">
                  <c:v>Fort Lee </c:v>
                </c:pt>
                <c:pt idx="2">
                  <c:v>Fairview </c:v>
                </c:pt>
                <c:pt idx="3">
                  <c:v>Ridgefield </c:v>
                </c:pt>
                <c:pt idx="4">
                  <c:v>Cliffside Park </c:v>
                </c:pt>
                <c:pt idx="5">
                  <c:v>Edgewater </c:v>
                </c:pt>
                <c:pt idx="6">
                  <c:v>Little Ferry </c:v>
                </c:pt>
                <c:pt idx="7">
                  <c:v>Englewood Cliffs </c:v>
                </c:pt>
                <c:pt idx="8">
                  <c:v>Leonia</c:v>
                </c:pt>
                <c:pt idx="9">
                  <c:v>Wallington </c:v>
                </c:pt>
              </c:strCache>
            </c:strRef>
          </c:cat>
          <c:val>
            <c:numRef>
              <c:f>Sheet1!$B$2:$B$11</c:f>
              <c:numCache>
                <c:formatCode>0.00%</c:formatCode>
                <c:ptCount val="10"/>
                <c:pt idx="0">
                  <c:v>0.63600000000000001</c:v>
                </c:pt>
                <c:pt idx="1">
                  <c:v>0.52</c:v>
                </c:pt>
                <c:pt idx="2">
                  <c:v>0.51</c:v>
                </c:pt>
                <c:pt idx="3">
                  <c:v>0.47599999999999998</c:v>
                </c:pt>
                <c:pt idx="4">
                  <c:v>0.47499999999999998</c:v>
                </c:pt>
                <c:pt idx="5">
                  <c:v>0.45200000000000001</c:v>
                </c:pt>
                <c:pt idx="6">
                  <c:v>0.443</c:v>
                </c:pt>
                <c:pt idx="7">
                  <c:v>0.42899999999999999</c:v>
                </c:pt>
                <c:pt idx="8">
                  <c:v>0.42899999999999999</c:v>
                </c:pt>
                <c:pt idx="9">
                  <c:v>0.42399999999999999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Bergen county avg 30.5%</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Palisades Park</c:v>
                </c:pt>
                <c:pt idx="1">
                  <c:v>Fort Lee </c:v>
                </c:pt>
                <c:pt idx="2">
                  <c:v>Fairview </c:v>
                </c:pt>
                <c:pt idx="3">
                  <c:v>Ridgefield </c:v>
                </c:pt>
                <c:pt idx="4">
                  <c:v>Cliffside Park </c:v>
                </c:pt>
                <c:pt idx="5">
                  <c:v>Edgewater </c:v>
                </c:pt>
                <c:pt idx="6">
                  <c:v>Little Ferry </c:v>
                </c:pt>
                <c:pt idx="7">
                  <c:v>Englewood Cliffs </c:v>
                </c:pt>
                <c:pt idx="8">
                  <c:v>Leonia</c:v>
                </c:pt>
                <c:pt idx="9">
                  <c:v>Wallington </c:v>
                </c:pt>
              </c:strCache>
            </c:strRef>
          </c:cat>
          <c:val>
            <c:numRef>
              <c:f>Sheet1!$C$2:$C$11</c:f>
              <c:numCache>
                <c:formatCode>0%</c:formatCode>
                <c:ptCount val="10"/>
                <c:pt idx="0">
                  <c:v>0.30499999999999999</c:v>
                </c:pt>
                <c:pt idx="1">
                  <c:v>0.30499999999999999</c:v>
                </c:pt>
                <c:pt idx="2">
                  <c:v>0.30499999999999999</c:v>
                </c:pt>
                <c:pt idx="3">
                  <c:v>0.30499999999999999</c:v>
                </c:pt>
                <c:pt idx="4">
                  <c:v>0.30499999999999999</c:v>
                </c:pt>
                <c:pt idx="5">
                  <c:v>0.30499999999999999</c:v>
                </c:pt>
                <c:pt idx="6">
                  <c:v>0.30499999999999999</c:v>
                </c:pt>
                <c:pt idx="7">
                  <c:v>0.30499999999999999</c:v>
                </c:pt>
                <c:pt idx="8">
                  <c:v>0.30499999999999999</c:v>
                </c:pt>
                <c:pt idx="9">
                  <c:v>0.30499999999999999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56856568"/>
        <c:axId val="356856960"/>
      </c:barChart>
      <c:catAx>
        <c:axId val="356856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6856960"/>
        <c:crosses val="autoZero"/>
        <c:auto val="1"/>
        <c:lblAlgn val="ctr"/>
        <c:lblOffset val="100"/>
        <c:noMultiLvlLbl val="0"/>
      </c:catAx>
      <c:valAx>
        <c:axId val="356856960"/>
        <c:scaling>
          <c:orientation val="minMax"/>
        </c:scaling>
        <c:delete val="1"/>
        <c:axPos val="b"/>
        <c:numFmt formatCode="0.00%" sourceLinked="1"/>
        <c:majorTickMark val="none"/>
        <c:minorTickMark val="none"/>
        <c:tickLblPos val="nextTo"/>
        <c:crossAx val="35685656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846257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0.61299999999999999</c:v>
                </c:pt>
                <c:pt idx="1">
                  <c:v>0.60799999999999998</c:v>
                </c:pt>
                <c:pt idx="2">
                  <c:v>0.60899999999999999</c:v>
                </c:pt>
                <c:pt idx="3">
                  <c:v>0.60499999999999998</c:v>
                </c:pt>
                <c:pt idx="4">
                  <c:v>0.60099999999999998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56857744"/>
        <c:axId val="356858136"/>
      </c:lineChart>
      <c:catAx>
        <c:axId val="35685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6858136"/>
        <c:crosses val="autoZero"/>
        <c:auto val="1"/>
        <c:lblAlgn val="ctr"/>
        <c:lblOffset val="100"/>
        <c:noMultiLvlLbl val="0"/>
      </c:catAx>
      <c:valAx>
        <c:axId val="356858136"/>
        <c:scaling>
          <c:orientation val="minMax"/>
          <c:max val="1"/>
        </c:scaling>
        <c:delete val="1"/>
        <c:axPos val="l"/>
        <c:numFmt formatCode="0%" sourceLinked="1"/>
        <c:majorTickMark val="out"/>
        <c:minorTickMark val="none"/>
        <c:tickLblPos val="nextTo"/>
        <c:crossAx val="356857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4">
                  <c:v>0.60099999999999998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56858920"/>
        <c:axId val="356859312"/>
      </c:barChart>
      <c:catAx>
        <c:axId val="356858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6859312"/>
        <c:crosses val="autoZero"/>
        <c:auto val="1"/>
        <c:lblAlgn val="ctr"/>
        <c:lblOffset val="100"/>
        <c:noMultiLvlLbl val="0"/>
      </c:catAx>
      <c:valAx>
        <c:axId val="356859312"/>
        <c:scaling>
          <c:orientation val="minMax"/>
        </c:scaling>
        <c:delete val="1"/>
        <c:axPos val="b"/>
        <c:numFmt formatCode="0%" sourceLinked="1"/>
        <c:majorTickMark val="none"/>
        <c:minorTickMark val="none"/>
        <c:tickLblPos val="nextTo"/>
        <c:crossAx val="3568589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Midland Park </c:v>
                </c:pt>
                <c:pt idx="1">
                  <c:v>Maywood</c:v>
                </c:pt>
                <c:pt idx="2">
                  <c:v>Palisades Park</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Bergen county avg 60.1% </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Midland Park </c:v>
                </c:pt>
                <c:pt idx="1">
                  <c:v>Maywood</c:v>
                </c:pt>
                <c:pt idx="2">
                  <c:v>Palisades Park</c:v>
                </c:pt>
              </c:strCache>
            </c:strRef>
          </c:cat>
          <c:val>
            <c:numRef>
              <c:f>Sheet1!$D$2:$D$4</c:f>
              <c:numCache>
                <c:formatCode>0%</c:formatCode>
                <c:ptCount val="3"/>
                <c:pt idx="0">
                  <c:v>0.60099999999999998</c:v>
                </c:pt>
                <c:pt idx="1">
                  <c:v>0.60099999999999998</c:v>
                </c:pt>
                <c:pt idx="2">
                  <c:v>0.60099999999999998</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56860096"/>
        <c:axId val="356860488"/>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Midland Park </c:v>
                </c:pt>
                <c:pt idx="1">
                  <c:v>Maywood</c:v>
                </c:pt>
                <c:pt idx="2">
                  <c:v>Palisades Park</c:v>
                </c:pt>
              </c:strCache>
            </c:strRef>
          </c:cat>
          <c:val>
            <c:numRef>
              <c:f>Sheet1!$B$2:$B$4</c:f>
              <c:numCache>
                <c:formatCode>0%</c:formatCode>
                <c:ptCount val="3"/>
                <c:pt idx="0">
                  <c:v>0.90500000000000003</c:v>
                </c:pt>
                <c:pt idx="1">
                  <c:v>0.63900000000000001</c:v>
                </c:pt>
                <c:pt idx="2">
                  <c:v>0.20699999999999999</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56861272"/>
        <c:axId val="356860880"/>
      </c:barChart>
      <c:catAx>
        <c:axId val="356860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6860488"/>
        <c:crosses val="autoZero"/>
        <c:auto val="1"/>
        <c:lblAlgn val="ctr"/>
        <c:lblOffset val="100"/>
        <c:noMultiLvlLbl val="0"/>
      </c:catAx>
      <c:valAx>
        <c:axId val="356860488"/>
        <c:scaling>
          <c:orientation val="minMax"/>
        </c:scaling>
        <c:delete val="1"/>
        <c:axPos val="b"/>
        <c:numFmt formatCode="0%" sourceLinked="1"/>
        <c:majorTickMark val="none"/>
        <c:minorTickMark val="none"/>
        <c:tickLblPos val="nextTo"/>
        <c:crossAx val="356860096"/>
        <c:crosses val="autoZero"/>
        <c:crossBetween val="between"/>
      </c:valAx>
      <c:valAx>
        <c:axId val="356860880"/>
        <c:scaling>
          <c:orientation val="minMax"/>
        </c:scaling>
        <c:delete val="1"/>
        <c:axPos val="t"/>
        <c:numFmt formatCode="0%" sourceLinked="1"/>
        <c:majorTickMark val="out"/>
        <c:minorTickMark val="none"/>
        <c:tickLblPos val="nextTo"/>
        <c:crossAx val="356861272"/>
        <c:crosses val="max"/>
        <c:crossBetween val="between"/>
      </c:valAx>
      <c:catAx>
        <c:axId val="356861272"/>
        <c:scaling>
          <c:orientation val="minMax"/>
        </c:scaling>
        <c:delete val="1"/>
        <c:axPos val="l"/>
        <c:numFmt formatCode="General" sourceLinked="1"/>
        <c:majorTickMark val="out"/>
        <c:minorTickMark val="none"/>
        <c:tickLblPos val="nextTo"/>
        <c:crossAx val="356860880"/>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1556348425196854"/>
          <c:y val="0.8043814096714191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20">
                  <c:v>201470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56862056"/>
        <c:axId val="356862448"/>
      </c:barChart>
      <c:catAx>
        <c:axId val="356862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6862448"/>
        <c:crosses val="autoZero"/>
        <c:auto val="1"/>
        <c:lblAlgn val="ctr"/>
        <c:lblOffset val="100"/>
        <c:noMultiLvlLbl val="0"/>
      </c:catAx>
      <c:valAx>
        <c:axId val="356862448"/>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56862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56864016"/>
        <c:axId val="35686362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512193784"/>
        <c:axId val="512193392"/>
      </c:barChart>
      <c:valAx>
        <c:axId val="35686362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56864016"/>
        <c:crosses val="max"/>
        <c:crossBetween val="between"/>
      </c:valAx>
      <c:catAx>
        <c:axId val="356864016"/>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56863624"/>
        <c:crosses val="autoZero"/>
        <c:auto val="1"/>
        <c:lblAlgn val="ctr"/>
        <c:lblOffset val="100"/>
        <c:noMultiLvlLbl val="0"/>
      </c:catAx>
      <c:valAx>
        <c:axId val="512193392"/>
        <c:scaling>
          <c:orientation val="minMax"/>
          <c:max val="1"/>
        </c:scaling>
        <c:delete val="1"/>
        <c:axPos val="b"/>
        <c:numFmt formatCode="General" sourceLinked="1"/>
        <c:majorTickMark val="out"/>
        <c:minorTickMark val="none"/>
        <c:tickLblPos val="nextTo"/>
        <c:crossAx val="512193784"/>
        <c:crosses val="autoZero"/>
        <c:crossBetween val="between"/>
      </c:valAx>
      <c:catAx>
        <c:axId val="512193784"/>
        <c:scaling>
          <c:orientation val="minMax"/>
        </c:scaling>
        <c:delete val="1"/>
        <c:axPos val="r"/>
        <c:numFmt formatCode="General" sourceLinked="1"/>
        <c:majorTickMark val="out"/>
        <c:minorTickMark val="none"/>
        <c:tickLblPos val="nextTo"/>
        <c:crossAx val="512193392"/>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Teaneck</c:v>
                </c:pt>
                <c:pt idx="2">
                  <c:v>Hackensack</c:v>
                </c:pt>
                <c:pt idx="3">
                  <c:v>Ridgewood</c:v>
                </c:pt>
                <c:pt idx="4">
                  <c:v>Fair Lawn</c:v>
                </c:pt>
                <c:pt idx="5">
                  <c:v>Garfield</c:v>
                </c:pt>
              </c:strCache>
            </c:strRef>
          </c:cat>
          <c:val>
            <c:numRef>
              <c:f>Sheet1!$B$2:$B$7</c:f>
              <c:numCache>
                <c:formatCode>0%</c:formatCode>
                <c:ptCount val="6"/>
                <c:pt idx="0">
                  <c:v>0.318</c:v>
                </c:pt>
                <c:pt idx="1">
                  <c:v>0.28999999999999998</c:v>
                </c:pt>
                <c:pt idx="2">
                  <c:v>0.47399999999999998</c:v>
                </c:pt>
                <c:pt idx="3">
                  <c:v>0.20799999999999999</c:v>
                </c:pt>
                <c:pt idx="4">
                  <c:v>0.27800000000000002</c:v>
                </c:pt>
                <c:pt idx="5">
                  <c:v>0.34799999999999998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Teaneck</c:v>
                </c:pt>
                <c:pt idx="2">
                  <c:v>Hackensack</c:v>
                </c:pt>
                <c:pt idx="3">
                  <c:v>Ridgewood</c:v>
                </c:pt>
                <c:pt idx="4">
                  <c:v>Fair Lawn</c:v>
                </c:pt>
                <c:pt idx="5">
                  <c:v>Garfield</c:v>
                </c:pt>
              </c:strCache>
            </c:strRef>
          </c:cat>
          <c:val>
            <c:numRef>
              <c:f>Sheet1!$C$2:$C$7</c:f>
              <c:numCache>
                <c:formatCode>0%</c:formatCode>
                <c:ptCount val="6"/>
                <c:pt idx="0">
                  <c:v>0.33400000000000002</c:v>
                </c:pt>
                <c:pt idx="1">
                  <c:v>0.36099999999999999</c:v>
                </c:pt>
                <c:pt idx="2">
                  <c:v>0.26</c:v>
                </c:pt>
                <c:pt idx="3">
                  <c:v>0.36699999999999999</c:v>
                </c:pt>
                <c:pt idx="4">
                  <c:v>0.373</c:v>
                </c:pt>
                <c:pt idx="5">
                  <c:v>0.33800000000000002</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Teaneck</c:v>
                </c:pt>
                <c:pt idx="2">
                  <c:v>Hackensack</c:v>
                </c:pt>
                <c:pt idx="3">
                  <c:v>Ridgewood</c:v>
                </c:pt>
                <c:pt idx="4">
                  <c:v>Fair Lawn</c:v>
                </c:pt>
                <c:pt idx="5">
                  <c:v>Garfield</c:v>
                </c:pt>
              </c:strCache>
            </c:strRef>
          </c:cat>
          <c:val>
            <c:numRef>
              <c:f>Sheet1!$D$2:$D$7</c:f>
              <c:numCache>
                <c:formatCode>0%</c:formatCode>
                <c:ptCount val="6"/>
                <c:pt idx="0">
                  <c:v>0.34799999999999998</c:v>
                </c:pt>
                <c:pt idx="1">
                  <c:v>0.34899999999999998</c:v>
                </c:pt>
                <c:pt idx="2">
                  <c:v>0.26600000000000001</c:v>
                </c:pt>
                <c:pt idx="3">
                  <c:v>0.42499999999999999</c:v>
                </c:pt>
                <c:pt idx="4">
                  <c:v>0.34899999999999998</c:v>
                </c:pt>
                <c:pt idx="5">
                  <c:v>0.314</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512194568"/>
        <c:axId val="512194960"/>
      </c:barChart>
      <c:catAx>
        <c:axId val="512194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194960"/>
        <c:crosses val="autoZero"/>
        <c:auto val="1"/>
        <c:lblAlgn val="ctr"/>
        <c:lblOffset val="100"/>
        <c:noMultiLvlLbl val="0"/>
      </c:catAx>
      <c:valAx>
        <c:axId val="51219496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19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512199272"/>
        <c:axId val="51219966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1">
                  <c:v>2049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1">
                  <c:v>2049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512200448"/>
        <c:axId val="512200056"/>
      </c:barChart>
      <c:catAx>
        <c:axId val="512199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199664"/>
        <c:crosses val="autoZero"/>
        <c:auto val="1"/>
        <c:lblAlgn val="ctr"/>
        <c:lblOffset val="100"/>
        <c:noMultiLvlLbl val="0"/>
      </c:catAx>
      <c:valAx>
        <c:axId val="51219966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199272"/>
        <c:crosses val="autoZero"/>
        <c:crossBetween val="between"/>
      </c:valAx>
      <c:valAx>
        <c:axId val="512200056"/>
        <c:scaling>
          <c:orientation val="minMax"/>
          <c:max val="7000"/>
        </c:scaling>
        <c:delete val="1"/>
        <c:axPos val="t"/>
        <c:numFmt formatCode="General" sourceLinked="1"/>
        <c:majorTickMark val="out"/>
        <c:minorTickMark val="none"/>
        <c:tickLblPos val="nextTo"/>
        <c:crossAx val="512200448"/>
        <c:crosses val="max"/>
        <c:crossBetween val="between"/>
      </c:valAx>
      <c:catAx>
        <c:axId val="512200448"/>
        <c:scaling>
          <c:orientation val="minMax"/>
        </c:scaling>
        <c:delete val="1"/>
        <c:axPos val="l"/>
        <c:numFmt formatCode="General" sourceLinked="1"/>
        <c:majorTickMark val="out"/>
        <c:minorTickMark val="none"/>
        <c:tickLblPos val="nextTo"/>
        <c:crossAx val="512200056"/>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144</c:v>
                </c:pt>
                <c:pt idx="1">
                  <c:v>164</c:v>
                </c:pt>
                <c:pt idx="2">
                  <c:v>145</c:v>
                </c:pt>
                <c:pt idx="3">
                  <c:v>140</c:v>
                </c:pt>
                <c:pt idx="4">
                  <c:v>115</c:v>
                </c:pt>
                <c:pt idx="5">
                  <c:v>104</c:v>
                </c:pt>
                <c:pt idx="6">
                  <c:v>113</c:v>
                </c:pt>
                <c:pt idx="7">
                  <c:v>77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189</c:v>
                </c:pt>
                <c:pt idx="1">
                  <c:v>210</c:v>
                </c:pt>
                <c:pt idx="2">
                  <c:v>182</c:v>
                </c:pt>
                <c:pt idx="3">
                  <c:v>190</c:v>
                </c:pt>
                <c:pt idx="4">
                  <c:v>170</c:v>
                </c:pt>
                <c:pt idx="5">
                  <c:v>169</c:v>
                </c:pt>
                <c:pt idx="6">
                  <c:v>132</c:v>
                </c:pt>
                <c:pt idx="7">
                  <c:v>135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512201232"/>
        <c:axId val="512201624"/>
      </c:barChart>
      <c:catAx>
        <c:axId val="51220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1624"/>
        <c:crosses val="autoZero"/>
        <c:auto val="1"/>
        <c:lblAlgn val="ctr"/>
        <c:lblOffset val="100"/>
        <c:noMultiLvlLbl val="0"/>
      </c:catAx>
      <c:valAx>
        <c:axId val="51220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5" formatCode="0%">
                  <c:v>7.5999999999999998E-2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512202408"/>
        <c:axId val="512202800"/>
      </c:barChart>
      <c:catAx>
        <c:axId val="512202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2800"/>
        <c:crosses val="autoZero"/>
        <c:auto val="1"/>
        <c:lblAlgn val="ctr"/>
        <c:lblOffset val="100"/>
        <c:noMultiLvlLbl val="0"/>
      </c:catAx>
      <c:valAx>
        <c:axId val="512202800"/>
        <c:scaling>
          <c:orientation val="minMax"/>
          <c:max val="0.25"/>
          <c:min val="0"/>
        </c:scaling>
        <c:delete val="1"/>
        <c:axPos val="b"/>
        <c:numFmt formatCode="0%" sourceLinked="1"/>
        <c:majorTickMark val="out"/>
        <c:minorTickMark val="none"/>
        <c:tickLblPos val="nextTo"/>
        <c:crossAx val="51220240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7.6999999999999999E-2</c:v>
                </c:pt>
                <c:pt idx="1">
                  <c:v>0.08</c:v>
                </c:pt>
                <c:pt idx="2">
                  <c:v>8.1000000000000003E-2</c:v>
                </c:pt>
                <c:pt idx="3">
                  <c:v>8.2000000000000003E-2</c:v>
                </c:pt>
                <c:pt idx="4">
                  <c:v>7.5999999999999998E-2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512203584"/>
        <c:axId val="512203976"/>
      </c:lineChart>
      <c:catAx>
        <c:axId val="51220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203976"/>
        <c:crosses val="autoZero"/>
        <c:auto val="1"/>
        <c:lblAlgn val="ctr"/>
        <c:lblOffset val="100"/>
        <c:noMultiLvlLbl val="0"/>
      </c:catAx>
      <c:valAx>
        <c:axId val="512203976"/>
        <c:scaling>
          <c:orientation val="minMax"/>
          <c:max val="1"/>
          <c:min val="0"/>
        </c:scaling>
        <c:delete val="1"/>
        <c:axPos val="l"/>
        <c:numFmt formatCode="0%" sourceLinked="1"/>
        <c:majorTickMark val="out"/>
        <c:minorTickMark val="none"/>
        <c:tickLblPos val="nextTo"/>
        <c:crossAx val="512203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Garfield </c:v>
                </c:pt>
                <c:pt idx="1">
                  <c:v>South Hackensack</c:v>
                </c:pt>
                <c:pt idx="2">
                  <c:v>Lodi </c:v>
                </c:pt>
                <c:pt idx="3">
                  <c:v>Hackensack </c:v>
                </c:pt>
                <c:pt idx="4">
                  <c:v>Moonachie </c:v>
                </c:pt>
                <c:pt idx="5">
                  <c:v>Fairview </c:v>
                </c:pt>
                <c:pt idx="6">
                  <c:v>Cliffside Park </c:v>
                </c:pt>
                <c:pt idx="7">
                  <c:v>Alpine </c:v>
                </c:pt>
                <c:pt idx="8">
                  <c:v>Englewood </c:v>
                </c:pt>
                <c:pt idx="9">
                  <c:v>Bogota </c:v>
                </c:pt>
              </c:strCache>
            </c:strRef>
          </c:cat>
          <c:val>
            <c:numRef>
              <c:f>Sheet1!$B$2:$B$11</c:f>
              <c:numCache>
                <c:formatCode>0%</c:formatCode>
                <c:ptCount val="10"/>
                <c:pt idx="0">
                  <c:v>0.23599999999999999</c:v>
                </c:pt>
                <c:pt idx="1">
                  <c:v>0.191</c:v>
                </c:pt>
                <c:pt idx="2">
                  <c:v>0.17899999999999999</c:v>
                </c:pt>
                <c:pt idx="3">
                  <c:v>0.17</c:v>
                </c:pt>
                <c:pt idx="4">
                  <c:v>0.14699999999999999</c:v>
                </c:pt>
                <c:pt idx="5">
                  <c:v>0.14599999999999999</c:v>
                </c:pt>
                <c:pt idx="6">
                  <c:v>0.14099999999999999</c:v>
                </c:pt>
                <c:pt idx="7">
                  <c:v>0.13500000000000001</c:v>
                </c:pt>
                <c:pt idx="8">
                  <c:v>0.126</c:v>
                </c:pt>
                <c:pt idx="9">
                  <c:v>0.125</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Garfield </c:v>
                </c:pt>
                <c:pt idx="1">
                  <c:v>South Hackensack</c:v>
                </c:pt>
                <c:pt idx="2">
                  <c:v>Lodi </c:v>
                </c:pt>
                <c:pt idx="3">
                  <c:v>Hackensack </c:v>
                </c:pt>
                <c:pt idx="4">
                  <c:v>Moonachie </c:v>
                </c:pt>
                <c:pt idx="5">
                  <c:v>Fairview </c:v>
                </c:pt>
                <c:pt idx="6">
                  <c:v>Cliffside Park </c:v>
                </c:pt>
                <c:pt idx="7">
                  <c:v>Alpine </c:v>
                </c:pt>
                <c:pt idx="8">
                  <c:v>Englewood </c:v>
                </c:pt>
                <c:pt idx="9">
                  <c:v>Bogota </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Garfield </c:v>
                </c:pt>
                <c:pt idx="1">
                  <c:v>South Hackensack</c:v>
                </c:pt>
                <c:pt idx="2">
                  <c:v>Lodi </c:v>
                </c:pt>
                <c:pt idx="3">
                  <c:v>Hackensack </c:v>
                </c:pt>
                <c:pt idx="4">
                  <c:v>Moonachie </c:v>
                </c:pt>
                <c:pt idx="5">
                  <c:v>Fairview </c:v>
                </c:pt>
                <c:pt idx="6">
                  <c:v>Cliffside Park </c:v>
                </c:pt>
                <c:pt idx="7">
                  <c:v>Alpine </c:v>
                </c:pt>
                <c:pt idx="8">
                  <c:v>Englewood </c:v>
                </c:pt>
                <c:pt idx="9">
                  <c:v>Bogota </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Bergen county avg 7.6%</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Garfield </c:v>
                </c:pt>
                <c:pt idx="1">
                  <c:v>South Hackensack</c:v>
                </c:pt>
                <c:pt idx="2">
                  <c:v>Lodi </c:v>
                </c:pt>
                <c:pt idx="3">
                  <c:v>Hackensack </c:v>
                </c:pt>
                <c:pt idx="4">
                  <c:v>Moonachie </c:v>
                </c:pt>
                <c:pt idx="5">
                  <c:v>Fairview </c:v>
                </c:pt>
                <c:pt idx="6">
                  <c:v>Cliffside Park </c:v>
                </c:pt>
                <c:pt idx="7">
                  <c:v>Alpine </c:v>
                </c:pt>
                <c:pt idx="8">
                  <c:v>Englewood </c:v>
                </c:pt>
                <c:pt idx="9">
                  <c:v>Bogota </c:v>
                </c:pt>
              </c:strCache>
            </c:strRef>
          </c:cat>
          <c:val>
            <c:numRef>
              <c:f>Sheet1!$E$2:$E$11</c:f>
              <c:numCache>
                <c:formatCode>0%</c:formatCode>
                <c:ptCount val="10"/>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512204368"/>
        <c:axId val="512204760"/>
      </c:barChart>
      <c:catAx>
        <c:axId val="51220436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4760"/>
        <c:crosses val="autoZero"/>
        <c:auto val="1"/>
        <c:lblAlgn val="ctr"/>
        <c:lblOffset val="100"/>
        <c:noMultiLvlLbl val="0"/>
      </c:catAx>
      <c:valAx>
        <c:axId val="512204760"/>
        <c:scaling>
          <c:orientation val="minMax"/>
          <c:max val="0.8"/>
        </c:scaling>
        <c:delete val="1"/>
        <c:axPos val="b"/>
        <c:numFmt formatCode="0%" sourceLinked="1"/>
        <c:majorTickMark val="out"/>
        <c:minorTickMark val="none"/>
        <c:tickLblPos val="nextTo"/>
        <c:crossAx val="512204368"/>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6.0492067966526994E-2"/>
          <c:y val="0.90985882446512367"/>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1671</c:v>
                </c:pt>
                <c:pt idx="1">
                  <c:v>870</c:v>
                </c:pt>
                <c:pt idx="2">
                  <c:v>1699</c:v>
                </c:pt>
                <c:pt idx="3">
                  <c:v>1059</c:v>
                </c:pt>
                <c:pt idx="4">
                  <c:v>1125</c:v>
                </c:pt>
                <c:pt idx="5">
                  <c:v>1025</c:v>
                </c:pt>
                <c:pt idx="6">
                  <c:v>1304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8">
                  <c:v>105042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512208288"/>
        <c:axId val="512208680"/>
      </c:barChart>
      <c:catAx>
        <c:axId val="512208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8680"/>
        <c:crosses val="autoZero"/>
        <c:auto val="1"/>
        <c:lblAlgn val="ctr"/>
        <c:lblOffset val="100"/>
        <c:noMultiLvlLbl val="0"/>
      </c:catAx>
      <c:valAx>
        <c:axId val="512208680"/>
        <c:scaling>
          <c:orientation val="minMax"/>
        </c:scaling>
        <c:delete val="1"/>
        <c:axPos val="b"/>
        <c:numFmt formatCode="&quot;$&quot;#,##0_);[Red]\(&quot;$&quot;#,##0\)" sourceLinked="1"/>
        <c:majorTickMark val="none"/>
        <c:minorTickMark val="none"/>
        <c:tickLblPos val="nextTo"/>
        <c:crossAx val="512208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83794</c:v>
                </c:pt>
                <c:pt idx="1">
                  <c:v>83686</c:v>
                </c:pt>
                <c:pt idx="2">
                  <c:v>85806</c:v>
                </c:pt>
                <c:pt idx="3">
                  <c:v>88487</c:v>
                </c:pt>
                <c:pt idx="4">
                  <c:v>91572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52908240"/>
        <c:axId val="352908632"/>
      </c:lineChart>
      <c:catAx>
        <c:axId val="35290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908632"/>
        <c:crosses val="autoZero"/>
        <c:auto val="1"/>
        <c:lblAlgn val="ctr"/>
        <c:lblOffset val="100"/>
        <c:noMultiLvlLbl val="0"/>
      </c:catAx>
      <c:valAx>
        <c:axId val="352908632"/>
        <c:scaling>
          <c:orientation val="minMax"/>
        </c:scaling>
        <c:delete val="1"/>
        <c:axPos val="l"/>
        <c:numFmt formatCode="_(&quot;$&quot;* #,##0_);_(&quot;$&quot;* \(#,##0\);_(&quot;$&quot;* &quot;-&quot;??_);_(@_)" sourceLinked="1"/>
        <c:majorTickMark val="out"/>
        <c:minorTickMark val="none"/>
        <c:tickLblPos val="nextTo"/>
        <c:crossAx val="352908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4">
                  <c:v>83133</c:v>
                </c:pt>
                <c:pt idx="15">
                  <c:v>89238</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6" formatCode="_(&quot;$&quot;* #,##0_);_(&quot;$&quot;* \(#,##0\);_(&quot;$&quot;* &quot;-&quot;??_);_(@_)">
                  <c:v>91572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52909416"/>
        <c:axId val="352909808"/>
      </c:barChart>
      <c:catAx>
        <c:axId val="352909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909808"/>
        <c:crosses val="autoZero"/>
        <c:auto val="1"/>
        <c:lblAlgn val="ctr"/>
        <c:lblOffset val="100"/>
        <c:noMultiLvlLbl val="0"/>
      </c:catAx>
      <c:valAx>
        <c:axId val="352909808"/>
        <c:scaling>
          <c:orientation val="minMax"/>
        </c:scaling>
        <c:delete val="1"/>
        <c:axPos val="b"/>
        <c:numFmt formatCode="_(&quot;$&quot;* #,##0_);_(&quot;$&quot;* \(#,##0\);_(&quot;$&quot;* &quot;-&quot;??_);_(@_)" sourceLinked="1"/>
        <c:majorTickMark val="none"/>
        <c:minorTickMark val="none"/>
        <c:tickLblPos val="nextTo"/>
        <c:crossAx val="35290941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Garfield </c:v>
                </c:pt>
                <c:pt idx="1">
                  <c:v>Fairview </c:v>
                </c:pt>
                <c:pt idx="2">
                  <c:v>Lodi </c:v>
                </c:pt>
                <c:pt idx="3">
                  <c:v>Hackensack </c:v>
                </c:pt>
                <c:pt idx="4">
                  <c:v>Moonachie </c:v>
                </c:pt>
                <c:pt idx="5">
                  <c:v>Little Ferry </c:v>
                </c:pt>
                <c:pt idx="6">
                  <c:v>Wallington</c:v>
                </c:pt>
                <c:pt idx="7">
                  <c:v>Palisades Park </c:v>
                </c:pt>
                <c:pt idx="8">
                  <c:v>South Hackensack</c:v>
                </c:pt>
                <c:pt idx="9">
                  <c:v>Ridgefield </c:v>
                </c:pt>
              </c:strCache>
            </c:strRef>
          </c:cat>
          <c:val>
            <c:numRef>
              <c:f>Sheet1!$B$2:$B$11</c:f>
              <c:numCache>
                <c:formatCode>_("$"* #,##0_);_("$"* \(#,##0\);_("$"* "-"??_);_(@_)</c:formatCode>
                <c:ptCount val="10"/>
                <c:pt idx="0">
                  <c:v>54063</c:v>
                </c:pt>
                <c:pt idx="1">
                  <c:v>56057</c:v>
                </c:pt>
                <c:pt idx="2">
                  <c:v>57188</c:v>
                </c:pt>
                <c:pt idx="3">
                  <c:v>59277</c:v>
                </c:pt>
                <c:pt idx="4">
                  <c:v>59700</c:v>
                </c:pt>
                <c:pt idx="5">
                  <c:v>61341</c:v>
                </c:pt>
                <c:pt idx="6">
                  <c:v>62648</c:v>
                </c:pt>
                <c:pt idx="7">
                  <c:v>64589</c:v>
                </c:pt>
                <c:pt idx="8">
                  <c:v>65156</c:v>
                </c:pt>
                <c:pt idx="9">
                  <c:v>66690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Bergen county median $91,572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Garfield </c:v>
                </c:pt>
                <c:pt idx="1">
                  <c:v>Fairview </c:v>
                </c:pt>
                <c:pt idx="2">
                  <c:v>Lodi </c:v>
                </c:pt>
                <c:pt idx="3">
                  <c:v>Hackensack </c:v>
                </c:pt>
                <c:pt idx="4">
                  <c:v>Moonachie </c:v>
                </c:pt>
                <c:pt idx="5">
                  <c:v>Little Ferry </c:v>
                </c:pt>
                <c:pt idx="6">
                  <c:v>Wallington</c:v>
                </c:pt>
                <c:pt idx="7">
                  <c:v>Palisades Park </c:v>
                </c:pt>
                <c:pt idx="8">
                  <c:v>South Hackensack</c:v>
                </c:pt>
                <c:pt idx="9">
                  <c:v>Ridgefield </c:v>
                </c:pt>
              </c:strCache>
            </c:strRef>
          </c:cat>
          <c:val>
            <c:numRef>
              <c:f>Sheet1!$C$2:$C$11</c:f>
              <c:numCache>
                <c:formatCode>"$"#,##0</c:formatCode>
                <c:ptCount val="10"/>
                <c:pt idx="0">
                  <c:v>91572</c:v>
                </c:pt>
                <c:pt idx="1">
                  <c:v>91572</c:v>
                </c:pt>
                <c:pt idx="2">
                  <c:v>91572</c:v>
                </c:pt>
                <c:pt idx="3">
                  <c:v>91572</c:v>
                </c:pt>
                <c:pt idx="4">
                  <c:v>91572</c:v>
                </c:pt>
                <c:pt idx="5">
                  <c:v>91572</c:v>
                </c:pt>
                <c:pt idx="6">
                  <c:v>91572</c:v>
                </c:pt>
                <c:pt idx="7">
                  <c:v>91572</c:v>
                </c:pt>
                <c:pt idx="8">
                  <c:v>91572</c:v>
                </c:pt>
                <c:pt idx="9">
                  <c:v>91572</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63047800"/>
        <c:axId val="363048192"/>
      </c:barChart>
      <c:catAx>
        <c:axId val="363047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48192"/>
        <c:crosses val="autoZero"/>
        <c:auto val="1"/>
        <c:lblAlgn val="ctr"/>
        <c:lblOffset val="100"/>
        <c:noMultiLvlLbl val="0"/>
      </c:catAx>
      <c:valAx>
        <c:axId val="363048192"/>
        <c:scaling>
          <c:orientation val="minMax"/>
        </c:scaling>
        <c:delete val="1"/>
        <c:axPos val="b"/>
        <c:numFmt formatCode="_(&quot;$&quot;* #,##0_);_(&quot;$&quot;* \(#,##0\);_(&quot;$&quot;* &quot;-&quot;??_);_(@_)" sourceLinked="1"/>
        <c:majorTickMark val="none"/>
        <c:minorTickMark val="none"/>
        <c:tickLblPos val="nextTo"/>
        <c:crossAx val="36304780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5839521598775497"/>
          <c:y val="0.9608046931091585"/>
          <c:w val="0.1937207565851088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3">
                  <c:v>0.2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63048976"/>
        <c:axId val="363049368"/>
      </c:barChart>
      <c:catAx>
        <c:axId val="363048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49368"/>
        <c:crosses val="autoZero"/>
        <c:auto val="1"/>
        <c:lblAlgn val="ctr"/>
        <c:lblOffset val="100"/>
        <c:noMultiLvlLbl val="0"/>
      </c:catAx>
      <c:valAx>
        <c:axId val="363049368"/>
        <c:scaling>
          <c:orientation val="minMax"/>
        </c:scaling>
        <c:delete val="1"/>
        <c:axPos val="b"/>
        <c:numFmt formatCode="0%" sourceLinked="1"/>
        <c:majorTickMark val="none"/>
        <c:minorTickMark val="none"/>
        <c:tickLblPos val="nextTo"/>
        <c:crossAx val="3630489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0.22</c:v>
                </c:pt>
                <c:pt idx="1">
                  <c:v>0.23</c:v>
                </c:pt>
                <c:pt idx="2">
                  <c:v>0.23</c:v>
                </c:pt>
                <c:pt idx="3">
                  <c:v>0.23</c:v>
                </c:pt>
                <c:pt idx="4">
                  <c:v>0.23</c:v>
                </c:pt>
                <c:pt idx="5">
                  <c:v>0.22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63050152"/>
        <c:axId val="363050544"/>
      </c:lineChart>
      <c:catAx>
        <c:axId val="36305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0544"/>
        <c:crosses val="autoZero"/>
        <c:auto val="1"/>
        <c:lblAlgn val="ctr"/>
        <c:lblOffset val="100"/>
        <c:noMultiLvlLbl val="0"/>
      </c:catAx>
      <c:valAx>
        <c:axId val="36305054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0501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Bergen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0.08</c:v>
                </c:pt>
                <c:pt idx="1">
                  <c:v>7.4999999999999997E-2</c:v>
                </c:pt>
                <c:pt idx="2">
                  <c:v>7.1999999999999995E-2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63051328"/>
        <c:axId val="363051720"/>
      </c:lineChart>
      <c:catAx>
        <c:axId val="36305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051720"/>
        <c:crosses val="autoZero"/>
        <c:auto val="1"/>
        <c:lblAlgn val="ctr"/>
        <c:lblOffset val="100"/>
        <c:noMultiLvlLbl val="0"/>
      </c:catAx>
      <c:valAx>
        <c:axId val="363051720"/>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051328"/>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4" formatCode="0.0%">
                  <c:v>7.1999999999999995E-2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63052504"/>
        <c:axId val="363052896"/>
      </c:barChart>
      <c:catAx>
        <c:axId val="363052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2896"/>
        <c:crosses val="autoZero"/>
        <c:auto val="1"/>
        <c:lblAlgn val="ctr"/>
        <c:lblOffset val="100"/>
        <c:noMultiLvlLbl val="0"/>
      </c:catAx>
      <c:valAx>
        <c:axId val="363052896"/>
        <c:scaling>
          <c:orientation val="minMax"/>
        </c:scaling>
        <c:delete val="1"/>
        <c:axPos val="b"/>
        <c:numFmt formatCode="0.0%" sourceLinked="1"/>
        <c:majorTickMark val="none"/>
        <c:minorTickMark val="none"/>
        <c:tickLblPos val="nextTo"/>
        <c:crossAx val="36305250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7834</c:v>
                </c:pt>
                <c:pt idx="1">
                  <c:v>7764</c:v>
                </c:pt>
                <c:pt idx="2">
                  <c:v>7767</c:v>
                </c:pt>
                <c:pt idx="3">
                  <c:v>7336</c:v>
                </c:pt>
                <c:pt idx="4" formatCode="General">
                  <c:v>6840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63053680"/>
        <c:axId val="363054072"/>
      </c:lineChart>
      <c:catAx>
        <c:axId val="36305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4072"/>
        <c:crosses val="autoZero"/>
        <c:auto val="1"/>
        <c:lblAlgn val="ctr"/>
        <c:lblOffset val="100"/>
        <c:noMultiLvlLbl val="0"/>
      </c:catAx>
      <c:valAx>
        <c:axId val="3630540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3680"/>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20544</c:v>
                </c:pt>
                <c:pt idx="1">
                  <c:v>20729</c:v>
                </c:pt>
                <c:pt idx="2">
                  <c:v>20155</c:v>
                </c:pt>
                <c:pt idx="3">
                  <c:v>20008</c:v>
                </c:pt>
                <c:pt idx="4">
                  <c:v>19439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63054856"/>
        <c:axId val="363055248"/>
      </c:lineChart>
      <c:catAx>
        <c:axId val="36305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5248"/>
        <c:crosses val="autoZero"/>
        <c:auto val="1"/>
        <c:lblAlgn val="ctr"/>
        <c:lblOffset val="100"/>
        <c:noMultiLvlLbl val="0"/>
      </c:catAx>
      <c:valAx>
        <c:axId val="3630552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4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14120</c:v>
                </c:pt>
                <c:pt idx="1">
                  <c:v>13798</c:v>
                </c:pt>
                <c:pt idx="2">
                  <c:v>15192</c:v>
                </c:pt>
                <c:pt idx="3">
                  <c:v>14829</c:v>
                </c:pt>
                <c:pt idx="4">
                  <c:v>13347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63056032"/>
        <c:axId val="363056424"/>
      </c:lineChart>
      <c:catAx>
        <c:axId val="36305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6424"/>
        <c:crosses val="autoZero"/>
        <c:auto val="1"/>
        <c:lblAlgn val="ctr"/>
        <c:lblOffset val="100"/>
        <c:noMultiLvlLbl val="0"/>
      </c:catAx>
      <c:valAx>
        <c:axId val="3630564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6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Bergen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1270</c:v>
                </c:pt>
                <c:pt idx="1">
                  <c:v>1100</c:v>
                </c:pt>
                <c:pt idx="2">
                  <c:v>945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63057208"/>
        <c:axId val="363057600"/>
      </c:barChart>
      <c:catAx>
        <c:axId val="36305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057600"/>
        <c:crosses val="autoZero"/>
        <c:auto val="1"/>
        <c:lblAlgn val="ctr"/>
        <c:lblOffset val="100"/>
        <c:noMultiLvlLbl val="0"/>
      </c:catAx>
      <c:valAx>
        <c:axId val="36305760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05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7">
                  <c:v>1270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7" formatCode="&quot;$&quot;#,##0_);[Red]\(&quot;$&quot;#,##0\)">
                  <c:v>945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63058384"/>
        <c:axId val="363058776"/>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63059560"/>
        <c:axId val="363059168"/>
      </c:lineChart>
      <c:catAx>
        <c:axId val="36305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8776"/>
        <c:crosses val="autoZero"/>
        <c:auto val="1"/>
        <c:lblAlgn val="ctr"/>
        <c:lblOffset val="100"/>
        <c:noMultiLvlLbl val="0"/>
      </c:catAx>
      <c:valAx>
        <c:axId val="36305877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58384"/>
        <c:crosses val="autoZero"/>
        <c:crossBetween val="between"/>
      </c:valAx>
      <c:valAx>
        <c:axId val="363059168"/>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63059560"/>
        <c:crosses val="max"/>
        <c:crossBetween val="between"/>
      </c:valAx>
      <c:catAx>
        <c:axId val="363059560"/>
        <c:scaling>
          <c:orientation val="minMax"/>
        </c:scaling>
        <c:delete val="1"/>
        <c:axPos val="b"/>
        <c:numFmt formatCode="General" sourceLinked="1"/>
        <c:majorTickMark val="out"/>
        <c:minorTickMark val="none"/>
        <c:tickLblPos val="nextTo"/>
        <c:crossAx val="363059168"/>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7">
                  <c:v>32.299999999999997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63060344"/>
        <c:axId val="363060736"/>
      </c:barChart>
      <c:catAx>
        <c:axId val="3630603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60736"/>
        <c:crosses val="autoZero"/>
        <c:auto val="1"/>
        <c:lblAlgn val="ctr"/>
        <c:lblOffset val="100"/>
        <c:noMultiLvlLbl val="0"/>
      </c:catAx>
      <c:valAx>
        <c:axId val="363060736"/>
        <c:scaling>
          <c:orientation val="minMax"/>
        </c:scaling>
        <c:delete val="1"/>
        <c:axPos val="t"/>
        <c:numFmt formatCode="General" sourceLinked="1"/>
        <c:majorTickMark val="none"/>
        <c:minorTickMark val="none"/>
        <c:tickLblPos val="nextTo"/>
        <c:crossAx val="36306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30.8</c:v>
                </c:pt>
                <c:pt idx="1">
                  <c:v>31.4</c:v>
                </c:pt>
                <c:pt idx="2">
                  <c:v>31.9</c:v>
                </c:pt>
                <c:pt idx="3" formatCode="0.0">
                  <c:v>32</c:v>
                </c:pt>
                <c:pt idx="4" formatCode="0.0">
                  <c:v>32.299999999999997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63061520"/>
        <c:axId val="363061912"/>
      </c:lineChart>
      <c:catAx>
        <c:axId val="36306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061912"/>
        <c:crosses val="autoZero"/>
        <c:auto val="1"/>
        <c:lblAlgn val="ctr"/>
        <c:lblOffset val="100"/>
        <c:noMultiLvlLbl val="0"/>
      </c:catAx>
      <c:valAx>
        <c:axId val="363061912"/>
        <c:scaling>
          <c:orientation val="minMax"/>
          <c:max val="40"/>
          <c:min val="0"/>
        </c:scaling>
        <c:delete val="1"/>
        <c:axPos val="l"/>
        <c:numFmt formatCode="General" sourceLinked="1"/>
        <c:majorTickMark val="none"/>
        <c:minorTickMark val="none"/>
        <c:tickLblPos val="nextTo"/>
        <c:crossAx val="3630615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Demarest </c:v>
                </c:pt>
                <c:pt idx="1">
                  <c:v>Tenafly </c:v>
                </c:pt>
                <c:pt idx="2">
                  <c:v>Haworth </c:v>
                </c:pt>
                <c:pt idx="3">
                  <c:v>Edgewater </c:v>
                </c:pt>
                <c:pt idx="4">
                  <c:v>Glen Rock </c:v>
                </c:pt>
                <c:pt idx="5">
                  <c:v>Cresskill </c:v>
                </c:pt>
                <c:pt idx="6">
                  <c:v>Ridgewood </c:v>
                </c:pt>
                <c:pt idx="7">
                  <c:v>Norwood </c:v>
                </c:pt>
                <c:pt idx="8">
                  <c:v>Fort Lee </c:v>
                </c:pt>
                <c:pt idx="9">
                  <c:v>Saddle River </c:v>
                </c:pt>
              </c:strCache>
            </c:strRef>
          </c:cat>
          <c:val>
            <c:numRef>
              <c:f>Sheet1!$B$2:$B$11</c:f>
              <c:numCache>
                <c:formatCode>General</c:formatCode>
                <c:ptCount val="10"/>
                <c:pt idx="0">
                  <c:v>42.6</c:v>
                </c:pt>
                <c:pt idx="1">
                  <c:v>42.6</c:v>
                </c:pt>
                <c:pt idx="2">
                  <c:v>41.4</c:v>
                </c:pt>
                <c:pt idx="3" formatCode="0.0">
                  <c:v>41.2</c:v>
                </c:pt>
                <c:pt idx="4">
                  <c:v>40</c:v>
                </c:pt>
                <c:pt idx="5">
                  <c:v>39.4</c:v>
                </c:pt>
                <c:pt idx="6">
                  <c:v>39.1</c:v>
                </c:pt>
                <c:pt idx="7" formatCode="0.0">
                  <c:v>37.9</c:v>
                </c:pt>
                <c:pt idx="8">
                  <c:v>37.4</c:v>
                </c:pt>
                <c:pt idx="9">
                  <c:v>37.200000000000003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Bergen County avg. 32.3</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Demarest </c:v>
                </c:pt>
                <c:pt idx="1">
                  <c:v>Tenafly </c:v>
                </c:pt>
                <c:pt idx="2">
                  <c:v>Haworth </c:v>
                </c:pt>
                <c:pt idx="3">
                  <c:v>Edgewater </c:v>
                </c:pt>
                <c:pt idx="4">
                  <c:v>Glen Rock </c:v>
                </c:pt>
                <c:pt idx="5">
                  <c:v>Cresskill </c:v>
                </c:pt>
                <c:pt idx="6">
                  <c:v>Ridgewood </c:v>
                </c:pt>
                <c:pt idx="7">
                  <c:v>Norwood </c:v>
                </c:pt>
                <c:pt idx="8">
                  <c:v>Fort Lee </c:v>
                </c:pt>
                <c:pt idx="9">
                  <c:v>Saddle River </c:v>
                </c:pt>
              </c:strCache>
            </c:strRef>
          </c:cat>
          <c:val>
            <c:numRef>
              <c:f>Sheet1!$C$2:$C$11</c:f>
              <c:numCache>
                <c:formatCode>General</c:formatCode>
                <c:ptCount val="10"/>
                <c:pt idx="0">
                  <c:v>32.299999999999997</c:v>
                </c:pt>
                <c:pt idx="1">
                  <c:v>32.299999999999997</c:v>
                </c:pt>
                <c:pt idx="2">
                  <c:v>32.299999999999997</c:v>
                </c:pt>
                <c:pt idx="3">
                  <c:v>32.299999999999997</c:v>
                </c:pt>
                <c:pt idx="4">
                  <c:v>32.299999999999997</c:v>
                </c:pt>
                <c:pt idx="5">
                  <c:v>32.299999999999997</c:v>
                </c:pt>
                <c:pt idx="6">
                  <c:v>32.299999999999997</c:v>
                </c:pt>
                <c:pt idx="7">
                  <c:v>32.299999999999997</c:v>
                </c:pt>
                <c:pt idx="8">
                  <c:v>32.299999999999997</c:v>
                </c:pt>
                <c:pt idx="9">
                  <c:v>32.299999999999997</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63062696"/>
        <c:axId val="363063088"/>
      </c:barChart>
      <c:catAx>
        <c:axId val="3630626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063088"/>
        <c:crosses val="autoZero"/>
        <c:auto val="1"/>
        <c:lblAlgn val="ctr"/>
        <c:lblOffset val="100"/>
        <c:noMultiLvlLbl val="0"/>
      </c:catAx>
      <c:valAx>
        <c:axId val="363063088"/>
        <c:scaling>
          <c:orientation val="minMax"/>
        </c:scaling>
        <c:delete val="1"/>
        <c:axPos val="t"/>
        <c:numFmt formatCode="General" sourceLinked="1"/>
        <c:majorTickMark val="none"/>
        <c:minorTickMark val="none"/>
        <c:tickLblPos val="nextTo"/>
        <c:crossAx val="363062696"/>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0946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3">
                  <c:v>0.18</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2">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502881528"/>
        <c:axId val="502881920"/>
      </c:barChart>
      <c:catAx>
        <c:axId val="502881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1920"/>
        <c:crosses val="autoZero"/>
        <c:auto val="1"/>
        <c:lblAlgn val="ctr"/>
        <c:lblOffset val="100"/>
        <c:noMultiLvlLbl val="0"/>
      </c:catAx>
      <c:valAx>
        <c:axId val="502881920"/>
        <c:scaling>
          <c:orientation val="minMax"/>
        </c:scaling>
        <c:delete val="1"/>
        <c:axPos val="b"/>
        <c:numFmt formatCode="0%" sourceLinked="1"/>
        <c:majorTickMark val="none"/>
        <c:minorTickMark val="none"/>
        <c:tickLblPos val="nextTo"/>
        <c:crossAx val="502881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2" formatCode="&quot;$&quot;#,##0">
                  <c:v>11964</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502882704"/>
        <c:axId val="502883096"/>
      </c:barChart>
      <c:catAx>
        <c:axId val="502882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3096"/>
        <c:crosses val="autoZero"/>
        <c:auto val="1"/>
        <c:lblAlgn val="ctr"/>
        <c:lblOffset val="100"/>
        <c:noMultiLvlLbl val="0"/>
      </c:catAx>
      <c:valAx>
        <c:axId val="502883096"/>
        <c:scaling>
          <c:orientation val="minMax"/>
        </c:scaling>
        <c:delete val="1"/>
        <c:axPos val="b"/>
        <c:numFmt formatCode="&quot;$&quot;#,##0" sourceLinked="1"/>
        <c:majorTickMark val="none"/>
        <c:minorTickMark val="none"/>
        <c:tickLblPos val="nextTo"/>
        <c:crossAx val="502882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4" formatCode="0.0%">
                  <c:v>5.0999999999999997E-2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502883880"/>
        <c:axId val="502884272"/>
      </c:barChart>
      <c:catAx>
        <c:axId val="502883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4272"/>
        <c:crosses val="autoZero"/>
        <c:auto val="1"/>
        <c:lblAlgn val="ctr"/>
        <c:lblOffset val="100"/>
        <c:noMultiLvlLbl val="0"/>
      </c:catAx>
      <c:valAx>
        <c:axId val="502884272"/>
        <c:scaling>
          <c:orientation val="minMax"/>
        </c:scaling>
        <c:delete val="1"/>
        <c:axPos val="b"/>
        <c:numFmt formatCode="0.0%" sourceLinked="1"/>
        <c:majorTickMark val="none"/>
        <c:minorTickMark val="none"/>
        <c:tickLblPos val="nextTo"/>
        <c:crossAx val="502883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5.8999999999999997E-2</c:v>
                </c:pt>
                <c:pt idx="1">
                  <c:v>5.7000000000000002E-2</c:v>
                </c:pt>
                <c:pt idx="2">
                  <c:v>5.0999999999999997E-2</c:v>
                </c:pt>
                <c:pt idx="3">
                  <c:v>5.0999999999999997E-2</c:v>
                </c:pt>
                <c:pt idx="4">
                  <c:v>5.0999999999999997E-2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502885056"/>
        <c:axId val="502885448"/>
      </c:lineChart>
      <c:catAx>
        <c:axId val="50288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85448"/>
        <c:crosses val="autoZero"/>
        <c:auto val="1"/>
        <c:lblAlgn val="ctr"/>
        <c:lblOffset val="100"/>
        <c:noMultiLvlLbl val="0"/>
      </c:catAx>
      <c:valAx>
        <c:axId val="502885448"/>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5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Bogota </c:v>
                </c:pt>
                <c:pt idx="1">
                  <c:v>Cliffside Park </c:v>
                </c:pt>
                <c:pt idx="2">
                  <c:v>Carlstadt </c:v>
                </c:pt>
                <c:pt idx="3">
                  <c:v>South Hackensack</c:v>
                </c:pt>
                <c:pt idx="4">
                  <c:v>Lodi </c:v>
                </c:pt>
                <c:pt idx="5">
                  <c:v>Ridgefield </c:v>
                </c:pt>
                <c:pt idx="6">
                  <c:v>Fairview </c:v>
                </c:pt>
                <c:pt idx="7">
                  <c:v>Rutherford </c:v>
                </c:pt>
                <c:pt idx="8">
                  <c:v>Garfield </c:v>
                </c:pt>
                <c:pt idx="9">
                  <c:v>Wood-Ridge </c:v>
                </c:pt>
              </c:strCache>
            </c:strRef>
          </c:cat>
          <c:val>
            <c:numRef>
              <c:f>Sheet1!$B$2:$B$11</c:f>
              <c:numCache>
                <c:formatCode>0.0%</c:formatCode>
                <c:ptCount val="10"/>
                <c:pt idx="0">
                  <c:v>0.158</c:v>
                </c:pt>
                <c:pt idx="1">
                  <c:v>0.124</c:v>
                </c:pt>
                <c:pt idx="2">
                  <c:v>0.123</c:v>
                </c:pt>
                <c:pt idx="3">
                  <c:v>0.121</c:v>
                </c:pt>
                <c:pt idx="4">
                  <c:v>0.11899999999999999</c:v>
                </c:pt>
                <c:pt idx="5">
                  <c:v>0.113</c:v>
                </c:pt>
                <c:pt idx="6">
                  <c:v>0.108</c:v>
                </c:pt>
                <c:pt idx="7">
                  <c:v>0.107</c:v>
                </c:pt>
                <c:pt idx="8">
                  <c:v>0.104</c:v>
                </c:pt>
                <c:pt idx="9">
                  <c:v>0.104</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Bergen county avg 5.1%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Bogota </c:v>
                </c:pt>
                <c:pt idx="1">
                  <c:v>Cliffside Park </c:v>
                </c:pt>
                <c:pt idx="2">
                  <c:v>Carlstadt </c:v>
                </c:pt>
                <c:pt idx="3">
                  <c:v>South Hackensack</c:v>
                </c:pt>
                <c:pt idx="4">
                  <c:v>Lodi </c:v>
                </c:pt>
                <c:pt idx="5">
                  <c:v>Ridgefield </c:v>
                </c:pt>
                <c:pt idx="6">
                  <c:v>Fairview </c:v>
                </c:pt>
                <c:pt idx="7">
                  <c:v>Rutherford </c:v>
                </c:pt>
                <c:pt idx="8">
                  <c:v>Garfield </c:v>
                </c:pt>
                <c:pt idx="9">
                  <c:v>Wood-Ridge </c:v>
                </c:pt>
              </c:strCache>
            </c:strRef>
          </c:cat>
          <c:val>
            <c:numRef>
              <c:f>Sheet1!$C$2:$C$11</c:f>
              <c:numCache>
                <c:formatCode>0.00%</c:formatCode>
                <c:ptCount val="10"/>
                <c:pt idx="0">
                  <c:v>5.0999999999999997E-2</c:v>
                </c:pt>
                <c:pt idx="1">
                  <c:v>5.0999999999999997E-2</c:v>
                </c:pt>
                <c:pt idx="2">
                  <c:v>5.0999999999999997E-2</c:v>
                </c:pt>
                <c:pt idx="3">
                  <c:v>5.0999999999999997E-2</c:v>
                </c:pt>
                <c:pt idx="4">
                  <c:v>5.0999999999999997E-2</c:v>
                </c:pt>
                <c:pt idx="5">
                  <c:v>5.0999999999999997E-2</c:v>
                </c:pt>
                <c:pt idx="6">
                  <c:v>5.0999999999999997E-2</c:v>
                </c:pt>
                <c:pt idx="7">
                  <c:v>5.0999999999999997E-2</c:v>
                </c:pt>
                <c:pt idx="8">
                  <c:v>5.0999999999999997E-2</c:v>
                </c:pt>
                <c:pt idx="9">
                  <c:v>5.0999999999999997E-2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502886232"/>
        <c:axId val="502886624"/>
      </c:barChart>
      <c:catAx>
        <c:axId val="502886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6624"/>
        <c:crosses val="autoZero"/>
        <c:auto val="1"/>
        <c:lblAlgn val="ctr"/>
        <c:lblOffset val="100"/>
        <c:noMultiLvlLbl val="0"/>
      </c:catAx>
      <c:valAx>
        <c:axId val="502886624"/>
        <c:scaling>
          <c:orientation val="minMax"/>
          <c:max val="0.5"/>
        </c:scaling>
        <c:delete val="1"/>
        <c:axPos val="b"/>
        <c:numFmt formatCode="0.0%" sourceLinked="1"/>
        <c:majorTickMark val="none"/>
        <c:minorTickMark val="none"/>
        <c:tickLblPos val="nextTo"/>
        <c:crossAx val="502886232"/>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7">
                  <c:v>27002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7">
                  <c:v>4850</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512206720"/>
        <c:axId val="512207112"/>
      </c:barChart>
      <c:catAx>
        <c:axId val="51220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7112"/>
        <c:crosses val="autoZero"/>
        <c:auto val="1"/>
        <c:lblAlgn val="ctr"/>
        <c:lblOffset val="100"/>
        <c:noMultiLvlLbl val="0"/>
      </c:catAx>
      <c:valAx>
        <c:axId val="51220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220672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1">
                  <c:v>0.94499999999999995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502887408"/>
        <c:axId val="502887800"/>
      </c:barChart>
      <c:catAx>
        <c:axId val="50288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7800"/>
        <c:crosses val="autoZero"/>
        <c:auto val="1"/>
        <c:lblAlgn val="ctr"/>
        <c:lblOffset val="100"/>
        <c:noMultiLvlLbl val="0"/>
      </c:catAx>
      <c:valAx>
        <c:axId val="502887800"/>
        <c:scaling>
          <c:orientation val="minMax"/>
          <c:max val="1"/>
          <c:min val="0.8"/>
        </c:scaling>
        <c:delete val="1"/>
        <c:axPos val="l"/>
        <c:numFmt formatCode="General" sourceLinked="1"/>
        <c:majorTickMark val="out"/>
        <c:minorTickMark val="none"/>
        <c:tickLblPos val="nextTo"/>
        <c:crossAx val="50288740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7582062007874072E-2"/>
                  <c:y val="3.5309193496556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E17-4730-801E-0E4B2BA1A89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0.95499999999999996</c:v>
                </c:pt>
                <c:pt idx="1">
                  <c:v>0.89700000000000002</c:v>
                </c:pt>
                <c:pt idx="2">
                  <c:v>0.95499999999999996</c:v>
                </c:pt>
                <c:pt idx="3">
                  <c:v>0.94199999999999995</c:v>
                </c:pt>
                <c:pt idx="4">
                  <c:v>0.94799999999999995</c:v>
                </c:pt>
                <c:pt idx="5">
                  <c:v>0.94499999999999995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02888584"/>
        <c:axId val="502888976"/>
      </c:lineChart>
      <c:catAx>
        <c:axId val="50288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8976"/>
        <c:crosses val="autoZero"/>
        <c:auto val="1"/>
        <c:lblAlgn val="ctr"/>
        <c:lblOffset val="100"/>
        <c:noMultiLvlLbl val="0"/>
      </c:catAx>
      <c:valAx>
        <c:axId val="50288897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88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1">
                  <c:v>312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502889760"/>
        <c:axId val="502890152"/>
      </c:barChart>
      <c:catAx>
        <c:axId val="50288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90152"/>
        <c:crosses val="autoZero"/>
        <c:auto val="1"/>
        <c:lblAlgn val="ctr"/>
        <c:lblOffset val="100"/>
        <c:noMultiLvlLbl val="0"/>
      </c:catAx>
      <c:valAx>
        <c:axId val="50289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89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319</c:v>
                </c:pt>
                <c:pt idx="1">
                  <c:v>342</c:v>
                </c:pt>
                <c:pt idx="2">
                  <c:v>312</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502890936"/>
        <c:axId val="502891328"/>
      </c:lineChart>
      <c:catAx>
        <c:axId val="50289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91328"/>
        <c:crosses val="autoZero"/>
        <c:auto val="1"/>
        <c:lblAlgn val="ctr"/>
        <c:lblOffset val="100"/>
        <c:noMultiLvlLbl val="0"/>
      </c:catAx>
      <c:valAx>
        <c:axId val="50289132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90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2"/>
              <c:layout>
                <c:manualLayout>
                  <c:x val="-3.6433740008972301E-2"/>
                  <c:y val="4.23584238338950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739-4173-AF87-4217A898F102}"/>
                </c:ext>
              </c:extLst>
            </c:dLbl>
            <c:dLbl>
              <c:idx val="3"/>
              <c:layout>
                <c:manualLayout>
                  <c:x val="-3.4901785426721121E-2"/>
                  <c:y val="4.71191451094084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739-4173-AF87-4217A898F10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Bergen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2"/>
              <c:layout>
                <c:manualLayout>
                  <c:x val="-4.562546750247868E-2"/>
                  <c:y val="-6.1401308935948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739-4173-AF87-4217A898F102}"/>
                </c:ext>
              </c:extLst>
            </c:dLbl>
            <c:dLbl>
              <c:idx val="3"/>
              <c:layout>
                <c:manualLayout>
                  <c:x val="-4.4093512920227507E-2"/>
                  <c:y val="-4.71191451094085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739-4173-AF87-4217A898F10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1318</c:v>
                </c:pt>
                <c:pt idx="1">
                  <c:v>1200</c:v>
                </c:pt>
                <c:pt idx="2">
                  <c:v>1199</c:v>
                </c:pt>
                <c:pt idx="3">
                  <c:v>1321</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502892112"/>
        <c:axId val="502892504"/>
      </c:lineChart>
      <c:catAx>
        <c:axId val="502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92504"/>
        <c:crosses val="autoZero"/>
        <c:auto val="1"/>
        <c:lblAlgn val="ctr"/>
        <c:lblOffset val="100"/>
        <c:noMultiLvlLbl val="0"/>
      </c:catAx>
      <c:valAx>
        <c:axId val="50289250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92112"/>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1219</c:v>
                </c:pt>
                <c:pt idx="1">
                  <c:v>1232</c:v>
                </c:pt>
                <c:pt idx="2">
                  <c:v>1259.5</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502893288"/>
        <c:axId val="502893680"/>
      </c:lineChart>
      <c:catAx>
        <c:axId val="50289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93680"/>
        <c:crosses val="autoZero"/>
        <c:auto val="1"/>
        <c:lblAlgn val="ctr"/>
        <c:lblOffset val="100"/>
        <c:noMultiLvlLbl val="0"/>
      </c:catAx>
      <c:valAx>
        <c:axId val="502893680"/>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28932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Bergen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3.7999999999999999E-2</c:v>
                </c:pt>
                <c:pt idx="1">
                  <c:v>0.04</c:v>
                </c:pt>
                <c:pt idx="2">
                  <c:v>3.6999999999999998E-2</c:v>
                </c:pt>
                <c:pt idx="3">
                  <c:v>3.2000000000000001E-2</c:v>
                </c:pt>
                <c:pt idx="4">
                  <c:v>0.03</c:v>
                </c:pt>
                <c:pt idx="5">
                  <c:v>2.7E-2</c:v>
                </c:pt>
                <c:pt idx="6">
                  <c:v>2.9000000000000001E-2</c:v>
                </c:pt>
                <c:pt idx="7">
                  <c:v>3.5999999999999997E-2</c:v>
                </c:pt>
                <c:pt idx="8">
                  <c:v>3.6999999999999998E-2</c:v>
                </c:pt>
                <c:pt idx="9">
                  <c:v>3.3000000000000002E-2</c:v>
                </c:pt>
                <c:pt idx="10">
                  <c:v>2.3E-2</c:v>
                </c:pt>
                <c:pt idx="11" formatCode="0.00%">
                  <c:v>2.5000000000000001E-2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02894464"/>
        <c:axId val="502894856"/>
      </c:lineChart>
      <c:catAx>
        <c:axId val="50289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94856"/>
        <c:crosses val="autoZero"/>
        <c:auto val="1"/>
        <c:lblAlgn val="ctr"/>
        <c:lblOffset val="100"/>
        <c:noMultiLvlLbl val="1"/>
      </c:catAx>
      <c:valAx>
        <c:axId val="50289485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94464"/>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2">
                  <c:v>3.2500000000000001E-2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502895640"/>
        <c:axId val="502896032"/>
      </c:barChart>
      <c:catAx>
        <c:axId val="502895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96032"/>
        <c:crosses val="autoZero"/>
        <c:auto val="1"/>
        <c:lblAlgn val="ctr"/>
        <c:lblOffset val="100"/>
        <c:noMultiLvlLbl val="0"/>
      </c:catAx>
      <c:valAx>
        <c:axId val="502896032"/>
        <c:scaling>
          <c:orientation val="minMax"/>
        </c:scaling>
        <c:delete val="1"/>
        <c:axPos val="b"/>
        <c:numFmt formatCode="0.0%" sourceLinked="1"/>
        <c:majorTickMark val="none"/>
        <c:minorTickMark val="none"/>
        <c:tickLblPos val="nextTo"/>
        <c:crossAx val="5028956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6">
                  <c:v>72347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County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6">
                  <c:v>56267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502896816"/>
        <c:axId val="502897208"/>
      </c:barChart>
      <c:catAx>
        <c:axId val="50289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2897208"/>
        <c:crosses val="autoZero"/>
        <c:auto val="1"/>
        <c:lblAlgn val="ctr"/>
        <c:lblOffset val="100"/>
        <c:noMultiLvlLbl val="0"/>
      </c:catAx>
      <c:valAx>
        <c:axId val="502897208"/>
        <c:scaling>
          <c:orientation val="minMax"/>
        </c:scaling>
        <c:delete val="1"/>
        <c:axPos val="b"/>
        <c:numFmt formatCode="General" sourceLinked="1"/>
        <c:majorTickMark val="none"/>
        <c:minorTickMark val="none"/>
        <c:tickLblPos val="nextTo"/>
        <c:crossAx val="502896816"/>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Bergen</c:v>
                </c:pt>
                <c:pt idx="1">
                  <c:v>New Jersey</c:v>
                </c:pt>
                <c:pt idx="2">
                  <c:v>United States</c:v>
                </c:pt>
              </c:strCache>
            </c:strRef>
          </c:cat>
          <c:val>
            <c:numRef>
              <c:f>Sheet1!$B$2:$B$4</c:f>
              <c:numCache>
                <c:formatCode>_("$"* #,##0_);_("$"* \(#,##0\);_("$"* "-"??_);_(@_)</c:formatCode>
                <c:ptCount val="3"/>
                <c:pt idx="0">
                  <c:v>72347</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Bergen</c:v>
                </c:pt>
                <c:pt idx="1">
                  <c:v>New Jersey</c:v>
                </c:pt>
                <c:pt idx="2">
                  <c:v>United States</c:v>
                </c:pt>
              </c:strCache>
            </c:strRef>
          </c:cat>
          <c:val>
            <c:numRef>
              <c:f>Sheet1!$C$2:$C$4</c:f>
              <c:numCache>
                <c:formatCode>_("$"* #,##0_);_("$"* \(#,##0\);_("$"* "-"??_);_(@_)</c:formatCode>
                <c:ptCount val="3"/>
                <c:pt idx="0">
                  <c:v>56267</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90196840"/>
        <c:axId val="390197232"/>
      </c:barChart>
      <c:catAx>
        <c:axId val="390196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197232"/>
        <c:crosses val="autoZero"/>
        <c:auto val="1"/>
        <c:lblAlgn val="ctr"/>
        <c:lblOffset val="100"/>
        <c:noMultiLvlLbl val="0"/>
      </c:catAx>
      <c:valAx>
        <c:axId val="390197232"/>
        <c:scaling>
          <c:orientation val="minMax"/>
        </c:scaling>
        <c:delete val="1"/>
        <c:axPos val="b"/>
        <c:numFmt formatCode="_(&quot;$&quot;* #,##0_);_(&quot;$&quot;* \(#,##0\);_(&quot;$&quot;* &quot;-&quot;??_);_(@_)" sourceLinked="1"/>
        <c:majorTickMark val="none"/>
        <c:minorTickMark val="none"/>
        <c:tickLblPos val="nextTo"/>
        <c:crossAx val="390196840"/>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67882</c:v>
                </c:pt>
                <c:pt idx="1">
                  <c:v>67476</c:v>
                </c:pt>
                <c:pt idx="2">
                  <c:v>68082</c:v>
                </c:pt>
                <c:pt idx="3">
                  <c:v>70688</c:v>
                </c:pt>
                <c:pt idx="4">
                  <c:v>72347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53154</c:v>
                </c:pt>
                <c:pt idx="1">
                  <c:v>53746</c:v>
                </c:pt>
                <c:pt idx="2">
                  <c:v>54245</c:v>
                </c:pt>
                <c:pt idx="3">
                  <c:v>54534</c:v>
                </c:pt>
                <c:pt idx="4">
                  <c:v>56267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90198016"/>
        <c:axId val="390198408"/>
      </c:lineChart>
      <c:catAx>
        <c:axId val="39019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198408"/>
        <c:crosses val="autoZero"/>
        <c:auto val="1"/>
        <c:lblAlgn val="ctr"/>
        <c:lblOffset val="100"/>
        <c:noMultiLvlLbl val="0"/>
      </c:catAx>
      <c:valAx>
        <c:axId val="39019840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198016"/>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Rockleigh </c:v>
                </c:pt>
                <c:pt idx="1">
                  <c:v>River Edge </c:v>
                </c:pt>
                <c:pt idx="2">
                  <c:v>Fairview </c:v>
                </c:pt>
              </c:strCache>
            </c:strRef>
          </c:cat>
          <c:val>
            <c:numRef>
              <c:f>Sheet1!$B$2:$B$4</c:f>
              <c:numCache>
                <c:formatCode>_("$"* #,##0_);_("$"* \(#,##0\);_("$"* "-"??_);_(@_)</c:formatCode>
                <c:ptCount val="3"/>
                <c:pt idx="0">
                  <c:v>250000</c:v>
                </c:pt>
                <c:pt idx="1">
                  <c:v>79189</c:v>
                </c:pt>
                <c:pt idx="2">
                  <c:v>41937</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Rockleigh </c:v>
                </c:pt>
                <c:pt idx="1">
                  <c:v>River Edge </c:v>
                </c:pt>
                <c:pt idx="2">
                  <c:v>Fairview </c:v>
                </c:pt>
              </c:strCache>
            </c:strRef>
          </c:cat>
          <c:val>
            <c:numRef>
              <c:f>Sheet1!$C$2:$C$4</c:f>
              <c:numCache>
                <c:formatCode>_("$"* #,##0_);_("$"* \(#,##0\);_("$"* "-"??_);_(@_)</c:formatCode>
                <c:ptCount val="3"/>
                <c:pt idx="0">
                  <c:v>91250</c:v>
                </c:pt>
                <c:pt idx="1">
                  <c:v>69355</c:v>
                </c:pt>
                <c:pt idx="2">
                  <c:v>48438</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90199192"/>
        <c:axId val="390199584"/>
      </c:barChart>
      <c:catAx>
        <c:axId val="39019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199584"/>
        <c:crosses val="autoZero"/>
        <c:auto val="1"/>
        <c:lblAlgn val="ctr"/>
        <c:lblOffset val="100"/>
        <c:noMultiLvlLbl val="0"/>
      </c:catAx>
      <c:valAx>
        <c:axId val="3901995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19919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5">
                  <c:v>804</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5.6336766105494806E-3"/>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D21-4B3B-8767-2F627BF0DD6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90200368"/>
        <c:axId val="39020076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90201544"/>
        <c:axId val="390201152"/>
      </c:lineChart>
      <c:catAx>
        <c:axId val="39020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200760"/>
        <c:crosses val="autoZero"/>
        <c:auto val="1"/>
        <c:lblAlgn val="ctr"/>
        <c:lblOffset val="100"/>
        <c:noMultiLvlLbl val="0"/>
      </c:catAx>
      <c:valAx>
        <c:axId val="39020076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0368"/>
        <c:crosses val="autoZero"/>
        <c:crossBetween val="between"/>
      </c:valAx>
      <c:valAx>
        <c:axId val="39020115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1544"/>
        <c:crosses val="max"/>
        <c:crossBetween val="between"/>
      </c:valAx>
      <c:catAx>
        <c:axId val="390201544"/>
        <c:scaling>
          <c:orientation val="minMax"/>
        </c:scaling>
        <c:delete val="1"/>
        <c:axPos val="b"/>
        <c:numFmt formatCode="General" sourceLinked="1"/>
        <c:majorTickMark val="out"/>
        <c:minorTickMark val="none"/>
        <c:tickLblPos val="nextTo"/>
        <c:crossAx val="39020115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347302411546287"/>
          <c:y val="2.6293384786633268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2819533921896125E-2"/>
                  <c:y val="-0.3376938867582055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10</c:v>
                </c:pt>
                <c:pt idx="1">
                  <c:v>64</c:v>
                </c:pt>
                <c:pt idx="2">
                  <c:v>262</c:v>
                </c:pt>
                <c:pt idx="3">
                  <c:v>468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7.9466156931593562E-2"/>
                  <c:y val="4.0860612674427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1113</c:v>
                </c:pt>
                <c:pt idx="1">
                  <c:v>7569</c:v>
                </c:pt>
                <c:pt idx="2">
                  <c:v>444</c:v>
                </c:pt>
                <c:pt idx="3">
                  <c:v>16</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7">
                  <c:v>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90203112"/>
        <c:axId val="390203504"/>
      </c:barChart>
      <c:catAx>
        <c:axId val="39020311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03504"/>
        <c:crosses val="autoZero"/>
        <c:auto val="1"/>
        <c:lblAlgn val="ctr"/>
        <c:lblOffset val="100"/>
        <c:noMultiLvlLbl val="0"/>
      </c:catAx>
      <c:valAx>
        <c:axId val="390203504"/>
        <c:scaling>
          <c:orientation val="minMax"/>
        </c:scaling>
        <c:delete val="1"/>
        <c:axPos val="b"/>
        <c:numFmt formatCode="General" sourceLinked="1"/>
        <c:majorTickMark val="none"/>
        <c:minorTickMark val="none"/>
        <c:tickLblPos val="nextTo"/>
        <c:crossAx val="39020311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Bergen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12</c:v>
                </c:pt>
                <c:pt idx="1">
                  <c:v>10</c:v>
                </c:pt>
                <c:pt idx="2">
                  <c:v>9</c:v>
                </c:pt>
                <c:pt idx="3">
                  <c:v>8</c:v>
                </c:pt>
                <c:pt idx="4">
                  <c:v>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90204288"/>
        <c:axId val="390204680"/>
      </c:lineChart>
      <c:catAx>
        <c:axId val="39020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204680"/>
        <c:crosses val="autoZero"/>
        <c:auto val="1"/>
        <c:lblAlgn val="ctr"/>
        <c:lblOffset val="100"/>
        <c:noMultiLvlLbl val="0"/>
      </c:catAx>
      <c:valAx>
        <c:axId val="390204680"/>
        <c:scaling>
          <c:orientation val="minMax"/>
          <c:max val="32"/>
          <c:min val="0"/>
        </c:scaling>
        <c:delete val="1"/>
        <c:axPos val="l"/>
        <c:numFmt formatCode="General" sourceLinked="1"/>
        <c:majorTickMark val="none"/>
        <c:minorTickMark val="none"/>
        <c:tickLblPos val="nextTo"/>
        <c:crossAx val="390204288"/>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90205464"/>
        <c:axId val="390205856"/>
      </c:barChart>
      <c:catAx>
        <c:axId val="390205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05856"/>
        <c:crosses val="autoZero"/>
        <c:auto val="1"/>
        <c:lblAlgn val="ctr"/>
        <c:lblOffset val="100"/>
        <c:noMultiLvlLbl val="0"/>
      </c:catAx>
      <c:valAx>
        <c:axId val="390205856"/>
        <c:scaling>
          <c:orientation val="minMax"/>
        </c:scaling>
        <c:delete val="1"/>
        <c:axPos val="b"/>
        <c:numFmt formatCode="General" sourceLinked="1"/>
        <c:majorTickMark val="none"/>
        <c:minorTickMark val="none"/>
        <c:tickLblPos val="nextTo"/>
        <c:crossAx val="39020546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Bergen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2">
                  <c:v>2.1</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90206640"/>
        <c:axId val="390207032"/>
      </c:lineChart>
      <c:catAx>
        <c:axId val="39020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207032"/>
        <c:crosses val="autoZero"/>
        <c:auto val="1"/>
        <c:lblAlgn val="ctr"/>
        <c:lblOffset val="100"/>
        <c:noMultiLvlLbl val="0"/>
      </c:catAx>
      <c:valAx>
        <c:axId val="390207032"/>
        <c:scaling>
          <c:orientation val="minMax"/>
        </c:scaling>
        <c:delete val="1"/>
        <c:axPos val="l"/>
        <c:numFmt formatCode="General" sourceLinked="1"/>
        <c:majorTickMark val="none"/>
        <c:minorTickMark val="none"/>
        <c:tickLblPos val="nextTo"/>
        <c:crossAx val="3902066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 non-Hispanic</c:v>
                </c:pt>
                <c:pt idx="2">
                  <c:v>Hispanic (any race)</c:v>
                </c:pt>
                <c:pt idx="3">
                  <c:v>Asian, non-Hispanic</c:v>
                </c:pt>
                <c:pt idx="4">
                  <c:v>Two or More Races, non-Hispanic</c:v>
                </c:pt>
              </c:strCache>
            </c:strRef>
          </c:cat>
          <c:val>
            <c:numRef>
              <c:f>Sheet1!$B$2:$B$6</c:f>
              <c:numCache>
                <c:formatCode>General</c:formatCode>
                <c:ptCount val="5"/>
                <c:pt idx="0">
                  <c:v>1</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90208600"/>
        <c:axId val="390208992"/>
      </c:barChart>
      <c:catAx>
        <c:axId val="39020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08992"/>
        <c:crosses val="autoZero"/>
        <c:auto val="1"/>
        <c:lblAlgn val="ctr"/>
        <c:lblOffset val="100"/>
        <c:noMultiLvlLbl val="0"/>
      </c:catAx>
      <c:valAx>
        <c:axId val="3902089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086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0">
                  <c:v>1</c:v>
                </c:pt>
                <c:pt idx="1">
                  <c:v>1.7</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90209776"/>
        <c:axId val="390210168"/>
      </c:barChart>
      <c:catAx>
        <c:axId val="39020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0168"/>
        <c:crosses val="autoZero"/>
        <c:auto val="1"/>
        <c:lblAlgn val="ctr"/>
        <c:lblOffset val="100"/>
        <c:noMultiLvlLbl val="0"/>
      </c:catAx>
      <c:valAx>
        <c:axId val="390210168"/>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09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1">
                  <c:v>3391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90210952"/>
        <c:axId val="512205152"/>
      </c:barChart>
      <c:catAx>
        <c:axId val="390210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5152"/>
        <c:crosses val="autoZero"/>
        <c:auto val="1"/>
        <c:lblAlgn val="ctr"/>
        <c:lblOffset val="100"/>
        <c:noMultiLvlLbl val="0"/>
      </c:catAx>
      <c:valAx>
        <c:axId val="512205152"/>
        <c:scaling>
          <c:orientation val="minMax"/>
        </c:scaling>
        <c:delete val="1"/>
        <c:axPos val="b"/>
        <c:numFmt formatCode="General" sourceLinked="1"/>
        <c:majorTickMark val="none"/>
        <c:minorTickMark val="none"/>
        <c:tickLblPos val="nextTo"/>
        <c:crossAx val="390210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4084</c:v>
                </c:pt>
                <c:pt idx="1">
                  <c:v>3591</c:v>
                </c:pt>
                <c:pt idx="2">
                  <c:v>3699</c:v>
                </c:pt>
                <c:pt idx="3">
                  <c:v>3636</c:v>
                </c:pt>
                <c:pt idx="4">
                  <c:v>3391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512205936"/>
        <c:axId val="510248728"/>
      </c:lineChart>
      <c:catAx>
        <c:axId val="51220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48728"/>
        <c:crosses val="autoZero"/>
        <c:auto val="1"/>
        <c:lblAlgn val="ctr"/>
        <c:lblOffset val="100"/>
        <c:noMultiLvlLbl val="0"/>
      </c:catAx>
      <c:valAx>
        <c:axId val="51024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2205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Englewood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261</c:v>
                </c:pt>
                <c:pt idx="1">
                  <c:v>252</c:v>
                </c:pt>
                <c:pt idx="2">
                  <c:v>179</c:v>
                </c:pt>
                <c:pt idx="3">
                  <c:v>69</c:v>
                </c:pt>
                <c:pt idx="4">
                  <c:v>302</c:v>
                </c:pt>
                <c:pt idx="5">
                  <c:v>357</c:v>
                </c:pt>
                <c:pt idx="6">
                  <c:v>265</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Garfield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315</c:v>
                </c:pt>
                <c:pt idx="1">
                  <c:v>252</c:v>
                </c:pt>
                <c:pt idx="2">
                  <c:v>262</c:v>
                </c:pt>
                <c:pt idx="3">
                  <c:v>258</c:v>
                </c:pt>
                <c:pt idx="4">
                  <c:v>236</c:v>
                </c:pt>
                <c:pt idx="5">
                  <c:v>217</c:v>
                </c:pt>
                <c:pt idx="6">
                  <c:v>225</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Mahwah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166</c:v>
                </c:pt>
                <c:pt idx="1">
                  <c:v>164</c:v>
                </c:pt>
                <c:pt idx="2">
                  <c:v>162</c:v>
                </c:pt>
                <c:pt idx="3">
                  <c:v>132</c:v>
                </c:pt>
                <c:pt idx="4">
                  <c:v>157</c:v>
                </c:pt>
                <c:pt idx="5">
                  <c:v>159</c:v>
                </c:pt>
                <c:pt idx="6">
                  <c:v>193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Elmwood Park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265</c:v>
                </c:pt>
                <c:pt idx="1">
                  <c:v>212</c:v>
                </c:pt>
                <c:pt idx="2">
                  <c:v>192</c:v>
                </c:pt>
                <c:pt idx="3">
                  <c:v>167</c:v>
                </c:pt>
                <c:pt idx="4">
                  <c:v>178</c:v>
                </c:pt>
                <c:pt idx="5">
                  <c:v>183</c:v>
                </c:pt>
                <c:pt idx="6">
                  <c:v>185</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Hackensack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179</c:v>
                </c:pt>
                <c:pt idx="1">
                  <c:v>286</c:v>
                </c:pt>
                <c:pt idx="2">
                  <c:v>290</c:v>
                </c:pt>
                <c:pt idx="3">
                  <c:v>194</c:v>
                </c:pt>
                <c:pt idx="4">
                  <c:v>193</c:v>
                </c:pt>
                <c:pt idx="5">
                  <c:v>154</c:v>
                </c:pt>
                <c:pt idx="6">
                  <c:v>185</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Lodi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163</c:v>
                </c:pt>
                <c:pt idx="1">
                  <c:v>233</c:v>
                </c:pt>
                <c:pt idx="2">
                  <c:v>193</c:v>
                </c:pt>
                <c:pt idx="3">
                  <c:v>199</c:v>
                </c:pt>
                <c:pt idx="4">
                  <c:v>214</c:v>
                </c:pt>
                <c:pt idx="5">
                  <c:v>237</c:v>
                </c:pt>
                <c:pt idx="6">
                  <c:v>158</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Hasbrouck Heights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109</c:v>
                </c:pt>
                <c:pt idx="1">
                  <c:v>121</c:v>
                </c:pt>
                <c:pt idx="2">
                  <c:v>96</c:v>
                </c:pt>
                <c:pt idx="3">
                  <c:v>65</c:v>
                </c:pt>
                <c:pt idx="4">
                  <c:v>109</c:v>
                </c:pt>
                <c:pt idx="5">
                  <c:v>132</c:v>
                </c:pt>
                <c:pt idx="6">
                  <c:v>145</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Fair Lawn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167</c:v>
                </c:pt>
                <c:pt idx="1">
                  <c:v>168</c:v>
                </c:pt>
                <c:pt idx="2">
                  <c:v>164</c:v>
                </c:pt>
                <c:pt idx="3">
                  <c:v>151</c:v>
                </c:pt>
                <c:pt idx="4">
                  <c:v>136</c:v>
                </c:pt>
                <c:pt idx="5">
                  <c:v>124</c:v>
                </c:pt>
                <c:pt idx="6">
                  <c:v>139</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Lyndhurst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130</c:v>
                </c:pt>
                <c:pt idx="1">
                  <c:v>168</c:v>
                </c:pt>
                <c:pt idx="2">
                  <c:v>175</c:v>
                </c:pt>
                <c:pt idx="3">
                  <c:v>164</c:v>
                </c:pt>
                <c:pt idx="4">
                  <c:v>103</c:v>
                </c:pt>
                <c:pt idx="5">
                  <c:v>128</c:v>
                </c:pt>
                <c:pt idx="6">
                  <c:v>135</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Paramus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131</c:v>
                </c:pt>
                <c:pt idx="1">
                  <c:v>142</c:v>
                </c:pt>
                <c:pt idx="2">
                  <c:v>104</c:v>
                </c:pt>
                <c:pt idx="3">
                  <c:v>107</c:v>
                </c:pt>
                <c:pt idx="4">
                  <c:v>125</c:v>
                </c:pt>
                <c:pt idx="5">
                  <c:v>104</c:v>
                </c:pt>
                <c:pt idx="6">
                  <c:v>129</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510249512"/>
        <c:axId val="510249904"/>
      </c:lineChart>
      <c:catAx>
        <c:axId val="51024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249904"/>
        <c:crosses val="autoZero"/>
        <c:auto val="1"/>
        <c:lblAlgn val="ctr"/>
        <c:lblOffset val="100"/>
        <c:noMultiLvlLbl val="0"/>
      </c:catAx>
      <c:valAx>
        <c:axId val="51024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495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81</c:v>
                </c:pt>
                <c:pt idx="1">
                  <c:v>85</c:v>
                </c:pt>
                <c:pt idx="2">
                  <c:v>99</c:v>
                </c:pt>
                <c:pt idx="3">
                  <c:v>129</c:v>
                </c:pt>
                <c:pt idx="4">
                  <c:v>157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510251864"/>
        <c:axId val="510252256"/>
      </c:lineChart>
      <c:catAx>
        <c:axId val="51025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52256"/>
        <c:crosses val="autoZero"/>
        <c:auto val="1"/>
        <c:lblAlgn val="ctr"/>
        <c:lblOffset val="100"/>
        <c:noMultiLvlLbl val="0"/>
      </c:catAx>
      <c:valAx>
        <c:axId val="5102522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51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6">
                  <c:v>0.217054263565891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510253040"/>
        <c:axId val="510253432"/>
      </c:barChart>
      <c:catAx>
        <c:axId val="51025304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53432"/>
        <c:crosses val="autoZero"/>
        <c:auto val="1"/>
        <c:lblAlgn val="ctr"/>
        <c:lblOffset val="100"/>
        <c:noMultiLvlLbl val="0"/>
      </c:catAx>
      <c:valAx>
        <c:axId val="510253432"/>
        <c:scaling>
          <c:orientation val="minMax"/>
        </c:scaling>
        <c:delete val="1"/>
        <c:axPos val="t"/>
        <c:numFmt formatCode="0%" sourceLinked="1"/>
        <c:majorTickMark val="none"/>
        <c:minorTickMark val="none"/>
        <c:tickLblPos val="nextTo"/>
        <c:crossAx val="51025304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525814811123293"/>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4">
                  <c:v>-0.175625259085256</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510254216"/>
        <c:axId val="510254608"/>
      </c:barChart>
      <c:catAx>
        <c:axId val="51025421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54608"/>
        <c:crosses val="autoZero"/>
        <c:auto val="1"/>
        <c:lblAlgn val="ctr"/>
        <c:lblOffset val="100"/>
        <c:noMultiLvlLbl val="0"/>
      </c:catAx>
      <c:valAx>
        <c:axId val="510254608"/>
        <c:scaling>
          <c:orientation val="minMax"/>
        </c:scaling>
        <c:delete val="1"/>
        <c:axPos val="t"/>
        <c:numFmt formatCode="0%" sourceLinked="1"/>
        <c:majorTickMark val="none"/>
        <c:minorTickMark val="none"/>
        <c:tickLblPos val="nextTo"/>
        <c:crossAx val="51025421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1.2961908319503895E-2"/>
                  <c:y val="-2.63736286556743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1D-4FF7-BEEB-21339DEC8A5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11404</c:v>
                </c:pt>
                <c:pt idx="1">
                  <c:v>10906</c:v>
                </c:pt>
                <c:pt idx="2">
                  <c:v>9384</c:v>
                </c:pt>
                <c:pt idx="3" formatCode="#,##0">
                  <c:v>7237</c:v>
                </c:pt>
                <c:pt idx="4" formatCode="#,##0">
                  <c:v>5966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510255392"/>
        <c:axId val="510255784"/>
      </c:lineChart>
      <c:catAx>
        <c:axId val="51025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55784"/>
        <c:crosses val="autoZero"/>
        <c:auto val="1"/>
        <c:lblAlgn val="ctr"/>
        <c:lblOffset val="100"/>
        <c:noMultiLvlLbl val="0"/>
      </c:catAx>
      <c:valAx>
        <c:axId val="51025578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553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0.35</c:v>
                </c:pt>
                <c:pt idx="1">
                  <c:v>0.36</c:v>
                </c:pt>
                <c:pt idx="2">
                  <c:v>0.06</c:v>
                </c:pt>
                <c:pt idx="3">
                  <c:v>0.06</c:v>
                </c:pt>
                <c:pt idx="4">
                  <c:v>0.14000000000000001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0</c:v>
                </c:pt>
                <c:pt idx="3">
                  <c:v>1</c:v>
                </c:pt>
                <c:pt idx="4">
                  <c:v>1</c:v>
                </c:pt>
                <c:pt idx="5">
                  <c:v>1</c:v>
                </c:pt>
                <c:pt idx="6">
                  <c:v>1</c:v>
                </c:pt>
                <c:pt idx="7">
                  <c:v>1</c:v>
                </c:pt>
                <c:pt idx="8">
                  <c:v>2</c:v>
                </c:pt>
                <c:pt idx="9">
                  <c:v>6</c:v>
                </c:pt>
                <c:pt idx="10">
                  <c:v>6</c:v>
                </c:pt>
                <c:pt idx="11">
                  <c:v>1</c:v>
                </c:pt>
                <c:pt idx="12">
                  <c:v>0</c:v>
                </c:pt>
                <c:pt idx="13">
                  <c:v>6</c:v>
                </c:pt>
                <c:pt idx="14">
                  <c:v>1</c:v>
                </c:pt>
                <c:pt idx="15">
                  <c:v>1</c:v>
                </c:pt>
                <c:pt idx="16">
                  <c:v>1</c:v>
                </c:pt>
                <c:pt idx="17">
                  <c:v>1</c:v>
                </c:pt>
                <c:pt idx="18">
                  <c:v>5</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510256176"/>
        <c:axId val="510256568"/>
      </c:barChart>
      <c:catAx>
        <c:axId val="510256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56568"/>
        <c:crosses val="autoZero"/>
        <c:auto val="1"/>
        <c:lblAlgn val="ctr"/>
        <c:lblOffset val="100"/>
        <c:noMultiLvlLbl val="0"/>
      </c:catAx>
      <c:valAx>
        <c:axId val="510256568"/>
        <c:scaling>
          <c:orientation val="minMax"/>
        </c:scaling>
        <c:delete val="1"/>
        <c:axPos val="b"/>
        <c:numFmt formatCode="General" sourceLinked="1"/>
        <c:majorTickMark val="none"/>
        <c:minorTickMark val="none"/>
        <c:tickLblPos val="nextTo"/>
        <c:crossAx val="510256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General</c:formatCode>
                <c:ptCount val="21"/>
                <c:pt idx="0" formatCode="0.0%">
                  <c:v>6.2E-2</c:v>
                </c:pt>
                <c:pt idx="2" formatCode="0.0%">
                  <c:v>0.08</c:v>
                </c:pt>
                <c:pt idx="3" formatCode="0.0%">
                  <c:v>0.10299999999999999</c:v>
                </c:pt>
                <c:pt idx="4" formatCode="0.0%">
                  <c:v>0.113</c:v>
                </c:pt>
                <c:pt idx="5" formatCode="0.0%">
                  <c:v>0.11799999999999999</c:v>
                </c:pt>
                <c:pt idx="6" formatCode="0.0%">
                  <c:v>0.12</c:v>
                </c:pt>
                <c:pt idx="7" formatCode="0.0%">
                  <c:v>0.124</c:v>
                </c:pt>
                <c:pt idx="8" formatCode="0.0%">
                  <c:v>0.129</c:v>
                </c:pt>
                <c:pt idx="9" formatCode="0.0%">
                  <c:v>0.13300000000000001</c:v>
                </c:pt>
                <c:pt idx="10" formatCode="0.0%">
                  <c:v>0.13500000000000001</c:v>
                </c:pt>
                <c:pt idx="11" formatCode="0.0%">
                  <c:v>0.13500000000000001</c:v>
                </c:pt>
                <c:pt idx="12" formatCode="0.0%">
                  <c:v>0.13800000000000001</c:v>
                </c:pt>
                <c:pt idx="13" formatCode="0.0%">
                  <c:v>0.13900000000000001</c:v>
                </c:pt>
                <c:pt idx="14" formatCode="0.0%">
                  <c:v>0.14000000000000001</c:v>
                </c:pt>
                <c:pt idx="15" formatCode="0.0%">
                  <c:v>0.14299999999999999</c:v>
                </c:pt>
                <c:pt idx="16" formatCode="0.0%">
                  <c:v>0.14499999999999999</c:v>
                </c:pt>
                <c:pt idx="17" formatCode="0.0%">
                  <c:v>0.158</c:v>
                </c:pt>
                <c:pt idx="18" formatCode="0.0%">
                  <c:v>0.159</c:v>
                </c:pt>
                <c:pt idx="19" formatCode="0.0%">
                  <c:v>0.16800000000000001</c:v>
                </c:pt>
                <c:pt idx="20" formatCode="0.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
                  <c:v>7.9000000000000001E-2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510257352"/>
        <c:axId val="510257744"/>
      </c:barChart>
      <c:catAx>
        <c:axId val="510257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57744"/>
        <c:crosses val="autoZero"/>
        <c:auto val="1"/>
        <c:lblAlgn val="ctr"/>
        <c:lblOffset val="100"/>
        <c:noMultiLvlLbl val="0"/>
      </c:catAx>
      <c:valAx>
        <c:axId val="510257744"/>
        <c:scaling>
          <c:orientation val="minMax"/>
        </c:scaling>
        <c:delete val="1"/>
        <c:axPos val="b"/>
        <c:numFmt formatCode="0.0%" sourceLinked="1"/>
        <c:majorTickMark val="none"/>
        <c:minorTickMark val="none"/>
        <c:tickLblPos val="nextTo"/>
        <c:crossAx val="5102573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6.2E-2</c:v>
                </c:pt>
                <c:pt idx="1">
                  <c:v>0.106</c:v>
                </c:pt>
                <c:pt idx="2">
                  <c:v>0.1</c:v>
                </c:pt>
                <c:pt idx="3">
                  <c:v>7.4999999999999997E-2</c:v>
                </c:pt>
                <c:pt idx="4">
                  <c:v>7.9000000000000001E-2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510258528"/>
        <c:axId val="510258920"/>
      </c:lineChart>
      <c:catAx>
        <c:axId val="51025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58920"/>
        <c:crosses val="autoZero"/>
        <c:auto val="1"/>
        <c:lblAlgn val="ctr"/>
        <c:lblOffset val="100"/>
        <c:noMultiLvlLbl val="0"/>
      </c:catAx>
      <c:valAx>
        <c:axId val="510258920"/>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58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0.09</c:v>
                </c:pt>
                <c:pt idx="2" formatCode="0.0%">
                  <c:v>0.105</c:v>
                </c:pt>
                <c:pt idx="3" formatCode="0.0%">
                  <c:v>2.7E-2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0259704"/>
        <c:axId val="510260096"/>
      </c:barChart>
      <c:catAx>
        <c:axId val="5102597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60096"/>
        <c:crosses val="autoZero"/>
        <c:auto val="1"/>
        <c:lblAlgn val="ctr"/>
        <c:lblOffset val="100"/>
        <c:noMultiLvlLbl val="0"/>
      </c:catAx>
      <c:valAx>
        <c:axId val="510260096"/>
        <c:scaling>
          <c:orientation val="minMax"/>
          <c:max val="0.30000000000000004"/>
        </c:scaling>
        <c:delete val="1"/>
        <c:axPos val="t"/>
        <c:numFmt formatCode="0.00%" sourceLinked="1"/>
        <c:majorTickMark val="none"/>
        <c:minorTickMark val="none"/>
        <c:tickLblPos val="nextTo"/>
        <c:crossAx val="510259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0.06</c:v>
                </c:pt>
                <c:pt idx="1">
                  <c:v>9.5000000000000001E-2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10260880"/>
        <c:axId val="510261272"/>
      </c:barChart>
      <c:catAx>
        <c:axId val="510260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61272"/>
        <c:crosses val="autoZero"/>
        <c:auto val="1"/>
        <c:lblAlgn val="ctr"/>
        <c:lblOffset val="100"/>
        <c:noMultiLvlLbl val="0"/>
      </c:catAx>
      <c:valAx>
        <c:axId val="510261272"/>
        <c:scaling>
          <c:orientation val="minMax"/>
          <c:max val="0.30000000000000004"/>
          <c:min val="0"/>
        </c:scaling>
        <c:delete val="1"/>
        <c:axPos val="b"/>
        <c:numFmt formatCode="0.0%" sourceLinked="1"/>
        <c:majorTickMark val="none"/>
        <c:minorTickMark val="none"/>
        <c:tickLblPos val="nextTo"/>
        <c:crossAx val="510260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0">
                  <c:v>8.2000000000000003E-2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510262056"/>
        <c:axId val="510262448"/>
      </c:barChart>
      <c:catAx>
        <c:axId val="510262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62448"/>
        <c:crosses val="autoZero"/>
        <c:auto val="1"/>
        <c:lblAlgn val="ctr"/>
        <c:lblOffset val="100"/>
        <c:noMultiLvlLbl val="0"/>
      </c:catAx>
      <c:valAx>
        <c:axId val="510262448"/>
        <c:scaling>
          <c:orientation val="minMax"/>
        </c:scaling>
        <c:delete val="1"/>
        <c:axPos val="b"/>
        <c:numFmt formatCode="0.0%" sourceLinked="1"/>
        <c:majorTickMark val="none"/>
        <c:minorTickMark val="none"/>
        <c:tickLblPos val="nextTo"/>
        <c:crossAx val="510262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0.123</c:v>
                </c:pt>
                <c:pt idx="1">
                  <c:v>0.14199999999999999</c:v>
                </c:pt>
                <c:pt idx="2">
                  <c:v>6.3E-2</c:v>
                </c:pt>
                <c:pt idx="3">
                  <c:v>0.104</c:v>
                </c:pt>
                <c:pt idx="4">
                  <c:v>8.2000000000000003E-2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510263232"/>
        <c:axId val="510263624"/>
      </c:lineChart>
      <c:catAx>
        <c:axId val="51026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63624"/>
        <c:crosses val="autoZero"/>
        <c:auto val="1"/>
        <c:lblAlgn val="ctr"/>
        <c:lblOffset val="100"/>
        <c:noMultiLvlLbl val="0"/>
      </c:catAx>
      <c:valAx>
        <c:axId val="510263624"/>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63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0.10100000000000001</c:v>
                </c:pt>
                <c:pt idx="2" formatCode="0.0%">
                  <c:v>0.123</c:v>
                </c:pt>
                <c:pt idx="3" formatCode="0.0%">
                  <c:v>0</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0264408"/>
        <c:axId val="775493032"/>
      </c:barChart>
      <c:catAx>
        <c:axId val="5102644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5493032"/>
        <c:crosses val="autoZero"/>
        <c:auto val="1"/>
        <c:lblAlgn val="ctr"/>
        <c:lblOffset val="100"/>
        <c:noMultiLvlLbl val="0"/>
      </c:catAx>
      <c:valAx>
        <c:axId val="775493032"/>
        <c:scaling>
          <c:orientation val="minMax"/>
          <c:max val="0.30000000000000004"/>
        </c:scaling>
        <c:delete val="1"/>
        <c:axPos val="t"/>
        <c:numFmt formatCode="0.00%" sourceLinked="1"/>
        <c:majorTickMark val="none"/>
        <c:minorTickMark val="none"/>
        <c:tickLblPos val="nextTo"/>
        <c:crossAx val="510264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6.3E-2</c:v>
                </c:pt>
                <c:pt idx="1">
                  <c:v>0.10100000000000001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775493816"/>
        <c:axId val="775494208"/>
      </c:barChart>
      <c:catAx>
        <c:axId val="775493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5494208"/>
        <c:crosses val="autoZero"/>
        <c:auto val="1"/>
        <c:lblAlgn val="ctr"/>
        <c:lblOffset val="100"/>
        <c:noMultiLvlLbl val="0"/>
      </c:catAx>
      <c:valAx>
        <c:axId val="775494208"/>
        <c:scaling>
          <c:orientation val="minMax"/>
          <c:max val="0.30000000000000004"/>
          <c:min val="0"/>
        </c:scaling>
        <c:delete val="1"/>
        <c:axPos val="b"/>
        <c:numFmt formatCode="0.0%" sourceLinked="1"/>
        <c:majorTickMark val="none"/>
        <c:minorTickMark val="none"/>
        <c:tickLblPos val="nextTo"/>
        <c:crossAx val="775493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20" formatCode="0">
                  <c:v>24355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20">
                  <c:v>24354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775494992"/>
        <c:axId val="775495384"/>
      </c:barChart>
      <c:catAx>
        <c:axId val="775494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5495384"/>
        <c:crosses val="autoZero"/>
        <c:auto val="1"/>
        <c:lblAlgn val="ctr"/>
        <c:lblOffset val="100"/>
        <c:noMultiLvlLbl val="0"/>
      </c:catAx>
      <c:valAx>
        <c:axId val="775495384"/>
        <c:scaling>
          <c:orientation val="minMax"/>
        </c:scaling>
        <c:delete val="1"/>
        <c:axPos val="b"/>
        <c:numFmt formatCode="General" sourceLinked="1"/>
        <c:majorTickMark val="none"/>
        <c:minorTickMark val="none"/>
        <c:tickLblPos val="nextTo"/>
        <c:crossAx val="77549499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0" formatCode="0.0%">
                  <c:v>0.17860000000000001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0" formatCode="0.0%">
                  <c:v>0.18090000000000001</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775496952"/>
        <c:axId val="775497344"/>
      </c:barChart>
      <c:catAx>
        <c:axId val="77549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5497344"/>
        <c:crosses val="autoZero"/>
        <c:auto val="1"/>
        <c:lblAlgn val="ctr"/>
        <c:lblOffset val="100"/>
        <c:noMultiLvlLbl val="0"/>
      </c:catAx>
      <c:valAx>
        <c:axId val="77549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5496952"/>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8">
                  <c:v>1338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775498128"/>
        <c:axId val="775498520"/>
      </c:barChart>
      <c:catAx>
        <c:axId val="77549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5498520"/>
        <c:crosses val="autoZero"/>
        <c:auto val="1"/>
        <c:lblAlgn val="ctr"/>
        <c:lblOffset val="100"/>
        <c:noMultiLvlLbl val="0"/>
      </c:catAx>
      <c:valAx>
        <c:axId val="77549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5498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bergen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Differences between the county and the state’s demographic make-up include higher proportions </a:t>
            </a:r>
            <a:r>
              <a:rPr lang="en-US" sz="1200" kern="1200" dirty="0" smtClean="0">
                <a:solidFill>
                  <a:schemeClr val="tx1"/>
                </a:solidFill>
                <a:effectLst/>
                <a:latin typeface="+mn-lt"/>
                <a:ea typeface="+mn-ea"/>
                <a:cs typeface="+mn-cs"/>
              </a:rPr>
              <a:t>Asian </a:t>
            </a:r>
            <a:r>
              <a:rPr lang="en-US" sz="1200" kern="1200" dirty="0" smtClean="0">
                <a:solidFill>
                  <a:schemeClr val="tx1"/>
                </a:solidFill>
                <a:effectLst/>
                <a:latin typeface="+mn-lt"/>
                <a:ea typeface="+mn-ea"/>
                <a:cs typeface="+mn-cs"/>
              </a:rPr>
              <a:t>residents, and lower proportions of Black/African </a:t>
            </a:r>
            <a:r>
              <a:rPr lang="en-US" sz="1200" kern="1200" dirty="0" smtClean="0">
                <a:solidFill>
                  <a:schemeClr val="tx1"/>
                </a:solidFill>
                <a:effectLst/>
                <a:latin typeface="+mn-lt"/>
                <a:ea typeface="+mn-ea"/>
                <a:cs typeface="+mn-cs"/>
              </a:rPr>
              <a:t>American</a:t>
            </a:r>
            <a:r>
              <a:rPr lang="en-US" sz="1200" kern="1200" baseline="0" dirty="0" smtClean="0">
                <a:solidFill>
                  <a:schemeClr val="tx1"/>
                </a:solidFill>
                <a:effectLst/>
                <a:latin typeface="+mn-lt"/>
                <a:ea typeface="+mn-ea"/>
                <a:cs typeface="+mn-cs"/>
              </a:rPr>
              <a:t> residents in this county.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a:t>
            </a:r>
            <a:r>
              <a:rPr lang="en-US" sz="1200" kern="1200" dirty="0" smtClean="0">
                <a:solidFill>
                  <a:schemeClr val="tx1"/>
                </a:solidFill>
                <a:effectLst/>
                <a:latin typeface="+mn-lt"/>
                <a:ea typeface="+mn-ea"/>
                <a:cs typeface="+mn-cs"/>
              </a:rPr>
              <a:t>proportions</a:t>
            </a:r>
            <a:r>
              <a:rPr lang="en-US" sz="1200" kern="1200" baseline="0" dirty="0" smtClean="0">
                <a:solidFill>
                  <a:schemeClr val="tx1"/>
                </a:solidFill>
                <a:effectLst/>
                <a:latin typeface="+mn-lt"/>
                <a:ea typeface="+mn-ea"/>
                <a:cs typeface="+mn-cs"/>
              </a:rPr>
              <a:t> by </a:t>
            </a:r>
            <a:r>
              <a:rPr lang="en-US" sz="1200" kern="1200" dirty="0" smtClean="0">
                <a:solidFill>
                  <a:schemeClr val="tx1"/>
                </a:solidFill>
                <a:effectLst/>
                <a:latin typeface="+mn-lt"/>
                <a:ea typeface="+mn-ea"/>
                <a:cs typeface="+mn-cs"/>
              </a:rPr>
              <a:t>ethnic/racial group appears </a:t>
            </a:r>
            <a:r>
              <a:rPr lang="en-US" sz="1200" kern="1200" dirty="0" smtClean="0">
                <a:solidFill>
                  <a:schemeClr val="tx1"/>
                </a:solidFill>
                <a:effectLst/>
                <a:latin typeface="+mn-lt"/>
                <a:ea typeface="+mn-ea"/>
                <a:cs typeface="+mn-cs"/>
              </a:rPr>
              <a:t>fairly </a:t>
            </a:r>
            <a:r>
              <a:rPr lang="en-US" sz="1200" kern="1200" dirty="0" smtClean="0">
                <a:solidFill>
                  <a:schemeClr val="tx1"/>
                </a:solidFill>
                <a:effectLst/>
                <a:latin typeface="+mn-lt"/>
                <a:ea typeface="+mn-ea"/>
                <a:cs typeface="+mn-cs"/>
              </a:rPr>
              <a:t>steady with a slight increase</a:t>
            </a:r>
            <a:r>
              <a:rPr lang="en-US" sz="1200" kern="1200" baseline="0" dirty="0" smtClean="0">
                <a:solidFill>
                  <a:schemeClr val="tx1"/>
                </a:solidFill>
                <a:effectLst/>
                <a:latin typeface="+mn-lt"/>
                <a:ea typeface="+mn-ea"/>
                <a:cs typeface="+mn-cs"/>
              </a:rPr>
              <a:t> of Hispanic/Latino residents</a:t>
            </a:r>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Midland Park is composed of mostly White residents, while </a:t>
            </a:r>
            <a:r>
              <a:rPr lang="en-US" sz="1200" kern="1200" dirty="0" smtClean="0">
                <a:solidFill>
                  <a:schemeClr val="tx1"/>
                </a:solidFill>
                <a:effectLst/>
                <a:latin typeface="+mn-lt"/>
                <a:ea typeface="+mn-ea"/>
                <a:cs typeface="+mn-cs"/>
              </a:rPr>
              <a:t>Palisades</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Park </a:t>
            </a:r>
            <a:r>
              <a:rPr lang="en-US" sz="1200" kern="1200" dirty="0" smtClean="0">
                <a:solidFill>
                  <a:schemeClr val="tx1"/>
                </a:solidFill>
                <a:effectLst/>
                <a:latin typeface="+mn-lt"/>
                <a:ea typeface="+mn-ea"/>
                <a:cs typeface="+mn-cs"/>
              </a:rPr>
              <a:t>residents are </a:t>
            </a:r>
            <a:r>
              <a:rPr lang="en-US" sz="1200" kern="1200" dirty="0" smtClean="0">
                <a:solidFill>
                  <a:schemeClr val="tx1"/>
                </a:solidFill>
                <a:effectLst/>
                <a:latin typeface="+mn-lt"/>
                <a:ea typeface="+mn-ea"/>
                <a:cs typeface="+mn-cs"/>
              </a:rPr>
              <a:t>mostly Asian</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with White</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and </a:t>
            </a:r>
            <a:r>
              <a:rPr lang="en-US" sz="1200" kern="1200" baseline="0" dirty="0" smtClean="0">
                <a:solidFill>
                  <a:schemeClr val="tx1"/>
                </a:solidFill>
                <a:effectLst/>
                <a:latin typeface="+mn-lt"/>
                <a:ea typeface="+mn-ea"/>
                <a:cs typeface="+mn-cs"/>
              </a:rPr>
              <a:t>Hispanic/Latino residents making up the </a:t>
            </a:r>
            <a:r>
              <a:rPr lang="en-US" sz="1200" kern="1200" dirty="0" smtClean="0">
                <a:solidFill>
                  <a:schemeClr val="tx1"/>
                </a:solidFill>
                <a:effectLst/>
                <a:latin typeface="+mn-lt"/>
                <a:ea typeface="+mn-ea"/>
                <a:cs typeface="+mn-cs"/>
              </a:rPr>
              <a:t>next highest</a:t>
            </a:r>
            <a:r>
              <a:rPr lang="en-US" sz="1200" kern="1200" baseline="0" dirty="0" smtClean="0">
                <a:solidFill>
                  <a:schemeClr val="tx1"/>
                </a:solidFill>
                <a:effectLst/>
                <a:latin typeface="+mn-lt"/>
                <a:ea typeface="+mn-ea"/>
                <a:cs typeface="+mn-cs"/>
              </a:rPr>
              <a:t> percentages.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increased </a:t>
            </a:r>
            <a:r>
              <a:rPr lang="en-US" sz="1200" kern="1200" baseline="0" dirty="0" smtClean="0">
                <a:solidFill>
                  <a:schemeClr val="tx1"/>
                </a:solidFill>
                <a:effectLst/>
                <a:latin typeface="+mn-lt"/>
                <a:ea typeface="+mn-ea"/>
                <a:cs typeface="+mn-cs"/>
              </a:rPr>
              <a:t>slightly </a:t>
            </a:r>
            <a:r>
              <a:rPr lang="en-US" sz="1200" kern="1200" dirty="0" smtClean="0">
                <a:solidFill>
                  <a:schemeClr val="tx1"/>
                </a:solidFill>
                <a:effectLst/>
                <a:latin typeface="+mn-lt"/>
                <a:ea typeface="+mn-ea"/>
                <a:cs typeface="+mn-cs"/>
              </a:rPr>
              <a:t>over the past 5 years.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Palisades Park and Fort Lee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Palisades</a:t>
            </a:r>
            <a:r>
              <a:rPr lang="en-US" sz="1200" kern="1200" baseline="0" dirty="0" smtClean="0">
                <a:solidFill>
                  <a:schemeClr val="tx1"/>
                </a:solidFill>
                <a:effectLst/>
                <a:latin typeface="+mn-lt"/>
                <a:ea typeface="+mn-ea"/>
                <a:cs typeface="+mn-cs"/>
              </a:rPr>
              <a:t> Park</a:t>
            </a:r>
            <a:r>
              <a:rPr lang="en-US" sz="1200" kern="1200" dirty="0" smtClean="0">
                <a:solidFill>
                  <a:schemeClr val="tx1"/>
                </a:solidFill>
                <a:effectLst/>
                <a:latin typeface="+mn-lt"/>
                <a:ea typeface="+mn-ea"/>
                <a:cs typeface="+mn-cs"/>
              </a:rPr>
              <a:t> has the lowest proportion of residents who speak English-only, while Midland Park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the percentages of children per age category vary slightly compared to each other, and compared to the overall percentages in NJ.</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1837</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212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2018 than in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Garfield and South Hackensack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r>
              <a:rPr lang="en-US" sz="1200" kern="1200" baseline="0" dirty="0" smtClean="0">
                <a:solidFill>
                  <a:schemeClr val="tx1"/>
                </a:solidFill>
                <a:effectLst/>
                <a:latin typeface="+mn-lt"/>
                <a:ea typeface="+mn-ea"/>
                <a:cs typeface="+mn-cs"/>
              </a:rPr>
              <a:t> followed closely by housing.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3</a:t>
            </a:r>
            <a:r>
              <a:rPr lang="en-US" sz="1200" kern="1200" baseline="30000" dirty="0" smtClean="0">
                <a:solidFill>
                  <a:schemeClr val="tx1"/>
                </a:solidFill>
                <a:effectLst/>
                <a:latin typeface="+mn-lt"/>
                <a:ea typeface="+mn-ea"/>
                <a:cs typeface="+mn-cs"/>
              </a:rPr>
              <a:t>rd</a:t>
            </a:r>
            <a:r>
              <a:rPr lang="en-US" sz="1200" kern="1200" baseline="0" dirty="0" smtClean="0">
                <a:solidFill>
                  <a:schemeClr val="tx1"/>
                </a:solidFill>
                <a:effectLst/>
                <a:latin typeface="+mn-lt"/>
                <a:ea typeface="+mn-ea"/>
                <a:cs typeface="+mn-cs"/>
              </a:rPr>
              <a:t> most</a:t>
            </a:r>
            <a:r>
              <a:rPr lang="en-US" sz="1200" kern="1200" dirty="0" smtClean="0">
                <a:solidFill>
                  <a:schemeClr val="tx1"/>
                </a:solidFill>
                <a:effectLst/>
                <a:latin typeface="+mn-lt"/>
                <a:ea typeface="+mn-ea"/>
                <a:cs typeface="+mn-cs"/>
              </a:rPr>
              <a: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Garfield and</a:t>
            </a:r>
            <a:r>
              <a:rPr lang="en-US" sz="1200" kern="1200" baseline="0" dirty="0" smtClean="0">
                <a:solidFill>
                  <a:schemeClr val="tx1"/>
                </a:solidFill>
                <a:effectLst/>
                <a:latin typeface="+mn-lt"/>
                <a:ea typeface="+mn-ea"/>
                <a:cs typeface="+mn-cs"/>
              </a:rPr>
              <a:t> Fairview </a:t>
            </a:r>
            <a:r>
              <a:rPr lang="en-US" sz="1200" kern="1200" dirty="0" smtClean="0">
                <a:solidFill>
                  <a:schemeClr val="tx1"/>
                </a:solidFill>
                <a:effectLst/>
                <a:latin typeface="+mn-lt"/>
                <a:ea typeface="+mn-ea"/>
                <a:cs typeface="+mn-cs"/>
              </a:rPr>
              <a:t>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similar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This county’s percentage of households experiencing severe housing </a:t>
            </a:r>
            <a:r>
              <a:rPr lang="en-US" sz="1200" b="0" i="0" kern="1200" smtClean="0">
                <a:solidFill>
                  <a:schemeClr val="tx1"/>
                </a:solidFill>
                <a:effectLst/>
                <a:latin typeface="+mn-lt"/>
                <a:ea typeface="+mn-ea"/>
                <a:cs typeface="+mn-cs"/>
              </a:rPr>
              <a:t>burden has remained steady </a:t>
            </a:r>
            <a:r>
              <a:rPr lang="en-US" sz="1200" b="0" i="0" kern="1200" dirty="0" smtClean="0">
                <a:solidFill>
                  <a:schemeClr val="tx1"/>
                </a:solidFill>
                <a:effectLst/>
                <a:latin typeface="+mn-lt"/>
                <a:ea typeface="+mn-ea"/>
                <a:cs typeface="+mn-cs"/>
              </a:rPr>
              <a:t>between 2014 and 2019. </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882613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decreasingly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less than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decreased 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on the high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as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higher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Demarest and Tenafly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between 2013 and 2015 and has since remained steady 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Bogota</a:t>
            </a:r>
            <a:r>
              <a:rPr lang="en-US" sz="1200" kern="1200" baseline="0" dirty="0" smtClean="0">
                <a:solidFill>
                  <a:schemeClr val="tx1"/>
                </a:solidFill>
                <a:effectLst/>
                <a:latin typeface="+mn-lt"/>
                <a:ea typeface="+mn-ea"/>
                <a:cs typeface="+mn-cs"/>
              </a:rPr>
              <a:t> and Cliffside Park</a:t>
            </a:r>
            <a:r>
              <a:rPr lang="en-US" sz="1200" kern="1200" dirty="0" smtClean="0">
                <a:solidFill>
                  <a:schemeClr val="tx1"/>
                </a:solidFill>
                <a:effectLst/>
                <a:latin typeface="+mn-lt"/>
                <a:ea typeface="+mn-ea"/>
                <a:cs typeface="+mn-cs"/>
              </a:rPr>
              <a:t>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remained mostly</a:t>
            </a:r>
            <a:r>
              <a:rPr lang="en-US" sz="1200" kern="1200" baseline="0" dirty="0" smtClean="0">
                <a:solidFill>
                  <a:schemeClr val="tx1"/>
                </a:solidFill>
                <a:effectLst/>
                <a:latin typeface="+mn-lt"/>
                <a:ea typeface="+mn-ea"/>
                <a:cs typeface="+mn-cs"/>
              </a:rPr>
              <a:t> steady, with a dip in 2014-2015,</a:t>
            </a:r>
            <a:r>
              <a:rPr lang="en-US" sz="1200" kern="1200" dirty="0" smtClean="0">
                <a:solidFill>
                  <a:schemeClr val="tx1"/>
                </a:solidFill>
                <a:effectLst/>
                <a:latin typeface="+mn-lt"/>
                <a:ea typeface="+mn-ea"/>
                <a:cs typeface="+mn-cs"/>
              </a:rPr>
              <a:t> 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between 2016</a:t>
            </a:r>
            <a:r>
              <a:rPr lang="en-US" sz="1200" kern="1200" baseline="0" dirty="0" smtClean="0">
                <a:solidFill>
                  <a:schemeClr val="tx1"/>
                </a:solidFill>
                <a:effectLst/>
                <a:latin typeface="+mn-lt"/>
                <a:ea typeface="+mn-ea"/>
                <a:cs typeface="+mn-cs"/>
              </a:rPr>
              <a:t> and 2017 and decreased between 2017 and 2018.</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similar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remained fairly steady between 2016 and 2018.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lower than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 median income than the state average, and a higher median income to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and females has increased slightly between 2013 and 2017. Men consistently earn about $15K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 lower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below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homicide is</a:t>
            </a:r>
            <a:r>
              <a:rPr lang="en-US" sz="1200" kern="1200" baseline="0" dirty="0" smtClean="0">
                <a:solidFill>
                  <a:schemeClr val="tx1"/>
                </a:solidFill>
                <a:effectLst/>
                <a:latin typeface="+mn-lt"/>
                <a:ea typeface="+mn-ea"/>
                <a:cs typeface="+mn-cs"/>
              </a:rPr>
              <a:t> only available for White, non-Hispanic residents, therefore, we cannot compare homicide rates by racial/ethnic group.</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Male homicide rates are slightly higher than female</a:t>
            </a:r>
            <a:r>
              <a:rPr lang="en-US" sz="1200" kern="1200" baseline="0" dirty="0" smtClean="0">
                <a:solidFill>
                  <a:schemeClr val="tx1"/>
                </a:solidFill>
                <a:effectLst/>
                <a:latin typeface="+mn-lt"/>
                <a:ea typeface="+mn-ea"/>
                <a:cs typeface="+mn-cs"/>
              </a:rPr>
              <a:t> homicide rates.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slightly decreased between 2012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Englewood and Garfield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increased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steadily, roughly doubling in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an increasing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r>
              <a:rPr lang="en-US" sz="1200" kern="1200" baseline="0" dirty="0" smtClean="0">
                <a:solidFill>
                  <a:schemeClr val="tx1"/>
                </a:solidFill>
                <a:effectLst/>
                <a:latin typeface="+mn-lt"/>
                <a:ea typeface="+mn-ea"/>
                <a:cs typeface="+mn-cs"/>
              </a:rPr>
              <a:t> and Alcohol</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outpatient, partial care,</a:t>
            </a:r>
            <a:r>
              <a:rPr lang="en-US" sz="1200" kern="1200" baseline="0" dirty="0" smtClean="0">
                <a:solidFill>
                  <a:schemeClr val="tx1"/>
                </a:solidFill>
                <a:effectLst/>
                <a:latin typeface="+mn-lt"/>
                <a:ea typeface="+mn-ea"/>
                <a:cs typeface="+mn-cs"/>
              </a:rPr>
              <a:t> and residential services, followed by supportive housing.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lower than the</a:t>
            </a:r>
            <a:r>
              <a:rPr lang="en-US" sz="1200" kern="1200" baseline="0" dirty="0" smtClean="0">
                <a:solidFill>
                  <a:schemeClr val="tx1"/>
                </a:solidFill>
                <a:effectLst/>
                <a:latin typeface="+mn-lt"/>
                <a:ea typeface="+mn-ea"/>
                <a:cs typeface="+mn-cs"/>
              </a:rPr>
              <a:t> state average.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varied from 2013-2017.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Hispanic/Latino</a:t>
            </a:r>
            <a:r>
              <a:rPr lang="en-US" sz="1200" kern="1200" baseline="0" dirty="0" smtClean="0">
                <a:solidFill>
                  <a:schemeClr val="tx1"/>
                </a:solidFill>
                <a:effectLst/>
                <a:latin typeface="+mn-lt"/>
                <a:ea typeface="+mn-ea"/>
                <a:cs typeface="+mn-cs"/>
              </a:rPr>
              <a:t> residents</a:t>
            </a:r>
            <a:r>
              <a:rPr lang="en-US" sz="1200" kern="1200" dirty="0" smtClean="0">
                <a:solidFill>
                  <a:schemeClr val="tx1"/>
                </a:solidFill>
                <a:effectLst/>
                <a:latin typeface="+mn-lt"/>
                <a:ea typeface="+mn-ea"/>
                <a:cs typeface="+mn-cs"/>
              </a:rPr>
              <a:t> reported symptoms of mental health distress most frequently, followed by White, non-Hispanic, then Asian, non-Hispanic.</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rate than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varied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Hispanic/Latino reported diagnosed depression, most frequently, followed by White, non-Hispanic, then Asian, non-</a:t>
            </a:r>
            <a:r>
              <a:rPr lang="en-US" sz="1200" kern="1200" dirty="0" err="1" smtClean="0">
                <a:solidFill>
                  <a:schemeClr val="tx1"/>
                </a:solidFill>
                <a:effectLst/>
                <a:latin typeface="+mn-lt"/>
                <a:ea typeface="+mn-ea"/>
                <a:cs typeface="+mn-cs"/>
              </a:rPr>
              <a:t>HIspanic</a:t>
            </a:r>
            <a:r>
              <a:rPr lang="en-US" sz="1200" kern="1200" dirty="0" smtClean="0">
                <a:solidFill>
                  <a:schemeClr val="tx1"/>
                </a:solidFill>
                <a:effectLst/>
                <a:latin typeface="+mn-lt"/>
                <a:ea typeface="+mn-ea"/>
                <a:cs typeface="+mn-cs"/>
              </a:rPr>
              <a:t>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similar to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http://www.bergenresourcenet.org/</a:t>
            </a:r>
            <a:endParaRPr lang="en-US" dirty="0"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Bergen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3" name="TextBox 2"/>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9" name="TextBox 8"/>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9" name="TextBox 8"/>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9" name="TextBox 8"/>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9" name="TextBox 8"/>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8" name="TextBox 7"/>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7" name="TextBox 6"/>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9" name="TextBox 8"/>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berg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0800" y="55432"/>
            <a:ext cx="508000" cy="858967"/>
          </a:xfrm>
          <a:prstGeom prst="rect">
            <a:avLst/>
          </a:prstGeom>
          <a:noFill/>
          <a:ln>
            <a:noFill/>
          </a:ln>
        </p:spPr>
      </p:pic>
      <p:sp>
        <p:nvSpPr>
          <p:cNvPr id="10" name="TextBox 9"/>
          <p:cNvSpPr txBox="1"/>
          <p:nvPr userDrawn="1"/>
        </p:nvSpPr>
        <p:spPr>
          <a:xfrm>
            <a:off x="571500" y="81172"/>
            <a:ext cx="1219200" cy="707886"/>
          </a:xfrm>
          <a:prstGeom prst="rect">
            <a:avLst/>
          </a:prstGeom>
          <a:noFill/>
        </p:spPr>
        <p:txBody>
          <a:bodyPr wrap="square" rtlCol="0">
            <a:spAutoFit/>
          </a:bodyPr>
          <a:lstStyle/>
          <a:p>
            <a:r>
              <a:rPr lang="en-US" sz="2000" b="1" dirty="0" smtClean="0"/>
              <a:t>Bergen</a:t>
            </a:r>
          </a:p>
          <a:p>
            <a:r>
              <a:rPr lang="en-US" sz="2000" b="1" dirty="0" smtClean="0"/>
              <a:t>County</a:t>
            </a:r>
            <a:endParaRPr lang="en-US" sz="20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38200" y="914400"/>
            <a:ext cx="854310" cy="1524000"/>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58967" y="4431871"/>
            <a:ext cx="854310" cy="1524000"/>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36695" y="469472"/>
            <a:ext cx="854310" cy="1524000"/>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36695" y="469472"/>
            <a:ext cx="854310" cy="1524000"/>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36025" y="2669600"/>
            <a:ext cx="854310" cy="1524000"/>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90708" y="545672"/>
            <a:ext cx="854310" cy="1524000"/>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berg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4732" y="419963"/>
            <a:ext cx="773068" cy="1469826"/>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11367" y="4889071"/>
            <a:ext cx="854310" cy="1524000"/>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5767" y="4812872"/>
            <a:ext cx="854310" cy="1524000"/>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berg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024909" y="391428"/>
            <a:ext cx="854310" cy="1524000"/>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39976" y="304800"/>
            <a:ext cx="861224" cy="1411014"/>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99071" y="381000"/>
            <a:ext cx="967777" cy="1577098"/>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55956" y="838200"/>
            <a:ext cx="892844" cy="1453840"/>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46558" y="457200"/>
            <a:ext cx="908319" cy="1536702"/>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19061" y="304800"/>
            <a:ext cx="996339" cy="1611153"/>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berg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38200" y="908078"/>
            <a:ext cx="889587" cy="1515334"/>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7.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76200" y="-340119"/>
            <a:ext cx="12798523" cy="719811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Bergen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1" name="Picture 10" descr="Image result for bergen county nj map"/>
          <p:cNvPicPr/>
          <p:nvPr/>
        </p:nvPicPr>
        <p:blipFill>
          <a:blip r:embed="rId8">
            <a:extLst>
              <a:ext uri="{28A0092B-C50C-407E-A947-70E740481C1C}">
                <a14:useLocalDpi xmlns:a14="http://schemas.microsoft.com/office/drawing/2010/main" val="0"/>
              </a:ext>
            </a:extLst>
          </a:blip>
          <a:srcRect/>
          <a:stretch>
            <a:fillRect/>
          </a:stretch>
        </p:blipFill>
        <p:spPr bwMode="auto">
          <a:xfrm>
            <a:off x="6867671" y="4762576"/>
            <a:ext cx="1045615" cy="1655262"/>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bergen county nj map"/>
          <p:cNvPicPr/>
          <p:nvPr/>
        </p:nvPicPr>
        <p:blipFill>
          <a:blip r:embed="rId2">
            <a:extLst>
              <a:ext uri="{28A0092B-C50C-407E-A947-70E740481C1C}">
                <a14:useLocalDpi xmlns:a14="http://schemas.microsoft.com/office/drawing/2010/main" val="0"/>
              </a:ext>
            </a:extLst>
          </a:blip>
          <a:srcRect/>
          <a:stretch>
            <a:fillRect/>
          </a:stretch>
        </p:blipFill>
        <p:spPr bwMode="auto">
          <a:xfrm>
            <a:off x="609600" y="685800"/>
            <a:ext cx="2057400" cy="4419600"/>
          </a:xfrm>
          <a:prstGeom prst="rect">
            <a:avLst/>
          </a:prstGeom>
          <a:noFill/>
          <a:ln>
            <a:noFill/>
          </a:ln>
        </p:spPr>
      </p:pic>
      <p:pic>
        <p:nvPicPr>
          <p:cNvPr id="5" name="Picture 4" descr="Related image"/>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81000"/>
            <a:ext cx="5105400" cy="60198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646626" y="627500"/>
            <a:ext cx="4545374" cy="6230500"/>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Bergen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00400" y="613720"/>
            <a:ext cx="4421512" cy="6117896"/>
          </a:xfrm>
          <a:prstGeom prst="rect">
            <a:avLst/>
          </a:prstGeom>
        </p:spPr>
      </p:pic>
      <p:sp>
        <p:nvSpPr>
          <p:cNvPr id="4" name="TextBox 12">
            <a:extLst>
              <a:ext uri="{FF2B5EF4-FFF2-40B4-BE49-F238E27FC236}">
                <a16:creationId xmlns:a16="http://schemas.microsoft.com/office/drawing/2014/main" id="{C930BC7D-94F5-4A40-A6BB-CB148FB641CB}"/>
              </a:ext>
            </a:extLst>
          </p:cNvPr>
          <p:cNvSpPr txBox="1"/>
          <p:nvPr/>
        </p:nvSpPr>
        <p:spPr>
          <a:xfrm>
            <a:off x="7646626" y="613719"/>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5" name="TextBox 1"/>
          <p:cNvSpPr txBox="1"/>
          <p:nvPr/>
        </p:nvSpPr>
        <p:spPr>
          <a:xfrm>
            <a:off x="7621912" y="939578"/>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7" name="TextBox 6"/>
          <p:cNvSpPr txBox="1"/>
          <p:nvPr/>
        </p:nvSpPr>
        <p:spPr>
          <a:xfrm>
            <a:off x="10943436" y="936884"/>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227977" y="645419"/>
            <a:ext cx="4964023" cy="6212581"/>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Bergen County Service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124200" y="609600"/>
            <a:ext cx="4128492" cy="6248400"/>
          </a:xfrm>
          <a:prstGeom prst="rect">
            <a:avLst/>
          </a:prstGeom>
        </p:spPr>
      </p:pic>
      <p:sp>
        <p:nvSpPr>
          <p:cNvPr id="5" name="TextBox 3">
            <a:extLst>
              <a:ext uri="{FF2B5EF4-FFF2-40B4-BE49-F238E27FC236}">
                <a16:creationId xmlns:a16="http://schemas.microsoft.com/office/drawing/2014/main" id="{CDDCFF91-1C58-4D34-B8C7-9B82799E3EEF}"/>
              </a:ext>
            </a:extLst>
          </p:cNvPr>
          <p:cNvSpPr txBox="1"/>
          <p:nvPr/>
        </p:nvSpPr>
        <p:spPr>
          <a:xfrm>
            <a:off x="7227978" y="609600"/>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
        <p:nvSpPr>
          <p:cNvPr id="6" name="TextBox 6"/>
          <p:cNvSpPr txBox="1"/>
          <p:nvPr/>
        </p:nvSpPr>
        <p:spPr>
          <a:xfrm>
            <a:off x="7203264" y="963543"/>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7" name="TextBox 7"/>
          <p:cNvSpPr txBox="1"/>
          <p:nvPr/>
        </p:nvSpPr>
        <p:spPr>
          <a:xfrm>
            <a:off x="10953168" y="963543"/>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50515329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9375479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939964961"/>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4107293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74649489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15787324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9653526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12449657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992338403"/>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7384973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4131604033"/>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487188" y="4576958"/>
            <a:ext cx="7942811"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1168502343"/>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225029753"/>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582538296"/>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56677704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52616388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smtClean="0">
                <a:latin typeface="Franklin Gothic Book" panose="020B0503020102020204" pitchFamily="34" charset="0"/>
              </a:rPr>
              <a:t> (up to 10 municipalities). Dashed line represents % of families in poverty across the county</a:t>
            </a:r>
          </a:p>
          <a:p>
            <a:pPr algn="just"/>
            <a:r>
              <a:rPr lang="en-US" sz="1000" dirty="0" smtClean="0">
                <a:latin typeface="Franklin Gothic Book" panose="020B0503020102020204" pitchFamily="34" charset="0"/>
              </a:rPr>
              <a:t>Projection errors may reduce the accuracy of some forecasts</a:t>
            </a:r>
          </a:p>
          <a:p>
            <a:pPr algn="just"/>
            <a:r>
              <a:rPr lang="en-US" sz="1000" dirty="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63808663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012195648"/>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8868741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28866751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80240318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327094935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43758495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35792746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339624947"/>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073720242"/>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73592454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8615995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99927516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88290039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61780672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09140858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426243052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444761384"/>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64131231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54319386"/>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192253017"/>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80563183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73270987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9681968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07808950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80744066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210554146"/>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018864877"/>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307146223"/>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888002648"/>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56454060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892958770"/>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1653002941"/>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98465192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327959897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265223642"/>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24842767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118855871"/>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46221176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99100122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087812326"/>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73016854"/>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387364004"/>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2777235214"/>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1201575026"/>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46535297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4499020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176710727"/>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565270307"/>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975614296"/>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85817076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4033199391"/>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733218850"/>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4225558030"/>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57040564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90431062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35612334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87493716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745731316"/>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79335688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36676982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07199149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927296486"/>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423939994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49158902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870502815"/>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03557425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756010-C797-4F0F-BE44-5AF1B791E3BC}"/>
              </a:ext>
            </a:extLst>
          </p:cNvPr>
          <p:cNvSpPr/>
          <p:nvPr/>
        </p:nvSpPr>
        <p:spPr>
          <a:xfrm>
            <a:off x="3352800" y="685800"/>
            <a:ext cx="4137442" cy="598932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spc="-20" dirty="0">
                <a:latin typeface="Franklin Gothic Medium" panose="020B0603020102020204" pitchFamily="34" charset="0"/>
              </a:rPr>
              <a:t>Partnership for Maternal and Child Health of Northern NJ </a:t>
            </a:r>
            <a:r>
              <a:rPr lang="en-US" sz="1100" dirty="0">
                <a:solidFill>
                  <a:srgbClr val="C00000"/>
                </a:solidFill>
                <a:latin typeface="Franklin Gothic Medium" panose="020B0603020102020204" pitchFamily="34" charset="0"/>
              </a:rPr>
              <a:t>[Family Counseling]</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Bergen County Office for Children </a:t>
            </a:r>
            <a:r>
              <a:rPr lang="en-US" sz="1100" dirty="0">
                <a:solidFill>
                  <a:srgbClr val="C00000"/>
                </a:solidFill>
                <a:latin typeface="Franklin Gothic Medium" panose="020B0603020102020204" pitchFamily="34" charset="0"/>
              </a:rPr>
              <a:t>[Childcare]</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Alliance for the Betterment of Citizens with Disabilities (ABCD)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Bergen Family Center </a:t>
            </a:r>
            <a:r>
              <a:rPr lang="en-US" sz="1100" dirty="0">
                <a:solidFill>
                  <a:srgbClr val="C00000"/>
                </a:solidFill>
                <a:latin typeface="Franklin Gothic Medium" panose="020B0603020102020204" pitchFamily="34" charset="0"/>
              </a:rPr>
              <a:t>[Youth/Childcare/After School/Counseling]</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Community Networking Association of NJ </a:t>
            </a:r>
            <a:r>
              <a:rPr lang="en-US" sz="1100" dirty="0">
                <a:solidFill>
                  <a:srgbClr val="C00000"/>
                </a:solidFill>
                <a:latin typeface="Franklin Gothic Medium" panose="020B0603020102020204" pitchFamily="34" charset="0"/>
              </a:rPr>
              <a:t>[Employment]</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Comprehensive Behavioral Healthcare (</a:t>
            </a:r>
            <a:r>
              <a:rPr lang="en-US" sz="1400" spc="-20" dirty="0" err="1">
                <a:latin typeface="Franklin Gothic Medium" panose="020B0603020102020204" pitchFamily="34" charset="0"/>
              </a:rPr>
              <a:t>CBHCare</a:t>
            </a:r>
            <a:r>
              <a:rPr lang="en-US" sz="14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[Mental and Behavioral Health]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Eva’s Village Hope Residence for Mothers with Children </a:t>
            </a:r>
            <a:r>
              <a:rPr lang="en-US" sz="1100" dirty="0">
                <a:solidFill>
                  <a:srgbClr val="C00000"/>
                </a:solidFill>
                <a:latin typeface="Franklin Gothic Medium" panose="020B0603020102020204" pitchFamily="34" charset="0"/>
              </a:rPr>
              <a:t>[Therapeutic Services]</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Oasis </a:t>
            </a:r>
            <a:r>
              <a:rPr lang="en-US" sz="1100" dirty="0">
                <a:solidFill>
                  <a:srgbClr val="C00000"/>
                </a:solidFill>
                <a:latin typeface="Franklin Gothic Medium" panose="020B0603020102020204" pitchFamily="34" charset="0"/>
              </a:rPr>
              <a:t>[Support for Mothers]</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The Arc of Bergen and Passaic </a:t>
            </a:r>
            <a:r>
              <a:rPr lang="en-US" sz="1100" dirty="0">
                <a:solidFill>
                  <a:srgbClr val="C00000"/>
                </a:solidFill>
                <a:latin typeface="Franklin Gothic Medium" panose="020B0603020102020204" pitchFamily="34" charset="0"/>
              </a:rPr>
              <a:t>[Developmental Disabilities]</a:t>
            </a:r>
          </a:p>
          <a:p>
            <a:endParaRPr lang="en-US" sz="1400" spc="-20" dirty="0">
              <a:latin typeface="Franklin Gothic Medium" panose="020B0603020102020204" pitchFamily="34" charset="0"/>
            </a:endParaRPr>
          </a:p>
        </p:txBody>
      </p:sp>
      <p:sp>
        <p:nvSpPr>
          <p:cNvPr id="5" name="Rectangle 4">
            <a:extLst>
              <a:ext uri="{FF2B5EF4-FFF2-40B4-BE49-F238E27FC236}">
                <a16:creationId xmlns:a16="http://schemas.microsoft.com/office/drawing/2014/main" id="{1A1EBF27-7DEB-4DC4-A5DE-ABEEA857FC51}"/>
              </a:ext>
            </a:extLst>
          </p:cNvPr>
          <p:cNvSpPr/>
          <p:nvPr/>
        </p:nvSpPr>
        <p:spPr>
          <a:xfrm>
            <a:off x="8077200" y="685800"/>
            <a:ext cx="3886200" cy="557784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Northeast NJ Legal Services</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Human Rights First</a:t>
            </a:r>
            <a:br>
              <a:rPr lang="en-US" sz="1400" spc="-20" dirty="0">
                <a:latin typeface="Franklin Gothic Medium" panose="020B0603020102020204" pitchFamily="34" charset="0"/>
              </a:rPr>
            </a:br>
            <a:r>
              <a:rPr lang="en-US" sz="1400" spc="-20" dirty="0">
                <a:latin typeface="Franklin Gothic Medium" panose="020B0603020102020204" pitchFamily="34" charset="0"/>
              </a:rPr>
              <a:t>  KIND</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4c832343721849909a2&quot;,&quot;SmartGridHorizontal&quot;:0,&quot;LinkedExcelSources&quot;:{&quot;5e271508383938077ce0e0d8&quot;:&quot;{{Desktop}}\\Linked Files\\workbooks\\Bergen 2020-01-15_v06_QA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8343</TotalTime>
  <Words>9486</Words>
  <Application>Microsoft Office PowerPoint</Application>
  <PresentationFormat>Widescreen</PresentationFormat>
  <Paragraphs>839</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1332</cp:revision>
  <dcterms:created xsi:type="dcterms:W3CDTF">2006-08-16T00:00:00Z</dcterms:created>
  <dcterms:modified xsi:type="dcterms:W3CDTF">2020-01-31T18:47:46Z</dcterms:modified>
</cp:coreProperties>
</file>