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notesSlides/notesSlide1.xml" ContentType="application/vnd.openxmlformats-officedocument.presentationml.notesSlide+xml"/>
  <Override PartName="/ppt/tags/tag4.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notesSlides/notesSlide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notesSlides/notesSlide5.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notesSlides/notesSlide6.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notesSlides/notesSlide7.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notesSlides/notesSlide8.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notesSlides/notesSlide9.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notesSlides/notesSlide10.xml" ContentType="application/vnd.openxmlformats-officedocument.presentationml.notesSlid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notesSlides/notesSlide11.xml" ContentType="application/vnd.openxmlformats-officedocument.presentationml.notesSlid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notesSlides/notesSlide12.xml" ContentType="application/vnd.openxmlformats-officedocument.presentationml.notesSlid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notesSlides/notesSlide13.xml" ContentType="application/vnd.openxmlformats-officedocument.presentationml.notesSlid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notesSlides/notesSlide14.xml" ContentType="application/vnd.openxmlformats-officedocument.presentationml.notesSlid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notesSlides/notesSlide15.xml" ContentType="application/vnd.openxmlformats-officedocument.presentationml.notesSlid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notesSlides/notesSlide16.xml" ContentType="application/vnd.openxmlformats-officedocument.presentationml.notesSlid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notesSlides/notesSlide17.xml" ContentType="application/vnd.openxmlformats-officedocument.presentationml.notesSlid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ppt/charts/chart20.xml" ContentType="application/vnd.openxmlformats-officedocument.drawingml.chart+xml"/>
  <Override PartName="/ppt/charts/style20.xml" ContentType="application/vnd.ms-office.chartstyle+xml"/>
  <Override PartName="/ppt/charts/colors20.xml" ContentType="application/vnd.ms-office.chartcolorstyle+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notesSlides/notesSlide18.xml" ContentType="application/vnd.openxmlformats-officedocument.presentationml.notesSlide+xml"/>
  <Override PartName="/ppt/charts/chart21.xml" ContentType="application/vnd.openxmlformats-officedocument.drawingml.chart+xml"/>
  <Override PartName="/ppt/charts/style21.xml" ContentType="application/vnd.ms-office.chartstyle+xml"/>
  <Override PartName="/ppt/charts/colors21.xml" ContentType="application/vnd.ms-office.chartcolorstyle+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notesSlides/notesSlide19.xml" ContentType="application/vnd.openxmlformats-officedocument.presentationml.notesSlide+xml"/>
  <Override PartName="/ppt/charts/chart22.xml" ContentType="application/vnd.openxmlformats-officedocument.drawingml.chart+xml"/>
  <Override PartName="/ppt/charts/style22.xml" ContentType="application/vnd.ms-office.chartstyle+xml"/>
  <Override PartName="/ppt/charts/colors22.xml" ContentType="application/vnd.ms-office.chartcolorstyle+xml"/>
  <Override PartName="/ppt/charts/chart23.xml" ContentType="application/vnd.openxmlformats-officedocument.drawingml.chart+xml"/>
  <Override PartName="/ppt/charts/style23.xml" ContentType="application/vnd.ms-office.chartstyle+xml"/>
  <Override PartName="/ppt/charts/colors23.xml" ContentType="application/vnd.ms-office.chartcolorstyle+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notesSlides/notesSlide20.xml" ContentType="application/vnd.openxmlformats-officedocument.presentationml.notesSlide+xml"/>
  <Override PartName="/ppt/charts/chart24.xml" ContentType="application/vnd.openxmlformats-officedocument.drawingml.chart+xml"/>
  <Override PartName="/ppt/charts/style24.xml" ContentType="application/vnd.ms-office.chartstyle+xml"/>
  <Override PartName="/ppt/charts/colors24.xml" ContentType="application/vnd.ms-office.chartcolorstyle+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notesSlides/notesSlide21.xml" ContentType="application/vnd.openxmlformats-officedocument.presentationml.notesSlide+xml"/>
  <Override PartName="/ppt/charts/chart25.xml" ContentType="application/vnd.openxmlformats-officedocument.drawingml.chart+xml"/>
  <Override PartName="/ppt/charts/style25.xml" ContentType="application/vnd.ms-office.chartstyle+xml"/>
  <Override PartName="/ppt/charts/colors25.xml" ContentType="application/vnd.ms-office.chartcolorstyle+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notesSlides/notesSlide22.xml" ContentType="application/vnd.openxmlformats-officedocument.presentationml.notesSlide+xml"/>
  <Override PartName="/ppt/charts/chart26.xml" ContentType="application/vnd.openxmlformats-officedocument.drawingml.chart+xml"/>
  <Override PartName="/ppt/charts/style26.xml" ContentType="application/vnd.ms-office.chartstyle+xml"/>
  <Override PartName="/ppt/charts/colors26.xml" ContentType="application/vnd.ms-office.chartcolorstyle+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notesSlides/notesSlide23.xml" ContentType="application/vnd.openxmlformats-officedocument.presentationml.notesSlide+xml"/>
  <Override PartName="/ppt/charts/chart27.xml" ContentType="application/vnd.openxmlformats-officedocument.drawingml.chart+xml"/>
  <Override PartName="/ppt/charts/style27.xml" ContentType="application/vnd.ms-office.chartstyle+xml"/>
  <Override PartName="/ppt/charts/colors27.xml" ContentType="application/vnd.ms-office.chartcolorstyle+xml"/>
  <Override PartName="/ppt/charts/chart28.xml" ContentType="application/vnd.openxmlformats-officedocument.drawingml.chart+xml"/>
  <Override PartName="/ppt/charts/style28.xml" ContentType="application/vnd.ms-office.chartstyle+xml"/>
  <Override PartName="/ppt/charts/colors28.xml" ContentType="application/vnd.ms-office.chartcolorstyle+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notesSlides/notesSlide24.xml" ContentType="application/vnd.openxmlformats-officedocument.presentationml.notesSlide+xml"/>
  <Override PartName="/ppt/charts/chart29.xml" ContentType="application/vnd.openxmlformats-officedocument.drawingml.chart+xml"/>
  <Override PartName="/ppt/charts/style29.xml" ContentType="application/vnd.ms-office.chartstyle+xml"/>
  <Override PartName="/ppt/charts/colors29.xml" ContentType="application/vnd.ms-office.chartcolorstyle+xml"/>
  <Override PartName="/ppt/charts/chart30.xml" ContentType="application/vnd.openxmlformats-officedocument.drawingml.chart+xml"/>
  <Override PartName="/ppt/charts/style30.xml" ContentType="application/vnd.ms-office.chartstyle+xml"/>
  <Override PartName="/ppt/charts/colors30.xml" ContentType="application/vnd.ms-office.chartcolorstyle+xml"/>
  <Override PartName="/ppt/charts/chart31.xml" ContentType="application/vnd.openxmlformats-officedocument.drawingml.chart+xml"/>
  <Override PartName="/ppt/charts/style31.xml" ContentType="application/vnd.ms-office.chartstyle+xml"/>
  <Override PartName="/ppt/charts/colors31.xml" ContentType="application/vnd.ms-office.chartcolorstyle+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notesSlides/notesSlide25.xml" ContentType="application/vnd.openxmlformats-officedocument.presentationml.notesSlide+xml"/>
  <Override PartName="/ppt/charts/chart32.xml" ContentType="application/vnd.openxmlformats-officedocument.drawingml.chart+xml"/>
  <Override PartName="/ppt/charts/style32.xml" ContentType="application/vnd.ms-office.chartstyle+xml"/>
  <Override PartName="/ppt/charts/colors32.xml" ContentType="application/vnd.ms-office.chartcolorstyle+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notesSlides/notesSlide26.xml" ContentType="application/vnd.openxmlformats-officedocument.presentationml.notesSlide+xml"/>
  <Override PartName="/ppt/charts/chart33.xml" ContentType="application/vnd.openxmlformats-officedocument.drawingml.chart+xml"/>
  <Override PartName="/ppt/charts/style33.xml" ContentType="application/vnd.ms-office.chartstyle+xml"/>
  <Override PartName="/ppt/charts/colors33.xml" ContentType="application/vnd.ms-office.chartcolorstyle+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notesSlides/notesSlide27.xml" ContentType="application/vnd.openxmlformats-officedocument.presentationml.notesSlide+xml"/>
  <Override PartName="/ppt/charts/chart34.xml" ContentType="application/vnd.openxmlformats-officedocument.drawingml.chart+xml"/>
  <Override PartName="/ppt/charts/style34.xml" ContentType="application/vnd.ms-office.chartstyle+xml"/>
  <Override PartName="/ppt/charts/colors34.xml" ContentType="application/vnd.ms-office.chartcolorstyle+xml"/>
  <Override PartName="/ppt/charts/chart35.xml" ContentType="application/vnd.openxmlformats-officedocument.drawingml.chart+xml"/>
  <Override PartName="/ppt/charts/style35.xml" ContentType="application/vnd.ms-office.chartstyle+xml"/>
  <Override PartName="/ppt/charts/colors35.xml" ContentType="application/vnd.ms-office.chartcolorstyle+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notesSlides/notesSlide28.xml" ContentType="application/vnd.openxmlformats-officedocument.presentationml.notesSlide+xml"/>
  <Override PartName="/ppt/charts/chart36.xml" ContentType="application/vnd.openxmlformats-officedocument.drawingml.chart+xml"/>
  <Override PartName="/ppt/charts/style36.xml" ContentType="application/vnd.ms-office.chartstyle+xml"/>
  <Override PartName="/ppt/charts/colors36.xml" ContentType="application/vnd.ms-office.chartcolorstyle+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notesSlides/notesSlide29.xml" ContentType="application/vnd.openxmlformats-officedocument.presentationml.notesSlide+xml"/>
  <Override PartName="/ppt/charts/chart37.xml" ContentType="application/vnd.openxmlformats-officedocument.drawingml.chart+xml"/>
  <Override PartName="/ppt/charts/style37.xml" ContentType="application/vnd.ms-office.chartstyle+xml"/>
  <Override PartName="/ppt/charts/colors37.xml" ContentType="application/vnd.ms-office.chartcolorstyle+xml"/>
  <Override PartName="/ppt/drawings/drawing1.xml" ContentType="application/vnd.openxmlformats-officedocument.drawingml.chartshapes+xml"/>
  <Override PartName="/ppt/charts/chart38.xml" ContentType="application/vnd.openxmlformats-officedocument.drawingml.chart+xml"/>
  <Override PartName="/ppt/charts/style38.xml" ContentType="application/vnd.ms-office.chartstyle+xml"/>
  <Override PartName="/ppt/charts/colors38.xml" ContentType="application/vnd.ms-office.chartcolorstyle+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notesSlides/notesSlide30.xml" ContentType="application/vnd.openxmlformats-officedocument.presentationml.notesSlide+xml"/>
  <Override PartName="/ppt/charts/chart39.xml" ContentType="application/vnd.openxmlformats-officedocument.drawingml.chart+xml"/>
  <Override PartName="/ppt/charts/style39.xml" ContentType="application/vnd.ms-office.chartstyle+xml"/>
  <Override PartName="/ppt/charts/colors39.xml" ContentType="application/vnd.ms-office.chartcolorstyle+xml"/>
  <Override PartName="/ppt/tags/tag199.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notesSlides/notesSlide31.xml" ContentType="application/vnd.openxmlformats-officedocument.presentationml.notesSlide+xml"/>
  <Override PartName="/ppt/charts/chart40.xml" ContentType="application/vnd.openxmlformats-officedocument.drawingml.chart+xml"/>
  <Override PartName="/ppt/charts/style40.xml" ContentType="application/vnd.ms-office.chartstyle+xml"/>
  <Override PartName="/ppt/charts/colors40.xml" ContentType="application/vnd.ms-office.chartcolorstyle+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0.xml" ContentType="application/vnd.openxmlformats-officedocument.presentationml.tags+xml"/>
  <Override PartName="/ppt/notesSlides/notesSlide32.xml" ContentType="application/vnd.openxmlformats-officedocument.presentationml.notesSlide+xml"/>
  <Override PartName="/ppt/charts/chart41.xml" ContentType="application/vnd.openxmlformats-officedocument.drawingml.chart+xml"/>
  <Override PartName="/ppt/charts/style41.xml" ContentType="application/vnd.ms-office.chartstyle+xml"/>
  <Override PartName="/ppt/charts/colors41.xml" ContentType="application/vnd.ms-office.chartcolorstyle+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notesSlides/notesSlide33.xml" ContentType="application/vnd.openxmlformats-officedocument.presentationml.notesSlide+xml"/>
  <Override PartName="/ppt/charts/chart42.xml" ContentType="application/vnd.openxmlformats-officedocument.drawingml.chart+xml"/>
  <Override PartName="/ppt/charts/style42.xml" ContentType="application/vnd.ms-office.chartstyle+xml"/>
  <Override PartName="/ppt/charts/colors42.xml" ContentType="application/vnd.ms-office.chartcolorstyle+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notesSlides/notesSlide34.xml" ContentType="application/vnd.openxmlformats-officedocument.presentationml.notesSlide+xml"/>
  <Override PartName="/ppt/charts/chart43.xml" ContentType="application/vnd.openxmlformats-officedocument.drawingml.chart+xml"/>
  <Override PartName="/ppt/charts/style43.xml" ContentType="application/vnd.ms-office.chartstyle+xml"/>
  <Override PartName="/ppt/charts/colors43.xml" ContentType="application/vnd.ms-office.chartcolorstyle+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notesSlides/notesSlide35.xml" ContentType="application/vnd.openxmlformats-officedocument.presentationml.notesSlide+xml"/>
  <Override PartName="/ppt/charts/chart44.xml" ContentType="application/vnd.openxmlformats-officedocument.drawingml.chart+xml"/>
  <Override PartName="/ppt/charts/style44.xml" ContentType="application/vnd.ms-office.chartstyle+xml"/>
  <Override PartName="/ppt/charts/colors44.xml" ContentType="application/vnd.ms-office.chartcolorstyle+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notesSlides/notesSlide36.xml" ContentType="application/vnd.openxmlformats-officedocument.presentationml.notesSlide+xml"/>
  <Override PartName="/ppt/charts/chart45.xml" ContentType="application/vnd.openxmlformats-officedocument.drawingml.chart+xml"/>
  <Override PartName="/ppt/charts/style45.xml" ContentType="application/vnd.ms-office.chartstyle+xml"/>
  <Override PartName="/ppt/charts/colors45.xml" ContentType="application/vnd.ms-office.chartcolorstyle+xml"/>
  <Override PartName="/ppt/drawings/drawing2.xml" ContentType="application/vnd.openxmlformats-officedocument.drawingml.chartshapes+xml"/>
  <Override PartName="/ppt/charts/chart46.xml" ContentType="application/vnd.openxmlformats-officedocument.drawingml.chart+xml"/>
  <Override PartName="/ppt/charts/style46.xml" ContentType="application/vnd.ms-office.chartstyle+xml"/>
  <Override PartName="/ppt/charts/colors46.xml" ContentType="application/vnd.ms-office.chartcolorstyle+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notesSlides/notesSlide37.xml" ContentType="application/vnd.openxmlformats-officedocument.presentationml.notesSlide+xml"/>
  <Override PartName="/ppt/charts/chart47.xml" ContentType="application/vnd.openxmlformats-officedocument.drawingml.chart+xml"/>
  <Override PartName="/ppt/charts/style47.xml" ContentType="application/vnd.ms-office.chartstyle+xml"/>
  <Override PartName="/ppt/charts/colors47.xml" ContentType="application/vnd.ms-office.chartcolorstyle+xml"/>
  <Override PartName="/ppt/tags/tag239.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notesSlides/notesSlide38.xml" ContentType="application/vnd.openxmlformats-officedocument.presentationml.notesSlide+xml"/>
  <Override PartName="/ppt/charts/chart48.xml" ContentType="application/vnd.openxmlformats-officedocument.drawingml.chart+xml"/>
  <Override PartName="/ppt/charts/style48.xml" ContentType="application/vnd.ms-office.chartstyle+xml"/>
  <Override PartName="/ppt/charts/colors48.xml" ContentType="application/vnd.ms-office.chartcolorstyle+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notesSlides/notesSlide39.xml" ContentType="application/vnd.openxmlformats-officedocument.presentationml.notesSlide+xml"/>
  <Override PartName="/ppt/charts/chart49.xml" ContentType="application/vnd.openxmlformats-officedocument.drawingml.chart+xml"/>
  <Override PartName="/ppt/charts/style49.xml" ContentType="application/vnd.ms-office.chartstyle+xml"/>
  <Override PartName="/ppt/charts/colors49.xml" ContentType="application/vnd.ms-office.chartcolorstyle+xml"/>
  <Override PartName="/ppt/charts/chart50.xml" ContentType="application/vnd.openxmlformats-officedocument.drawingml.chart+xml"/>
  <Override PartName="/ppt/charts/style50.xml" ContentType="application/vnd.ms-office.chartstyle+xml"/>
  <Override PartName="/ppt/charts/colors50.xml" ContentType="application/vnd.ms-office.chartcolorstyle+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notesSlides/notesSlide40.xml" ContentType="application/vnd.openxmlformats-officedocument.presentationml.notesSlide+xml"/>
  <Override PartName="/ppt/charts/chart51.xml" ContentType="application/vnd.openxmlformats-officedocument.drawingml.chart+xml"/>
  <Override PartName="/ppt/charts/style51.xml" ContentType="application/vnd.ms-office.chartstyle+xml"/>
  <Override PartName="/ppt/charts/colors51.xml" ContentType="application/vnd.ms-office.chartcolorstyle+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notesSlides/notesSlide41.xml" ContentType="application/vnd.openxmlformats-officedocument.presentationml.notesSlide+xml"/>
  <Override PartName="/ppt/charts/chart52.xml" ContentType="application/vnd.openxmlformats-officedocument.drawingml.chart+xml"/>
  <Override PartName="/ppt/charts/style52.xml" ContentType="application/vnd.ms-office.chartstyle+xml"/>
  <Override PartName="/ppt/charts/colors52.xml" ContentType="application/vnd.ms-office.chartcolorstyle+xml"/>
  <Override PartName="/ppt/charts/chart53.xml" ContentType="application/vnd.openxmlformats-officedocument.drawingml.chart+xml"/>
  <Override PartName="/ppt/charts/style53.xml" ContentType="application/vnd.ms-office.chartstyle+xml"/>
  <Override PartName="/ppt/charts/colors53.xml" ContentType="application/vnd.ms-office.chartcolorstyle+xml"/>
  <Override PartName="/ppt/tags/tag269.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notesSlides/notesSlide42.xml" ContentType="application/vnd.openxmlformats-officedocument.presentationml.notesSlide+xml"/>
  <Override PartName="/ppt/charts/chart54.xml" ContentType="application/vnd.openxmlformats-officedocument.drawingml.chart+xml"/>
  <Override PartName="/ppt/charts/style54.xml" ContentType="application/vnd.ms-office.chartstyle+xml"/>
  <Override PartName="/ppt/charts/colors54.xml" ContentType="application/vnd.ms-office.chartcolorstyle+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notesSlides/notesSlide43.xml" ContentType="application/vnd.openxmlformats-officedocument.presentationml.notesSlide+xml"/>
  <Override PartName="/ppt/charts/chart55.xml" ContentType="application/vnd.openxmlformats-officedocument.drawingml.chart+xml"/>
  <Override PartName="/ppt/charts/style55.xml" ContentType="application/vnd.ms-office.chartstyle+xml"/>
  <Override PartName="/ppt/charts/colors55.xml" ContentType="application/vnd.ms-office.chartcolorstyle+xml"/>
  <Override PartName="/ppt/charts/chart56.xml" ContentType="application/vnd.openxmlformats-officedocument.drawingml.chart+xml"/>
  <Override PartName="/ppt/charts/style56.xml" ContentType="application/vnd.ms-office.chartstyle+xml"/>
  <Override PartName="/ppt/charts/colors56.xml" ContentType="application/vnd.ms-office.chartcolorstyle+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notesSlides/notesSlide44.xml" ContentType="application/vnd.openxmlformats-officedocument.presentationml.notesSlide+xml"/>
  <Override PartName="/ppt/charts/chart57.xml" ContentType="application/vnd.openxmlformats-officedocument.drawingml.chart+xml"/>
  <Override PartName="/ppt/charts/style57.xml" ContentType="application/vnd.ms-office.chartstyle+xml"/>
  <Override PartName="/ppt/charts/colors57.xml" ContentType="application/vnd.ms-office.chartcolorstyle+xml"/>
  <Override PartName="/ppt/charts/chart58.xml" ContentType="application/vnd.openxmlformats-officedocument.drawingml.chart+xml"/>
  <Override PartName="/ppt/charts/style58.xml" ContentType="application/vnd.ms-office.chartstyle+xml"/>
  <Override PartName="/ppt/charts/colors58.xml" ContentType="application/vnd.ms-office.chartcolorstyle+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notesSlides/notesSlide45.xml" ContentType="application/vnd.openxmlformats-officedocument.presentationml.notesSlide+xml"/>
  <Override PartName="/ppt/charts/chart59.xml" ContentType="application/vnd.openxmlformats-officedocument.drawingml.chart+xml"/>
  <Override PartName="/ppt/charts/style59.xml" ContentType="application/vnd.ms-office.chartstyle+xml"/>
  <Override PartName="/ppt/charts/colors59.xml" ContentType="application/vnd.ms-office.chartcolorstyle+xml"/>
  <Override PartName="/ppt/tags/tag298.xml" ContentType="application/vnd.openxmlformats-officedocument.presentationml.tags+xml"/>
  <Override PartName="/ppt/tags/tag299.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notesSlides/notesSlide46.xml" ContentType="application/vnd.openxmlformats-officedocument.presentationml.notesSlide+xml"/>
  <Override PartName="/ppt/charts/chart60.xml" ContentType="application/vnd.openxmlformats-officedocument.drawingml.chart+xml"/>
  <Override PartName="/ppt/charts/style60.xml" ContentType="application/vnd.ms-office.chartstyle+xml"/>
  <Override PartName="/ppt/charts/colors60.xml" ContentType="application/vnd.ms-office.chartcolorstyle+xml"/>
  <Override PartName="/ppt/charts/chart61.xml" ContentType="application/vnd.openxmlformats-officedocument.drawingml.chart+xml"/>
  <Override PartName="/ppt/charts/style61.xml" ContentType="application/vnd.ms-office.chartstyle+xml"/>
  <Override PartName="/ppt/charts/colors61.xml" ContentType="application/vnd.ms-office.chartcolorstyle+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notesSlides/notesSlide47.xml" ContentType="application/vnd.openxmlformats-officedocument.presentationml.notesSlide+xml"/>
  <Override PartName="/ppt/charts/chart62.xml" ContentType="application/vnd.openxmlformats-officedocument.drawingml.chart+xml"/>
  <Override PartName="/ppt/charts/style62.xml" ContentType="application/vnd.ms-office.chartstyle+xml"/>
  <Override PartName="/ppt/charts/colors62.xml" ContentType="application/vnd.ms-office.chartcolorstyle+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notesSlides/notesSlide48.xml" ContentType="application/vnd.openxmlformats-officedocument.presentationml.notesSlide+xml"/>
  <Override PartName="/ppt/charts/chart63.xml" ContentType="application/vnd.openxmlformats-officedocument.drawingml.chart+xml"/>
  <Override PartName="/ppt/charts/style63.xml" ContentType="application/vnd.ms-office.chartstyle+xml"/>
  <Override PartName="/ppt/charts/colors63.xml" ContentType="application/vnd.ms-office.chartcolorstyle+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notesSlides/notesSlide49.xml" ContentType="application/vnd.openxmlformats-officedocument.presentationml.notesSlide+xml"/>
  <Override PartName="/ppt/charts/chart64.xml" ContentType="application/vnd.openxmlformats-officedocument.drawingml.chart+xml"/>
  <Override PartName="/ppt/charts/style64.xml" ContentType="application/vnd.ms-office.chartstyle+xml"/>
  <Override PartName="/ppt/charts/colors64.xml" ContentType="application/vnd.ms-office.chartcolorstyle+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notesSlides/notesSlide50.xml" ContentType="application/vnd.openxmlformats-officedocument.presentationml.notesSlide+xml"/>
  <Override PartName="/ppt/charts/chart65.xml" ContentType="application/vnd.openxmlformats-officedocument.drawingml.chart+xml"/>
  <Override PartName="/ppt/charts/style65.xml" ContentType="application/vnd.ms-office.chartstyle+xml"/>
  <Override PartName="/ppt/charts/colors65.xml" ContentType="application/vnd.ms-office.chartcolorstyle+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notesSlides/notesSlide51.xml" ContentType="application/vnd.openxmlformats-officedocument.presentationml.notesSlide+xml"/>
  <Override PartName="/ppt/charts/chart66.xml" ContentType="application/vnd.openxmlformats-officedocument.drawingml.chart+xml"/>
  <Override PartName="/ppt/charts/style66.xml" ContentType="application/vnd.ms-office.chartstyle+xml"/>
  <Override PartName="/ppt/charts/colors66.xml" ContentType="application/vnd.ms-office.chartcolorstyle+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notesSlides/notesSlide52.xml" ContentType="application/vnd.openxmlformats-officedocument.presentationml.notesSlide+xml"/>
  <Override PartName="/ppt/charts/chart67.xml" ContentType="application/vnd.openxmlformats-officedocument.drawingml.chart+xml"/>
  <Override PartName="/ppt/charts/style67.xml" ContentType="application/vnd.ms-office.chartstyle+xml"/>
  <Override PartName="/ppt/charts/colors67.xml" ContentType="application/vnd.ms-office.chartcolorstyle+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notesSlides/notesSlide53.xml" ContentType="application/vnd.openxmlformats-officedocument.presentationml.notesSlide+xml"/>
  <Override PartName="/ppt/charts/chart68.xml" ContentType="application/vnd.openxmlformats-officedocument.drawingml.chart+xml"/>
  <Override PartName="/ppt/charts/style68.xml" ContentType="application/vnd.ms-office.chartstyle+xml"/>
  <Override PartName="/ppt/charts/colors68.xml" ContentType="application/vnd.ms-office.chartcolorstyle+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notesSlides/notesSlide54.xml" ContentType="application/vnd.openxmlformats-officedocument.presentationml.notesSlide+xml"/>
  <Override PartName="/ppt/charts/chart69.xml" ContentType="application/vnd.openxmlformats-officedocument.drawingml.chart+xml"/>
  <Override PartName="/ppt/charts/style69.xml" ContentType="application/vnd.ms-office.chartstyle+xml"/>
  <Override PartName="/ppt/charts/colors69.xml" ContentType="application/vnd.ms-office.chartcolorstyle+xml"/>
  <Override PartName="/ppt/charts/chart70.xml" ContentType="application/vnd.openxmlformats-officedocument.drawingml.chart+xml"/>
  <Override PartName="/ppt/charts/style70.xml" ContentType="application/vnd.ms-office.chartstyle+xml"/>
  <Override PartName="/ppt/charts/colors70.xml" ContentType="application/vnd.ms-office.chartcolorstyle+xml"/>
  <Override PartName="/ppt/tags/tag348.xml" ContentType="application/vnd.openxmlformats-officedocument.presentationml.tags+xml"/>
  <Override PartName="/ppt/tags/tag349.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notesSlides/notesSlide55.xml" ContentType="application/vnd.openxmlformats-officedocument.presentationml.notesSlide+xml"/>
  <Override PartName="/ppt/charts/chart71.xml" ContentType="application/vnd.openxmlformats-officedocument.drawingml.chart+xml"/>
  <Override PartName="/ppt/charts/style71.xml" ContentType="application/vnd.ms-office.chartstyle+xml"/>
  <Override PartName="/ppt/charts/colors71.xml" ContentType="application/vnd.ms-office.chartcolorstyle+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notesSlides/notesSlide56.xml" ContentType="application/vnd.openxmlformats-officedocument.presentationml.notesSlide+xml"/>
  <Override PartName="/ppt/charts/chart72.xml" ContentType="application/vnd.openxmlformats-officedocument.drawingml.chart+xml"/>
  <Override PartName="/ppt/charts/style72.xml" ContentType="application/vnd.ms-office.chartstyle+xml"/>
  <Override PartName="/ppt/charts/colors72.xml" ContentType="application/vnd.ms-office.chartcolorstyle+xml"/>
  <Override PartName="/ppt/tags/tag358.xml" ContentType="application/vnd.openxmlformats-officedocument.presentationml.tags+xml"/>
  <Override PartName="/ppt/tags/tag359.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notesSlides/notesSlide57.xml" ContentType="application/vnd.openxmlformats-officedocument.presentationml.notesSlide+xml"/>
  <Override PartName="/ppt/charts/chart73.xml" ContentType="application/vnd.openxmlformats-officedocument.drawingml.chart+xml"/>
  <Override PartName="/ppt/charts/style73.xml" ContentType="application/vnd.ms-office.chartstyle+xml"/>
  <Override PartName="/ppt/charts/colors73.xml" ContentType="application/vnd.ms-office.chartcolorstyle+xml"/>
  <Override PartName="/ppt/charts/chart74.xml" ContentType="application/vnd.openxmlformats-officedocument.drawingml.chart+xml"/>
  <Override PartName="/ppt/charts/style74.xml" ContentType="application/vnd.ms-office.chartstyle+xml"/>
  <Override PartName="/ppt/charts/colors74.xml" ContentType="application/vnd.ms-office.chartcolorstyle+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notesSlides/notesSlide58.xml" ContentType="application/vnd.openxmlformats-officedocument.presentationml.notesSlide+xml"/>
  <Override PartName="/ppt/charts/chart75.xml" ContentType="application/vnd.openxmlformats-officedocument.drawingml.chart+xml"/>
  <Override PartName="/ppt/charts/style75.xml" ContentType="application/vnd.ms-office.chartstyle+xml"/>
  <Override PartName="/ppt/charts/colors75.xml" ContentType="application/vnd.ms-office.chartcolorstyle+xml"/>
  <Override PartName="/ppt/charts/chart76.xml" ContentType="application/vnd.openxmlformats-officedocument.drawingml.chart+xml"/>
  <Override PartName="/ppt/charts/style76.xml" ContentType="application/vnd.ms-office.chartstyle+xml"/>
  <Override PartName="/ppt/charts/colors76.xml" ContentType="application/vnd.ms-office.chartcolorstyle+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notesSlides/notesSlide59.xml" ContentType="application/vnd.openxmlformats-officedocument.presentationml.notesSlide+xml"/>
  <Override PartName="/ppt/charts/chart77.xml" ContentType="application/vnd.openxmlformats-officedocument.drawingml.chart+xml"/>
  <Override PartName="/ppt/charts/style77.xml" ContentType="application/vnd.ms-office.chartstyle+xml"/>
  <Override PartName="/ppt/charts/colors77.xml" ContentType="application/vnd.ms-office.chartcolorstyle+xml"/>
  <Override PartName="/ppt/charts/chart78.xml" ContentType="application/vnd.openxmlformats-officedocument.drawingml.chart+xml"/>
  <Override PartName="/ppt/charts/style78.xml" ContentType="application/vnd.ms-office.chartstyle+xml"/>
  <Override PartName="/ppt/charts/colors78.xml" ContentType="application/vnd.ms-office.chartcolorstyle+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notesSlides/notesSlide60.xml" ContentType="application/vnd.openxmlformats-officedocument.presentationml.notesSlide+xml"/>
  <Override PartName="/ppt/charts/chart79.xml" ContentType="application/vnd.openxmlformats-officedocument.drawingml.chart+xml"/>
  <Override PartName="/ppt/charts/style79.xml" ContentType="application/vnd.ms-office.chartstyle+xml"/>
  <Override PartName="/ppt/charts/colors79.xml" ContentType="application/vnd.ms-office.chartcolorstyle+xml"/>
  <Override PartName="/ppt/charts/chart80.xml" ContentType="application/vnd.openxmlformats-officedocument.drawingml.chart+xml"/>
  <Override PartName="/ppt/charts/style80.xml" ContentType="application/vnd.ms-office.chartstyle+xml"/>
  <Override PartName="/ppt/charts/colors80.xml" ContentType="application/vnd.ms-office.chartcolorstyle+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00.xml" ContentType="application/vnd.openxmlformats-officedocument.presentationml.tags+xml"/>
  <Override PartName="/ppt/notesSlides/notesSlide61.xml" ContentType="application/vnd.openxmlformats-officedocument.presentationml.notesSlide+xml"/>
  <Override PartName="/ppt/charts/chart81.xml" ContentType="application/vnd.openxmlformats-officedocument.drawingml.chart+xml"/>
  <Override PartName="/ppt/charts/style81.xml" ContentType="application/vnd.ms-office.chartstyle+xml"/>
  <Override PartName="/ppt/charts/colors81.xml" ContentType="application/vnd.ms-office.chartcolorstyle+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notesSlides/notesSlide62.xml" ContentType="application/vnd.openxmlformats-officedocument.presentationml.notesSlide+xml"/>
  <Override PartName="/ppt/charts/chart82.xml" ContentType="application/vnd.openxmlformats-officedocument.drawingml.chart+xml"/>
  <Override PartName="/ppt/charts/style82.xml" ContentType="application/vnd.ms-office.chartstyle+xml"/>
  <Override PartName="/ppt/charts/colors82.xml" ContentType="application/vnd.ms-office.chartcolorstyle+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0.xml" ContentType="application/vnd.openxmlformats-officedocument.presentationml.tags+xml"/>
  <Override PartName="/ppt/notesSlides/notesSlide63.xml" ContentType="application/vnd.openxmlformats-officedocument.presentationml.notesSlide+xml"/>
  <Override PartName="/ppt/charts/chart83.xml" ContentType="application/vnd.openxmlformats-officedocument.drawingml.chart+xml"/>
  <Override PartName="/ppt/charts/style83.xml" ContentType="application/vnd.ms-office.chartstyle+xml"/>
  <Override PartName="/ppt/charts/colors83.xml" ContentType="application/vnd.ms-office.chartcolorstyle+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notesSlides/notesSlide64.xml" ContentType="application/vnd.openxmlformats-officedocument.presentationml.notesSlide+xml"/>
  <Override PartName="/ppt/charts/chart84.xml" ContentType="application/vnd.openxmlformats-officedocument.drawingml.chart+xml"/>
  <Override PartName="/ppt/charts/style84.xml" ContentType="application/vnd.ms-office.chartstyle+xml"/>
  <Override PartName="/ppt/charts/colors84.xml" ContentType="application/vnd.ms-office.chartcolorstyle+xml"/>
  <Override PartName="/ppt/charts/chart85.xml" ContentType="application/vnd.openxmlformats-officedocument.drawingml.chart+xml"/>
  <Override PartName="/ppt/charts/style85.xml" ContentType="application/vnd.ms-office.chartstyle+xml"/>
  <Override PartName="/ppt/charts/colors85.xml" ContentType="application/vnd.ms-office.chartcolorstyle+xml"/>
  <Override PartName="/ppt/tags/tag419.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notesSlides/notesSlide65.xml" ContentType="application/vnd.openxmlformats-officedocument.presentationml.notesSlide+xml"/>
  <Override PartName="/ppt/charts/chart86.xml" ContentType="application/vnd.openxmlformats-officedocument.drawingml.chart+xml"/>
  <Override PartName="/ppt/charts/style86.xml" ContentType="application/vnd.ms-office.chartstyle+xml"/>
  <Override PartName="/ppt/charts/colors86.xml" ContentType="application/vnd.ms-office.chartcolorstyle+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notesSlides/notesSlide66.xml" ContentType="application/vnd.openxmlformats-officedocument.presentationml.notesSlide+xml"/>
  <Override PartName="/ppt/charts/chart87.xml" ContentType="application/vnd.openxmlformats-officedocument.drawingml.chart+xml"/>
  <Override PartName="/ppt/charts/style87.xml" ContentType="application/vnd.ms-office.chartstyle+xml"/>
  <Override PartName="/ppt/charts/colors87.xml" ContentType="application/vnd.ms-office.chartcolorstyle+xml"/>
  <Override PartName="/ppt/tags/tag429.xml" ContentType="application/vnd.openxmlformats-officedocument.presentationml.tags+xml"/>
  <Override PartName="/ppt/tags/tag430.xml" ContentType="application/vnd.openxmlformats-officedocument.presentationml.tags+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notesSlides/notesSlide67.xml" ContentType="application/vnd.openxmlformats-officedocument.presentationml.notesSlide+xml"/>
  <Override PartName="/ppt/charts/chart88.xml" ContentType="application/vnd.openxmlformats-officedocument.drawingml.chart+xml"/>
  <Override PartName="/ppt/charts/style88.xml" ContentType="application/vnd.ms-office.chartstyle+xml"/>
  <Override PartName="/ppt/charts/colors88.xml" ContentType="application/vnd.ms-office.chartcolorstyle+xml"/>
  <Override PartName="/ppt/tags/tag434.xml" ContentType="application/vnd.openxmlformats-officedocument.presentationml.tags+xml"/>
  <Override PartName="/ppt/tags/tag435.xml" ContentType="application/vnd.openxmlformats-officedocument.presentationml.tags+xml"/>
  <Override PartName="/ppt/tags/tag436.xml" ContentType="application/vnd.openxmlformats-officedocument.presentationml.tags+xml"/>
  <Override PartName="/ppt/tags/tag437.xml" ContentType="application/vnd.openxmlformats-officedocument.presentationml.tags+xml"/>
  <Override PartName="/ppt/tags/tag438.xml" ContentType="application/vnd.openxmlformats-officedocument.presentationml.tags+xml"/>
  <Override PartName="/ppt/notesSlides/notesSlide68.xml" ContentType="application/vnd.openxmlformats-officedocument.presentationml.notesSlide+xml"/>
  <Override PartName="/ppt/charts/chart89.xml" ContentType="application/vnd.openxmlformats-officedocument.drawingml.chart+xml"/>
  <Override PartName="/ppt/charts/style89.xml" ContentType="application/vnd.ms-office.chartstyle+xml"/>
  <Override PartName="/ppt/charts/colors89.xml" ContentType="application/vnd.ms-office.chartcolorstyle+xml"/>
  <Override PartName="/ppt/tags/tag439.xml" ContentType="application/vnd.openxmlformats-officedocument.presentationml.tags+xml"/>
  <Override PartName="/ppt/tags/tag440.xml" ContentType="application/vnd.openxmlformats-officedocument.presentationml.tags+xml"/>
  <Override PartName="/ppt/tags/tag441.xml" ContentType="application/vnd.openxmlformats-officedocument.presentationml.tags+xml"/>
  <Override PartName="/ppt/tags/tag442.xml" ContentType="application/vnd.openxmlformats-officedocument.presentationml.tags+xml"/>
  <Override PartName="/ppt/tags/tag443.xml" ContentType="application/vnd.openxmlformats-officedocument.presentationml.tags+xml"/>
  <Override PartName="/ppt/notesSlides/notesSlide69.xml" ContentType="application/vnd.openxmlformats-officedocument.presentationml.notesSlide+xml"/>
  <Override PartName="/ppt/charts/chart90.xml" ContentType="application/vnd.openxmlformats-officedocument.drawingml.chart+xml"/>
  <Override PartName="/ppt/charts/style90.xml" ContentType="application/vnd.ms-office.chartstyle+xml"/>
  <Override PartName="/ppt/charts/colors90.xml" ContentType="application/vnd.ms-office.chartcolorstyle+xml"/>
  <Override PartName="/ppt/tags/tag444.xml" ContentType="application/vnd.openxmlformats-officedocument.presentationml.tags+xml"/>
  <Override PartName="/ppt/tags/tag445.xml" ContentType="application/vnd.openxmlformats-officedocument.presentationml.tags+xml"/>
  <Override PartName="/ppt/tags/tag446.xml" ContentType="application/vnd.openxmlformats-officedocument.presentationml.tags+xml"/>
  <Override PartName="/ppt/tags/tag447.xml" ContentType="application/vnd.openxmlformats-officedocument.presentationml.tags+xml"/>
  <Override PartName="/ppt/notesSlides/notesSlide70.xml" ContentType="application/vnd.openxmlformats-officedocument.presentationml.notesSlide+xml"/>
  <Override PartName="/ppt/tags/tag448.xml" ContentType="application/vnd.openxmlformats-officedocument.presentationml.tags+xml"/>
  <Override PartName="/ppt/tags/tag449.xml" ContentType="application/vnd.openxmlformats-officedocument.presentationml.tags+xml"/>
  <Override PartName="/ppt/tags/tag450.xml" ContentType="application/vnd.openxmlformats-officedocument.presentationml.tags+xml"/>
  <Override PartName="/ppt/tags/tag451.xml" ContentType="application/vnd.openxmlformats-officedocument.presentationml.tags+xml"/>
  <Override PartName="/ppt/notesSlides/notesSlide71.xml" ContentType="application/vnd.openxmlformats-officedocument.presentationml.notesSlide+xml"/>
  <Override PartName="/ppt/charts/chart91.xml" ContentType="application/vnd.openxmlformats-officedocument.drawingml.chart+xml"/>
  <Override PartName="/ppt/charts/style91.xml" ContentType="application/vnd.ms-office.chartstyle+xml"/>
  <Override PartName="/ppt/charts/colors91.xml" ContentType="application/vnd.ms-office.chartcolorstyle+xml"/>
  <Override PartName="/ppt/tags/tag452.xml" ContentType="application/vnd.openxmlformats-officedocument.presentationml.tags+xml"/>
  <Override PartName="/ppt/tags/tag453.xml" ContentType="application/vnd.openxmlformats-officedocument.presentationml.tags+xml"/>
  <Override PartName="/ppt/tags/tag454.xml" ContentType="application/vnd.openxmlformats-officedocument.presentationml.tags+xml"/>
  <Override PartName="/ppt/tags/tag455.xml" ContentType="application/vnd.openxmlformats-officedocument.presentationml.tags+xml"/>
  <Override PartName="/ppt/notesSlides/notesSlide72.xml" ContentType="application/vnd.openxmlformats-officedocument.presentationml.notesSlide+xml"/>
  <Override PartName="/ppt/charts/chart92.xml" ContentType="application/vnd.openxmlformats-officedocument.drawingml.chart+xml"/>
  <Override PartName="/ppt/charts/style92.xml" ContentType="application/vnd.ms-office.chartstyle+xml"/>
  <Override PartName="/ppt/charts/colors92.xml" ContentType="application/vnd.ms-office.chartcolorstyle+xml"/>
  <Override PartName="/ppt/tags/tag456.xml" ContentType="application/vnd.openxmlformats-officedocument.presentationml.tags+xml"/>
  <Override PartName="/ppt/tags/tag457.xml" ContentType="application/vnd.openxmlformats-officedocument.presentationml.tags+xml"/>
  <Override PartName="/ppt/tags/tag458.xml" ContentType="application/vnd.openxmlformats-officedocument.presentationml.tags+xml"/>
  <Override PartName="/ppt/tags/tag459.xml" ContentType="application/vnd.openxmlformats-officedocument.presentationml.tags+xml"/>
  <Override PartName="/ppt/notesSlides/notesSlide73.xml" ContentType="application/vnd.openxmlformats-officedocument.presentationml.notesSlide+xml"/>
  <Override PartName="/ppt/charts/chart93.xml" ContentType="application/vnd.openxmlformats-officedocument.drawingml.chart+xml"/>
  <Override PartName="/ppt/charts/style93.xml" ContentType="application/vnd.ms-office.chartstyle+xml"/>
  <Override PartName="/ppt/charts/colors93.xml" ContentType="application/vnd.ms-office.chartcolorstyle+xml"/>
  <Override PartName="/ppt/tags/tag460.xml" ContentType="application/vnd.openxmlformats-officedocument.presentationml.tags+xml"/>
  <Override PartName="/ppt/tags/tag461.xml" ContentType="application/vnd.openxmlformats-officedocument.presentationml.tags+xml"/>
  <Override PartName="/ppt/tags/tag462.xml" ContentType="application/vnd.openxmlformats-officedocument.presentationml.tags+xml"/>
  <Override PartName="/ppt/tags/tag463.xml" ContentType="application/vnd.openxmlformats-officedocument.presentationml.tags+xml"/>
  <Override PartName="/ppt/notesSlides/notesSlide74.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2" r:id="rId1"/>
    <p:sldMasterId id="2147483655" r:id="rId2"/>
  </p:sldMasterIdLst>
  <p:notesMasterIdLst>
    <p:notesMasterId r:id="rId97"/>
  </p:notesMasterIdLst>
  <p:handoutMasterIdLst>
    <p:handoutMasterId r:id="rId98"/>
  </p:handoutMasterIdLst>
  <p:sldIdLst>
    <p:sldId id="260" r:id="rId3"/>
    <p:sldId id="256" r:id="rId4"/>
    <p:sldId id="454" r:id="rId5"/>
    <p:sldId id="455" r:id="rId6"/>
    <p:sldId id="456" r:id="rId7"/>
    <p:sldId id="457" r:id="rId8"/>
    <p:sldId id="458" r:id="rId9"/>
    <p:sldId id="258" r:id="rId10"/>
    <p:sldId id="459" r:id="rId11"/>
    <p:sldId id="379" r:id="rId12"/>
    <p:sldId id="259" r:id="rId13"/>
    <p:sldId id="364" r:id="rId14"/>
    <p:sldId id="467" r:id="rId15"/>
    <p:sldId id="366" r:id="rId16"/>
    <p:sldId id="367" r:id="rId17"/>
    <p:sldId id="368" r:id="rId18"/>
    <p:sldId id="371" r:id="rId19"/>
    <p:sldId id="373" r:id="rId20"/>
    <p:sldId id="468" r:id="rId21"/>
    <p:sldId id="380" r:id="rId22"/>
    <p:sldId id="465" r:id="rId23"/>
    <p:sldId id="461" r:id="rId24"/>
    <p:sldId id="381" r:id="rId25"/>
    <p:sldId id="382" r:id="rId26"/>
    <p:sldId id="375" r:id="rId27"/>
    <p:sldId id="378" r:id="rId28"/>
    <p:sldId id="383" r:id="rId29"/>
    <p:sldId id="393" r:id="rId30"/>
    <p:sldId id="418" r:id="rId31"/>
    <p:sldId id="388" r:id="rId32"/>
    <p:sldId id="386" r:id="rId33"/>
    <p:sldId id="387" r:id="rId34"/>
    <p:sldId id="396" r:id="rId35"/>
    <p:sldId id="394" r:id="rId36"/>
    <p:sldId id="395" r:id="rId37"/>
    <p:sldId id="397" r:id="rId38"/>
    <p:sldId id="401" r:id="rId39"/>
    <p:sldId id="415" r:id="rId40"/>
    <p:sldId id="402" r:id="rId41"/>
    <p:sldId id="403" r:id="rId42"/>
    <p:sldId id="404" r:id="rId43"/>
    <p:sldId id="405" r:id="rId44"/>
    <p:sldId id="406" r:id="rId45"/>
    <p:sldId id="407" r:id="rId46"/>
    <p:sldId id="408" r:id="rId47"/>
    <p:sldId id="492" r:id="rId48"/>
    <p:sldId id="493" r:id="rId49"/>
    <p:sldId id="410" r:id="rId50"/>
    <p:sldId id="412" r:id="rId51"/>
    <p:sldId id="462" r:id="rId52"/>
    <p:sldId id="471" r:id="rId53"/>
    <p:sldId id="472" r:id="rId54"/>
    <p:sldId id="473" r:id="rId55"/>
    <p:sldId id="423" r:id="rId56"/>
    <p:sldId id="424" r:id="rId57"/>
    <p:sldId id="426" r:id="rId58"/>
    <p:sldId id="427" r:id="rId59"/>
    <p:sldId id="489" r:id="rId60"/>
    <p:sldId id="474" r:id="rId61"/>
    <p:sldId id="431" r:id="rId62"/>
    <p:sldId id="436" r:id="rId63"/>
    <p:sldId id="437" r:id="rId64"/>
    <p:sldId id="441" r:id="rId65"/>
    <p:sldId id="494" r:id="rId66"/>
    <p:sldId id="425" r:id="rId67"/>
    <p:sldId id="420" r:id="rId68"/>
    <p:sldId id="432" r:id="rId69"/>
    <p:sldId id="488" r:id="rId70"/>
    <p:sldId id="442" r:id="rId71"/>
    <p:sldId id="466" r:id="rId72"/>
    <p:sldId id="433" r:id="rId73"/>
    <p:sldId id="445" r:id="rId74"/>
    <p:sldId id="446" r:id="rId75"/>
    <p:sldId id="447" r:id="rId76"/>
    <p:sldId id="448" r:id="rId77"/>
    <p:sldId id="463" r:id="rId78"/>
    <p:sldId id="486" r:id="rId79"/>
    <p:sldId id="434" r:id="rId80"/>
    <p:sldId id="449" r:id="rId81"/>
    <p:sldId id="452" r:id="rId82"/>
    <p:sldId id="483" r:id="rId83"/>
    <p:sldId id="484" r:id="rId84"/>
    <p:sldId id="490" r:id="rId85"/>
    <p:sldId id="475" r:id="rId86"/>
    <p:sldId id="477" r:id="rId87"/>
    <p:sldId id="478" r:id="rId88"/>
    <p:sldId id="476" r:id="rId89"/>
    <p:sldId id="480" r:id="rId90"/>
    <p:sldId id="499" r:id="rId91"/>
    <p:sldId id="495" r:id="rId92"/>
    <p:sldId id="496" r:id="rId93"/>
    <p:sldId id="497" r:id="rId94"/>
    <p:sldId id="479" r:id="rId95"/>
    <p:sldId id="481" r:id="rId96"/>
  </p:sldIdLst>
  <p:sldSz cx="12192000" cy="6858000"/>
  <p:notesSz cx="6858000" cy="9144000"/>
  <p:custDataLst>
    <p:tags r:id="rId9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12" userDrawn="1">
          <p15:clr>
            <a:srgbClr val="A4A3A4"/>
          </p15:clr>
        </p15:guide>
        <p15:guide id="2" pos="3888"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pencer Nitkey" initials="SN" lastIdx="71" clrIdx="0">
    <p:extLst>
      <p:ext uri="{19B8F6BF-5375-455C-9EA6-DF929625EA0E}">
        <p15:presenceInfo xmlns:p15="http://schemas.microsoft.com/office/powerpoint/2012/main" userId="Spencer Nitkey" providerId="None"/>
      </p:ext>
    </p:extLst>
  </p:cmAuthor>
  <p:cmAuthor id="2" name="Ilona Arnold-Berkovits" initials="IA" lastIdx="22" clrIdx="1">
    <p:extLst>
      <p:ext uri="{19B8F6BF-5375-455C-9EA6-DF929625EA0E}">
        <p15:presenceInfo xmlns:p15="http://schemas.microsoft.com/office/powerpoint/2012/main" userId="S-1-5-21-2376391783-983845594-1418978411-9782" providerId="AD"/>
      </p:ext>
    </p:extLst>
  </p:cmAuthor>
  <p:cmAuthor id="3" name="Spencer Nitkey" initials="SN [2]" lastIdx="7" clrIdx="2">
    <p:extLst>
      <p:ext uri="{19B8F6BF-5375-455C-9EA6-DF929625EA0E}">
        <p15:presenceInfo xmlns:p15="http://schemas.microsoft.com/office/powerpoint/2012/main" userId="S::sn660@ssw.rutgers.edu::75b7c022-320a-44a2-b38d-3146e0cb9ca7" providerId="AD"/>
      </p:ext>
    </p:extLst>
  </p:cmAuthor>
  <p:cmAuthor id="4" name="Phillips, Angela [DCF]" initials="PA[" lastIdx="32" clrIdx="3">
    <p:extLst>
      <p:ext uri="{19B8F6BF-5375-455C-9EA6-DF929625EA0E}">
        <p15:presenceInfo xmlns:p15="http://schemas.microsoft.com/office/powerpoint/2012/main" userId="S::angela.phillips@dcf.nj.gov::4c45a69e-e7d8-4490-be56-339bf9788fbd"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00000"/>
    <a:srgbClr val="4F81BD"/>
    <a:srgbClr val="C0504D"/>
    <a:srgbClr val="9BBB59"/>
    <a:srgbClr val="0000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D242FD5-22A6-4391-B5AA-38C29EEEC588}" v="265" dt="2025-03-10T14:09:29.81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265" autoAdjust="0"/>
    <p:restoredTop sz="77138" autoAdjust="0"/>
  </p:normalViewPr>
  <p:slideViewPr>
    <p:cSldViewPr>
      <p:cViewPr varScale="1">
        <p:scale>
          <a:sx n="73" d="100"/>
          <a:sy n="73" d="100"/>
        </p:scale>
        <p:origin x="1374" y="72"/>
      </p:cViewPr>
      <p:guideLst>
        <p:guide orient="horz" pos="2112"/>
        <p:guide pos="3888"/>
      </p:guideLst>
    </p:cSldViewPr>
  </p:slideViewPr>
  <p:outlineViewPr>
    <p:cViewPr>
      <p:scale>
        <a:sx n="33" d="100"/>
        <a:sy n="33" d="100"/>
      </p:scale>
      <p:origin x="0" y="-11412"/>
    </p:cViewPr>
  </p:outlineViewPr>
  <p:notesTextViewPr>
    <p:cViewPr>
      <p:scale>
        <a:sx n="100" d="100"/>
        <a:sy n="100" d="100"/>
      </p:scale>
      <p:origin x="0" y="0"/>
    </p:cViewPr>
  </p:notesTextViewPr>
  <p:sorterViewPr>
    <p:cViewPr>
      <p:scale>
        <a:sx n="100" d="100"/>
        <a:sy n="100" d="100"/>
      </p:scale>
      <p:origin x="0" y="0"/>
    </p:cViewPr>
  </p:sorterViewPr>
  <p:notesViewPr>
    <p:cSldViewPr>
      <p:cViewPr varScale="1">
        <p:scale>
          <a:sx n="55" d="100"/>
          <a:sy n="55" d="100"/>
        </p:scale>
        <p:origin x="3054" y="72"/>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6" Type="http://schemas.openxmlformats.org/officeDocument/2006/relationships/slide" Target="slides/slide14.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102" Type="http://schemas.openxmlformats.org/officeDocument/2006/relationships/viewProps" Target="viewProps.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slide" Target="slides/slide93.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80" Type="http://schemas.openxmlformats.org/officeDocument/2006/relationships/slide" Target="slides/slide78.xml"/><Relationship Id="rId85" Type="http://schemas.openxmlformats.org/officeDocument/2006/relationships/slide" Target="slides/slide83.xml"/><Relationship Id="rId12" Type="http://schemas.openxmlformats.org/officeDocument/2006/relationships/slide" Target="slides/slide10.xml"/><Relationship Id="rId17" Type="http://schemas.openxmlformats.org/officeDocument/2006/relationships/slide" Target="slides/slide15.xml"/><Relationship Id="rId33" Type="http://schemas.openxmlformats.org/officeDocument/2006/relationships/slide" Target="slides/slide31.xml"/><Relationship Id="rId38" Type="http://schemas.openxmlformats.org/officeDocument/2006/relationships/slide" Target="slides/slide36.xml"/><Relationship Id="rId59" Type="http://schemas.openxmlformats.org/officeDocument/2006/relationships/slide" Target="slides/slide57.xml"/><Relationship Id="rId103" Type="http://schemas.openxmlformats.org/officeDocument/2006/relationships/theme" Target="theme/theme1.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slide" Target="slides/slide89.xml"/><Relationship Id="rId96" Type="http://schemas.openxmlformats.org/officeDocument/2006/relationships/slide" Target="slides/slide94.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slide" Target="slides/slide92.xml"/><Relationship Id="rId99" Type="http://schemas.openxmlformats.org/officeDocument/2006/relationships/tags" Target="tags/tag1.xml"/><Relationship Id="rId101"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notesMaster" Target="notesMasters/notesMaster1.xml"/><Relationship Id="rId104" Type="http://schemas.openxmlformats.org/officeDocument/2006/relationships/tableStyles" Target="tableStyles.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commentAuthors" Target="commentAuthors.xml"/><Relationship Id="rId105" Type="http://schemas.microsoft.com/office/2015/10/relationships/revisionInfo" Target="revisionInfo.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handoutMaster" Target="handoutMasters/handoutMaster1.xml"/><Relationship Id="rId3" Type="http://schemas.openxmlformats.org/officeDocument/2006/relationships/slide" Target="slides/slide1.xml"/><Relationship Id="rId25" Type="http://schemas.openxmlformats.org/officeDocument/2006/relationships/slide" Target="slides/slide23.xml"/><Relationship Id="rId46" Type="http://schemas.openxmlformats.org/officeDocument/2006/relationships/slide" Target="slides/slide44.xml"/><Relationship Id="rId67" Type="http://schemas.openxmlformats.org/officeDocument/2006/relationships/slide" Target="slides/slide65.xml"/></Relationships>
</file>

<file path=ppt/charts/_rels/chart1.xml.rels><?xml version="1.0" encoding="UTF-8" standalone="yes"?>
<Relationships xmlns="http://schemas.openxmlformats.org/package/2006/relationships"><Relationship Id="rId3" Type="http://schemas.openxmlformats.org/officeDocument/2006/relationships/oleObject" Target="file:///\\rad.rutgers.edu\dfs\ssw\Units\IFF\OREP\Data%20HUB\04-Needs%20Assessment\2024\Workbooks\County%20Workbooks%20(with%20Engage%20and%20Updated%20Sliders)\Atlantic_County_Engage_2025_03_07.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rad.rutgers.edu\dfs\ssw\Units\IFF\OREP\Data%20HUB\04-Needs%20Assessment\2024\Workbooks\County%20Workbooks%20(with%20Engage%20and%20Updated%20Sliders)\Atlantic_County_Engage_2025_03_07.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9.xml"/><Relationship Id="rId1" Type="http://schemas.microsoft.com/office/2011/relationships/chartStyle" Target="style19.xml"/></Relationships>
</file>

<file path=ppt/charts/_rels/chart20.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20.xml"/><Relationship Id="rId1" Type="http://schemas.microsoft.com/office/2011/relationships/chartStyle" Target="style20.xml"/></Relationships>
</file>

<file path=ppt/charts/_rels/chart21.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21.xml"/><Relationship Id="rId1" Type="http://schemas.microsoft.com/office/2011/relationships/chartStyle" Target="style21.xml"/></Relationships>
</file>

<file path=ppt/charts/_rels/chart22.xml.rels><?xml version="1.0" encoding="UTF-8" standalone="yes"?>
<Relationships xmlns="http://schemas.openxmlformats.org/package/2006/relationships"><Relationship Id="rId3" Type="http://schemas.openxmlformats.org/officeDocument/2006/relationships/package" Target="../embeddings/Microsoft_Excel_Worksheet19.xlsx"/><Relationship Id="rId2" Type="http://schemas.microsoft.com/office/2011/relationships/chartColorStyle" Target="colors22.xml"/><Relationship Id="rId1" Type="http://schemas.microsoft.com/office/2011/relationships/chartStyle" Target="style22.xml"/></Relationships>
</file>

<file path=ppt/charts/_rels/chart23.xml.rels><?xml version="1.0" encoding="UTF-8" standalone="yes"?>
<Relationships xmlns="http://schemas.openxmlformats.org/package/2006/relationships"><Relationship Id="rId3" Type="http://schemas.openxmlformats.org/officeDocument/2006/relationships/package" Target="../embeddings/Microsoft_Excel_Worksheet20.xlsx"/><Relationship Id="rId2" Type="http://schemas.microsoft.com/office/2011/relationships/chartColorStyle" Target="colors23.xml"/><Relationship Id="rId1" Type="http://schemas.microsoft.com/office/2011/relationships/chartStyle" Target="style23.xml"/></Relationships>
</file>

<file path=ppt/charts/_rels/chart24.xml.rels><?xml version="1.0" encoding="UTF-8" standalone="yes"?>
<Relationships xmlns="http://schemas.openxmlformats.org/package/2006/relationships"><Relationship Id="rId3" Type="http://schemas.openxmlformats.org/officeDocument/2006/relationships/package" Target="../embeddings/Microsoft_Excel_Worksheet21.xlsx"/><Relationship Id="rId2" Type="http://schemas.microsoft.com/office/2011/relationships/chartColorStyle" Target="colors24.xml"/><Relationship Id="rId1" Type="http://schemas.microsoft.com/office/2011/relationships/chartStyle" Target="style24.xml"/></Relationships>
</file>

<file path=ppt/charts/_rels/chart25.xml.rels><?xml version="1.0" encoding="UTF-8" standalone="yes"?>
<Relationships xmlns="http://schemas.openxmlformats.org/package/2006/relationships"><Relationship Id="rId3" Type="http://schemas.openxmlformats.org/officeDocument/2006/relationships/package" Target="../embeddings/Microsoft_Excel_Worksheet22.xlsx"/><Relationship Id="rId2" Type="http://schemas.microsoft.com/office/2011/relationships/chartColorStyle" Target="colors25.xml"/><Relationship Id="rId1" Type="http://schemas.microsoft.com/office/2011/relationships/chartStyle" Target="style25.xml"/></Relationships>
</file>

<file path=ppt/charts/_rels/chart26.xml.rels><?xml version="1.0" encoding="UTF-8" standalone="yes"?>
<Relationships xmlns="http://schemas.openxmlformats.org/package/2006/relationships"><Relationship Id="rId3" Type="http://schemas.openxmlformats.org/officeDocument/2006/relationships/package" Target="../embeddings/Microsoft_Excel_Worksheet23.xlsx"/><Relationship Id="rId2" Type="http://schemas.microsoft.com/office/2011/relationships/chartColorStyle" Target="colors26.xml"/><Relationship Id="rId1" Type="http://schemas.microsoft.com/office/2011/relationships/chartStyle" Target="style26.xml"/></Relationships>
</file>

<file path=ppt/charts/_rels/chart27.xml.rels><?xml version="1.0" encoding="UTF-8" standalone="yes"?>
<Relationships xmlns="http://schemas.openxmlformats.org/package/2006/relationships"><Relationship Id="rId3" Type="http://schemas.openxmlformats.org/officeDocument/2006/relationships/package" Target="../embeddings/Microsoft_Excel_Worksheet24.xlsx"/><Relationship Id="rId2" Type="http://schemas.microsoft.com/office/2011/relationships/chartColorStyle" Target="colors27.xml"/><Relationship Id="rId1" Type="http://schemas.microsoft.com/office/2011/relationships/chartStyle" Target="style27.xml"/></Relationships>
</file>

<file path=ppt/charts/_rels/chart28.xml.rels><?xml version="1.0" encoding="UTF-8" standalone="yes"?>
<Relationships xmlns="http://schemas.openxmlformats.org/package/2006/relationships"><Relationship Id="rId3" Type="http://schemas.openxmlformats.org/officeDocument/2006/relationships/package" Target="../embeddings/Microsoft_Excel_Worksheet25.xlsx"/><Relationship Id="rId2" Type="http://schemas.microsoft.com/office/2011/relationships/chartColorStyle" Target="colors28.xml"/><Relationship Id="rId1" Type="http://schemas.microsoft.com/office/2011/relationships/chartStyle" Target="style28.xml"/></Relationships>
</file>

<file path=ppt/charts/_rels/chart29.xml.rels><?xml version="1.0" encoding="UTF-8" standalone="yes"?>
<Relationships xmlns="http://schemas.openxmlformats.org/package/2006/relationships"><Relationship Id="rId3" Type="http://schemas.openxmlformats.org/officeDocument/2006/relationships/package" Target="../embeddings/Microsoft_Excel_Worksheet26.xlsx"/><Relationship Id="rId2" Type="http://schemas.microsoft.com/office/2011/relationships/chartColorStyle" Target="colors29.xml"/><Relationship Id="rId1" Type="http://schemas.microsoft.com/office/2011/relationships/chartStyle" Target="style29.xml"/></Relationships>
</file>

<file path=ppt/charts/_rels/chart30.xml.rels><?xml version="1.0" encoding="UTF-8" standalone="yes"?>
<Relationships xmlns="http://schemas.openxmlformats.org/package/2006/relationships"><Relationship Id="rId3" Type="http://schemas.openxmlformats.org/officeDocument/2006/relationships/package" Target="../embeddings/Microsoft_Excel_Worksheet27.xlsx"/><Relationship Id="rId2" Type="http://schemas.microsoft.com/office/2011/relationships/chartColorStyle" Target="colors30.xml"/><Relationship Id="rId1" Type="http://schemas.microsoft.com/office/2011/relationships/chartStyle" Target="style30.xml"/></Relationships>
</file>

<file path=ppt/charts/_rels/chart31.xml.rels><?xml version="1.0" encoding="UTF-8" standalone="yes"?>
<Relationships xmlns="http://schemas.openxmlformats.org/package/2006/relationships"><Relationship Id="rId3" Type="http://schemas.openxmlformats.org/officeDocument/2006/relationships/package" Target="../embeddings/Microsoft_Excel_Worksheet28.xlsx"/><Relationship Id="rId2" Type="http://schemas.microsoft.com/office/2011/relationships/chartColorStyle" Target="colors31.xml"/><Relationship Id="rId1" Type="http://schemas.microsoft.com/office/2011/relationships/chartStyle" Target="style31.xml"/></Relationships>
</file>

<file path=ppt/charts/_rels/chart32.xml.rels><?xml version="1.0" encoding="UTF-8" standalone="yes"?>
<Relationships xmlns="http://schemas.openxmlformats.org/package/2006/relationships"><Relationship Id="rId3" Type="http://schemas.openxmlformats.org/officeDocument/2006/relationships/package" Target="../embeddings/Microsoft_Excel_Worksheet29.xlsx"/><Relationship Id="rId2" Type="http://schemas.microsoft.com/office/2011/relationships/chartColorStyle" Target="colors32.xml"/><Relationship Id="rId1" Type="http://schemas.microsoft.com/office/2011/relationships/chartStyle" Target="style32.xml"/></Relationships>
</file>

<file path=ppt/charts/_rels/chart33.xml.rels><?xml version="1.0" encoding="UTF-8" standalone="yes"?>
<Relationships xmlns="http://schemas.openxmlformats.org/package/2006/relationships"><Relationship Id="rId3" Type="http://schemas.openxmlformats.org/officeDocument/2006/relationships/package" Target="../embeddings/Microsoft_Excel_Worksheet30.xlsx"/><Relationship Id="rId2" Type="http://schemas.microsoft.com/office/2011/relationships/chartColorStyle" Target="colors33.xml"/><Relationship Id="rId1" Type="http://schemas.microsoft.com/office/2011/relationships/chartStyle" Target="style33.xml"/></Relationships>
</file>

<file path=ppt/charts/_rels/chart34.xml.rels><?xml version="1.0" encoding="UTF-8" standalone="yes"?>
<Relationships xmlns="http://schemas.openxmlformats.org/package/2006/relationships"><Relationship Id="rId3" Type="http://schemas.openxmlformats.org/officeDocument/2006/relationships/package" Target="../embeddings/Microsoft_Excel_Worksheet31.xlsx"/><Relationship Id="rId2" Type="http://schemas.microsoft.com/office/2011/relationships/chartColorStyle" Target="colors34.xml"/><Relationship Id="rId1" Type="http://schemas.microsoft.com/office/2011/relationships/chartStyle" Target="style34.xml"/></Relationships>
</file>

<file path=ppt/charts/_rels/chart35.xml.rels><?xml version="1.0" encoding="UTF-8" standalone="yes"?>
<Relationships xmlns="http://schemas.openxmlformats.org/package/2006/relationships"><Relationship Id="rId3" Type="http://schemas.openxmlformats.org/officeDocument/2006/relationships/package" Target="../embeddings/Microsoft_Excel_Worksheet32.xlsx"/><Relationship Id="rId2" Type="http://schemas.microsoft.com/office/2011/relationships/chartColorStyle" Target="colors35.xml"/><Relationship Id="rId1" Type="http://schemas.microsoft.com/office/2011/relationships/chartStyle" Target="style35.xml"/></Relationships>
</file>

<file path=ppt/charts/_rels/chart36.xml.rels><?xml version="1.0" encoding="UTF-8" standalone="yes"?>
<Relationships xmlns="http://schemas.openxmlformats.org/package/2006/relationships"><Relationship Id="rId3" Type="http://schemas.openxmlformats.org/officeDocument/2006/relationships/package" Target="../embeddings/Microsoft_Excel_Worksheet33.xlsx"/><Relationship Id="rId2" Type="http://schemas.microsoft.com/office/2011/relationships/chartColorStyle" Target="colors36.xml"/><Relationship Id="rId1" Type="http://schemas.microsoft.com/office/2011/relationships/chartStyle" Target="style36.xml"/></Relationships>
</file>

<file path=ppt/charts/_rels/chart37.xml.rels><?xml version="1.0" encoding="UTF-8" standalone="yes"?>
<Relationships xmlns="http://schemas.openxmlformats.org/package/2006/relationships"><Relationship Id="rId3" Type="http://schemas.openxmlformats.org/officeDocument/2006/relationships/package" Target="../embeddings/Microsoft_Excel_Worksheet34.xlsx"/><Relationship Id="rId2" Type="http://schemas.microsoft.com/office/2011/relationships/chartColorStyle" Target="colors37.xml"/><Relationship Id="rId1" Type="http://schemas.microsoft.com/office/2011/relationships/chartStyle" Target="style37.xml"/><Relationship Id="rId4" Type="http://schemas.openxmlformats.org/officeDocument/2006/relationships/chartUserShapes" Target="../drawings/drawing1.xml"/></Relationships>
</file>

<file path=ppt/charts/_rels/chart38.xml.rels><?xml version="1.0" encoding="UTF-8" standalone="yes"?>
<Relationships xmlns="http://schemas.openxmlformats.org/package/2006/relationships"><Relationship Id="rId3" Type="http://schemas.openxmlformats.org/officeDocument/2006/relationships/package" Target="../embeddings/Microsoft_Excel_Worksheet35.xlsx"/><Relationship Id="rId2" Type="http://schemas.microsoft.com/office/2011/relationships/chartColorStyle" Target="colors38.xml"/><Relationship Id="rId1" Type="http://schemas.microsoft.com/office/2011/relationships/chartStyle" Target="style38.xml"/></Relationships>
</file>

<file path=ppt/charts/_rels/chart39.xml.rels><?xml version="1.0" encoding="UTF-8" standalone="yes"?>
<Relationships xmlns="http://schemas.openxmlformats.org/package/2006/relationships"><Relationship Id="rId3" Type="http://schemas.openxmlformats.org/officeDocument/2006/relationships/package" Target="../embeddings/Microsoft_Excel_Worksheet36.xlsx"/><Relationship Id="rId2" Type="http://schemas.microsoft.com/office/2011/relationships/chartColorStyle" Target="colors39.xml"/><Relationship Id="rId1" Type="http://schemas.microsoft.com/office/2011/relationships/chartStyle" Target="style39.xml"/></Relationships>
</file>

<file path=ppt/charts/_rels/chart40.xml.rels><?xml version="1.0" encoding="UTF-8" standalone="yes"?>
<Relationships xmlns="http://schemas.openxmlformats.org/package/2006/relationships"><Relationship Id="rId3" Type="http://schemas.openxmlformats.org/officeDocument/2006/relationships/package" Target="../embeddings/Microsoft_Excel_Worksheet37.xlsx"/><Relationship Id="rId2" Type="http://schemas.microsoft.com/office/2011/relationships/chartColorStyle" Target="colors40.xml"/><Relationship Id="rId1" Type="http://schemas.microsoft.com/office/2011/relationships/chartStyle" Target="style40.xml"/></Relationships>
</file>

<file path=ppt/charts/_rels/chart41.xml.rels><?xml version="1.0" encoding="UTF-8" standalone="yes"?>
<Relationships xmlns="http://schemas.openxmlformats.org/package/2006/relationships"><Relationship Id="rId3" Type="http://schemas.openxmlformats.org/officeDocument/2006/relationships/package" Target="../embeddings/Microsoft_Excel_Worksheet38.xlsx"/><Relationship Id="rId2" Type="http://schemas.microsoft.com/office/2011/relationships/chartColorStyle" Target="colors41.xml"/><Relationship Id="rId1" Type="http://schemas.microsoft.com/office/2011/relationships/chartStyle" Target="style41.xml"/></Relationships>
</file>

<file path=ppt/charts/_rels/chart42.xml.rels><?xml version="1.0" encoding="UTF-8" standalone="yes"?>
<Relationships xmlns="http://schemas.openxmlformats.org/package/2006/relationships"><Relationship Id="rId3" Type="http://schemas.openxmlformats.org/officeDocument/2006/relationships/package" Target="../embeddings/Microsoft_Excel_Worksheet39.xlsx"/><Relationship Id="rId2" Type="http://schemas.microsoft.com/office/2011/relationships/chartColorStyle" Target="colors42.xml"/><Relationship Id="rId1" Type="http://schemas.microsoft.com/office/2011/relationships/chartStyle" Target="style42.xml"/></Relationships>
</file>

<file path=ppt/charts/_rels/chart43.xml.rels><?xml version="1.0" encoding="UTF-8" standalone="yes"?>
<Relationships xmlns="http://schemas.openxmlformats.org/package/2006/relationships"><Relationship Id="rId3" Type="http://schemas.openxmlformats.org/officeDocument/2006/relationships/package" Target="../embeddings/Microsoft_Excel_Worksheet40.xlsx"/><Relationship Id="rId2" Type="http://schemas.microsoft.com/office/2011/relationships/chartColorStyle" Target="colors43.xml"/><Relationship Id="rId1" Type="http://schemas.microsoft.com/office/2011/relationships/chartStyle" Target="style43.xml"/></Relationships>
</file>

<file path=ppt/charts/_rels/chart44.xml.rels><?xml version="1.0" encoding="UTF-8" standalone="yes"?>
<Relationships xmlns="http://schemas.openxmlformats.org/package/2006/relationships"><Relationship Id="rId3" Type="http://schemas.openxmlformats.org/officeDocument/2006/relationships/package" Target="../embeddings/Microsoft_Excel_Worksheet41.xlsx"/><Relationship Id="rId2" Type="http://schemas.microsoft.com/office/2011/relationships/chartColorStyle" Target="colors44.xml"/><Relationship Id="rId1" Type="http://schemas.microsoft.com/office/2011/relationships/chartStyle" Target="style44.xml"/></Relationships>
</file>

<file path=ppt/charts/_rels/chart45.xml.rels><?xml version="1.0" encoding="UTF-8" standalone="yes"?>
<Relationships xmlns="http://schemas.openxmlformats.org/package/2006/relationships"><Relationship Id="rId3" Type="http://schemas.openxmlformats.org/officeDocument/2006/relationships/package" Target="../embeddings/Microsoft_Excel_Worksheet42.xlsx"/><Relationship Id="rId2" Type="http://schemas.microsoft.com/office/2011/relationships/chartColorStyle" Target="colors45.xml"/><Relationship Id="rId1" Type="http://schemas.microsoft.com/office/2011/relationships/chartStyle" Target="style45.xml"/><Relationship Id="rId4" Type="http://schemas.openxmlformats.org/officeDocument/2006/relationships/chartUserShapes" Target="../drawings/drawing2.xml"/></Relationships>
</file>

<file path=ppt/charts/_rels/chart46.xml.rels><?xml version="1.0" encoding="UTF-8" standalone="yes"?>
<Relationships xmlns="http://schemas.openxmlformats.org/package/2006/relationships"><Relationship Id="rId3" Type="http://schemas.openxmlformats.org/officeDocument/2006/relationships/package" Target="../embeddings/Microsoft_Excel_Worksheet43.xlsx"/><Relationship Id="rId2" Type="http://schemas.microsoft.com/office/2011/relationships/chartColorStyle" Target="colors46.xml"/><Relationship Id="rId1" Type="http://schemas.microsoft.com/office/2011/relationships/chartStyle" Target="style46.xml"/></Relationships>
</file>

<file path=ppt/charts/_rels/chart47.xml.rels><?xml version="1.0" encoding="UTF-8" standalone="yes"?>
<Relationships xmlns="http://schemas.openxmlformats.org/package/2006/relationships"><Relationship Id="rId3" Type="http://schemas.openxmlformats.org/officeDocument/2006/relationships/package" Target="../embeddings/Microsoft_Excel_Worksheet44.xlsx"/><Relationship Id="rId2" Type="http://schemas.microsoft.com/office/2011/relationships/chartColorStyle" Target="colors47.xml"/><Relationship Id="rId1" Type="http://schemas.microsoft.com/office/2011/relationships/chartStyle" Target="style47.xml"/></Relationships>
</file>

<file path=ppt/charts/_rels/chart48.xml.rels><?xml version="1.0" encoding="UTF-8" standalone="yes"?>
<Relationships xmlns="http://schemas.openxmlformats.org/package/2006/relationships"><Relationship Id="rId3" Type="http://schemas.openxmlformats.org/officeDocument/2006/relationships/package" Target="../embeddings/Microsoft_Excel_Worksheet45.xlsx"/><Relationship Id="rId2" Type="http://schemas.microsoft.com/office/2011/relationships/chartColorStyle" Target="colors48.xml"/><Relationship Id="rId1" Type="http://schemas.microsoft.com/office/2011/relationships/chartStyle" Target="style48.xml"/></Relationships>
</file>

<file path=ppt/charts/_rels/chart49.xml.rels><?xml version="1.0" encoding="UTF-8" standalone="yes"?>
<Relationships xmlns="http://schemas.openxmlformats.org/package/2006/relationships"><Relationship Id="rId3" Type="http://schemas.openxmlformats.org/officeDocument/2006/relationships/package" Target="../embeddings/Microsoft_Excel_Worksheet46.xlsx"/><Relationship Id="rId2" Type="http://schemas.microsoft.com/office/2011/relationships/chartColorStyle" Target="colors49.xml"/><Relationship Id="rId1" Type="http://schemas.microsoft.com/office/2011/relationships/chartStyle" Target="style49.xml"/></Relationships>
</file>

<file path=ppt/charts/_rels/chart50.xml.rels><?xml version="1.0" encoding="UTF-8" standalone="yes"?>
<Relationships xmlns="http://schemas.openxmlformats.org/package/2006/relationships"><Relationship Id="rId3" Type="http://schemas.openxmlformats.org/officeDocument/2006/relationships/package" Target="../embeddings/Microsoft_Excel_Worksheet47.xlsx"/><Relationship Id="rId2" Type="http://schemas.microsoft.com/office/2011/relationships/chartColorStyle" Target="colors50.xml"/><Relationship Id="rId1" Type="http://schemas.microsoft.com/office/2011/relationships/chartStyle" Target="style50.xml"/></Relationships>
</file>

<file path=ppt/charts/_rels/chart51.xml.rels><?xml version="1.0" encoding="UTF-8" standalone="yes"?>
<Relationships xmlns="http://schemas.openxmlformats.org/package/2006/relationships"><Relationship Id="rId3" Type="http://schemas.openxmlformats.org/officeDocument/2006/relationships/package" Target="../embeddings/Microsoft_Excel_Worksheet48.xlsx"/><Relationship Id="rId2" Type="http://schemas.microsoft.com/office/2011/relationships/chartColorStyle" Target="colors51.xml"/><Relationship Id="rId1" Type="http://schemas.microsoft.com/office/2011/relationships/chartStyle" Target="style51.xml"/></Relationships>
</file>

<file path=ppt/charts/_rels/chart52.xml.rels><?xml version="1.0" encoding="UTF-8" standalone="yes"?>
<Relationships xmlns="http://schemas.openxmlformats.org/package/2006/relationships"><Relationship Id="rId3" Type="http://schemas.openxmlformats.org/officeDocument/2006/relationships/package" Target="../embeddings/Microsoft_Excel_Worksheet49.xlsx"/><Relationship Id="rId2" Type="http://schemas.microsoft.com/office/2011/relationships/chartColorStyle" Target="colors52.xml"/><Relationship Id="rId1" Type="http://schemas.microsoft.com/office/2011/relationships/chartStyle" Target="style52.xml"/></Relationships>
</file>

<file path=ppt/charts/_rels/chart53.xml.rels><?xml version="1.0" encoding="UTF-8" standalone="yes"?>
<Relationships xmlns="http://schemas.openxmlformats.org/package/2006/relationships"><Relationship Id="rId3" Type="http://schemas.openxmlformats.org/officeDocument/2006/relationships/package" Target="../embeddings/Microsoft_Excel_Worksheet50.xlsx"/><Relationship Id="rId2" Type="http://schemas.microsoft.com/office/2011/relationships/chartColorStyle" Target="colors53.xml"/><Relationship Id="rId1" Type="http://schemas.microsoft.com/office/2011/relationships/chartStyle" Target="style53.xml"/></Relationships>
</file>

<file path=ppt/charts/_rels/chart54.xml.rels><?xml version="1.0" encoding="UTF-8" standalone="yes"?>
<Relationships xmlns="http://schemas.openxmlformats.org/package/2006/relationships"><Relationship Id="rId3" Type="http://schemas.openxmlformats.org/officeDocument/2006/relationships/package" Target="../embeddings/Microsoft_Excel_Worksheet51.xlsx"/><Relationship Id="rId2" Type="http://schemas.microsoft.com/office/2011/relationships/chartColorStyle" Target="colors54.xml"/><Relationship Id="rId1" Type="http://schemas.microsoft.com/office/2011/relationships/chartStyle" Target="style54.xml"/></Relationships>
</file>

<file path=ppt/charts/_rels/chart55.xml.rels><?xml version="1.0" encoding="UTF-8" standalone="yes"?>
<Relationships xmlns="http://schemas.openxmlformats.org/package/2006/relationships"><Relationship Id="rId3" Type="http://schemas.openxmlformats.org/officeDocument/2006/relationships/package" Target="../embeddings/Microsoft_Excel_Worksheet52.xlsx"/><Relationship Id="rId2" Type="http://schemas.microsoft.com/office/2011/relationships/chartColorStyle" Target="colors55.xml"/><Relationship Id="rId1" Type="http://schemas.microsoft.com/office/2011/relationships/chartStyle" Target="style55.xml"/></Relationships>
</file>

<file path=ppt/charts/_rels/chart56.xml.rels><?xml version="1.0" encoding="UTF-8" standalone="yes"?>
<Relationships xmlns="http://schemas.openxmlformats.org/package/2006/relationships"><Relationship Id="rId3" Type="http://schemas.openxmlformats.org/officeDocument/2006/relationships/package" Target="../embeddings/Microsoft_Excel_Worksheet53.xlsx"/><Relationship Id="rId2" Type="http://schemas.microsoft.com/office/2011/relationships/chartColorStyle" Target="colors56.xml"/><Relationship Id="rId1" Type="http://schemas.microsoft.com/office/2011/relationships/chartStyle" Target="style56.xml"/></Relationships>
</file>

<file path=ppt/charts/_rels/chart57.xml.rels><?xml version="1.0" encoding="UTF-8" standalone="yes"?>
<Relationships xmlns="http://schemas.openxmlformats.org/package/2006/relationships"><Relationship Id="rId3" Type="http://schemas.openxmlformats.org/officeDocument/2006/relationships/package" Target="../embeddings/Microsoft_Excel_Worksheet54.xlsx"/><Relationship Id="rId2" Type="http://schemas.microsoft.com/office/2011/relationships/chartColorStyle" Target="colors57.xml"/><Relationship Id="rId1" Type="http://schemas.microsoft.com/office/2011/relationships/chartStyle" Target="style57.xml"/></Relationships>
</file>

<file path=ppt/charts/_rels/chart58.xml.rels><?xml version="1.0" encoding="UTF-8" standalone="yes"?>
<Relationships xmlns="http://schemas.openxmlformats.org/package/2006/relationships"><Relationship Id="rId3" Type="http://schemas.openxmlformats.org/officeDocument/2006/relationships/package" Target="../embeddings/Microsoft_Excel_Worksheet55.xlsx"/><Relationship Id="rId2" Type="http://schemas.microsoft.com/office/2011/relationships/chartColorStyle" Target="colors58.xml"/><Relationship Id="rId1" Type="http://schemas.microsoft.com/office/2011/relationships/chartStyle" Target="style58.xml"/></Relationships>
</file>

<file path=ppt/charts/_rels/chart59.xml.rels><?xml version="1.0" encoding="UTF-8" standalone="yes"?>
<Relationships xmlns="http://schemas.openxmlformats.org/package/2006/relationships"><Relationship Id="rId3" Type="http://schemas.openxmlformats.org/officeDocument/2006/relationships/package" Target="../embeddings/Microsoft_Excel_Worksheet56.xlsx"/><Relationship Id="rId2" Type="http://schemas.microsoft.com/office/2011/relationships/chartColorStyle" Target="colors59.xml"/><Relationship Id="rId1" Type="http://schemas.microsoft.com/office/2011/relationships/chartStyle" Target="style59.xml"/></Relationships>
</file>

<file path=ppt/charts/_rels/chart60.xml.rels><?xml version="1.0" encoding="UTF-8" standalone="yes"?>
<Relationships xmlns="http://schemas.openxmlformats.org/package/2006/relationships"><Relationship Id="rId3" Type="http://schemas.openxmlformats.org/officeDocument/2006/relationships/package" Target="../embeddings/Microsoft_Excel_Worksheet57.xlsx"/><Relationship Id="rId2" Type="http://schemas.microsoft.com/office/2011/relationships/chartColorStyle" Target="colors60.xml"/><Relationship Id="rId1" Type="http://schemas.microsoft.com/office/2011/relationships/chartStyle" Target="style60.xml"/></Relationships>
</file>

<file path=ppt/charts/_rels/chart61.xml.rels><?xml version="1.0" encoding="UTF-8" standalone="yes"?>
<Relationships xmlns="http://schemas.openxmlformats.org/package/2006/relationships"><Relationship Id="rId3" Type="http://schemas.openxmlformats.org/officeDocument/2006/relationships/package" Target="../embeddings/Microsoft_Excel_Worksheet58.xlsx"/><Relationship Id="rId2" Type="http://schemas.microsoft.com/office/2011/relationships/chartColorStyle" Target="colors61.xml"/><Relationship Id="rId1" Type="http://schemas.microsoft.com/office/2011/relationships/chartStyle" Target="style61.xml"/></Relationships>
</file>

<file path=ppt/charts/_rels/chart62.xml.rels><?xml version="1.0" encoding="UTF-8" standalone="yes"?>
<Relationships xmlns="http://schemas.openxmlformats.org/package/2006/relationships"><Relationship Id="rId3" Type="http://schemas.openxmlformats.org/officeDocument/2006/relationships/package" Target="../embeddings/Microsoft_Excel_Worksheet59.xlsx"/><Relationship Id="rId2" Type="http://schemas.microsoft.com/office/2011/relationships/chartColorStyle" Target="colors62.xml"/><Relationship Id="rId1" Type="http://schemas.microsoft.com/office/2011/relationships/chartStyle" Target="style62.xml"/></Relationships>
</file>

<file path=ppt/charts/_rels/chart63.xml.rels><?xml version="1.0" encoding="UTF-8" standalone="yes"?>
<Relationships xmlns="http://schemas.openxmlformats.org/package/2006/relationships"><Relationship Id="rId3" Type="http://schemas.openxmlformats.org/officeDocument/2006/relationships/package" Target="../embeddings/Microsoft_Excel_Worksheet60.xlsx"/><Relationship Id="rId2" Type="http://schemas.microsoft.com/office/2011/relationships/chartColorStyle" Target="colors63.xml"/><Relationship Id="rId1" Type="http://schemas.microsoft.com/office/2011/relationships/chartStyle" Target="style63.xml"/></Relationships>
</file>

<file path=ppt/charts/_rels/chart64.xml.rels><?xml version="1.0" encoding="UTF-8" standalone="yes"?>
<Relationships xmlns="http://schemas.openxmlformats.org/package/2006/relationships"><Relationship Id="rId3" Type="http://schemas.openxmlformats.org/officeDocument/2006/relationships/package" Target="../embeddings/Microsoft_Excel_Worksheet61.xlsx"/><Relationship Id="rId2" Type="http://schemas.microsoft.com/office/2011/relationships/chartColorStyle" Target="colors64.xml"/><Relationship Id="rId1" Type="http://schemas.microsoft.com/office/2011/relationships/chartStyle" Target="style64.xml"/></Relationships>
</file>

<file path=ppt/charts/_rels/chart65.xml.rels><?xml version="1.0" encoding="UTF-8" standalone="yes"?>
<Relationships xmlns="http://schemas.openxmlformats.org/package/2006/relationships"><Relationship Id="rId3" Type="http://schemas.openxmlformats.org/officeDocument/2006/relationships/package" Target="../embeddings/Microsoft_Excel_Worksheet62.xlsx"/><Relationship Id="rId2" Type="http://schemas.microsoft.com/office/2011/relationships/chartColorStyle" Target="colors65.xml"/><Relationship Id="rId1" Type="http://schemas.microsoft.com/office/2011/relationships/chartStyle" Target="style65.xml"/></Relationships>
</file>

<file path=ppt/charts/_rels/chart66.xml.rels><?xml version="1.0" encoding="UTF-8" standalone="yes"?>
<Relationships xmlns="http://schemas.openxmlformats.org/package/2006/relationships"><Relationship Id="rId3" Type="http://schemas.openxmlformats.org/officeDocument/2006/relationships/package" Target="../embeddings/Microsoft_Excel_Worksheet63.xlsx"/><Relationship Id="rId2" Type="http://schemas.microsoft.com/office/2011/relationships/chartColorStyle" Target="colors66.xml"/><Relationship Id="rId1" Type="http://schemas.microsoft.com/office/2011/relationships/chartStyle" Target="style66.xml"/></Relationships>
</file>

<file path=ppt/charts/_rels/chart67.xml.rels><?xml version="1.0" encoding="UTF-8" standalone="yes"?>
<Relationships xmlns="http://schemas.openxmlformats.org/package/2006/relationships"><Relationship Id="rId3" Type="http://schemas.openxmlformats.org/officeDocument/2006/relationships/package" Target="../embeddings/Microsoft_Excel_Worksheet64.xlsx"/><Relationship Id="rId2" Type="http://schemas.microsoft.com/office/2011/relationships/chartColorStyle" Target="colors67.xml"/><Relationship Id="rId1" Type="http://schemas.microsoft.com/office/2011/relationships/chartStyle" Target="style67.xml"/></Relationships>
</file>

<file path=ppt/charts/_rels/chart68.xml.rels><?xml version="1.0" encoding="UTF-8" standalone="yes"?>
<Relationships xmlns="http://schemas.openxmlformats.org/package/2006/relationships"><Relationship Id="rId3" Type="http://schemas.openxmlformats.org/officeDocument/2006/relationships/package" Target="../embeddings/Microsoft_Excel_Worksheet65.xlsx"/><Relationship Id="rId2" Type="http://schemas.microsoft.com/office/2011/relationships/chartColorStyle" Target="colors68.xml"/><Relationship Id="rId1" Type="http://schemas.microsoft.com/office/2011/relationships/chartStyle" Target="style68.xml"/></Relationships>
</file>

<file path=ppt/charts/_rels/chart69.xml.rels><?xml version="1.0" encoding="UTF-8" standalone="yes"?>
<Relationships xmlns="http://schemas.openxmlformats.org/package/2006/relationships"><Relationship Id="rId3" Type="http://schemas.openxmlformats.org/officeDocument/2006/relationships/package" Target="../embeddings/Microsoft_Excel_Worksheet66.xlsx"/><Relationship Id="rId2" Type="http://schemas.microsoft.com/office/2011/relationships/chartColorStyle" Target="colors69.xml"/><Relationship Id="rId1" Type="http://schemas.microsoft.com/office/2011/relationships/chartStyle" Target="style69.xml"/></Relationships>
</file>

<file path=ppt/charts/_rels/chart70.xml.rels><?xml version="1.0" encoding="UTF-8" standalone="yes"?>
<Relationships xmlns="http://schemas.openxmlformats.org/package/2006/relationships"><Relationship Id="rId3" Type="http://schemas.openxmlformats.org/officeDocument/2006/relationships/package" Target="../embeddings/Microsoft_Excel_Worksheet67.xlsx"/><Relationship Id="rId2" Type="http://schemas.microsoft.com/office/2011/relationships/chartColorStyle" Target="colors70.xml"/><Relationship Id="rId1" Type="http://schemas.microsoft.com/office/2011/relationships/chartStyle" Target="style70.xml"/></Relationships>
</file>

<file path=ppt/charts/_rels/chart71.xml.rels><?xml version="1.0" encoding="UTF-8" standalone="yes"?>
<Relationships xmlns="http://schemas.openxmlformats.org/package/2006/relationships"><Relationship Id="rId3" Type="http://schemas.openxmlformats.org/officeDocument/2006/relationships/package" Target="../embeddings/Microsoft_Excel_Worksheet68.xlsx"/><Relationship Id="rId2" Type="http://schemas.microsoft.com/office/2011/relationships/chartColorStyle" Target="colors71.xml"/><Relationship Id="rId1" Type="http://schemas.microsoft.com/office/2011/relationships/chartStyle" Target="style71.xml"/></Relationships>
</file>

<file path=ppt/charts/_rels/chart72.xml.rels><?xml version="1.0" encoding="UTF-8" standalone="yes"?>
<Relationships xmlns="http://schemas.openxmlformats.org/package/2006/relationships"><Relationship Id="rId3" Type="http://schemas.openxmlformats.org/officeDocument/2006/relationships/package" Target="../embeddings/Microsoft_Excel_Worksheet69.xlsx"/><Relationship Id="rId2" Type="http://schemas.microsoft.com/office/2011/relationships/chartColorStyle" Target="colors72.xml"/><Relationship Id="rId1" Type="http://schemas.microsoft.com/office/2011/relationships/chartStyle" Target="style72.xml"/></Relationships>
</file>

<file path=ppt/charts/_rels/chart73.xml.rels><?xml version="1.0" encoding="UTF-8" standalone="yes"?>
<Relationships xmlns="http://schemas.openxmlformats.org/package/2006/relationships"><Relationship Id="rId3" Type="http://schemas.openxmlformats.org/officeDocument/2006/relationships/package" Target="../embeddings/Microsoft_Excel_Worksheet70.xlsx"/><Relationship Id="rId2" Type="http://schemas.microsoft.com/office/2011/relationships/chartColorStyle" Target="colors73.xml"/><Relationship Id="rId1" Type="http://schemas.microsoft.com/office/2011/relationships/chartStyle" Target="style73.xml"/></Relationships>
</file>

<file path=ppt/charts/_rels/chart74.xml.rels><?xml version="1.0" encoding="UTF-8" standalone="yes"?>
<Relationships xmlns="http://schemas.openxmlformats.org/package/2006/relationships"><Relationship Id="rId3" Type="http://schemas.openxmlformats.org/officeDocument/2006/relationships/package" Target="../embeddings/Microsoft_Excel_Worksheet71.xlsx"/><Relationship Id="rId2" Type="http://schemas.microsoft.com/office/2011/relationships/chartColorStyle" Target="colors74.xml"/><Relationship Id="rId1" Type="http://schemas.microsoft.com/office/2011/relationships/chartStyle" Target="style74.xml"/></Relationships>
</file>

<file path=ppt/charts/_rels/chart75.xml.rels><?xml version="1.0" encoding="UTF-8" standalone="yes"?>
<Relationships xmlns="http://schemas.openxmlformats.org/package/2006/relationships"><Relationship Id="rId3" Type="http://schemas.openxmlformats.org/officeDocument/2006/relationships/package" Target="../embeddings/Microsoft_Excel_Worksheet72.xlsx"/><Relationship Id="rId2" Type="http://schemas.microsoft.com/office/2011/relationships/chartColorStyle" Target="colors75.xml"/><Relationship Id="rId1" Type="http://schemas.microsoft.com/office/2011/relationships/chartStyle" Target="style75.xml"/></Relationships>
</file>

<file path=ppt/charts/_rels/chart76.xml.rels><?xml version="1.0" encoding="UTF-8" standalone="yes"?>
<Relationships xmlns="http://schemas.openxmlformats.org/package/2006/relationships"><Relationship Id="rId3" Type="http://schemas.openxmlformats.org/officeDocument/2006/relationships/package" Target="../embeddings/Microsoft_Excel_Worksheet73.xlsx"/><Relationship Id="rId2" Type="http://schemas.microsoft.com/office/2011/relationships/chartColorStyle" Target="colors76.xml"/><Relationship Id="rId1" Type="http://schemas.microsoft.com/office/2011/relationships/chartStyle" Target="style76.xml"/></Relationships>
</file>

<file path=ppt/charts/_rels/chart77.xml.rels><?xml version="1.0" encoding="UTF-8" standalone="yes"?>
<Relationships xmlns="http://schemas.openxmlformats.org/package/2006/relationships"><Relationship Id="rId3" Type="http://schemas.openxmlformats.org/officeDocument/2006/relationships/package" Target="../embeddings/Microsoft_Excel_Worksheet74.xlsx"/><Relationship Id="rId2" Type="http://schemas.microsoft.com/office/2011/relationships/chartColorStyle" Target="colors77.xml"/><Relationship Id="rId1" Type="http://schemas.microsoft.com/office/2011/relationships/chartStyle" Target="style77.xml"/></Relationships>
</file>

<file path=ppt/charts/_rels/chart78.xml.rels><?xml version="1.0" encoding="UTF-8" standalone="yes"?>
<Relationships xmlns="http://schemas.openxmlformats.org/package/2006/relationships"><Relationship Id="rId3" Type="http://schemas.openxmlformats.org/officeDocument/2006/relationships/package" Target="../embeddings/Microsoft_Excel_Worksheet75.xlsx"/><Relationship Id="rId2" Type="http://schemas.microsoft.com/office/2011/relationships/chartColorStyle" Target="colors78.xml"/><Relationship Id="rId1" Type="http://schemas.microsoft.com/office/2011/relationships/chartStyle" Target="style78.xml"/></Relationships>
</file>

<file path=ppt/charts/_rels/chart79.xml.rels><?xml version="1.0" encoding="UTF-8" standalone="yes"?>
<Relationships xmlns="http://schemas.openxmlformats.org/package/2006/relationships"><Relationship Id="rId3" Type="http://schemas.openxmlformats.org/officeDocument/2006/relationships/package" Target="../embeddings/Microsoft_Excel_Worksheet76.xlsx"/><Relationship Id="rId2" Type="http://schemas.microsoft.com/office/2011/relationships/chartColorStyle" Target="colors79.xml"/><Relationship Id="rId1" Type="http://schemas.microsoft.com/office/2011/relationships/chartStyle" Target="style79.xml"/></Relationships>
</file>

<file path=ppt/charts/_rels/chart80.xml.rels><?xml version="1.0" encoding="UTF-8" standalone="yes"?>
<Relationships xmlns="http://schemas.openxmlformats.org/package/2006/relationships"><Relationship Id="rId3" Type="http://schemas.openxmlformats.org/officeDocument/2006/relationships/package" Target="../embeddings/Microsoft_Excel_Worksheet77.xlsx"/><Relationship Id="rId2" Type="http://schemas.microsoft.com/office/2011/relationships/chartColorStyle" Target="colors80.xml"/><Relationship Id="rId1" Type="http://schemas.microsoft.com/office/2011/relationships/chartStyle" Target="style80.xml"/></Relationships>
</file>

<file path=ppt/charts/_rels/chart81.xml.rels><?xml version="1.0" encoding="UTF-8" standalone="yes"?>
<Relationships xmlns="http://schemas.openxmlformats.org/package/2006/relationships"><Relationship Id="rId3" Type="http://schemas.openxmlformats.org/officeDocument/2006/relationships/package" Target="../embeddings/Microsoft_Excel_Worksheet78.xlsx"/><Relationship Id="rId2" Type="http://schemas.microsoft.com/office/2011/relationships/chartColorStyle" Target="colors81.xml"/><Relationship Id="rId1" Type="http://schemas.microsoft.com/office/2011/relationships/chartStyle" Target="style81.xml"/></Relationships>
</file>

<file path=ppt/charts/_rels/chart82.xml.rels><?xml version="1.0" encoding="UTF-8" standalone="yes"?>
<Relationships xmlns="http://schemas.openxmlformats.org/package/2006/relationships"><Relationship Id="rId3" Type="http://schemas.openxmlformats.org/officeDocument/2006/relationships/package" Target="../embeddings/Microsoft_Excel_Worksheet79.xlsx"/><Relationship Id="rId2" Type="http://schemas.microsoft.com/office/2011/relationships/chartColorStyle" Target="colors82.xml"/><Relationship Id="rId1" Type="http://schemas.microsoft.com/office/2011/relationships/chartStyle" Target="style82.xml"/></Relationships>
</file>

<file path=ppt/charts/_rels/chart83.xml.rels><?xml version="1.0" encoding="UTF-8" standalone="yes"?>
<Relationships xmlns="http://schemas.openxmlformats.org/package/2006/relationships"><Relationship Id="rId3" Type="http://schemas.openxmlformats.org/officeDocument/2006/relationships/package" Target="../embeddings/Microsoft_Excel_Worksheet80.xlsx"/><Relationship Id="rId2" Type="http://schemas.microsoft.com/office/2011/relationships/chartColorStyle" Target="colors83.xml"/><Relationship Id="rId1" Type="http://schemas.microsoft.com/office/2011/relationships/chartStyle" Target="style83.xml"/></Relationships>
</file>

<file path=ppt/charts/_rels/chart84.xml.rels><?xml version="1.0" encoding="UTF-8" standalone="yes"?>
<Relationships xmlns="http://schemas.openxmlformats.org/package/2006/relationships"><Relationship Id="rId3" Type="http://schemas.openxmlformats.org/officeDocument/2006/relationships/package" Target="../embeddings/Microsoft_Excel_Worksheet81.xlsx"/><Relationship Id="rId2" Type="http://schemas.microsoft.com/office/2011/relationships/chartColorStyle" Target="colors84.xml"/><Relationship Id="rId1" Type="http://schemas.microsoft.com/office/2011/relationships/chartStyle" Target="style84.xml"/></Relationships>
</file>

<file path=ppt/charts/_rels/chart85.xml.rels><?xml version="1.0" encoding="UTF-8" standalone="yes"?>
<Relationships xmlns="http://schemas.openxmlformats.org/package/2006/relationships"><Relationship Id="rId3" Type="http://schemas.openxmlformats.org/officeDocument/2006/relationships/package" Target="../embeddings/Microsoft_Excel_Worksheet82.xlsx"/><Relationship Id="rId2" Type="http://schemas.microsoft.com/office/2011/relationships/chartColorStyle" Target="colors85.xml"/><Relationship Id="rId1" Type="http://schemas.microsoft.com/office/2011/relationships/chartStyle" Target="style85.xml"/></Relationships>
</file>

<file path=ppt/charts/_rels/chart86.xml.rels><?xml version="1.0" encoding="UTF-8" standalone="yes"?>
<Relationships xmlns="http://schemas.openxmlformats.org/package/2006/relationships"><Relationship Id="rId3" Type="http://schemas.openxmlformats.org/officeDocument/2006/relationships/package" Target="../embeddings/Microsoft_Excel_Worksheet83.xlsx"/><Relationship Id="rId2" Type="http://schemas.microsoft.com/office/2011/relationships/chartColorStyle" Target="colors86.xml"/><Relationship Id="rId1" Type="http://schemas.microsoft.com/office/2011/relationships/chartStyle" Target="style86.xml"/></Relationships>
</file>

<file path=ppt/charts/_rels/chart87.xml.rels><?xml version="1.0" encoding="UTF-8" standalone="yes"?>
<Relationships xmlns="http://schemas.openxmlformats.org/package/2006/relationships"><Relationship Id="rId3" Type="http://schemas.openxmlformats.org/officeDocument/2006/relationships/package" Target="../embeddings/Microsoft_Excel_Worksheet84.xlsx"/><Relationship Id="rId2" Type="http://schemas.microsoft.com/office/2011/relationships/chartColorStyle" Target="colors87.xml"/><Relationship Id="rId1" Type="http://schemas.microsoft.com/office/2011/relationships/chartStyle" Target="style87.xml"/></Relationships>
</file>

<file path=ppt/charts/_rels/chart88.xml.rels><?xml version="1.0" encoding="UTF-8" standalone="yes"?>
<Relationships xmlns="http://schemas.openxmlformats.org/package/2006/relationships"><Relationship Id="rId3" Type="http://schemas.openxmlformats.org/officeDocument/2006/relationships/package" Target="../embeddings/Microsoft_Excel_Worksheet85.xlsx"/><Relationship Id="rId2" Type="http://schemas.microsoft.com/office/2011/relationships/chartColorStyle" Target="colors88.xml"/><Relationship Id="rId1" Type="http://schemas.microsoft.com/office/2011/relationships/chartStyle" Target="style88.xml"/></Relationships>
</file>

<file path=ppt/charts/_rels/chart89.xml.rels><?xml version="1.0" encoding="UTF-8" standalone="yes"?>
<Relationships xmlns="http://schemas.openxmlformats.org/package/2006/relationships"><Relationship Id="rId3" Type="http://schemas.openxmlformats.org/officeDocument/2006/relationships/package" Target="../embeddings/Microsoft_Excel_Worksheet86.xlsx"/><Relationship Id="rId2" Type="http://schemas.microsoft.com/office/2011/relationships/chartColorStyle" Target="colors89.xml"/><Relationship Id="rId1" Type="http://schemas.microsoft.com/office/2011/relationships/chartStyle" Target="style89.xml"/></Relationships>
</file>

<file path=ppt/charts/_rels/chart90.xml.rels><?xml version="1.0" encoding="UTF-8" standalone="yes"?>
<Relationships xmlns="http://schemas.openxmlformats.org/package/2006/relationships"><Relationship Id="rId3" Type="http://schemas.openxmlformats.org/officeDocument/2006/relationships/package" Target="../embeddings/Microsoft_Excel_Worksheet87.xlsx"/><Relationship Id="rId2" Type="http://schemas.microsoft.com/office/2011/relationships/chartColorStyle" Target="colors90.xml"/><Relationship Id="rId1" Type="http://schemas.microsoft.com/office/2011/relationships/chartStyle" Target="style90.xml"/></Relationships>
</file>

<file path=ppt/charts/_rels/chart91.xml.rels><?xml version="1.0" encoding="UTF-8" standalone="yes"?>
<Relationships xmlns="http://schemas.openxmlformats.org/package/2006/relationships"><Relationship Id="rId3" Type="http://schemas.openxmlformats.org/officeDocument/2006/relationships/package" Target="../embeddings/Microsoft_Excel_Worksheet88.xlsx"/><Relationship Id="rId2" Type="http://schemas.microsoft.com/office/2011/relationships/chartColorStyle" Target="colors91.xml"/><Relationship Id="rId1" Type="http://schemas.microsoft.com/office/2011/relationships/chartStyle" Target="style91.xml"/></Relationships>
</file>

<file path=ppt/charts/_rels/chart92.xml.rels><?xml version="1.0" encoding="UTF-8" standalone="yes"?>
<Relationships xmlns="http://schemas.openxmlformats.org/package/2006/relationships"><Relationship Id="rId3" Type="http://schemas.openxmlformats.org/officeDocument/2006/relationships/package" Target="../embeddings/Microsoft_Excel_Worksheet89.xlsx"/><Relationship Id="rId2" Type="http://schemas.microsoft.com/office/2011/relationships/chartColorStyle" Target="colors92.xml"/><Relationship Id="rId1" Type="http://schemas.microsoft.com/office/2011/relationships/chartStyle" Target="style92.xml"/></Relationships>
</file>

<file path=ppt/charts/_rels/chart93.xml.rels><?xml version="1.0" encoding="UTF-8" standalone="yes"?>
<Relationships xmlns="http://schemas.openxmlformats.org/package/2006/relationships"><Relationship Id="rId3" Type="http://schemas.openxmlformats.org/officeDocument/2006/relationships/package" Target="../embeddings/Microsoft_Excel_Worksheet90.xlsx"/><Relationship Id="rId2" Type="http://schemas.microsoft.com/office/2011/relationships/chartColorStyle" Target="colors93.xml"/><Relationship Id="rId1" Type="http://schemas.microsoft.com/office/2011/relationships/chartStyle" Target="style9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2441448932178214E-2"/>
          <c:y val="8.6757300720785805E-3"/>
          <c:w val="0.94052401029100663"/>
          <c:h val="0.98264853985584288"/>
        </c:manualLayout>
      </c:layout>
      <c:barChart>
        <c:barDir val="bar"/>
        <c:grouping val="stacked"/>
        <c:varyColors val="0"/>
        <c:ser>
          <c:idx val="1"/>
          <c:order val="0"/>
          <c:spPr>
            <a:gradFill>
              <a:gsLst>
                <a:gs pos="0">
                  <a:srgbClr val="92D050"/>
                </a:gs>
                <a:gs pos="50000">
                  <a:srgbClr val="FFFF00"/>
                </a:gs>
                <a:gs pos="100000">
                  <a:srgbClr val="FF0000"/>
                </a:gs>
              </a:gsLst>
              <a:path path="circle">
                <a:fillToRect l="100000" t="100000"/>
              </a:path>
            </a:gradFill>
            <a:ln>
              <a:noFill/>
            </a:ln>
            <a:effectLst/>
          </c:spPr>
          <c:invertIfNegative val="0"/>
          <c:cat>
            <c:strRef>
              <c:f>('0. Overview'!$A$22,'0. Overview'!$A$41,'0. Overview'!$A$63,'0. Overview'!$A$86,'0. Overview'!$A$110,'0. Overview'!$A$127,'0. Overview'!$A$150,'0. Overview'!$A$170,'0. Overview'!$A$197)</c:f>
              <c:strCache>
                <c:ptCount val="9"/>
                <c:pt idx="0">
                  <c:v>Atlantic</c:v>
                </c:pt>
                <c:pt idx="1">
                  <c:v>Atlantic</c:v>
                </c:pt>
                <c:pt idx="2">
                  <c:v>Atlantic</c:v>
                </c:pt>
                <c:pt idx="3">
                  <c:v>Atlantic</c:v>
                </c:pt>
                <c:pt idx="4">
                  <c:v>Atlantic</c:v>
                </c:pt>
                <c:pt idx="5">
                  <c:v>Atlantic</c:v>
                </c:pt>
                <c:pt idx="6">
                  <c:v>Atlantic </c:v>
                </c:pt>
                <c:pt idx="7">
                  <c:v>Atlantic</c:v>
                </c:pt>
                <c:pt idx="8">
                  <c:v>Atlantic</c:v>
                </c:pt>
              </c:strCache>
            </c:strRef>
          </c:cat>
          <c:val>
            <c:numRef>
              <c:f>('0. Overview'!$C$22,'0. Overview'!$C$41,'0. Overview'!$C$63,'0. Overview'!$C$86,'0. Overview'!$C$110,'0. Overview'!$C$127,'0. Overview'!$C$150,'0. Overview'!$C$170,'0. Overview'!$C$197)</c:f>
              <c:numCache>
                <c:formatCode>General</c:formatCode>
                <c:ptCount val="9"/>
                <c:pt idx="0">
                  <c:v>22</c:v>
                </c:pt>
                <c:pt idx="1">
                  <c:v>22</c:v>
                </c:pt>
                <c:pt idx="2">
                  <c:v>22</c:v>
                </c:pt>
                <c:pt idx="3">
                  <c:v>22</c:v>
                </c:pt>
                <c:pt idx="4">
                  <c:v>22</c:v>
                </c:pt>
                <c:pt idx="5">
                  <c:v>22</c:v>
                </c:pt>
                <c:pt idx="6">
                  <c:v>22</c:v>
                </c:pt>
                <c:pt idx="7">
                  <c:v>22</c:v>
                </c:pt>
                <c:pt idx="8">
                  <c:v>22</c:v>
                </c:pt>
              </c:numCache>
            </c:numRef>
          </c:val>
          <c:extLst>
            <c:ext xmlns:c16="http://schemas.microsoft.com/office/drawing/2014/chart" uri="{C3380CC4-5D6E-409C-BE32-E72D297353CC}">
              <c16:uniqueId val="{00000000-FBD6-4DE5-8DD9-535EEE831B33}"/>
            </c:ext>
          </c:extLst>
        </c:ser>
        <c:dLbls>
          <c:showLegendKey val="0"/>
          <c:showVal val="0"/>
          <c:showCatName val="0"/>
          <c:showSerName val="0"/>
          <c:showPercent val="0"/>
          <c:showBubbleSize val="0"/>
        </c:dLbls>
        <c:gapWidth val="150"/>
        <c:overlap val="100"/>
        <c:axId val="238405520"/>
        <c:axId val="241780984"/>
      </c:barChart>
      <c:barChart>
        <c:barDir val="bar"/>
        <c:grouping val="stacked"/>
        <c:varyColors val="0"/>
        <c:ser>
          <c:idx val="2"/>
          <c:order val="1"/>
          <c:spPr>
            <a:noFill/>
            <a:ln>
              <a:noFill/>
            </a:ln>
            <a:effectLst/>
          </c:spPr>
          <c:invertIfNegative val="0"/>
          <c:cat>
            <c:strRef>
              <c:f>('0. Overview'!$A$22,'0. Overview'!$A$41,'0. Overview'!$A$63,'0. Overview'!$A$86,'0. Overview'!$A$110,'0. Overview'!$A$127,'0. Overview'!$A$150,'0. Overview'!$A$170,'0. Overview'!$A$197)</c:f>
              <c:strCache>
                <c:ptCount val="9"/>
                <c:pt idx="0">
                  <c:v>Atlantic</c:v>
                </c:pt>
                <c:pt idx="1">
                  <c:v>Atlantic</c:v>
                </c:pt>
                <c:pt idx="2">
                  <c:v>Atlantic</c:v>
                </c:pt>
                <c:pt idx="3">
                  <c:v>Atlantic</c:v>
                </c:pt>
                <c:pt idx="4">
                  <c:v>Atlantic</c:v>
                </c:pt>
                <c:pt idx="5">
                  <c:v>Atlantic</c:v>
                </c:pt>
                <c:pt idx="6">
                  <c:v>Atlantic </c:v>
                </c:pt>
                <c:pt idx="7">
                  <c:v>Atlantic</c:v>
                </c:pt>
                <c:pt idx="8">
                  <c:v>Atlantic</c:v>
                </c:pt>
              </c:strCache>
            </c:strRef>
          </c:cat>
          <c:val>
            <c:numRef>
              <c:f>('0. Overview'!$D$22,'0. Overview'!$D$41,'0. Overview'!$D$63,'0. Overview'!$D$86,'0. Overview'!$D$110,'0. Overview'!$D$127,'0. Overview'!$D$150,'0. Overview'!$D$170,'0. Overview'!$D$197)</c:f>
              <c:numCache>
                <c:formatCode>General</c:formatCode>
                <c:ptCount val="9"/>
                <c:pt idx="0">
                  <c:v>1.875</c:v>
                </c:pt>
                <c:pt idx="1">
                  <c:v>4.875</c:v>
                </c:pt>
                <c:pt idx="2">
                  <c:v>4.875</c:v>
                </c:pt>
                <c:pt idx="3">
                  <c:v>1.875</c:v>
                </c:pt>
                <c:pt idx="4">
                  <c:v>1.875</c:v>
                </c:pt>
                <c:pt idx="5">
                  <c:v>6.875</c:v>
                </c:pt>
                <c:pt idx="6">
                  <c:v>5.875</c:v>
                </c:pt>
                <c:pt idx="7">
                  <c:v>7.875</c:v>
                </c:pt>
                <c:pt idx="8">
                  <c:v>2.875</c:v>
                </c:pt>
              </c:numCache>
            </c:numRef>
          </c:val>
          <c:extLst>
            <c:ext xmlns:c16="http://schemas.microsoft.com/office/drawing/2014/chart" uri="{C3380CC4-5D6E-409C-BE32-E72D297353CC}">
              <c16:uniqueId val="{00000001-FBD6-4DE5-8DD9-535EEE831B33}"/>
            </c:ext>
          </c:extLst>
        </c:ser>
        <c:ser>
          <c:idx val="3"/>
          <c:order val="2"/>
          <c:spPr>
            <a:solidFill>
              <a:schemeClr val="bg2">
                <a:lumMod val="75000"/>
              </a:schemeClr>
            </a:solidFill>
            <a:ln>
              <a:solidFill>
                <a:schemeClr val="tx1"/>
              </a:solidFill>
            </a:ln>
            <a:effectLst/>
          </c:spPr>
          <c:invertIfNegative val="0"/>
          <c:cat>
            <c:strRef>
              <c:f>('0. Overview'!$A$22,'0. Overview'!$A$41,'0. Overview'!$A$63,'0. Overview'!$A$86,'0. Overview'!$A$110,'0. Overview'!$A$127,'0. Overview'!$A$150,'0. Overview'!$A$170,'0. Overview'!$A$197)</c:f>
              <c:strCache>
                <c:ptCount val="9"/>
                <c:pt idx="0">
                  <c:v>Atlantic</c:v>
                </c:pt>
                <c:pt idx="1">
                  <c:v>Atlantic</c:v>
                </c:pt>
                <c:pt idx="2">
                  <c:v>Atlantic</c:v>
                </c:pt>
                <c:pt idx="3">
                  <c:v>Atlantic</c:v>
                </c:pt>
                <c:pt idx="4">
                  <c:v>Atlantic</c:v>
                </c:pt>
                <c:pt idx="5">
                  <c:v>Atlantic</c:v>
                </c:pt>
                <c:pt idx="6">
                  <c:v>Atlantic </c:v>
                </c:pt>
                <c:pt idx="7">
                  <c:v>Atlantic</c:v>
                </c:pt>
                <c:pt idx="8">
                  <c:v>Atlantic</c:v>
                </c:pt>
              </c:strCache>
            </c:strRef>
          </c:cat>
          <c:val>
            <c:numRef>
              <c:f>('0. Overview'!$E$22,'0. Overview'!$E$41,'0. Overview'!$E$63,'0. Overview'!$E$86,'0. Overview'!$E$110,'0. Overview'!$E$127,'0. Overview'!$E$150,'0. Overview'!$E$170,'0. Overview'!$E$197)</c:f>
              <c:numCache>
                <c:formatCode>General</c:formatCode>
                <c:ptCount val="9"/>
                <c:pt idx="0">
                  <c:v>0.25</c:v>
                </c:pt>
                <c:pt idx="1">
                  <c:v>0.25</c:v>
                </c:pt>
                <c:pt idx="2">
                  <c:v>0.25</c:v>
                </c:pt>
                <c:pt idx="3">
                  <c:v>0.25</c:v>
                </c:pt>
                <c:pt idx="4">
                  <c:v>0.25</c:v>
                </c:pt>
                <c:pt idx="5">
                  <c:v>0.25</c:v>
                </c:pt>
                <c:pt idx="6">
                  <c:v>0.25</c:v>
                </c:pt>
                <c:pt idx="7">
                  <c:v>0.25</c:v>
                </c:pt>
                <c:pt idx="8">
                  <c:v>0.25</c:v>
                </c:pt>
              </c:numCache>
            </c:numRef>
          </c:val>
          <c:extLst>
            <c:ext xmlns:c16="http://schemas.microsoft.com/office/drawing/2014/chart" uri="{C3380CC4-5D6E-409C-BE32-E72D297353CC}">
              <c16:uniqueId val="{00000002-FBD6-4DE5-8DD9-535EEE831B33}"/>
            </c:ext>
          </c:extLst>
        </c:ser>
        <c:dLbls>
          <c:showLegendKey val="0"/>
          <c:showVal val="0"/>
          <c:showCatName val="0"/>
          <c:showSerName val="0"/>
          <c:showPercent val="0"/>
          <c:showBubbleSize val="0"/>
        </c:dLbls>
        <c:gapWidth val="50"/>
        <c:overlap val="100"/>
        <c:axId val="167034536"/>
        <c:axId val="241780200"/>
      </c:barChart>
      <c:catAx>
        <c:axId val="238405520"/>
        <c:scaling>
          <c:orientation val="maxMin"/>
        </c:scaling>
        <c:delete val="1"/>
        <c:axPos val="l"/>
        <c:numFmt formatCode="General" sourceLinked="1"/>
        <c:majorTickMark val="none"/>
        <c:minorTickMark val="none"/>
        <c:tickLblPos val="nextTo"/>
        <c:crossAx val="241780984"/>
        <c:crosses val="autoZero"/>
        <c:auto val="1"/>
        <c:lblAlgn val="ctr"/>
        <c:lblOffset val="100"/>
        <c:noMultiLvlLbl val="0"/>
      </c:catAx>
      <c:valAx>
        <c:axId val="241780984"/>
        <c:scaling>
          <c:orientation val="minMax"/>
          <c:max val="22"/>
          <c:min val="0"/>
        </c:scaling>
        <c:delete val="1"/>
        <c:axPos val="t"/>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238405520"/>
        <c:crosses val="autoZero"/>
        <c:crossBetween val="between"/>
      </c:valAx>
      <c:valAx>
        <c:axId val="241780200"/>
        <c:scaling>
          <c:orientation val="minMax"/>
          <c:max val="22"/>
          <c:min val="0"/>
        </c:scaling>
        <c:delete val="1"/>
        <c:axPos val="b"/>
        <c:numFmt formatCode="General" sourceLinked="1"/>
        <c:majorTickMark val="out"/>
        <c:minorTickMark val="none"/>
        <c:tickLblPos val="nextTo"/>
        <c:crossAx val="167034536"/>
        <c:crosses val="max"/>
        <c:crossBetween val="between"/>
      </c:valAx>
      <c:catAx>
        <c:axId val="167034536"/>
        <c:scaling>
          <c:orientation val="maxMin"/>
        </c:scaling>
        <c:delete val="1"/>
        <c:axPos val="r"/>
        <c:numFmt formatCode="General" sourceLinked="1"/>
        <c:majorTickMark val="out"/>
        <c:minorTickMark val="none"/>
        <c:tickLblPos val="nextTo"/>
        <c:crossAx val="241780200"/>
        <c:crosses val="max"/>
        <c:auto val="1"/>
        <c:lblAlgn val="ctr"/>
        <c:lblOffset val="100"/>
        <c:noMultiLvlLbl val="0"/>
      </c:cat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1"/>
          <c:order val="0"/>
          <c:spPr>
            <a:gradFill>
              <a:gsLst>
                <a:gs pos="0">
                  <a:srgbClr val="92D050"/>
                </a:gs>
                <a:gs pos="50000">
                  <a:srgbClr val="FFFF00"/>
                </a:gs>
                <a:gs pos="100000">
                  <a:srgbClr val="FF0000"/>
                </a:gs>
              </a:gsLst>
              <a:path path="circle">
                <a:fillToRect l="100000" t="100000"/>
              </a:path>
            </a:gradFill>
            <a:ln>
              <a:noFill/>
            </a:ln>
            <a:effectLst/>
          </c:spPr>
          <c:invertIfNegative val="0"/>
          <c:cat>
            <c:strRef>
              <c:f>('0. Overview'!$A$224,'0. Overview'!$A$242,'0. Overview'!$A$267,'0. Overview'!$A$276,'0. Overview'!$A$308,'0. Overview'!$A$330,'0. Overview'!$A$344,'0. Overview'!$A$367,'0. Overview'!$A$394)</c:f>
              <c:strCache>
                <c:ptCount val="9"/>
                <c:pt idx="0">
                  <c:v>Atlantic</c:v>
                </c:pt>
                <c:pt idx="1">
                  <c:v>Atlantic</c:v>
                </c:pt>
                <c:pt idx="2">
                  <c:v>Atlantic</c:v>
                </c:pt>
                <c:pt idx="3">
                  <c:v>Atlantic</c:v>
                </c:pt>
                <c:pt idx="4">
                  <c:v>Atlantic</c:v>
                </c:pt>
                <c:pt idx="5">
                  <c:v>Atlantic</c:v>
                </c:pt>
                <c:pt idx="6">
                  <c:v>Atlantic</c:v>
                </c:pt>
                <c:pt idx="7">
                  <c:v>Atlantic</c:v>
                </c:pt>
                <c:pt idx="8">
                  <c:v>Atlantic</c:v>
                </c:pt>
              </c:strCache>
            </c:strRef>
          </c:cat>
          <c:val>
            <c:numRef>
              <c:f>('0. Overview'!$C$224,'0. Overview'!$C$242,'0. Overview'!$C$267,'0. Overview'!$C$276,'0. Overview'!$C$308,'0. Overview'!$C$330,'0. Overview'!$C$344,'0. Overview'!$C$367,'0. Overview'!$C$394)</c:f>
              <c:numCache>
                <c:formatCode>General</c:formatCode>
                <c:ptCount val="9"/>
                <c:pt idx="0">
                  <c:v>22</c:v>
                </c:pt>
                <c:pt idx="1">
                  <c:v>22</c:v>
                </c:pt>
                <c:pt idx="2">
                  <c:v>22</c:v>
                </c:pt>
                <c:pt idx="3">
                  <c:v>22</c:v>
                </c:pt>
                <c:pt idx="4">
                  <c:v>22</c:v>
                </c:pt>
                <c:pt idx="5">
                  <c:v>22</c:v>
                </c:pt>
                <c:pt idx="6">
                  <c:v>22</c:v>
                </c:pt>
                <c:pt idx="7">
                  <c:v>22</c:v>
                </c:pt>
                <c:pt idx="8">
                  <c:v>22</c:v>
                </c:pt>
              </c:numCache>
            </c:numRef>
          </c:val>
          <c:extLst>
            <c:ext xmlns:c16="http://schemas.microsoft.com/office/drawing/2014/chart" uri="{C3380CC4-5D6E-409C-BE32-E72D297353CC}">
              <c16:uniqueId val="{00000000-1A93-4035-8067-B6FBDDA5603E}"/>
            </c:ext>
          </c:extLst>
        </c:ser>
        <c:dLbls>
          <c:showLegendKey val="0"/>
          <c:showVal val="0"/>
          <c:showCatName val="0"/>
          <c:showSerName val="0"/>
          <c:showPercent val="0"/>
          <c:showBubbleSize val="0"/>
        </c:dLbls>
        <c:gapWidth val="150"/>
        <c:overlap val="100"/>
        <c:axId val="238405520"/>
        <c:axId val="241780984"/>
      </c:barChart>
      <c:barChart>
        <c:barDir val="bar"/>
        <c:grouping val="stacked"/>
        <c:varyColors val="0"/>
        <c:ser>
          <c:idx val="2"/>
          <c:order val="1"/>
          <c:spPr>
            <a:noFill/>
            <a:ln>
              <a:noFill/>
            </a:ln>
            <a:effectLst/>
          </c:spPr>
          <c:invertIfNegative val="0"/>
          <c:cat>
            <c:strRef>
              <c:f>('0. Overview'!$A$224,'0. Overview'!$A$242,'0. Overview'!$A$267,'0. Overview'!$A$276,'0. Overview'!$A$308,'0. Overview'!$A$330,'0. Overview'!$A$344,'0. Overview'!$A$367,'0. Overview'!$A$394)</c:f>
              <c:strCache>
                <c:ptCount val="9"/>
                <c:pt idx="0">
                  <c:v>Atlantic</c:v>
                </c:pt>
                <c:pt idx="1">
                  <c:v>Atlantic</c:v>
                </c:pt>
                <c:pt idx="2">
                  <c:v>Atlantic</c:v>
                </c:pt>
                <c:pt idx="3">
                  <c:v>Atlantic</c:v>
                </c:pt>
                <c:pt idx="4">
                  <c:v>Atlantic</c:v>
                </c:pt>
                <c:pt idx="5">
                  <c:v>Atlantic</c:v>
                </c:pt>
                <c:pt idx="6">
                  <c:v>Atlantic</c:v>
                </c:pt>
                <c:pt idx="7">
                  <c:v>Atlantic</c:v>
                </c:pt>
                <c:pt idx="8">
                  <c:v>Atlantic</c:v>
                </c:pt>
              </c:strCache>
            </c:strRef>
          </c:cat>
          <c:val>
            <c:numRef>
              <c:f>('0. Overview'!$D$224,'0. Overview'!$D$242,'0. Overview'!$D$267,'0. Overview'!$D$276,'0. Overview'!$D$308,'0. Overview'!$D$330,'0. Overview'!$D$344,'0. Overview'!$D$367,'0. Overview'!$D$394)</c:f>
              <c:numCache>
                <c:formatCode>General</c:formatCode>
                <c:ptCount val="9"/>
                <c:pt idx="0">
                  <c:v>2.875</c:v>
                </c:pt>
                <c:pt idx="1">
                  <c:v>6.875</c:v>
                </c:pt>
                <c:pt idx="2">
                  <c:v>3.875</c:v>
                </c:pt>
                <c:pt idx="3">
                  <c:v>16.875</c:v>
                </c:pt>
                <c:pt idx="4">
                  <c:v>4.875</c:v>
                </c:pt>
                <c:pt idx="5">
                  <c:v>4.875</c:v>
                </c:pt>
                <c:pt idx="6">
                  <c:v>14.875</c:v>
                </c:pt>
                <c:pt idx="7">
                  <c:v>13.875</c:v>
                </c:pt>
                <c:pt idx="8">
                  <c:v>8.875</c:v>
                </c:pt>
              </c:numCache>
            </c:numRef>
          </c:val>
          <c:extLst>
            <c:ext xmlns:c16="http://schemas.microsoft.com/office/drawing/2014/chart" uri="{C3380CC4-5D6E-409C-BE32-E72D297353CC}">
              <c16:uniqueId val="{00000001-1A93-4035-8067-B6FBDDA5603E}"/>
            </c:ext>
          </c:extLst>
        </c:ser>
        <c:ser>
          <c:idx val="3"/>
          <c:order val="2"/>
          <c:spPr>
            <a:solidFill>
              <a:schemeClr val="bg2">
                <a:lumMod val="75000"/>
              </a:schemeClr>
            </a:solidFill>
            <a:ln>
              <a:solidFill>
                <a:schemeClr val="tx1"/>
              </a:solidFill>
            </a:ln>
            <a:effectLst/>
          </c:spPr>
          <c:invertIfNegative val="0"/>
          <c:cat>
            <c:strRef>
              <c:f>('0. Overview'!$A$224,'0. Overview'!$A$242,'0. Overview'!$A$267,'0. Overview'!$A$276,'0. Overview'!$A$308,'0. Overview'!$A$330,'0. Overview'!$A$344,'0. Overview'!$A$367,'0. Overview'!$A$394)</c:f>
              <c:strCache>
                <c:ptCount val="9"/>
                <c:pt idx="0">
                  <c:v>Atlantic</c:v>
                </c:pt>
                <c:pt idx="1">
                  <c:v>Atlantic</c:v>
                </c:pt>
                <c:pt idx="2">
                  <c:v>Atlantic</c:v>
                </c:pt>
                <c:pt idx="3">
                  <c:v>Atlantic</c:v>
                </c:pt>
                <c:pt idx="4">
                  <c:v>Atlantic</c:v>
                </c:pt>
                <c:pt idx="5">
                  <c:v>Atlantic</c:v>
                </c:pt>
                <c:pt idx="6">
                  <c:v>Atlantic</c:v>
                </c:pt>
                <c:pt idx="7">
                  <c:v>Atlantic</c:v>
                </c:pt>
                <c:pt idx="8">
                  <c:v>Atlantic</c:v>
                </c:pt>
              </c:strCache>
            </c:strRef>
          </c:cat>
          <c:val>
            <c:numRef>
              <c:f>('0. Overview'!$E$224,'0. Overview'!$E$242,'0. Overview'!$E$267,'0. Overview'!$E$276,'0. Overview'!$E$308,'0. Overview'!$E$330,'0. Overview'!$E$344,'0. Overview'!$E$367,'0. Overview'!$E$394)</c:f>
              <c:numCache>
                <c:formatCode>General</c:formatCode>
                <c:ptCount val="9"/>
                <c:pt idx="0">
                  <c:v>0.25</c:v>
                </c:pt>
                <c:pt idx="1">
                  <c:v>0.25</c:v>
                </c:pt>
                <c:pt idx="2">
                  <c:v>0.25</c:v>
                </c:pt>
                <c:pt idx="3">
                  <c:v>0.25</c:v>
                </c:pt>
                <c:pt idx="4">
                  <c:v>0.25</c:v>
                </c:pt>
                <c:pt idx="5">
                  <c:v>0.25</c:v>
                </c:pt>
                <c:pt idx="6">
                  <c:v>0.25</c:v>
                </c:pt>
                <c:pt idx="7">
                  <c:v>0.25</c:v>
                </c:pt>
                <c:pt idx="8">
                  <c:v>0.25</c:v>
                </c:pt>
              </c:numCache>
            </c:numRef>
          </c:val>
          <c:extLst>
            <c:ext xmlns:c16="http://schemas.microsoft.com/office/drawing/2014/chart" uri="{C3380CC4-5D6E-409C-BE32-E72D297353CC}">
              <c16:uniqueId val="{00000002-1A93-4035-8067-B6FBDDA5603E}"/>
            </c:ext>
          </c:extLst>
        </c:ser>
        <c:dLbls>
          <c:showLegendKey val="0"/>
          <c:showVal val="0"/>
          <c:showCatName val="0"/>
          <c:showSerName val="0"/>
          <c:showPercent val="0"/>
          <c:showBubbleSize val="0"/>
        </c:dLbls>
        <c:gapWidth val="50"/>
        <c:overlap val="100"/>
        <c:axId val="167034536"/>
        <c:axId val="241780200"/>
      </c:barChart>
      <c:catAx>
        <c:axId val="238405520"/>
        <c:scaling>
          <c:orientation val="maxMin"/>
        </c:scaling>
        <c:delete val="1"/>
        <c:axPos val="l"/>
        <c:numFmt formatCode="General" sourceLinked="1"/>
        <c:majorTickMark val="none"/>
        <c:minorTickMark val="none"/>
        <c:tickLblPos val="nextTo"/>
        <c:crossAx val="241780984"/>
        <c:crosses val="autoZero"/>
        <c:auto val="1"/>
        <c:lblAlgn val="ctr"/>
        <c:lblOffset val="100"/>
        <c:noMultiLvlLbl val="0"/>
      </c:catAx>
      <c:valAx>
        <c:axId val="241780984"/>
        <c:scaling>
          <c:orientation val="minMax"/>
          <c:max val="22"/>
          <c:min val="0"/>
        </c:scaling>
        <c:delete val="1"/>
        <c:axPos val="t"/>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238405520"/>
        <c:crosses val="autoZero"/>
        <c:crossBetween val="between"/>
      </c:valAx>
      <c:valAx>
        <c:axId val="241780200"/>
        <c:scaling>
          <c:orientation val="minMax"/>
          <c:max val="22"/>
          <c:min val="0"/>
        </c:scaling>
        <c:delete val="1"/>
        <c:axPos val="b"/>
        <c:numFmt formatCode="General" sourceLinked="1"/>
        <c:majorTickMark val="out"/>
        <c:minorTickMark val="none"/>
        <c:tickLblPos val="nextTo"/>
        <c:crossAx val="167034536"/>
        <c:crosses val="max"/>
        <c:crossBetween val="between"/>
      </c:valAx>
      <c:catAx>
        <c:axId val="167034536"/>
        <c:scaling>
          <c:orientation val="maxMin"/>
        </c:scaling>
        <c:delete val="1"/>
        <c:axPos val="r"/>
        <c:numFmt formatCode="General" sourceLinked="1"/>
        <c:majorTickMark val="out"/>
        <c:minorTickMark val="none"/>
        <c:tickLblPos val="nextTo"/>
        <c:crossAx val="241780200"/>
        <c:crosses val="max"/>
        <c:auto val="1"/>
        <c:lblAlgn val="ctr"/>
        <c:lblOffset val="100"/>
        <c:noMultiLvlLbl val="0"/>
      </c:cat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col"/>
        <c:grouping val="clustered"/>
        <c:varyColors val="0"/>
        <c:ser>
          <c:idx val="0"/>
          <c:order val="0"/>
          <c:tx>
            <c:strRef>
              <c:f>Sheet1!$A$2</c:f>
              <c:strCache>
                <c:ptCount val="1"/>
                <c:pt idx="0">
                  <c:v>Atlantic</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f>Sheet1!$B$1:$H$1</c:f>
              <c:strCache>
                <c:ptCount val="7"/>
                <c:pt idx="0">
                  <c:v>White</c:v>
                </c:pt>
                <c:pt idx="1">
                  <c:v>Black/ African American</c:v>
                </c:pt>
                <c:pt idx="2">
                  <c:v>American Indian/ Alaska Native</c:v>
                </c:pt>
                <c:pt idx="3">
                  <c:v>Asian</c:v>
                </c:pt>
                <c:pt idx="4">
                  <c:v>Native Hawaiian/ Other PI</c:v>
                </c:pt>
                <c:pt idx="5">
                  <c:v>Other</c:v>
                </c:pt>
                <c:pt idx="6">
                  <c:v>Hispanic/ Latino</c:v>
                </c:pt>
              </c:strCache>
            </c:strRef>
          </c:cat>
          <c:val>
            <c:numRef>
              <c:f>Sheet1!$B$2:$H$2</c:f>
              <c:numCache>
                <c:formatCode>0%</c:formatCode>
                <c:ptCount val="7"/>
                <c:pt idx="0">
                  <c:v>0.65500000000000003</c:v>
                </c:pt>
                <c:pt idx="1">
                  <c:v>0.17399999999999999</c:v>
                </c:pt>
                <c:pt idx="2">
                  <c:v>2.1000000000000001E-2</c:v>
                </c:pt>
                <c:pt idx="3">
                  <c:v>8.7999999999999995E-2</c:v>
                </c:pt>
                <c:pt idx="4">
                  <c:v>2E-3</c:v>
                </c:pt>
                <c:pt idx="5">
                  <c:v>0.17799999999999999</c:v>
                </c:pt>
                <c:pt idx="6">
                  <c:v>0.21</c:v>
                </c:pt>
              </c:numCache>
            </c:numRef>
          </c:val>
          <c:extLst>
            <c:ext xmlns:c16="http://schemas.microsoft.com/office/drawing/2014/chart" uri="{C3380CC4-5D6E-409C-BE32-E72D297353CC}">
              <c16:uniqueId val="{00000000-4EE0-4DB6-B3DC-1B4C57B2B304}"/>
            </c:ext>
          </c:extLst>
        </c:ser>
        <c:ser>
          <c:idx val="1"/>
          <c:order val="1"/>
          <c:tx>
            <c:strRef>
              <c:f>Sheet1!$A$3</c:f>
              <c:strCache>
                <c:ptCount val="1"/>
                <c:pt idx="0">
                  <c:v>New Jersey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f>Sheet1!$B$1:$H$1</c:f>
              <c:strCache>
                <c:ptCount val="7"/>
                <c:pt idx="0">
                  <c:v>White</c:v>
                </c:pt>
                <c:pt idx="1">
                  <c:v>Black/ African American</c:v>
                </c:pt>
                <c:pt idx="2">
                  <c:v>American Indian/ Alaska Native</c:v>
                </c:pt>
                <c:pt idx="3">
                  <c:v>Asian</c:v>
                </c:pt>
                <c:pt idx="4">
                  <c:v>Native Hawaiian/ Other PI</c:v>
                </c:pt>
                <c:pt idx="5">
                  <c:v>Other</c:v>
                </c:pt>
                <c:pt idx="6">
                  <c:v>Hispanic/ Latino</c:v>
                </c:pt>
              </c:strCache>
            </c:strRef>
          </c:cat>
          <c:val>
            <c:numRef>
              <c:f>Sheet1!$B$3:$H$3</c:f>
              <c:numCache>
                <c:formatCode>0%</c:formatCode>
                <c:ptCount val="7"/>
                <c:pt idx="0">
                  <c:v>0.64400000000000002</c:v>
                </c:pt>
                <c:pt idx="1">
                  <c:v>0.153</c:v>
                </c:pt>
                <c:pt idx="2">
                  <c:v>1.9E-2</c:v>
                </c:pt>
                <c:pt idx="3">
                  <c:v>0.114</c:v>
                </c:pt>
                <c:pt idx="4">
                  <c:v>1E-3</c:v>
                </c:pt>
                <c:pt idx="5">
                  <c:v>0.2</c:v>
                </c:pt>
                <c:pt idx="6">
                  <c:v>0.23</c:v>
                </c:pt>
              </c:numCache>
            </c:numRef>
          </c:val>
          <c:extLst>
            <c:ext xmlns:c16="http://schemas.microsoft.com/office/drawing/2014/chart" uri="{C3380CC4-5D6E-409C-BE32-E72D297353CC}">
              <c16:uniqueId val="{00000001-4EE0-4DB6-B3DC-1B4C57B2B304}"/>
            </c:ext>
          </c:extLst>
        </c:ser>
        <c:dLbls>
          <c:showLegendKey val="0"/>
          <c:showVal val="0"/>
          <c:showCatName val="0"/>
          <c:showSerName val="0"/>
          <c:showPercent val="0"/>
          <c:showBubbleSize val="0"/>
        </c:dLbls>
        <c:gapWidth val="100"/>
        <c:overlap val="-24"/>
        <c:axId val="339281288"/>
        <c:axId val="160337472"/>
      </c:barChart>
      <c:catAx>
        <c:axId val="339281288"/>
        <c:scaling>
          <c:orientation val="minMax"/>
        </c:scaling>
        <c:delete val="0"/>
        <c:axPos val="b"/>
        <c:numFmt formatCode="General" sourceLinked="1"/>
        <c:majorTickMark val="none"/>
        <c:minorTickMark val="none"/>
        <c:tickLblPos val="nextTo"/>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160337472"/>
        <c:crosses val="autoZero"/>
        <c:auto val="1"/>
        <c:lblAlgn val="ctr"/>
        <c:lblOffset val="100"/>
        <c:noMultiLvlLbl val="0"/>
      </c:catAx>
      <c:valAx>
        <c:axId val="160337472"/>
        <c:scaling>
          <c:orientation val="minMax"/>
          <c:max val="1"/>
        </c:scaling>
        <c:delete val="1"/>
        <c:axPos val="l"/>
        <c:numFmt formatCode="0%" sourceLinked="1"/>
        <c:majorTickMark val="none"/>
        <c:minorTickMark val="none"/>
        <c:tickLblPos val="nextTo"/>
        <c:crossAx val="339281288"/>
        <c:crosses val="autoZero"/>
        <c:crossBetween val="between"/>
      </c:valAx>
      <c:spPr>
        <a:noFill/>
        <a:ln>
          <a:noFill/>
        </a:ln>
        <a:effectLst/>
      </c:spPr>
    </c:plotArea>
    <c:legend>
      <c:legendPos val="b"/>
      <c:layout>
        <c:manualLayout>
          <c:xMode val="edge"/>
          <c:yMode val="edge"/>
          <c:x val="0.73494512795275579"/>
          <c:y val="4.9214272898599025E-2"/>
          <c:w val="0.17056742125984253"/>
          <c:h val="3.8794052743309583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187500000000001E-2"/>
          <c:y val="2.578124841404722E-2"/>
          <c:w val="0.96562499999999996"/>
          <c:h val="0.91865600894094435"/>
        </c:manualLayout>
      </c:layout>
      <c:lineChart>
        <c:grouping val="standard"/>
        <c:varyColors val="0"/>
        <c:ser>
          <c:idx val="0"/>
          <c:order val="0"/>
          <c:tx>
            <c:strRef>
              <c:f>Sheet1!$B$1</c:f>
              <c:strCache>
                <c:ptCount val="1"/>
                <c:pt idx="0">
                  <c:v>White </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2019</c:v>
                </c:pt>
                <c:pt idx="1">
                  <c:v>2020*</c:v>
                </c:pt>
                <c:pt idx="2">
                  <c:v>2021</c:v>
                </c:pt>
                <c:pt idx="3">
                  <c:v>2022</c:v>
                </c:pt>
                <c:pt idx="4">
                  <c:v>2023</c:v>
                </c:pt>
              </c:strCache>
            </c:strRef>
          </c:cat>
          <c:val>
            <c:numRef>
              <c:f>Sheet1!$B$2:$B$6</c:f>
              <c:numCache>
                <c:formatCode>0%</c:formatCode>
                <c:ptCount val="5"/>
                <c:pt idx="0">
                  <c:v>0.66800000000000004</c:v>
                </c:pt>
                <c:pt idx="1">
                  <c:v>0.68200000000000005</c:v>
                </c:pt>
                <c:pt idx="2">
                  <c:v>0.67100000000000004</c:v>
                </c:pt>
                <c:pt idx="3">
                  <c:v>0.65700000000000003</c:v>
                </c:pt>
                <c:pt idx="4">
                  <c:v>0.65500000000000003</c:v>
                </c:pt>
              </c:numCache>
            </c:numRef>
          </c:val>
          <c:smooth val="0"/>
          <c:extLst>
            <c:ext xmlns:c16="http://schemas.microsoft.com/office/drawing/2014/chart" uri="{C3380CC4-5D6E-409C-BE32-E72D297353CC}">
              <c16:uniqueId val="{00000000-609B-4297-936B-F79768FBB6FC}"/>
            </c:ext>
          </c:extLst>
        </c:ser>
        <c:ser>
          <c:idx val="1"/>
          <c:order val="1"/>
          <c:tx>
            <c:strRef>
              <c:f>Sheet1!$C$1</c:f>
              <c:strCache>
                <c:ptCount val="1"/>
                <c:pt idx="0">
                  <c:v>Black/ African American</c:v>
                </c:pt>
              </c:strCache>
            </c:strRef>
          </c:tx>
          <c:spPr>
            <a:ln w="28575" cap="rnd">
              <a:solidFill>
                <a:srgbClr val="C00000"/>
              </a:solidFill>
              <a:prstDash val="sysDot"/>
              <a:round/>
            </a:ln>
            <a:effectLst/>
          </c:spPr>
          <c:marker>
            <c:symbol val="triangle"/>
            <c:size val="7"/>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2019</c:v>
                </c:pt>
                <c:pt idx="1">
                  <c:v>2020*</c:v>
                </c:pt>
                <c:pt idx="2">
                  <c:v>2021</c:v>
                </c:pt>
                <c:pt idx="3">
                  <c:v>2022</c:v>
                </c:pt>
                <c:pt idx="4">
                  <c:v>2023</c:v>
                </c:pt>
              </c:strCache>
            </c:strRef>
          </c:cat>
          <c:val>
            <c:numRef>
              <c:f>Sheet1!$C$2:$C$6</c:f>
              <c:numCache>
                <c:formatCode>0%</c:formatCode>
                <c:ptCount val="5"/>
                <c:pt idx="0">
                  <c:v>0.16400000000000001</c:v>
                </c:pt>
                <c:pt idx="1">
                  <c:v>0.16800000000000001</c:v>
                </c:pt>
                <c:pt idx="2">
                  <c:v>0.17100000000000001</c:v>
                </c:pt>
                <c:pt idx="3">
                  <c:v>0.154</c:v>
                </c:pt>
                <c:pt idx="4">
                  <c:v>0.17399999999999999</c:v>
                </c:pt>
              </c:numCache>
            </c:numRef>
          </c:val>
          <c:smooth val="0"/>
          <c:extLst>
            <c:ext xmlns:c16="http://schemas.microsoft.com/office/drawing/2014/chart" uri="{C3380CC4-5D6E-409C-BE32-E72D297353CC}">
              <c16:uniqueId val="{00000001-609B-4297-936B-F79768FBB6FC}"/>
            </c:ext>
          </c:extLst>
        </c:ser>
        <c:ser>
          <c:idx val="2"/>
          <c:order val="2"/>
          <c:tx>
            <c:strRef>
              <c:f>Sheet1!$D$1</c:f>
              <c:strCache>
                <c:ptCount val="1"/>
                <c:pt idx="0">
                  <c:v>American Indian/ Alaska Native</c:v>
                </c:pt>
              </c:strCache>
            </c:strRef>
          </c:tx>
          <c:spPr>
            <a:ln w="28575" cap="rnd">
              <a:solidFill>
                <a:srgbClr val="C00000"/>
              </a:solidFill>
              <a:prstDash val="sysDash"/>
              <a:round/>
            </a:ln>
            <a:effectLst/>
          </c:spPr>
          <c:marker>
            <c:symbol val="x"/>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2019</c:v>
                </c:pt>
                <c:pt idx="1">
                  <c:v>2020*</c:v>
                </c:pt>
                <c:pt idx="2">
                  <c:v>2021</c:v>
                </c:pt>
                <c:pt idx="3">
                  <c:v>2022</c:v>
                </c:pt>
                <c:pt idx="4">
                  <c:v>2023</c:v>
                </c:pt>
              </c:strCache>
            </c:strRef>
          </c:cat>
          <c:val>
            <c:numRef>
              <c:f>Sheet1!$D$2:$D$6</c:f>
              <c:numCache>
                <c:formatCode>0%</c:formatCode>
                <c:ptCount val="5"/>
                <c:pt idx="0">
                  <c:v>1.0999999999999999E-2</c:v>
                </c:pt>
                <c:pt idx="1">
                  <c:v>0.01</c:v>
                </c:pt>
                <c:pt idx="2">
                  <c:v>1.7999999999999999E-2</c:v>
                </c:pt>
                <c:pt idx="3">
                  <c:v>2.7E-2</c:v>
                </c:pt>
                <c:pt idx="4">
                  <c:v>2.1000000000000001E-2</c:v>
                </c:pt>
              </c:numCache>
            </c:numRef>
          </c:val>
          <c:smooth val="0"/>
          <c:extLst>
            <c:ext xmlns:c16="http://schemas.microsoft.com/office/drawing/2014/chart" uri="{C3380CC4-5D6E-409C-BE32-E72D297353CC}">
              <c16:uniqueId val="{00000002-609B-4297-936B-F79768FBB6FC}"/>
            </c:ext>
          </c:extLst>
        </c:ser>
        <c:ser>
          <c:idx val="3"/>
          <c:order val="3"/>
          <c:tx>
            <c:strRef>
              <c:f>Sheet1!$E$1</c:f>
              <c:strCache>
                <c:ptCount val="1"/>
                <c:pt idx="0">
                  <c:v>Asian</c:v>
                </c:pt>
              </c:strCache>
            </c:strRef>
          </c:tx>
          <c:spPr>
            <a:ln w="28575" cap="rnd">
              <a:solidFill>
                <a:schemeClr val="bg1">
                  <a:lumMod val="75000"/>
                </a:schemeClr>
              </a:solidFill>
              <a:prstDash val="sysDash"/>
              <a:round/>
            </a:ln>
            <a:effectLst/>
          </c:spPr>
          <c:marker>
            <c:symbol val="diamond"/>
            <c:size val="8"/>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2019</c:v>
                </c:pt>
                <c:pt idx="1">
                  <c:v>2020*</c:v>
                </c:pt>
                <c:pt idx="2">
                  <c:v>2021</c:v>
                </c:pt>
                <c:pt idx="3">
                  <c:v>2022</c:v>
                </c:pt>
                <c:pt idx="4">
                  <c:v>2023</c:v>
                </c:pt>
              </c:strCache>
            </c:strRef>
          </c:cat>
          <c:val>
            <c:numRef>
              <c:f>Sheet1!$E$2:$E$6</c:f>
              <c:numCache>
                <c:formatCode>0%</c:formatCode>
                <c:ptCount val="5"/>
                <c:pt idx="0">
                  <c:v>0.09</c:v>
                </c:pt>
                <c:pt idx="1">
                  <c:v>0.09</c:v>
                </c:pt>
                <c:pt idx="2">
                  <c:v>9.1999999999999998E-2</c:v>
                </c:pt>
                <c:pt idx="3">
                  <c:v>9.5000000000000001E-2</c:v>
                </c:pt>
                <c:pt idx="4">
                  <c:v>8.7999999999999995E-2</c:v>
                </c:pt>
              </c:numCache>
            </c:numRef>
          </c:val>
          <c:smooth val="0"/>
          <c:extLst>
            <c:ext xmlns:c16="http://schemas.microsoft.com/office/drawing/2014/chart" uri="{C3380CC4-5D6E-409C-BE32-E72D297353CC}">
              <c16:uniqueId val="{00000003-609B-4297-936B-F79768FBB6FC}"/>
            </c:ext>
          </c:extLst>
        </c:ser>
        <c:ser>
          <c:idx val="4"/>
          <c:order val="4"/>
          <c:tx>
            <c:strRef>
              <c:f>Sheet1!$F$1</c:f>
              <c:strCache>
                <c:ptCount val="1"/>
                <c:pt idx="0">
                  <c:v>Hispanic/ Latino</c:v>
                </c:pt>
              </c:strCache>
            </c:strRef>
          </c:tx>
          <c:spPr>
            <a:ln w="28575" cap="rnd">
              <a:solidFill>
                <a:schemeClr val="bg1">
                  <a:lumMod val="75000"/>
                </a:schemeClr>
              </a:solidFill>
              <a:round/>
            </a:ln>
            <a:effectLst/>
          </c:spPr>
          <c:marker>
            <c:symbol val="square"/>
            <c:size val="5"/>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2019</c:v>
                </c:pt>
                <c:pt idx="1">
                  <c:v>2020*</c:v>
                </c:pt>
                <c:pt idx="2">
                  <c:v>2021</c:v>
                </c:pt>
                <c:pt idx="3">
                  <c:v>2022</c:v>
                </c:pt>
                <c:pt idx="4">
                  <c:v>2023</c:v>
                </c:pt>
              </c:strCache>
            </c:strRef>
          </c:cat>
          <c:val>
            <c:numRef>
              <c:f>Sheet1!$F$2:$F$6</c:f>
              <c:numCache>
                <c:formatCode>0%</c:formatCode>
                <c:ptCount val="5"/>
                <c:pt idx="0">
                  <c:v>0.19400000000000001</c:v>
                </c:pt>
                <c:pt idx="1">
                  <c:v>0.191</c:v>
                </c:pt>
                <c:pt idx="2">
                  <c:v>0.19900000000000001</c:v>
                </c:pt>
                <c:pt idx="3">
                  <c:v>0.20300000000000001</c:v>
                </c:pt>
                <c:pt idx="4">
                  <c:v>0.20499999999999999</c:v>
                </c:pt>
              </c:numCache>
            </c:numRef>
          </c:val>
          <c:smooth val="0"/>
          <c:extLst>
            <c:ext xmlns:c16="http://schemas.microsoft.com/office/drawing/2014/chart" uri="{C3380CC4-5D6E-409C-BE32-E72D297353CC}">
              <c16:uniqueId val="{00000004-609B-4297-936B-F79768FBB6FC}"/>
            </c:ext>
          </c:extLst>
        </c:ser>
        <c:dLbls>
          <c:showLegendKey val="0"/>
          <c:showVal val="0"/>
          <c:showCatName val="0"/>
          <c:showSerName val="0"/>
          <c:showPercent val="0"/>
          <c:showBubbleSize val="0"/>
        </c:dLbls>
        <c:marker val="1"/>
        <c:smooth val="0"/>
        <c:axId val="338272288"/>
        <c:axId val="339142328"/>
      </c:lineChart>
      <c:catAx>
        <c:axId val="3382722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39142328"/>
        <c:crosses val="autoZero"/>
        <c:auto val="1"/>
        <c:lblAlgn val="ctr"/>
        <c:lblOffset val="100"/>
        <c:noMultiLvlLbl val="0"/>
      </c:catAx>
      <c:valAx>
        <c:axId val="339142328"/>
        <c:scaling>
          <c:orientation val="minMax"/>
        </c:scaling>
        <c:delete val="1"/>
        <c:axPos val="l"/>
        <c:numFmt formatCode="0%" sourceLinked="1"/>
        <c:majorTickMark val="out"/>
        <c:minorTickMark val="none"/>
        <c:tickLblPos val="nextTo"/>
        <c:crossAx val="338272288"/>
        <c:crosses val="autoZero"/>
        <c:crossBetween val="between"/>
      </c:valAx>
      <c:spPr>
        <a:noFill/>
        <a:ln w="25400">
          <a:noFill/>
        </a:ln>
        <a:effectLst/>
      </c:spPr>
    </c:plotArea>
    <c:legend>
      <c:legendPos val="b"/>
      <c:layout>
        <c:manualLayout>
          <c:xMode val="edge"/>
          <c:yMode val="edge"/>
          <c:x val="0.1"/>
          <c:y val="2.3912707682535232E-2"/>
          <c:w val="0.82274311023622049"/>
          <c:h val="3.774120092635328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Black/White Segregation</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dLbl>
              <c:idx val="3"/>
              <c:layout>
                <c:manualLayout>
                  <c:x val="-2.3222687007874131E-2"/>
                  <c:y val="2.9788324635921133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A361-4FBE-B43D-55AF6D4586A1}"/>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2020</c:v>
                </c:pt>
                <c:pt idx="1">
                  <c:v>2021</c:v>
                </c:pt>
                <c:pt idx="2">
                  <c:v>2022</c:v>
                </c:pt>
                <c:pt idx="3">
                  <c:v>2023</c:v>
                </c:pt>
                <c:pt idx="4">
                  <c:v>2024</c:v>
                </c:pt>
              </c:numCache>
            </c:numRef>
          </c:cat>
          <c:val>
            <c:numRef>
              <c:f>Sheet1!$B$2:$B$6</c:f>
              <c:numCache>
                <c:formatCode>0.00</c:formatCode>
                <c:ptCount val="5"/>
                <c:pt idx="0">
                  <c:v>58</c:v>
                </c:pt>
                <c:pt idx="1">
                  <c:v>58</c:v>
                </c:pt>
                <c:pt idx="2">
                  <c:v>57</c:v>
                </c:pt>
                <c:pt idx="3">
                  <c:v>59</c:v>
                </c:pt>
                <c:pt idx="4">
                  <c:v>55</c:v>
                </c:pt>
              </c:numCache>
            </c:numRef>
          </c:val>
          <c:smooth val="0"/>
          <c:extLst>
            <c:ext xmlns:c16="http://schemas.microsoft.com/office/drawing/2014/chart" uri="{C3380CC4-5D6E-409C-BE32-E72D297353CC}">
              <c16:uniqueId val="{00000001-A361-4FBE-B43D-55AF6D4586A1}"/>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scaling>
        <c:delete val="0"/>
        <c:axPos val="l"/>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10504"/>
        <c:crosses val="autoZero"/>
        <c:crossBetween val="between"/>
        <c:majorUnit val="1"/>
        <c:minorUnit val="1"/>
      </c:valAx>
      <c:spPr>
        <a:noFill/>
        <a:ln w="25400">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1336681151385634"/>
          <c:y val="2.578124841404722E-2"/>
          <c:w val="0.87100824839184365"/>
          <c:h val="0.93094390188583276"/>
        </c:manualLayout>
      </c:layout>
      <c:barChart>
        <c:barDir val="bar"/>
        <c:grouping val="clustered"/>
        <c:varyColors val="0"/>
        <c:ser>
          <c:idx val="0"/>
          <c:order val="0"/>
          <c:tx>
            <c:strRef>
              <c:f>Sheet1!$B$1</c:f>
              <c:strCache>
                <c:ptCount val="1"/>
                <c:pt idx="0">
                  <c:v>2019</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Passaic</c:v>
                </c:pt>
                <c:pt idx="2">
                  <c:v>Cape May</c:v>
                </c:pt>
                <c:pt idx="3">
                  <c:v>Mercer</c:v>
                </c:pt>
                <c:pt idx="4">
                  <c:v>Somerset</c:v>
                </c:pt>
                <c:pt idx="5">
                  <c:v>Monmouth</c:v>
                </c:pt>
                <c:pt idx="6">
                  <c:v>Salem</c:v>
                </c:pt>
                <c:pt idx="7">
                  <c:v>Union</c:v>
                </c:pt>
                <c:pt idx="8">
                  <c:v>Camden</c:v>
                </c:pt>
                <c:pt idx="9">
                  <c:v>Hudson</c:v>
                </c:pt>
                <c:pt idx="10">
                  <c:v>Atlantic</c:v>
                </c:pt>
                <c:pt idx="11">
                  <c:v>Morris</c:v>
                </c:pt>
                <c:pt idx="12">
                  <c:v>Bergen</c:v>
                </c:pt>
                <c:pt idx="13">
                  <c:v>Burlington</c:v>
                </c:pt>
                <c:pt idx="14">
                  <c:v>Sussex</c:v>
                </c:pt>
                <c:pt idx="15">
                  <c:v>Ocean</c:v>
                </c:pt>
                <c:pt idx="16">
                  <c:v>Hunterdon</c:v>
                </c:pt>
                <c:pt idx="17">
                  <c:v>Warren</c:v>
                </c:pt>
                <c:pt idx="18">
                  <c:v>Middlesex</c:v>
                </c:pt>
                <c:pt idx="19">
                  <c:v>Cumberland</c:v>
                </c:pt>
                <c:pt idx="20">
                  <c:v>Gloucester</c:v>
                </c:pt>
              </c:strCache>
            </c:strRef>
          </c:cat>
          <c:val>
            <c:numRef>
              <c:f>Sheet1!$B$2:$B$22</c:f>
              <c:numCache>
                <c:formatCode>General</c:formatCode>
                <c:ptCount val="21"/>
                <c:pt idx="0">
                  <c:v>74.533900654000007</c:v>
                </c:pt>
                <c:pt idx="1">
                  <c:v>67.000691446999994</c:v>
                </c:pt>
                <c:pt idx="2">
                  <c:v>65.71594202</c:v>
                </c:pt>
                <c:pt idx="3">
                  <c:v>63.597052886999997</c:v>
                </c:pt>
                <c:pt idx="4">
                  <c:v>62.887250549999997</c:v>
                </c:pt>
                <c:pt idx="5">
                  <c:v>62.671106942000002</c:v>
                </c:pt>
                <c:pt idx="6">
                  <c:v>61.769553412</c:v>
                </c:pt>
                <c:pt idx="7">
                  <c:v>59.478249562000002</c:v>
                </c:pt>
                <c:pt idx="8">
                  <c:v>58.429894609999998</c:v>
                </c:pt>
                <c:pt idx="9">
                  <c:v>55.495164715999998</c:v>
                </c:pt>
                <c:pt idx="11">
                  <c:v>55.047526673999997</c:v>
                </c:pt>
                <c:pt idx="12">
                  <c:v>53.633189672999997</c:v>
                </c:pt>
                <c:pt idx="13">
                  <c:v>53.538124850999999</c:v>
                </c:pt>
                <c:pt idx="14">
                  <c:v>53.260226760000002</c:v>
                </c:pt>
                <c:pt idx="15">
                  <c:v>51.705481708999997</c:v>
                </c:pt>
                <c:pt idx="16">
                  <c:v>47.409640928000002</c:v>
                </c:pt>
                <c:pt idx="17">
                  <c:v>45.926842835000002</c:v>
                </c:pt>
                <c:pt idx="18">
                  <c:v>45.693402415999998</c:v>
                </c:pt>
                <c:pt idx="19">
                  <c:v>39.594789634999998</c:v>
                </c:pt>
                <c:pt idx="20">
                  <c:v>38.889922652000003</c:v>
                </c:pt>
              </c:numCache>
            </c:numRef>
          </c:val>
          <c:extLst>
            <c:ext xmlns:c16="http://schemas.microsoft.com/office/drawing/2014/chart" uri="{C3380CC4-5D6E-409C-BE32-E72D297353CC}">
              <c16:uniqueId val="{00000000-A79C-4A41-BBA9-623A0BDDE8F5}"/>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Passaic</c:v>
                </c:pt>
                <c:pt idx="2">
                  <c:v>Cape May</c:v>
                </c:pt>
                <c:pt idx="3">
                  <c:v>Mercer</c:v>
                </c:pt>
                <c:pt idx="4">
                  <c:v>Somerset</c:v>
                </c:pt>
                <c:pt idx="5">
                  <c:v>Monmouth</c:v>
                </c:pt>
                <c:pt idx="6">
                  <c:v>Salem</c:v>
                </c:pt>
                <c:pt idx="7">
                  <c:v>Union</c:v>
                </c:pt>
                <c:pt idx="8">
                  <c:v>Camden</c:v>
                </c:pt>
                <c:pt idx="9">
                  <c:v>Hudson</c:v>
                </c:pt>
                <c:pt idx="10">
                  <c:v>Atlantic</c:v>
                </c:pt>
                <c:pt idx="11">
                  <c:v>Morris</c:v>
                </c:pt>
                <c:pt idx="12">
                  <c:v>Bergen</c:v>
                </c:pt>
                <c:pt idx="13">
                  <c:v>Burlington</c:v>
                </c:pt>
                <c:pt idx="14">
                  <c:v>Sussex</c:v>
                </c:pt>
                <c:pt idx="15">
                  <c:v>Ocean</c:v>
                </c:pt>
                <c:pt idx="16">
                  <c:v>Hunterdon</c:v>
                </c:pt>
                <c:pt idx="17">
                  <c:v>Warren</c:v>
                </c:pt>
                <c:pt idx="18">
                  <c:v>Middlesex</c:v>
                </c:pt>
                <c:pt idx="19">
                  <c:v>Cumberland</c:v>
                </c:pt>
                <c:pt idx="20">
                  <c:v>Gloucester</c:v>
                </c:pt>
              </c:strCache>
            </c:strRef>
          </c:cat>
          <c:val>
            <c:numRef>
              <c:f>Sheet1!$C$2:$C$22</c:f>
              <c:numCache>
                <c:formatCode>General</c:formatCode>
                <c:ptCount val="21"/>
                <c:pt idx="10" formatCode="0.00">
                  <c:v>55.328288856999997</c:v>
                </c:pt>
              </c:numCache>
            </c:numRef>
          </c:val>
          <c:extLst>
            <c:ext xmlns:c16="http://schemas.microsoft.com/office/drawing/2014/chart" uri="{C3380CC4-5D6E-409C-BE32-E72D297353CC}">
              <c16:uniqueId val="{00000001-A79C-4A41-BBA9-623A0BDDE8F5}"/>
            </c:ext>
          </c:extLst>
        </c:ser>
        <c:ser>
          <c:idx val="2"/>
          <c:order val="2"/>
          <c:tx>
            <c:strRef>
              <c:f>Sheet1!$D$1</c:f>
              <c:strCache>
                <c:ptCount val="1"/>
                <c:pt idx="0">
                  <c:v>NJ avg. 65</c:v>
                </c:pt>
              </c:strCache>
            </c:strRef>
          </c:tx>
          <c:spPr>
            <a:noFill/>
            <a:ln>
              <a:noFill/>
            </a:ln>
            <a:effectLst/>
          </c:spPr>
          <c:invertIfNegative val="0"/>
          <c:trendline>
            <c:spPr>
              <a:ln w="19050" cap="rnd">
                <a:solidFill>
                  <a:schemeClr val="dk1">
                    <a:tint val="75000"/>
                  </a:schemeClr>
                </a:solidFill>
                <a:prstDash val="sysDot"/>
              </a:ln>
              <a:effectLst/>
            </c:spPr>
            <c:trendlineType val="linear"/>
            <c:dispRSqr val="0"/>
            <c:dispEq val="0"/>
          </c:trendline>
          <c:cat>
            <c:strRef>
              <c:f>Sheet1!$A$2:$A$22</c:f>
              <c:strCache>
                <c:ptCount val="21"/>
                <c:pt idx="0">
                  <c:v>Essex</c:v>
                </c:pt>
                <c:pt idx="1">
                  <c:v>Passaic</c:v>
                </c:pt>
                <c:pt idx="2">
                  <c:v>Cape May</c:v>
                </c:pt>
                <c:pt idx="3">
                  <c:v>Mercer</c:v>
                </c:pt>
                <c:pt idx="4">
                  <c:v>Somerset</c:v>
                </c:pt>
                <c:pt idx="5">
                  <c:v>Monmouth</c:v>
                </c:pt>
                <c:pt idx="6">
                  <c:v>Salem</c:v>
                </c:pt>
                <c:pt idx="7">
                  <c:v>Union</c:v>
                </c:pt>
                <c:pt idx="8">
                  <c:v>Camden</c:v>
                </c:pt>
                <c:pt idx="9">
                  <c:v>Hudson</c:v>
                </c:pt>
                <c:pt idx="10">
                  <c:v>Atlantic</c:v>
                </c:pt>
                <c:pt idx="11">
                  <c:v>Morris</c:v>
                </c:pt>
                <c:pt idx="12">
                  <c:v>Bergen</c:v>
                </c:pt>
                <c:pt idx="13">
                  <c:v>Burlington</c:v>
                </c:pt>
                <c:pt idx="14">
                  <c:v>Sussex</c:v>
                </c:pt>
                <c:pt idx="15">
                  <c:v>Ocean</c:v>
                </c:pt>
                <c:pt idx="16">
                  <c:v>Hunterdon</c:v>
                </c:pt>
                <c:pt idx="17">
                  <c:v>Warren</c:v>
                </c:pt>
                <c:pt idx="18">
                  <c:v>Middlesex</c:v>
                </c:pt>
                <c:pt idx="19">
                  <c:v>Cumberland</c:v>
                </c:pt>
                <c:pt idx="20">
                  <c:v>Gloucester</c:v>
                </c:pt>
              </c:strCache>
            </c:strRef>
          </c:cat>
          <c:val>
            <c:numRef>
              <c:f>Sheet1!$D$2:$D$22</c:f>
              <c:numCache>
                <c:formatCode>0</c:formatCode>
                <c:ptCount val="21"/>
                <c:pt idx="0">
                  <c:v>65</c:v>
                </c:pt>
                <c:pt idx="1">
                  <c:v>65</c:v>
                </c:pt>
                <c:pt idx="2">
                  <c:v>65</c:v>
                </c:pt>
                <c:pt idx="3">
                  <c:v>65</c:v>
                </c:pt>
                <c:pt idx="4">
                  <c:v>65</c:v>
                </c:pt>
                <c:pt idx="5">
                  <c:v>65</c:v>
                </c:pt>
                <c:pt idx="6">
                  <c:v>65</c:v>
                </c:pt>
                <c:pt idx="7">
                  <c:v>65</c:v>
                </c:pt>
                <c:pt idx="8">
                  <c:v>65</c:v>
                </c:pt>
                <c:pt idx="9">
                  <c:v>65</c:v>
                </c:pt>
                <c:pt idx="10">
                  <c:v>65</c:v>
                </c:pt>
                <c:pt idx="11">
                  <c:v>65</c:v>
                </c:pt>
                <c:pt idx="12">
                  <c:v>65</c:v>
                </c:pt>
                <c:pt idx="13">
                  <c:v>65</c:v>
                </c:pt>
                <c:pt idx="14">
                  <c:v>65</c:v>
                </c:pt>
                <c:pt idx="15">
                  <c:v>65</c:v>
                </c:pt>
                <c:pt idx="16">
                  <c:v>65</c:v>
                </c:pt>
                <c:pt idx="17">
                  <c:v>65</c:v>
                </c:pt>
                <c:pt idx="18">
                  <c:v>65</c:v>
                </c:pt>
                <c:pt idx="19">
                  <c:v>65</c:v>
                </c:pt>
                <c:pt idx="20">
                  <c:v>65</c:v>
                </c:pt>
              </c:numCache>
            </c:numRef>
          </c:val>
          <c:extLst>
            <c:ext xmlns:c16="http://schemas.microsoft.com/office/drawing/2014/chart" uri="{C3380CC4-5D6E-409C-BE32-E72D297353CC}">
              <c16:uniqueId val="{00000002-A79C-4A41-BBA9-623A0BDDE8F5}"/>
            </c:ext>
          </c:extLst>
        </c:ser>
        <c:dLbls>
          <c:showLegendKey val="0"/>
          <c:showVal val="0"/>
          <c:showCatName val="0"/>
          <c:showSerName val="0"/>
          <c:showPercent val="0"/>
          <c:showBubbleSize val="0"/>
        </c:dLbls>
        <c:gapWidth val="182"/>
        <c:axId val="341245584"/>
        <c:axId val="341757752"/>
      </c:barChart>
      <c:catAx>
        <c:axId val="34124558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57752"/>
        <c:crosses val="autoZero"/>
        <c:auto val="1"/>
        <c:lblAlgn val="ctr"/>
        <c:lblOffset val="100"/>
        <c:noMultiLvlLbl val="0"/>
      </c:catAx>
      <c:valAx>
        <c:axId val="341757752"/>
        <c:scaling>
          <c:orientation val="minMax"/>
        </c:scaling>
        <c:delete val="1"/>
        <c:axPos val="t"/>
        <c:numFmt formatCode="General" sourceLinked="1"/>
        <c:majorTickMark val="none"/>
        <c:minorTickMark val="none"/>
        <c:tickLblPos val="nextTo"/>
        <c:crossAx val="341245584"/>
        <c:crosses val="autoZero"/>
        <c:crossBetween val="between"/>
      </c:valAx>
      <c:spPr>
        <a:noFill/>
        <a:ln>
          <a:noFill/>
        </a:ln>
        <a:effectLst/>
      </c:spPr>
    </c:plotArea>
    <c:legend>
      <c:legendPos val="b"/>
      <c:legendEntry>
        <c:idx val="0"/>
        <c:delete val="1"/>
      </c:legendEntry>
      <c:legendEntry>
        <c:idx val="1"/>
        <c:delete val="1"/>
      </c:legendEntry>
      <c:legendEntry>
        <c:idx val="3"/>
        <c:delete val="1"/>
      </c:legendEntry>
      <c:layout>
        <c:manualLayout>
          <c:xMode val="edge"/>
          <c:yMode val="edge"/>
          <c:x val="0.72221529552583974"/>
          <c:y val="0.93641066002972539"/>
          <c:w val="0.11483675361332012"/>
          <c:h val="3.6366665872377107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6757276730459969E-2"/>
          <c:y val="0.18259024976422092"/>
          <c:w val="0.93553878681831437"/>
          <c:h val="0.64861720349863805"/>
        </c:manualLayout>
      </c:layout>
      <c:lineChart>
        <c:grouping val="standard"/>
        <c:varyColors val="0"/>
        <c:ser>
          <c:idx val="0"/>
          <c:order val="0"/>
          <c:tx>
            <c:strRef>
              <c:f>Sheet1!$B$1</c:f>
              <c:strCache>
                <c:ptCount val="1"/>
                <c:pt idx="0">
                  <c:v>% Foreign Born</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2019</c:v>
                </c:pt>
                <c:pt idx="1">
                  <c:v>2020*</c:v>
                </c:pt>
                <c:pt idx="2">
                  <c:v>2021</c:v>
                </c:pt>
                <c:pt idx="3">
                  <c:v>2022</c:v>
                </c:pt>
                <c:pt idx="4">
                  <c:v>2023</c:v>
                </c:pt>
              </c:strCache>
            </c:strRef>
          </c:cat>
          <c:val>
            <c:numRef>
              <c:f>Sheet1!$B$2:$B$6</c:f>
              <c:numCache>
                <c:formatCode>0%</c:formatCode>
                <c:ptCount val="5"/>
                <c:pt idx="0">
                  <c:v>0.16300000000000001</c:v>
                </c:pt>
                <c:pt idx="1">
                  <c:v>0.16300000000000001</c:v>
                </c:pt>
                <c:pt idx="2">
                  <c:v>0.16</c:v>
                </c:pt>
                <c:pt idx="3">
                  <c:v>0.14499999999999999</c:v>
                </c:pt>
                <c:pt idx="4">
                  <c:v>0.16800000000000001</c:v>
                </c:pt>
              </c:numCache>
            </c:numRef>
          </c:val>
          <c:smooth val="0"/>
          <c:extLst>
            <c:ext xmlns:c16="http://schemas.microsoft.com/office/drawing/2014/chart" uri="{C3380CC4-5D6E-409C-BE32-E72D297353CC}">
              <c16:uniqueId val="{00000000-AF3A-4C63-85D3-B18B6EFA159D}"/>
            </c:ext>
          </c:extLst>
        </c:ser>
        <c:dLbls>
          <c:showLegendKey val="0"/>
          <c:showVal val="0"/>
          <c:showCatName val="0"/>
          <c:showSerName val="0"/>
          <c:showPercent val="0"/>
          <c:showBubbleSize val="0"/>
        </c:dLbls>
        <c:marker val="1"/>
        <c:smooth val="0"/>
        <c:axId val="339370816"/>
        <c:axId val="159752696"/>
      </c:lineChart>
      <c:catAx>
        <c:axId val="3393708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159752696"/>
        <c:crosses val="autoZero"/>
        <c:auto val="1"/>
        <c:lblAlgn val="ctr"/>
        <c:lblOffset val="100"/>
        <c:noMultiLvlLbl val="0"/>
      </c:catAx>
      <c:valAx>
        <c:axId val="159752696"/>
        <c:scaling>
          <c:orientation val="minMax"/>
          <c:max val="1"/>
        </c:scaling>
        <c:delete val="1"/>
        <c:axPos val="l"/>
        <c:numFmt formatCode="0%" sourceLinked="1"/>
        <c:majorTickMark val="none"/>
        <c:minorTickMark val="none"/>
        <c:tickLblPos val="nextTo"/>
        <c:crossAx val="33937081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9.7785556102362212E-2"/>
          <c:y val="2.578124841404722E-2"/>
          <c:w val="0.88658944389763783"/>
          <c:h val="0.93094390188583276"/>
        </c:manualLayout>
      </c:layout>
      <c:barChart>
        <c:barDir val="bar"/>
        <c:grouping val="clustered"/>
        <c:varyColors val="0"/>
        <c:ser>
          <c:idx val="0"/>
          <c:order val="0"/>
          <c:tx>
            <c:strRef>
              <c:f>Sheet1!$B$1</c:f>
              <c:strCache>
                <c:ptCount val="1"/>
                <c:pt idx="0">
                  <c:v>% Foreign Born</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Gloucester</c:v>
                </c:pt>
                <c:pt idx="3">
                  <c:v>Ocean</c:v>
                </c:pt>
                <c:pt idx="4">
                  <c:v>Sussex</c:v>
                </c:pt>
                <c:pt idx="5">
                  <c:v>Burlington</c:v>
                </c:pt>
                <c:pt idx="6">
                  <c:v>Hunterdon</c:v>
                </c:pt>
                <c:pt idx="7">
                  <c:v>Warren</c:v>
                </c:pt>
                <c:pt idx="8">
                  <c:v>Camden</c:v>
                </c:pt>
                <c:pt idx="9">
                  <c:v>Monmouth</c:v>
                </c:pt>
                <c:pt idx="10">
                  <c:v>Cumberland</c:v>
                </c:pt>
                <c:pt idx="11">
                  <c:v>Atlantic</c:v>
                </c:pt>
                <c:pt idx="12">
                  <c:v>Morris</c:v>
                </c:pt>
                <c:pt idx="13">
                  <c:v>Mercer</c:v>
                </c:pt>
                <c:pt idx="14">
                  <c:v>Somerset</c:v>
                </c:pt>
                <c:pt idx="15">
                  <c:v>Essex</c:v>
                </c:pt>
                <c:pt idx="16">
                  <c:v>Bergen</c:v>
                </c:pt>
                <c:pt idx="17">
                  <c:v>Union</c:v>
                </c:pt>
                <c:pt idx="18">
                  <c:v>Passaic</c:v>
                </c:pt>
                <c:pt idx="19">
                  <c:v>Middlesex</c:v>
                </c:pt>
                <c:pt idx="20">
                  <c:v>Hudson</c:v>
                </c:pt>
              </c:strCache>
            </c:strRef>
          </c:cat>
          <c:val>
            <c:numRef>
              <c:f>Sheet1!$B$2:$B$22</c:f>
              <c:numCache>
                <c:formatCode>0%</c:formatCode>
                <c:ptCount val="21"/>
                <c:pt idx="0">
                  <c:v>2.9000000000000001E-2</c:v>
                </c:pt>
                <c:pt idx="1">
                  <c:v>5.0999999999999997E-2</c:v>
                </c:pt>
                <c:pt idx="2">
                  <c:v>6.2E-2</c:v>
                </c:pt>
                <c:pt idx="3">
                  <c:v>8.5000000000000006E-2</c:v>
                </c:pt>
                <c:pt idx="4">
                  <c:v>0.10199999999999999</c:v>
                </c:pt>
                <c:pt idx="5">
                  <c:v>0.11</c:v>
                </c:pt>
                <c:pt idx="6">
                  <c:v>0.11600000000000001</c:v>
                </c:pt>
                <c:pt idx="7">
                  <c:v>0.11799999999999999</c:v>
                </c:pt>
                <c:pt idx="8">
                  <c:v>0.13200000000000001</c:v>
                </c:pt>
                <c:pt idx="9">
                  <c:v>0.13800000000000001</c:v>
                </c:pt>
                <c:pt idx="10">
                  <c:v>0.14199999999999999</c:v>
                </c:pt>
                <c:pt idx="12">
                  <c:v>0.19800000000000001</c:v>
                </c:pt>
                <c:pt idx="13">
                  <c:v>0.27800000000000002</c:v>
                </c:pt>
                <c:pt idx="14" formatCode="General">
                  <c:v>0.28100000000000003</c:v>
                </c:pt>
                <c:pt idx="15">
                  <c:v>0.30599999999999999</c:v>
                </c:pt>
                <c:pt idx="16">
                  <c:v>0.316</c:v>
                </c:pt>
                <c:pt idx="17">
                  <c:v>0.33700000000000002</c:v>
                </c:pt>
                <c:pt idx="18">
                  <c:v>0.34599999999999997</c:v>
                </c:pt>
                <c:pt idx="19" formatCode="General">
                  <c:v>0.371</c:v>
                </c:pt>
                <c:pt idx="20" formatCode="General">
                  <c:v>0.40699999999999997</c:v>
                </c:pt>
              </c:numCache>
            </c:numRef>
          </c:val>
          <c:extLst>
            <c:ext xmlns:c16="http://schemas.microsoft.com/office/drawing/2014/chart" uri="{C3380CC4-5D6E-409C-BE32-E72D297353CC}">
              <c16:uniqueId val="{00000000-4FE0-41E9-9715-9C3A75ED1314}"/>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Gloucester</c:v>
                </c:pt>
                <c:pt idx="3">
                  <c:v>Ocean</c:v>
                </c:pt>
                <c:pt idx="4">
                  <c:v>Sussex</c:v>
                </c:pt>
                <c:pt idx="5">
                  <c:v>Burlington</c:v>
                </c:pt>
                <c:pt idx="6">
                  <c:v>Hunterdon</c:v>
                </c:pt>
                <c:pt idx="7">
                  <c:v>Warren</c:v>
                </c:pt>
                <c:pt idx="8">
                  <c:v>Camden</c:v>
                </c:pt>
                <c:pt idx="9">
                  <c:v>Monmouth</c:v>
                </c:pt>
                <c:pt idx="10">
                  <c:v>Cumberland</c:v>
                </c:pt>
                <c:pt idx="11">
                  <c:v>Atlantic</c:v>
                </c:pt>
                <c:pt idx="12">
                  <c:v>Morris</c:v>
                </c:pt>
                <c:pt idx="13">
                  <c:v>Mercer</c:v>
                </c:pt>
                <c:pt idx="14">
                  <c:v>Somerset</c:v>
                </c:pt>
                <c:pt idx="15">
                  <c:v>Essex</c:v>
                </c:pt>
                <c:pt idx="16">
                  <c:v>Bergen</c:v>
                </c:pt>
                <c:pt idx="17">
                  <c:v>Union</c:v>
                </c:pt>
                <c:pt idx="18">
                  <c:v>Passaic</c:v>
                </c:pt>
                <c:pt idx="19">
                  <c:v>Middlesex</c:v>
                </c:pt>
                <c:pt idx="20">
                  <c:v>Hudson</c:v>
                </c:pt>
              </c:strCache>
            </c:strRef>
          </c:cat>
          <c:val>
            <c:numRef>
              <c:f>Sheet1!$C$2:$C$22</c:f>
              <c:numCache>
                <c:formatCode>General</c:formatCode>
                <c:ptCount val="21"/>
                <c:pt idx="11">
                  <c:v>0.16800000000000001</c:v>
                </c:pt>
              </c:numCache>
            </c:numRef>
          </c:val>
          <c:extLst>
            <c:ext xmlns:c16="http://schemas.microsoft.com/office/drawing/2014/chart" uri="{C3380CC4-5D6E-409C-BE32-E72D297353CC}">
              <c16:uniqueId val="{00000001-4FE0-41E9-9715-9C3A75ED1314}"/>
            </c:ext>
          </c:extLst>
        </c:ser>
        <c:ser>
          <c:idx val="2"/>
          <c:order val="2"/>
          <c:tx>
            <c:strRef>
              <c:f>Sheet1!$D$1</c:f>
              <c:strCache>
                <c:ptCount val="1"/>
                <c:pt idx="0">
                  <c:v>NJ avg. 24.2%</c:v>
                </c:pt>
              </c:strCache>
            </c:strRef>
          </c:tx>
          <c:spPr>
            <a:noFill/>
            <a:ln>
              <a:noFill/>
            </a:ln>
            <a:effectLst/>
          </c:spPr>
          <c:invertIfNegative val="0"/>
          <c:trendline>
            <c:name>NJ avg 22%</c:name>
            <c:spPr>
              <a:ln w="19050" cap="rnd">
                <a:solidFill>
                  <a:schemeClr val="dk1">
                    <a:tint val="75000"/>
                  </a:schemeClr>
                </a:solidFill>
                <a:prstDash val="sysDot"/>
              </a:ln>
              <a:effectLst/>
            </c:spPr>
            <c:trendlineType val="linear"/>
            <c:dispRSqr val="0"/>
            <c:dispEq val="0"/>
          </c:trendline>
          <c:cat>
            <c:strRef>
              <c:f>Sheet1!$A$2:$A$22</c:f>
              <c:strCache>
                <c:ptCount val="21"/>
                <c:pt idx="0">
                  <c:v>Salem</c:v>
                </c:pt>
                <c:pt idx="1">
                  <c:v>Cape May</c:v>
                </c:pt>
                <c:pt idx="2">
                  <c:v>Gloucester</c:v>
                </c:pt>
                <c:pt idx="3">
                  <c:v>Ocean</c:v>
                </c:pt>
                <c:pt idx="4">
                  <c:v>Sussex</c:v>
                </c:pt>
                <c:pt idx="5">
                  <c:v>Burlington</c:v>
                </c:pt>
                <c:pt idx="6">
                  <c:v>Hunterdon</c:v>
                </c:pt>
                <c:pt idx="7">
                  <c:v>Warren</c:v>
                </c:pt>
                <c:pt idx="8">
                  <c:v>Camden</c:v>
                </c:pt>
                <c:pt idx="9">
                  <c:v>Monmouth</c:v>
                </c:pt>
                <c:pt idx="10">
                  <c:v>Cumberland</c:v>
                </c:pt>
                <c:pt idx="11">
                  <c:v>Atlantic</c:v>
                </c:pt>
                <c:pt idx="12">
                  <c:v>Morris</c:v>
                </c:pt>
                <c:pt idx="13">
                  <c:v>Mercer</c:v>
                </c:pt>
                <c:pt idx="14">
                  <c:v>Somerset</c:v>
                </c:pt>
                <c:pt idx="15">
                  <c:v>Essex</c:v>
                </c:pt>
                <c:pt idx="16">
                  <c:v>Bergen</c:v>
                </c:pt>
                <c:pt idx="17">
                  <c:v>Union</c:v>
                </c:pt>
                <c:pt idx="18">
                  <c:v>Passaic</c:v>
                </c:pt>
                <c:pt idx="19">
                  <c:v>Middlesex</c:v>
                </c:pt>
                <c:pt idx="20">
                  <c:v>Hudson</c:v>
                </c:pt>
              </c:strCache>
            </c:strRef>
          </c:cat>
          <c:val>
            <c:numRef>
              <c:f>Sheet1!$D$2:$D$22</c:f>
              <c:numCache>
                <c:formatCode>0%</c:formatCode>
                <c:ptCount val="21"/>
                <c:pt idx="0">
                  <c:v>0.24199999999999999</c:v>
                </c:pt>
                <c:pt idx="1">
                  <c:v>0.24199999999999999</c:v>
                </c:pt>
                <c:pt idx="2">
                  <c:v>0.24199999999999999</c:v>
                </c:pt>
                <c:pt idx="3">
                  <c:v>0.24199999999999999</c:v>
                </c:pt>
                <c:pt idx="4">
                  <c:v>0.24199999999999999</c:v>
                </c:pt>
                <c:pt idx="5">
                  <c:v>0.24199999999999999</c:v>
                </c:pt>
                <c:pt idx="6">
                  <c:v>0.24199999999999999</c:v>
                </c:pt>
                <c:pt idx="7">
                  <c:v>0.24199999999999999</c:v>
                </c:pt>
                <c:pt idx="8">
                  <c:v>0.24199999999999999</c:v>
                </c:pt>
                <c:pt idx="9">
                  <c:v>0.24199999999999999</c:v>
                </c:pt>
                <c:pt idx="10">
                  <c:v>0.24199999999999999</c:v>
                </c:pt>
                <c:pt idx="11">
                  <c:v>0.24199999999999999</c:v>
                </c:pt>
                <c:pt idx="12">
                  <c:v>0.24199999999999999</c:v>
                </c:pt>
                <c:pt idx="13">
                  <c:v>0.24199999999999999</c:v>
                </c:pt>
                <c:pt idx="14">
                  <c:v>0.24199999999999999</c:v>
                </c:pt>
                <c:pt idx="15">
                  <c:v>0.24199999999999999</c:v>
                </c:pt>
                <c:pt idx="16">
                  <c:v>0.24199999999999999</c:v>
                </c:pt>
                <c:pt idx="17">
                  <c:v>0.24199999999999999</c:v>
                </c:pt>
                <c:pt idx="18">
                  <c:v>0.24199999999999999</c:v>
                </c:pt>
                <c:pt idx="19" formatCode="General">
                  <c:v>0.24199999999999999</c:v>
                </c:pt>
                <c:pt idx="20" formatCode="General">
                  <c:v>0.24199999999999999</c:v>
                </c:pt>
              </c:numCache>
            </c:numRef>
          </c:val>
          <c:extLst>
            <c:ext xmlns:c16="http://schemas.microsoft.com/office/drawing/2014/chart" uri="{C3380CC4-5D6E-409C-BE32-E72D297353CC}">
              <c16:uniqueId val="{00000002-4FE0-41E9-9715-9C3A75ED1314}"/>
            </c:ext>
          </c:extLst>
        </c:ser>
        <c:dLbls>
          <c:showLegendKey val="0"/>
          <c:showVal val="0"/>
          <c:showCatName val="0"/>
          <c:showSerName val="0"/>
          <c:showPercent val="0"/>
          <c:showBubbleSize val="0"/>
        </c:dLbls>
        <c:gapWidth val="182"/>
        <c:axId val="341245584"/>
        <c:axId val="341757752"/>
      </c:barChart>
      <c:catAx>
        <c:axId val="3412455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57752"/>
        <c:crosses val="autoZero"/>
        <c:auto val="1"/>
        <c:lblAlgn val="ctr"/>
        <c:lblOffset val="100"/>
        <c:noMultiLvlLbl val="0"/>
      </c:catAx>
      <c:valAx>
        <c:axId val="341757752"/>
        <c:scaling>
          <c:orientation val="minMax"/>
        </c:scaling>
        <c:delete val="1"/>
        <c:axPos val="b"/>
        <c:numFmt formatCode="0%" sourceLinked="1"/>
        <c:majorTickMark val="none"/>
        <c:minorTickMark val="none"/>
        <c:tickLblPos val="nextTo"/>
        <c:crossAx val="341245584"/>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egendEntry>
        <c:idx val="3"/>
        <c:delete val="1"/>
      </c:legendEntry>
      <c:layout>
        <c:manualLayout>
          <c:xMode val="edge"/>
          <c:yMode val="edge"/>
          <c:x val="0.50385051673228343"/>
          <c:y val="0.94031890130912266"/>
          <c:w val="0.16983993602362205"/>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4849667814960629"/>
          <c:y val="2.578124841404722E-2"/>
          <c:w val="0.83587832185039368"/>
          <c:h val="0.94843750317190556"/>
        </c:manualLayout>
      </c:layout>
      <c:barChart>
        <c:barDir val="bar"/>
        <c:grouping val="clustered"/>
        <c:varyColors val="0"/>
        <c:ser>
          <c:idx val="0"/>
          <c:order val="0"/>
          <c:tx>
            <c:strRef>
              <c:f>Sheet1!$B$1</c:f>
              <c:strCache>
                <c:ptCount val="1"/>
                <c:pt idx="0">
                  <c:v>% Foreign Born</c:v>
                </c:pt>
              </c:strCache>
            </c:strRef>
          </c:tx>
          <c:spPr>
            <a:solidFill>
              <a:srgbClr val="C00000"/>
            </a:solidFill>
            <a:ln>
              <a:noFill/>
            </a:ln>
            <a:effectLst/>
          </c:spPr>
          <c:invertIfNegative val="0"/>
          <c:dLbls>
            <c:dLbl>
              <c:idx val="0"/>
              <c:tx>
                <c:rich>
                  <a:bodyPr/>
                  <a:lstStyle/>
                  <a:p>
                    <a:fld id="{B2EA20C7-2C05-4C8C-9B04-CDD19B9FECD0}"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70DF-4F36-9034-0522538BB99A}"/>
                </c:ext>
              </c:extLst>
            </c:dLbl>
            <c:dLbl>
              <c:idx val="1"/>
              <c:tx>
                <c:rich>
                  <a:bodyPr/>
                  <a:lstStyle/>
                  <a:p>
                    <a:fld id="{F0BFF17B-2034-4012-985B-CABC99F28492}"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2-70DF-4F36-9034-0522538BB99A}"/>
                </c:ext>
              </c:extLst>
            </c:dLbl>
            <c:dLbl>
              <c:idx val="2"/>
              <c:tx>
                <c:rich>
                  <a:bodyPr/>
                  <a:lstStyle/>
                  <a:p>
                    <a:fld id="{94530965-04ED-44D7-922C-2DF6933FA43B}"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3-70DF-4F36-9034-0522538BB99A}"/>
                </c:ext>
              </c:extLst>
            </c:dLbl>
            <c:dLbl>
              <c:idx val="3"/>
              <c:tx>
                <c:rich>
                  <a:bodyPr/>
                  <a:lstStyle/>
                  <a:p>
                    <a:fld id="{94CEAF77-AC7F-4842-9364-9BE99E5CD831}"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4-70DF-4F36-9034-0522538BB99A}"/>
                </c:ext>
              </c:extLst>
            </c:dLbl>
            <c:dLbl>
              <c:idx val="4"/>
              <c:layout>
                <c:manualLayout>
                  <c:x val="4.0625000000000001E-2"/>
                  <c:y val="-2.3437498558224745E-3"/>
                </c:manualLayout>
              </c:layout>
              <c:tx>
                <c:rich>
                  <a:bodyPr/>
                  <a:lstStyle/>
                  <a:p>
                    <a:fld id="{4DF095E0-A282-4002-A56B-155C1FBFD131}"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5-70DF-4F36-9034-0522538BB99A}"/>
                </c:ext>
              </c:extLst>
            </c:dLbl>
            <c:dLbl>
              <c:idx val="5"/>
              <c:layout>
                <c:manualLayout>
                  <c:x val="4.2187499999999885E-2"/>
                  <c:y val="0"/>
                </c:manualLayout>
              </c:layout>
              <c:tx>
                <c:rich>
                  <a:bodyPr/>
                  <a:lstStyle/>
                  <a:p>
                    <a:fld id="{A85A5046-8B90-41F1-A47C-A99CEC2CF0BD}"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6-70DF-4F36-9034-0522538BB99A}"/>
                </c:ext>
              </c:extLst>
            </c:dLbl>
            <c:dLbl>
              <c:idx val="6"/>
              <c:layout>
                <c:manualLayout>
                  <c:x val="4.6875E-2"/>
                  <c:y val="-4.2968250983843377E-17"/>
                </c:manualLayout>
              </c:layout>
              <c:tx>
                <c:rich>
                  <a:bodyPr/>
                  <a:lstStyle/>
                  <a:p>
                    <a:fld id="{CE4022DB-EA54-4766-90A3-5C82C3FB950D}"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7-70DF-4F36-9034-0522538BB99A}"/>
                </c:ext>
              </c:extLst>
            </c:dLbl>
            <c:dLbl>
              <c:idx val="7"/>
              <c:layout>
                <c:manualLayout>
                  <c:x val="8.9062500000000003E-2"/>
                  <c:y val="-2.3437498558224745E-3"/>
                </c:manualLayout>
              </c:layout>
              <c:tx>
                <c:rich>
                  <a:bodyPr/>
                  <a:lstStyle/>
                  <a:p>
                    <a:fld id="{71F4B44B-36F5-4EB9-B8E6-C1027FAD9F41}"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8-70DF-4F36-9034-0522538BB99A}"/>
                </c:ext>
              </c:extLst>
            </c:dLbl>
            <c:dLbl>
              <c:idx val="8"/>
              <c:layout>
                <c:manualLayout>
                  <c:x val="0.1203125"/>
                  <c:y val="-2.1484125491921689E-17"/>
                </c:manualLayout>
              </c:layout>
              <c:tx>
                <c:rich>
                  <a:bodyPr/>
                  <a:lstStyle/>
                  <a:p>
                    <a:fld id="{6F1F3E16-C592-42C4-80EE-8B51CF6CAFB3}"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9-70DF-4F36-9034-0522538BB99A}"/>
                </c:ext>
              </c:extLst>
            </c:dLbl>
            <c:dLbl>
              <c:idx val="9"/>
              <c:layout>
                <c:manualLayout>
                  <c:x val="0.12656249999999988"/>
                  <c:y val="-4.6874997116449491E-3"/>
                </c:manualLayout>
              </c:layout>
              <c:tx>
                <c:rich>
                  <a:bodyPr/>
                  <a:lstStyle/>
                  <a:p>
                    <a:fld id="{550614CA-AE11-4BFD-8262-BEE11AEFEF84}"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A-70DF-4F36-9034-0522538BB99A}"/>
                </c:ext>
              </c:extLst>
            </c:dLbl>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Pleasantville city</c:v>
                </c:pt>
                <c:pt idx="1">
                  <c:v>Atlantic City city</c:v>
                </c:pt>
                <c:pt idx="2">
                  <c:v>Ventnor City city</c:v>
                </c:pt>
                <c:pt idx="3">
                  <c:v>Egg Harbor township</c:v>
                </c:pt>
                <c:pt idx="4">
                  <c:v>Northfield city</c:v>
                </c:pt>
                <c:pt idx="5">
                  <c:v>Buena borough</c:v>
                </c:pt>
                <c:pt idx="6">
                  <c:v>Galloway township</c:v>
                </c:pt>
                <c:pt idx="7">
                  <c:v>Somers Point city</c:v>
                </c:pt>
                <c:pt idx="8">
                  <c:v>Absecon city</c:v>
                </c:pt>
                <c:pt idx="9">
                  <c:v>Hammonton town</c:v>
                </c:pt>
              </c:strCache>
            </c:strRef>
          </c:cat>
          <c:val>
            <c:numRef>
              <c:f>Sheet1!$B$2:$B$11</c:f>
              <c:numCache>
                <c:formatCode>0%</c:formatCode>
                <c:ptCount val="10"/>
                <c:pt idx="0">
                  <c:v>0.29699999999999999</c:v>
                </c:pt>
                <c:pt idx="1">
                  <c:v>0.29600000000000004</c:v>
                </c:pt>
                <c:pt idx="2">
                  <c:v>0.20499999999999999</c:v>
                </c:pt>
                <c:pt idx="3">
                  <c:v>0.16899999999999998</c:v>
                </c:pt>
                <c:pt idx="4">
                  <c:v>0.14699999999999999</c:v>
                </c:pt>
                <c:pt idx="5">
                  <c:v>0.14499999999999999</c:v>
                </c:pt>
                <c:pt idx="6">
                  <c:v>0.14300000000000002</c:v>
                </c:pt>
                <c:pt idx="7">
                  <c:v>0.125</c:v>
                </c:pt>
                <c:pt idx="8">
                  <c:v>0.111</c:v>
                </c:pt>
                <c:pt idx="9">
                  <c:v>0.10800000000000001</c:v>
                </c:pt>
              </c:numCache>
            </c:numRef>
          </c:val>
          <c:extLst>
            <c:ext xmlns:c15="http://schemas.microsoft.com/office/drawing/2012/chart" uri="{02D57815-91ED-43cb-92C2-25804820EDAC}">
              <c15:datalabelsRange>
                <c15:f>Sheet1!$B$2:$B$11</c15:f>
                <c15:dlblRangeCache>
                  <c:ptCount val="10"/>
                  <c:pt idx="0">
                    <c:v>30%</c:v>
                  </c:pt>
                  <c:pt idx="1">
                    <c:v>30%</c:v>
                  </c:pt>
                  <c:pt idx="2">
                    <c:v>21%</c:v>
                  </c:pt>
                  <c:pt idx="3">
                    <c:v>17%</c:v>
                  </c:pt>
                  <c:pt idx="4">
                    <c:v>15%</c:v>
                  </c:pt>
                  <c:pt idx="5">
                    <c:v>15%</c:v>
                  </c:pt>
                  <c:pt idx="6">
                    <c:v>14%</c:v>
                  </c:pt>
                  <c:pt idx="7">
                    <c:v>13%</c:v>
                  </c:pt>
                  <c:pt idx="8">
                    <c:v>11%</c:v>
                  </c:pt>
                  <c:pt idx="9">
                    <c:v>11%</c:v>
                  </c:pt>
                </c15:dlblRangeCache>
              </c15:datalabelsRange>
            </c:ext>
            <c:ext xmlns:c16="http://schemas.microsoft.com/office/drawing/2014/chart" uri="{C3380CC4-5D6E-409C-BE32-E72D297353CC}">
              <c16:uniqueId val="{00000000-8666-4443-968D-51C96F1164B2}"/>
            </c:ext>
          </c:extLst>
        </c:ser>
        <c:ser>
          <c:idx val="1"/>
          <c:order val="1"/>
          <c:tx>
            <c:strRef>
              <c:f>Sheet1!$C$1</c:f>
              <c:strCache>
                <c:ptCount val="1"/>
                <c:pt idx="0">
                  <c:v>Atlantic County avg 16.1%</c:v>
                </c:pt>
              </c:strCache>
            </c:strRef>
          </c:tx>
          <c:spPr>
            <a:solidFill>
              <a:schemeClr val="accent2"/>
            </a:solidFill>
            <a:ln>
              <a:noFill/>
            </a:ln>
            <a:effectLst/>
          </c:spPr>
          <c:invertIfNegative val="0"/>
          <c:trendline>
            <c:spPr>
              <a:ln w="19050" cap="rnd">
                <a:solidFill>
                  <a:schemeClr val="accent2"/>
                </a:solidFill>
                <a:prstDash val="sysDot"/>
              </a:ln>
              <a:effectLst/>
            </c:spPr>
            <c:trendlineType val="linear"/>
            <c:dispRSqr val="0"/>
            <c:dispEq val="0"/>
          </c:trendline>
          <c:cat>
            <c:strRef>
              <c:f>Sheet1!$A$2:$A$11</c:f>
              <c:strCache>
                <c:ptCount val="10"/>
                <c:pt idx="0">
                  <c:v>Pleasantville city</c:v>
                </c:pt>
                <c:pt idx="1">
                  <c:v>Atlantic City city</c:v>
                </c:pt>
                <c:pt idx="2">
                  <c:v>Ventnor City city</c:v>
                </c:pt>
                <c:pt idx="3">
                  <c:v>Egg Harbor township</c:v>
                </c:pt>
                <c:pt idx="4">
                  <c:v>Northfield city</c:v>
                </c:pt>
                <c:pt idx="5">
                  <c:v>Buena borough</c:v>
                </c:pt>
                <c:pt idx="6">
                  <c:v>Galloway township</c:v>
                </c:pt>
                <c:pt idx="7">
                  <c:v>Somers Point city</c:v>
                </c:pt>
                <c:pt idx="8">
                  <c:v>Absecon city</c:v>
                </c:pt>
                <c:pt idx="9">
                  <c:v>Hammonton town</c:v>
                </c:pt>
              </c:strCache>
            </c:strRef>
          </c:cat>
          <c:val>
            <c:numRef>
              <c:f>Sheet1!$C$2:$C$11</c:f>
              <c:numCache>
                <c:formatCode>0%</c:formatCode>
                <c:ptCount val="10"/>
                <c:pt idx="0">
                  <c:v>0.161</c:v>
                </c:pt>
                <c:pt idx="1">
                  <c:v>0.161</c:v>
                </c:pt>
                <c:pt idx="2">
                  <c:v>0.161</c:v>
                </c:pt>
                <c:pt idx="3">
                  <c:v>0.161</c:v>
                </c:pt>
                <c:pt idx="4">
                  <c:v>0.161</c:v>
                </c:pt>
                <c:pt idx="5">
                  <c:v>0.161</c:v>
                </c:pt>
                <c:pt idx="6">
                  <c:v>0.161</c:v>
                </c:pt>
                <c:pt idx="7">
                  <c:v>0.161</c:v>
                </c:pt>
                <c:pt idx="8">
                  <c:v>0.161</c:v>
                </c:pt>
                <c:pt idx="9">
                  <c:v>0.161</c:v>
                </c:pt>
              </c:numCache>
            </c:numRef>
          </c:val>
          <c:extLst>
            <c:ext xmlns:c16="http://schemas.microsoft.com/office/drawing/2014/chart" uri="{C3380CC4-5D6E-409C-BE32-E72D297353CC}">
              <c16:uniqueId val="{00000000-04EC-4E82-8A55-F433DBCEFBC4}"/>
            </c:ext>
          </c:extLst>
        </c:ser>
        <c:dLbls>
          <c:showLegendKey val="0"/>
          <c:showVal val="0"/>
          <c:showCatName val="0"/>
          <c:showSerName val="0"/>
          <c:showPercent val="0"/>
          <c:showBubbleSize val="0"/>
        </c:dLbls>
        <c:gapWidth val="500"/>
        <c:overlap val="100"/>
        <c:axId val="341758536"/>
        <c:axId val="341758928"/>
      </c:barChart>
      <c:catAx>
        <c:axId val="341758536"/>
        <c:scaling>
          <c:orientation val="minMax"/>
        </c:scaling>
        <c:delete val="0"/>
        <c:axPos val="l"/>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58928"/>
        <c:crosses val="autoZero"/>
        <c:auto val="1"/>
        <c:lblAlgn val="ctr"/>
        <c:lblOffset val="100"/>
        <c:noMultiLvlLbl val="0"/>
      </c:catAx>
      <c:valAx>
        <c:axId val="341758928"/>
        <c:scaling>
          <c:orientation val="minMax"/>
        </c:scaling>
        <c:delete val="1"/>
        <c:axPos val="b"/>
        <c:numFmt formatCode="0%" sourceLinked="1"/>
        <c:majorTickMark val="out"/>
        <c:minorTickMark val="none"/>
        <c:tickLblPos val="nextTo"/>
        <c:crossAx val="341758536"/>
        <c:crosses val="autoZero"/>
        <c:crossBetween val="between"/>
      </c:valAx>
      <c:spPr>
        <a:noFill/>
        <a:ln>
          <a:noFill/>
        </a:ln>
        <a:effectLst/>
      </c:spPr>
    </c:plotArea>
    <c:legend>
      <c:legendPos val="r"/>
      <c:legendEntry>
        <c:idx val="1"/>
        <c:delete val="1"/>
      </c:legendEntry>
      <c:legendEntry>
        <c:idx val="2"/>
        <c:delete val="1"/>
      </c:legendEntry>
      <c:layout>
        <c:manualLayout>
          <c:xMode val="edge"/>
          <c:yMode val="edge"/>
          <c:x val="0.44243823818897637"/>
          <c:y val="0.93304995490588372"/>
          <c:w val="0.22817125984251968"/>
          <c:h val="4.7962349411764922E-2"/>
        </c:manualLayout>
      </c:layout>
      <c:overlay val="1"/>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510588165115725"/>
          <c:y val="0.18896213184590019"/>
          <c:w val="0.65345629926485926"/>
          <c:h val="0.6694358115792779"/>
        </c:manualLayout>
      </c:layout>
      <c:lineChart>
        <c:grouping val="standard"/>
        <c:varyColors val="0"/>
        <c:ser>
          <c:idx val="0"/>
          <c:order val="0"/>
          <c:tx>
            <c:strRef>
              <c:f>Sheet1!$B$1</c:f>
              <c:strCache>
                <c:ptCount val="1"/>
                <c:pt idx="0">
                  <c:v>% English Speaking</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2019</c:v>
                </c:pt>
                <c:pt idx="1">
                  <c:v>2020*</c:v>
                </c:pt>
                <c:pt idx="2">
                  <c:v>2021</c:v>
                </c:pt>
                <c:pt idx="3">
                  <c:v>2022</c:v>
                </c:pt>
                <c:pt idx="4">
                  <c:v>2023</c:v>
                </c:pt>
              </c:strCache>
            </c:strRef>
          </c:cat>
          <c:val>
            <c:numRef>
              <c:f>Sheet1!$B$2:$B$6</c:f>
              <c:numCache>
                <c:formatCode>0%</c:formatCode>
                <c:ptCount val="5"/>
                <c:pt idx="0">
                  <c:v>0.73</c:v>
                </c:pt>
                <c:pt idx="1">
                  <c:v>0.72699999999999998</c:v>
                </c:pt>
                <c:pt idx="2">
                  <c:v>0.749</c:v>
                </c:pt>
                <c:pt idx="3">
                  <c:v>0.74199999999999999</c:v>
                </c:pt>
                <c:pt idx="4">
                  <c:v>0.73</c:v>
                </c:pt>
              </c:numCache>
            </c:numRef>
          </c:val>
          <c:smooth val="0"/>
          <c:extLst>
            <c:ext xmlns:c16="http://schemas.microsoft.com/office/drawing/2014/chart" uri="{C3380CC4-5D6E-409C-BE32-E72D297353CC}">
              <c16:uniqueId val="{00000000-AF3A-4C63-85D3-B18B6EFA159D}"/>
            </c:ext>
          </c:extLst>
        </c:ser>
        <c:dLbls>
          <c:showLegendKey val="0"/>
          <c:showVal val="0"/>
          <c:showCatName val="0"/>
          <c:showSerName val="0"/>
          <c:showPercent val="0"/>
          <c:showBubbleSize val="0"/>
        </c:dLbls>
        <c:marker val="1"/>
        <c:smooth val="0"/>
        <c:axId val="341759712"/>
        <c:axId val="341760104"/>
      </c:lineChart>
      <c:catAx>
        <c:axId val="341759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341760104"/>
        <c:crosses val="autoZero"/>
        <c:auto val="1"/>
        <c:lblAlgn val="ctr"/>
        <c:lblOffset val="100"/>
        <c:noMultiLvlLbl val="0"/>
      </c:catAx>
      <c:valAx>
        <c:axId val="341760104"/>
        <c:scaling>
          <c:orientation val="minMax"/>
          <c:max val="1"/>
        </c:scaling>
        <c:delete val="1"/>
        <c:axPos val="l"/>
        <c:numFmt formatCode="0%" sourceLinked="1"/>
        <c:majorTickMark val="out"/>
        <c:minorTickMark val="none"/>
        <c:tickLblPos val="nextTo"/>
        <c:crossAx val="34175971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9.7785556102362212E-2"/>
          <c:y val="2.2254750892818548E-2"/>
          <c:w val="0.88658944389763783"/>
          <c:h val="0.89094451655009699"/>
        </c:manualLayout>
      </c:layout>
      <c:barChart>
        <c:barDir val="bar"/>
        <c:grouping val="clustered"/>
        <c:varyColors val="0"/>
        <c:ser>
          <c:idx val="0"/>
          <c:order val="0"/>
          <c:tx>
            <c:strRef>
              <c:f>Sheet1!$B$1</c:f>
              <c:strCache>
                <c:ptCount val="1"/>
                <c:pt idx="0">
                  <c:v>% English ONLY</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Passaic</c:v>
                </c:pt>
                <c:pt idx="2">
                  <c:v>Middlesex</c:v>
                </c:pt>
                <c:pt idx="3">
                  <c:v>Union</c:v>
                </c:pt>
                <c:pt idx="4">
                  <c:v>Bergen</c:v>
                </c:pt>
                <c:pt idx="5">
                  <c:v>Essex</c:v>
                </c:pt>
                <c:pt idx="6">
                  <c:v>Mercer</c:v>
                </c:pt>
                <c:pt idx="7">
                  <c:v>Somerset</c:v>
                </c:pt>
                <c:pt idx="8">
                  <c:v>Cumberland</c:v>
                </c:pt>
                <c:pt idx="9">
                  <c:v>Atlantic</c:v>
                </c:pt>
                <c:pt idx="10">
                  <c:v>Morris</c:v>
                </c:pt>
                <c:pt idx="11">
                  <c:v>Camden</c:v>
                </c:pt>
                <c:pt idx="12">
                  <c:v>Monmouth</c:v>
                </c:pt>
                <c:pt idx="13">
                  <c:v>Warren</c:v>
                </c:pt>
                <c:pt idx="14">
                  <c:v>Ocean</c:v>
                </c:pt>
                <c:pt idx="15">
                  <c:v>Sussex</c:v>
                </c:pt>
                <c:pt idx="16">
                  <c:v>Burlington</c:v>
                </c:pt>
                <c:pt idx="17">
                  <c:v>Hunterdon</c:v>
                </c:pt>
                <c:pt idx="18">
                  <c:v>Gloucester</c:v>
                </c:pt>
                <c:pt idx="19">
                  <c:v>Cape May</c:v>
                </c:pt>
                <c:pt idx="20">
                  <c:v>Salem</c:v>
                </c:pt>
              </c:strCache>
            </c:strRef>
          </c:cat>
          <c:val>
            <c:numRef>
              <c:f>Sheet1!$B$2:$B$22</c:f>
              <c:numCache>
                <c:formatCode>General</c:formatCode>
                <c:ptCount val="21"/>
                <c:pt idx="0" formatCode="0%">
                  <c:v>0.45400000000000001</c:v>
                </c:pt>
                <c:pt idx="1">
                  <c:v>0.47399999999999998</c:v>
                </c:pt>
                <c:pt idx="2" formatCode="0%">
                  <c:v>0.51400000000000001</c:v>
                </c:pt>
                <c:pt idx="3" formatCode="0%">
                  <c:v>0.52700000000000002</c:v>
                </c:pt>
                <c:pt idx="4" formatCode="0%">
                  <c:v>0.56299999999999994</c:v>
                </c:pt>
                <c:pt idx="5" formatCode="0%">
                  <c:v>0.626</c:v>
                </c:pt>
                <c:pt idx="6" formatCode="0%">
                  <c:v>0.63400000000000001</c:v>
                </c:pt>
                <c:pt idx="7" formatCode="0%">
                  <c:v>0.65600000000000003</c:v>
                </c:pt>
                <c:pt idx="8" formatCode="0%">
                  <c:v>0.68300000000000005</c:v>
                </c:pt>
                <c:pt idx="10" formatCode="0%">
                  <c:v>0.74399999999999999</c:v>
                </c:pt>
                <c:pt idx="11" formatCode="0%">
                  <c:v>0.78400000000000003</c:v>
                </c:pt>
                <c:pt idx="12" formatCode="0%">
                  <c:v>0.81899999999999995</c:v>
                </c:pt>
                <c:pt idx="13" formatCode="0%">
                  <c:v>0.83099999999999996</c:v>
                </c:pt>
                <c:pt idx="14" formatCode="0%">
                  <c:v>0.84599999999999997</c:v>
                </c:pt>
                <c:pt idx="15" formatCode="0%">
                  <c:v>0.85899999999999999</c:v>
                </c:pt>
                <c:pt idx="16" formatCode="0%">
                  <c:v>0.86399999999999999</c:v>
                </c:pt>
                <c:pt idx="17" formatCode="0%">
                  <c:v>0.86599999999999999</c:v>
                </c:pt>
                <c:pt idx="18" formatCode="0%">
                  <c:v>0.90200000000000002</c:v>
                </c:pt>
                <c:pt idx="19">
                  <c:v>0.90600000000000003</c:v>
                </c:pt>
                <c:pt idx="20">
                  <c:v>0.90800000000000003</c:v>
                </c:pt>
              </c:numCache>
            </c:numRef>
          </c:val>
          <c:extLst>
            <c:ext xmlns:c16="http://schemas.microsoft.com/office/drawing/2014/chart" uri="{C3380CC4-5D6E-409C-BE32-E72D297353CC}">
              <c16:uniqueId val="{00000000-4067-47D7-8CDB-16AC942D4C1E}"/>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Passaic</c:v>
                </c:pt>
                <c:pt idx="2">
                  <c:v>Middlesex</c:v>
                </c:pt>
                <c:pt idx="3">
                  <c:v>Union</c:v>
                </c:pt>
                <c:pt idx="4">
                  <c:v>Bergen</c:v>
                </c:pt>
                <c:pt idx="5">
                  <c:v>Essex</c:v>
                </c:pt>
                <c:pt idx="6">
                  <c:v>Mercer</c:v>
                </c:pt>
                <c:pt idx="7">
                  <c:v>Somerset</c:v>
                </c:pt>
                <c:pt idx="8">
                  <c:v>Cumberland</c:v>
                </c:pt>
                <c:pt idx="9">
                  <c:v>Atlantic</c:v>
                </c:pt>
                <c:pt idx="10">
                  <c:v>Morris</c:v>
                </c:pt>
                <c:pt idx="11">
                  <c:v>Camden</c:v>
                </c:pt>
                <c:pt idx="12">
                  <c:v>Monmouth</c:v>
                </c:pt>
                <c:pt idx="13">
                  <c:v>Warren</c:v>
                </c:pt>
                <c:pt idx="14">
                  <c:v>Ocean</c:v>
                </c:pt>
                <c:pt idx="15">
                  <c:v>Sussex</c:v>
                </c:pt>
                <c:pt idx="16">
                  <c:v>Burlington</c:v>
                </c:pt>
                <c:pt idx="17">
                  <c:v>Hunterdon</c:v>
                </c:pt>
                <c:pt idx="18">
                  <c:v>Gloucester</c:v>
                </c:pt>
                <c:pt idx="19">
                  <c:v>Cape May</c:v>
                </c:pt>
                <c:pt idx="20">
                  <c:v>Salem</c:v>
                </c:pt>
              </c:strCache>
            </c:strRef>
          </c:cat>
          <c:val>
            <c:numRef>
              <c:f>Sheet1!$C$2:$C$22</c:f>
              <c:numCache>
                <c:formatCode>General</c:formatCode>
                <c:ptCount val="21"/>
                <c:pt idx="9">
                  <c:v>0.73</c:v>
                </c:pt>
              </c:numCache>
            </c:numRef>
          </c:val>
          <c:extLst>
            <c:ext xmlns:c16="http://schemas.microsoft.com/office/drawing/2014/chart" uri="{C3380CC4-5D6E-409C-BE32-E72D297353CC}">
              <c16:uniqueId val="{00000001-4067-47D7-8CDB-16AC942D4C1E}"/>
            </c:ext>
          </c:extLst>
        </c:ser>
        <c:ser>
          <c:idx val="2"/>
          <c:order val="2"/>
          <c:tx>
            <c:strRef>
              <c:f>Sheet1!$D$1</c:f>
              <c:strCache>
                <c:ptCount val="1"/>
                <c:pt idx="0">
                  <c:v>NJ avg 66.7%</c:v>
                </c:pt>
              </c:strCache>
            </c:strRef>
          </c:tx>
          <c:spPr>
            <a:noFill/>
            <a:ln>
              <a:noFill/>
            </a:ln>
            <a:effectLst/>
          </c:spPr>
          <c:invertIfNegative val="0"/>
          <c:trendline>
            <c:name>NJ avg 69%</c:name>
            <c:spPr>
              <a:ln w="19050" cap="rnd">
                <a:solidFill>
                  <a:schemeClr val="dk1">
                    <a:tint val="75000"/>
                  </a:schemeClr>
                </a:solidFill>
                <a:prstDash val="sysDot"/>
              </a:ln>
              <a:effectLst/>
            </c:spPr>
            <c:trendlineType val="linear"/>
            <c:dispRSqr val="0"/>
            <c:dispEq val="0"/>
          </c:trendline>
          <c:cat>
            <c:strRef>
              <c:f>Sheet1!$A$2:$A$22</c:f>
              <c:strCache>
                <c:ptCount val="21"/>
                <c:pt idx="0">
                  <c:v>Hudson</c:v>
                </c:pt>
                <c:pt idx="1">
                  <c:v>Passaic</c:v>
                </c:pt>
                <c:pt idx="2">
                  <c:v>Middlesex</c:v>
                </c:pt>
                <c:pt idx="3">
                  <c:v>Union</c:v>
                </c:pt>
                <c:pt idx="4">
                  <c:v>Bergen</c:v>
                </c:pt>
                <c:pt idx="5">
                  <c:v>Essex</c:v>
                </c:pt>
                <c:pt idx="6">
                  <c:v>Mercer</c:v>
                </c:pt>
                <c:pt idx="7">
                  <c:v>Somerset</c:v>
                </c:pt>
                <c:pt idx="8">
                  <c:v>Cumberland</c:v>
                </c:pt>
                <c:pt idx="9">
                  <c:v>Atlantic</c:v>
                </c:pt>
                <c:pt idx="10">
                  <c:v>Morris</c:v>
                </c:pt>
                <c:pt idx="11">
                  <c:v>Camden</c:v>
                </c:pt>
                <c:pt idx="12">
                  <c:v>Monmouth</c:v>
                </c:pt>
                <c:pt idx="13">
                  <c:v>Warren</c:v>
                </c:pt>
                <c:pt idx="14">
                  <c:v>Ocean</c:v>
                </c:pt>
                <c:pt idx="15">
                  <c:v>Sussex</c:v>
                </c:pt>
                <c:pt idx="16">
                  <c:v>Burlington</c:v>
                </c:pt>
                <c:pt idx="17">
                  <c:v>Hunterdon</c:v>
                </c:pt>
                <c:pt idx="18">
                  <c:v>Gloucester</c:v>
                </c:pt>
                <c:pt idx="19">
                  <c:v>Cape May</c:v>
                </c:pt>
                <c:pt idx="20">
                  <c:v>Salem</c:v>
                </c:pt>
              </c:strCache>
            </c:strRef>
          </c:cat>
          <c:val>
            <c:numRef>
              <c:f>Sheet1!$D$2:$D$22</c:f>
              <c:numCache>
                <c:formatCode>0%</c:formatCode>
                <c:ptCount val="21"/>
                <c:pt idx="0">
                  <c:v>0.66700000000000004</c:v>
                </c:pt>
                <c:pt idx="1">
                  <c:v>0.66700000000000004</c:v>
                </c:pt>
                <c:pt idx="2">
                  <c:v>0.66700000000000004</c:v>
                </c:pt>
                <c:pt idx="3">
                  <c:v>0.66700000000000004</c:v>
                </c:pt>
                <c:pt idx="4">
                  <c:v>0.66700000000000004</c:v>
                </c:pt>
                <c:pt idx="5">
                  <c:v>0.66700000000000004</c:v>
                </c:pt>
                <c:pt idx="6">
                  <c:v>0.66700000000000004</c:v>
                </c:pt>
                <c:pt idx="7">
                  <c:v>0.66700000000000004</c:v>
                </c:pt>
                <c:pt idx="8">
                  <c:v>0.66700000000000004</c:v>
                </c:pt>
                <c:pt idx="9">
                  <c:v>0.66700000000000004</c:v>
                </c:pt>
                <c:pt idx="10">
                  <c:v>0.66700000000000004</c:v>
                </c:pt>
                <c:pt idx="11">
                  <c:v>0.66700000000000004</c:v>
                </c:pt>
                <c:pt idx="12">
                  <c:v>0.66700000000000004</c:v>
                </c:pt>
                <c:pt idx="13">
                  <c:v>0.66700000000000004</c:v>
                </c:pt>
                <c:pt idx="14">
                  <c:v>0.66700000000000004</c:v>
                </c:pt>
                <c:pt idx="15">
                  <c:v>0.66700000000000004</c:v>
                </c:pt>
                <c:pt idx="16">
                  <c:v>0.66700000000000004</c:v>
                </c:pt>
                <c:pt idx="17">
                  <c:v>0.66700000000000004</c:v>
                </c:pt>
                <c:pt idx="18">
                  <c:v>0.66700000000000004</c:v>
                </c:pt>
                <c:pt idx="19" formatCode="General">
                  <c:v>0.66700000000000004</c:v>
                </c:pt>
                <c:pt idx="20" formatCode="General">
                  <c:v>0.66700000000000004</c:v>
                </c:pt>
              </c:numCache>
            </c:numRef>
          </c:val>
          <c:extLst>
            <c:ext xmlns:c16="http://schemas.microsoft.com/office/drawing/2014/chart" uri="{C3380CC4-5D6E-409C-BE32-E72D297353CC}">
              <c16:uniqueId val="{00000002-4067-47D7-8CDB-16AC942D4C1E}"/>
            </c:ext>
          </c:extLst>
        </c:ser>
        <c:dLbls>
          <c:showLegendKey val="0"/>
          <c:showVal val="0"/>
          <c:showCatName val="0"/>
          <c:showSerName val="0"/>
          <c:showPercent val="0"/>
          <c:showBubbleSize val="0"/>
        </c:dLbls>
        <c:gapWidth val="182"/>
        <c:axId val="341760888"/>
        <c:axId val="341761280"/>
      </c:barChart>
      <c:catAx>
        <c:axId val="3417608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61280"/>
        <c:crosses val="autoZero"/>
        <c:auto val="1"/>
        <c:lblAlgn val="ctr"/>
        <c:lblOffset val="100"/>
        <c:noMultiLvlLbl val="0"/>
      </c:catAx>
      <c:valAx>
        <c:axId val="341761280"/>
        <c:scaling>
          <c:orientation val="minMax"/>
        </c:scaling>
        <c:delete val="1"/>
        <c:axPos val="b"/>
        <c:numFmt formatCode="0%" sourceLinked="1"/>
        <c:majorTickMark val="none"/>
        <c:minorTickMark val="none"/>
        <c:tickLblPos val="nextTo"/>
        <c:crossAx val="341760888"/>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64603801673228345"/>
          <c:y val="0.92625640217418781"/>
          <c:w val="0.10108993602362205"/>
          <c:h val="3.981848067224534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8.7289341347592461E-2"/>
          <c:y val="3.9482376714724286E-2"/>
          <c:w val="0.87045976632280841"/>
          <c:h val="0.92716589593129439"/>
        </c:manualLayout>
      </c:layout>
      <c:barChart>
        <c:barDir val="bar"/>
        <c:grouping val="clustered"/>
        <c:varyColors val="0"/>
        <c:ser>
          <c:idx val="0"/>
          <c:order val="0"/>
          <c:tx>
            <c:strRef>
              <c:f>Sheet1!$B$1</c:f>
              <c:strCache>
                <c:ptCount val="1"/>
                <c:pt idx="0">
                  <c:v>Population_Under18_2019</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Gloucester</c:v>
                </c:pt>
                <c:pt idx="8">
                  <c:v>Somerset</c:v>
                </c:pt>
                <c:pt idx="9">
                  <c:v>Mercer</c:v>
                </c:pt>
                <c:pt idx="10">
                  <c:v>Burlington</c:v>
                </c:pt>
                <c:pt idx="11">
                  <c:v>Morris</c:v>
                </c:pt>
                <c:pt idx="12">
                  <c:v>Camden</c:v>
                </c:pt>
                <c:pt idx="13">
                  <c:v>Passaic</c:v>
                </c:pt>
                <c:pt idx="14">
                  <c:v>Monmouth</c:v>
                </c:pt>
                <c:pt idx="15">
                  <c:v>Union</c:v>
                </c:pt>
                <c:pt idx="16">
                  <c:v>Hudson</c:v>
                </c:pt>
                <c:pt idx="17">
                  <c:v>Ocean</c:v>
                </c:pt>
                <c:pt idx="18">
                  <c:v>Middlesex</c:v>
                </c:pt>
                <c:pt idx="19">
                  <c:v>Bergen</c:v>
                </c:pt>
                <c:pt idx="20">
                  <c:v>Essex</c:v>
                </c:pt>
              </c:strCache>
            </c:strRef>
          </c:cat>
          <c:val>
            <c:numRef>
              <c:f>Sheet1!$B$2:$B$22</c:f>
              <c:numCache>
                <c:formatCode>General</c:formatCode>
                <c:ptCount val="21"/>
                <c:pt idx="0">
                  <c:v>14457</c:v>
                </c:pt>
                <c:pt idx="1">
                  <c:v>15601</c:v>
                </c:pt>
                <c:pt idx="2">
                  <c:v>21375</c:v>
                </c:pt>
                <c:pt idx="3">
                  <c:v>24700</c:v>
                </c:pt>
                <c:pt idx="4">
                  <c:v>28066</c:v>
                </c:pt>
                <c:pt idx="5">
                  <c:v>36936</c:v>
                </c:pt>
                <c:pt idx="7">
                  <c:v>65193</c:v>
                </c:pt>
                <c:pt idx="8">
                  <c:v>72571</c:v>
                </c:pt>
                <c:pt idx="9">
                  <c:v>83499</c:v>
                </c:pt>
                <c:pt idx="10">
                  <c:v>95459</c:v>
                </c:pt>
                <c:pt idx="11">
                  <c:v>105163</c:v>
                </c:pt>
                <c:pt idx="12">
                  <c:v>119468</c:v>
                </c:pt>
                <c:pt idx="13">
                  <c:v>120358</c:v>
                </c:pt>
                <c:pt idx="14">
                  <c:v>132581</c:v>
                </c:pt>
                <c:pt idx="15">
                  <c:v>133400</c:v>
                </c:pt>
                <c:pt idx="16">
                  <c:v>136981</c:v>
                </c:pt>
                <c:pt idx="17">
                  <c:v>164877</c:v>
                </c:pt>
                <c:pt idx="18">
                  <c:v>183408</c:v>
                </c:pt>
                <c:pt idx="19">
                  <c:v>198181</c:v>
                </c:pt>
                <c:pt idx="20">
                  <c:v>198748</c:v>
                </c:pt>
              </c:numCache>
            </c:numRef>
          </c:val>
          <c:extLst>
            <c:ext xmlns:c16="http://schemas.microsoft.com/office/drawing/2014/chart" uri="{C3380CC4-5D6E-409C-BE32-E72D297353CC}">
              <c16:uniqueId val="{00000000-9063-4BC1-9D54-539FB46544BA}"/>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Gloucester</c:v>
                </c:pt>
                <c:pt idx="8">
                  <c:v>Somerset</c:v>
                </c:pt>
                <c:pt idx="9">
                  <c:v>Mercer</c:v>
                </c:pt>
                <c:pt idx="10">
                  <c:v>Burlington</c:v>
                </c:pt>
                <c:pt idx="11">
                  <c:v>Morris</c:v>
                </c:pt>
                <c:pt idx="12">
                  <c:v>Camden</c:v>
                </c:pt>
                <c:pt idx="13">
                  <c:v>Passaic</c:v>
                </c:pt>
                <c:pt idx="14">
                  <c:v>Monmouth</c:v>
                </c:pt>
                <c:pt idx="15">
                  <c:v>Union</c:v>
                </c:pt>
                <c:pt idx="16">
                  <c:v>Hudson</c:v>
                </c:pt>
                <c:pt idx="17">
                  <c:v>Ocean</c:v>
                </c:pt>
                <c:pt idx="18">
                  <c:v>Middlesex</c:v>
                </c:pt>
                <c:pt idx="19">
                  <c:v>Bergen</c:v>
                </c:pt>
                <c:pt idx="20">
                  <c:v>Essex</c:v>
                </c:pt>
              </c:strCache>
            </c:strRef>
          </c:cat>
          <c:val>
            <c:numRef>
              <c:f>Sheet1!$C$2:$C$22</c:f>
              <c:numCache>
                <c:formatCode>General</c:formatCode>
                <c:ptCount val="21"/>
                <c:pt idx="6">
                  <c:v>56576</c:v>
                </c:pt>
              </c:numCache>
            </c:numRef>
          </c:val>
          <c:extLst>
            <c:ext xmlns:c16="http://schemas.microsoft.com/office/drawing/2014/chart" uri="{C3380CC4-5D6E-409C-BE32-E72D297353CC}">
              <c16:uniqueId val="{00000000-CD40-4C5E-BA4A-9EDFAF8CBF63}"/>
            </c:ext>
          </c:extLst>
        </c:ser>
        <c:dLbls>
          <c:dLblPos val="outEnd"/>
          <c:showLegendKey val="0"/>
          <c:showVal val="1"/>
          <c:showCatName val="0"/>
          <c:showSerName val="0"/>
          <c:showPercent val="0"/>
          <c:showBubbleSize val="0"/>
        </c:dLbls>
        <c:gapWidth val="182"/>
        <c:axId val="341899544"/>
        <c:axId val="341899936"/>
      </c:barChart>
      <c:catAx>
        <c:axId val="34189954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1899936"/>
        <c:crosses val="autoZero"/>
        <c:auto val="1"/>
        <c:lblAlgn val="ctr"/>
        <c:lblOffset val="100"/>
        <c:noMultiLvlLbl val="0"/>
      </c:catAx>
      <c:valAx>
        <c:axId val="341899936"/>
        <c:scaling>
          <c:orientation val="minMax"/>
        </c:scaling>
        <c:delete val="1"/>
        <c:axPos val="b"/>
        <c:numFmt formatCode="General" sourceLinked="1"/>
        <c:majorTickMark val="none"/>
        <c:minorTickMark val="none"/>
        <c:tickLblPos val="nextTo"/>
        <c:crossAx val="34189954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22732683449082225"/>
          <c:y val="1.9357888513192685E-3"/>
          <c:w val="0.61270764791818322"/>
          <c:h val="0.78863229168083471"/>
        </c:manualLayout>
      </c:layout>
      <c:pieChart>
        <c:varyColors val="1"/>
        <c:ser>
          <c:idx val="0"/>
          <c:order val="0"/>
          <c:tx>
            <c:strRef>
              <c:f>Sheet1!$B$1</c:f>
              <c:strCache>
                <c:ptCount val="1"/>
                <c:pt idx="0">
                  <c:v>Column2</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1-BF8B-40F5-80D4-8A0158538DDC}"/>
              </c:ext>
            </c:extLst>
          </c:dPt>
          <c:dPt>
            <c:idx val="1"/>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3-BF8B-40F5-80D4-8A0158538DDC}"/>
              </c:ext>
            </c:extLst>
          </c:dPt>
          <c:dPt>
            <c:idx val="2"/>
            <c:bubble3D val="0"/>
            <c:spPr>
              <a:solidFill>
                <a:srgbClr val="C00000"/>
              </a:solidFill>
              <a:ln w="19050">
                <a:solidFill>
                  <a:schemeClr val="lt1"/>
                </a:solidFill>
              </a:ln>
              <a:effectLst/>
            </c:spPr>
            <c:extLst>
              <c:ext xmlns:c16="http://schemas.microsoft.com/office/drawing/2014/chart" uri="{C3380CC4-5D6E-409C-BE32-E72D297353CC}">
                <c16:uniqueId val="{00000005-BF8B-40F5-80D4-8A0158538DDC}"/>
              </c:ext>
            </c:extLst>
          </c:dPt>
          <c:dPt>
            <c:idx val="3"/>
            <c:bubble3D val="0"/>
            <c:spPr>
              <a:solidFill>
                <a:srgbClr val="C00000"/>
              </a:solidFill>
              <a:ln w="19050">
                <a:solidFill>
                  <a:schemeClr val="lt1"/>
                </a:solidFill>
              </a:ln>
              <a:effectLst/>
            </c:spPr>
            <c:extLst>
              <c:ext xmlns:c16="http://schemas.microsoft.com/office/drawing/2014/chart" uri="{C3380CC4-5D6E-409C-BE32-E72D297353CC}">
                <c16:uniqueId val="{00000007-BF8B-40F5-80D4-8A0158538DDC}"/>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9-BF8B-40F5-80D4-8A0158538DDC}"/>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B-BF8B-40F5-80D4-8A0158538DDC}"/>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D-BF8B-40F5-80D4-8A0158538DDC}"/>
              </c:ext>
            </c:extLst>
          </c:dPt>
          <c:dPt>
            <c:idx val="7"/>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F-BF8B-40F5-80D4-8A0158538DDC}"/>
              </c:ext>
            </c:extLst>
          </c:dPt>
          <c:dPt>
            <c:idx val="8"/>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11-BF8B-40F5-80D4-8A0158538DDC}"/>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0"/>
            <c:showCatName val="0"/>
            <c:showSerName val="0"/>
            <c:showPercent val="1"/>
            <c:showBubbleSize val="0"/>
            <c:showLeaderLines val="0"/>
            <c:extLst>
              <c:ext xmlns:c15="http://schemas.microsoft.com/office/drawing/2012/chart" uri="{CE6537A1-D6FC-4f65-9D91-7224C49458BB}"/>
            </c:extLst>
          </c:dLbls>
          <c:cat>
            <c:strRef>
              <c:f>Sheet1!$A$2:$A$4</c:f>
              <c:strCache>
                <c:ptCount val="3"/>
                <c:pt idx="0">
                  <c:v>&lt;6 years old</c:v>
                </c:pt>
                <c:pt idx="1">
                  <c:v>6-11 years old</c:v>
                </c:pt>
                <c:pt idx="2">
                  <c:v>12-17 years old</c:v>
                </c:pt>
              </c:strCache>
            </c:strRef>
          </c:cat>
          <c:val>
            <c:numRef>
              <c:f>Sheet1!$B$2:$B$4</c:f>
              <c:numCache>
                <c:formatCode>General</c:formatCode>
                <c:ptCount val="3"/>
                <c:pt idx="0">
                  <c:v>17652</c:v>
                </c:pt>
                <c:pt idx="1">
                  <c:v>18055</c:v>
                </c:pt>
                <c:pt idx="2">
                  <c:v>20869</c:v>
                </c:pt>
              </c:numCache>
            </c:numRef>
          </c:val>
          <c:extLst>
            <c:ext xmlns:c16="http://schemas.microsoft.com/office/drawing/2014/chart" uri="{C3380CC4-5D6E-409C-BE32-E72D297353CC}">
              <c16:uniqueId val="{00000012-BF8B-40F5-80D4-8A0158538DDC}"/>
            </c:ext>
          </c:extLst>
        </c:ser>
        <c:dLbls>
          <c:showLegendKey val="0"/>
          <c:showVal val="0"/>
          <c:showCatName val="0"/>
          <c:showSerName val="0"/>
          <c:showPercent val="0"/>
          <c:showBubbleSize val="0"/>
          <c:showLeaderLines val="0"/>
        </c:dLbls>
        <c:firstSliceAng val="0"/>
      </c:pieChart>
      <c:spPr>
        <a:noFill/>
        <a:ln>
          <a:noFill/>
        </a:ln>
        <a:effectLst/>
      </c:spPr>
    </c:plotArea>
    <c:legend>
      <c:legendPos val="b"/>
      <c:layout>
        <c:manualLayout>
          <c:xMode val="edge"/>
          <c:yMode val="edge"/>
          <c:x val="2.8630722398595394E-2"/>
          <c:y val="0.88694641230867255"/>
          <c:w val="0.97136927760140446"/>
          <c:h val="9.4686048939668296E-2"/>
        </c:manualLayout>
      </c:layout>
      <c:overlay val="0"/>
      <c:spPr>
        <a:noFill/>
        <a:ln>
          <a:noFill/>
        </a:ln>
        <a:effectLst/>
      </c:spPr>
      <c:txPr>
        <a:bodyPr rot="0" spcFirstLastPara="1" vertOverflow="ellipsis" vert="horz" wrap="square" anchor="ctr" anchorCtr="1"/>
        <a:lstStyle/>
        <a:p>
          <a:pPr rtl="0">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730118110236221"/>
          <c:y val="2.6953335422200752E-2"/>
          <c:w val="0.84538238188976378"/>
          <c:h val="0.91863758510462601"/>
        </c:manualLayout>
      </c:layout>
      <c:barChart>
        <c:barDir val="bar"/>
        <c:grouping val="clustered"/>
        <c:varyColors val="0"/>
        <c:ser>
          <c:idx val="0"/>
          <c:order val="0"/>
          <c:tx>
            <c:strRef>
              <c:f>Sheet1!$B$1</c:f>
              <c:strCache>
                <c:ptCount val="1"/>
                <c:pt idx="0">
                  <c:v>Total children by municipality </c:v>
                </c:pt>
              </c:strCache>
            </c:strRef>
          </c:tx>
          <c:spPr>
            <a:solidFill>
              <a:srgbClr val="C00000"/>
            </a:solidFill>
            <a:ln>
              <a:noFill/>
            </a:ln>
            <a:effectLst/>
          </c:spPr>
          <c:invertIfNegative val="0"/>
          <c:dLbls>
            <c:numFmt formatCode="#,##0" sourceLinked="0"/>
            <c:spPr>
              <a:solidFill>
                <a:schemeClr val="lt1"/>
              </a:solidFill>
              <a:ln>
                <a:no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strRef>
              <c:f>Sheet1!$A$2:$A$21</c:f>
              <c:strCache>
                <c:ptCount val="20"/>
                <c:pt idx="0">
                  <c:v>Egg Harbor township</c:v>
                </c:pt>
                <c:pt idx="1">
                  <c:v>Atlantic City city</c:v>
                </c:pt>
                <c:pt idx="2">
                  <c:v>Galloway township</c:v>
                </c:pt>
                <c:pt idx="3">
                  <c:v>Hamilton township</c:v>
                </c:pt>
                <c:pt idx="4">
                  <c:v>Pleasantville city</c:v>
                </c:pt>
                <c:pt idx="5">
                  <c:v>Hammonton town</c:v>
                </c:pt>
                <c:pt idx="6">
                  <c:v>Absecon city</c:v>
                </c:pt>
                <c:pt idx="7">
                  <c:v>Somers Point city</c:v>
                </c:pt>
                <c:pt idx="8">
                  <c:v>Linwood city</c:v>
                </c:pt>
                <c:pt idx="9">
                  <c:v>Northfield city</c:v>
                </c:pt>
                <c:pt idx="10">
                  <c:v>Buena Vista township</c:v>
                </c:pt>
                <c:pt idx="11">
                  <c:v>Mullica township</c:v>
                </c:pt>
                <c:pt idx="12">
                  <c:v>Ventnor City city</c:v>
                </c:pt>
                <c:pt idx="13">
                  <c:v>Egg Harbor City city</c:v>
                </c:pt>
                <c:pt idx="14">
                  <c:v>Buena borough</c:v>
                </c:pt>
                <c:pt idx="15">
                  <c:v>Margate City city</c:v>
                </c:pt>
                <c:pt idx="16">
                  <c:v>Brigantine city</c:v>
                </c:pt>
                <c:pt idx="17">
                  <c:v>Estell Manor city</c:v>
                </c:pt>
                <c:pt idx="18">
                  <c:v>Folsom borough</c:v>
                </c:pt>
                <c:pt idx="19">
                  <c:v>Weymouth township</c:v>
                </c:pt>
              </c:strCache>
            </c:strRef>
          </c:cat>
          <c:val>
            <c:numRef>
              <c:f>Sheet1!$B$2:$B$21</c:f>
              <c:numCache>
                <c:formatCode>0</c:formatCode>
                <c:ptCount val="20"/>
                <c:pt idx="0">
                  <c:v>10994</c:v>
                </c:pt>
                <c:pt idx="1">
                  <c:v>10135</c:v>
                </c:pt>
                <c:pt idx="2">
                  <c:v>6705</c:v>
                </c:pt>
                <c:pt idx="3">
                  <c:v>5645</c:v>
                </c:pt>
                <c:pt idx="4">
                  <c:v>5007</c:v>
                </c:pt>
                <c:pt idx="5">
                  <c:v>3077</c:v>
                </c:pt>
                <c:pt idx="6">
                  <c:v>2049</c:v>
                </c:pt>
                <c:pt idx="7">
                  <c:v>2016</c:v>
                </c:pt>
                <c:pt idx="8">
                  <c:v>1616</c:v>
                </c:pt>
                <c:pt idx="9">
                  <c:v>1513</c:v>
                </c:pt>
                <c:pt idx="10">
                  <c:v>1283</c:v>
                </c:pt>
                <c:pt idx="11">
                  <c:v>1256</c:v>
                </c:pt>
                <c:pt idx="12">
                  <c:v>1247</c:v>
                </c:pt>
                <c:pt idx="13">
                  <c:v>1144</c:v>
                </c:pt>
                <c:pt idx="14">
                  <c:v>978</c:v>
                </c:pt>
                <c:pt idx="15">
                  <c:v>753</c:v>
                </c:pt>
                <c:pt idx="16">
                  <c:v>737</c:v>
                </c:pt>
                <c:pt idx="17">
                  <c:v>398</c:v>
                </c:pt>
                <c:pt idx="18">
                  <c:v>323</c:v>
                </c:pt>
                <c:pt idx="19">
                  <c:v>269</c:v>
                </c:pt>
              </c:numCache>
            </c:numRef>
          </c:val>
          <c:extLst>
            <c:ext xmlns:c16="http://schemas.microsoft.com/office/drawing/2014/chart" uri="{C3380CC4-5D6E-409C-BE32-E72D297353CC}">
              <c16:uniqueId val="{00000000-6482-4CBC-BB12-35CB246AF4A0}"/>
            </c:ext>
          </c:extLst>
        </c:ser>
        <c:dLbls>
          <c:showLegendKey val="0"/>
          <c:showVal val="0"/>
          <c:showCatName val="0"/>
          <c:showSerName val="0"/>
          <c:showPercent val="0"/>
          <c:showBubbleSize val="0"/>
        </c:dLbls>
        <c:gapWidth val="150"/>
        <c:axId val="342400376"/>
        <c:axId val="342400768"/>
      </c:barChart>
      <c:catAx>
        <c:axId val="34240037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0768"/>
        <c:crosses val="autoZero"/>
        <c:auto val="1"/>
        <c:lblAlgn val="ctr"/>
        <c:lblOffset val="100"/>
        <c:noMultiLvlLbl val="0"/>
      </c:catAx>
      <c:valAx>
        <c:axId val="342400768"/>
        <c:scaling>
          <c:orientation val="minMax"/>
        </c:scaling>
        <c:delete val="0"/>
        <c:axPos val="b"/>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037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of children in single-parent households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2020</c:v>
                </c:pt>
                <c:pt idx="1">
                  <c:v>2021</c:v>
                </c:pt>
                <c:pt idx="2">
                  <c:v>2022</c:v>
                </c:pt>
                <c:pt idx="3">
                  <c:v>2023</c:v>
                </c:pt>
                <c:pt idx="4">
                  <c:v>2024</c:v>
                </c:pt>
              </c:numCache>
            </c:numRef>
          </c:cat>
          <c:val>
            <c:numRef>
              <c:f>Sheet1!$B$2:$B$6</c:f>
              <c:numCache>
                <c:formatCode>0%</c:formatCode>
                <c:ptCount val="5"/>
                <c:pt idx="0">
                  <c:v>0.41</c:v>
                </c:pt>
                <c:pt idx="1">
                  <c:v>0.3</c:v>
                </c:pt>
                <c:pt idx="2">
                  <c:v>0.28999999999999998</c:v>
                </c:pt>
                <c:pt idx="3">
                  <c:v>0.27</c:v>
                </c:pt>
                <c:pt idx="4">
                  <c:v>0.24598409300999999</c:v>
                </c:pt>
              </c:numCache>
            </c:numRef>
          </c:val>
          <c:smooth val="0"/>
          <c:extLst>
            <c:ext xmlns:c16="http://schemas.microsoft.com/office/drawing/2014/chart" uri="{C3380CC4-5D6E-409C-BE32-E72D297353CC}">
              <c16:uniqueId val="{00000000-3FB0-41A0-801A-3DE889D1DC6D}"/>
            </c:ext>
          </c:extLst>
        </c:ser>
        <c:dLbls>
          <c:showLegendKey val="0"/>
          <c:showVal val="0"/>
          <c:showCatName val="0"/>
          <c:showSerName val="0"/>
          <c:showPercent val="0"/>
          <c:showBubbleSize val="0"/>
        </c:dLbls>
        <c:marker val="1"/>
        <c:smooth val="0"/>
        <c:axId val="344570432"/>
        <c:axId val="344570824"/>
      </c:lineChart>
      <c:catAx>
        <c:axId val="344570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0824"/>
        <c:crosses val="autoZero"/>
        <c:auto val="1"/>
        <c:lblAlgn val="ctr"/>
        <c:lblOffset val="100"/>
        <c:noMultiLvlLbl val="0"/>
      </c:catAx>
      <c:valAx>
        <c:axId val="344570824"/>
        <c:scaling>
          <c:orientation val="minMax"/>
          <c:max val="0.60000000000000009"/>
          <c:min val="0"/>
        </c:scaling>
        <c:delete val="0"/>
        <c:axPos val="l"/>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043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 Severe Housing Cost Burden</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Salem</c:v>
                </c:pt>
                <c:pt idx="2">
                  <c:v>Camden</c:v>
                </c:pt>
                <c:pt idx="3">
                  <c:v>Cumberland</c:v>
                </c:pt>
                <c:pt idx="4">
                  <c:v>Hudson</c:v>
                </c:pt>
                <c:pt idx="5">
                  <c:v>Passaic</c:v>
                </c:pt>
                <c:pt idx="6">
                  <c:v>Mercer</c:v>
                </c:pt>
                <c:pt idx="7">
                  <c:v>Atlantic</c:v>
                </c:pt>
                <c:pt idx="8">
                  <c:v>Union</c:v>
                </c:pt>
                <c:pt idx="9">
                  <c:v>Burlington</c:v>
                </c:pt>
                <c:pt idx="10">
                  <c:v>Gloucester</c:v>
                </c:pt>
                <c:pt idx="11">
                  <c:v>Cape May</c:v>
                </c:pt>
                <c:pt idx="12">
                  <c:v>Warren</c:v>
                </c:pt>
                <c:pt idx="13">
                  <c:v>Middlesex</c:v>
                </c:pt>
                <c:pt idx="14">
                  <c:v>Sussex</c:v>
                </c:pt>
                <c:pt idx="15">
                  <c:v>Monmouth</c:v>
                </c:pt>
                <c:pt idx="16">
                  <c:v>Bergen</c:v>
                </c:pt>
                <c:pt idx="17">
                  <c:v>Somerset</c:v>
                </c:pt>
                <c:pt idx="18">
                  <c:v>Ocean</c:v>
                </c:pt>
                <c:pt idx="19">
                  <c:v>Morris</c:v>
                </c:pt>
                <c:pt idx="20">
                  <c:v>Hunterdon</c:v>
                </c:pt>
              </c:strCache>
            </c:strRef>
          </c:cat>
          <c:val>
            <c:numRef>
              <c:f>Sheet1!$B$2:$B$22</c:f>
              <c:numCache>
                <c:formatCode>0%</c:formatCode>
                <c:ptCount val="21"/>
                <c:pt idx="0">
                  <c:v>0.33580115287000001</c:v>
                </c:pt>
                <c:pt idx="1">
                  <c:v>0.31455365452</c:v>
                </c:pt>
                <c:pt idx="2">
                  <c:v>0.31106109706000001</c:v>
                </c:pt>
                <c:pt idx="3">
                  <c:v>0.29588823882999998</c:v>
                </c:pt>
                <c:pt idx="4">
                  <c:v>0.27035108629999999</c:v>
                </c:pt>
                <c:pt idx="5">
                  <c:v>0.26977240166999999</c:v>
                </c:pt>
                <c:pt idx="6" formatCode="General">
                  <c:v>0.26496799756</c:v>
                </c:pt>
                <c:pt idx="8">
                  <c:v>0.23243611942</c:v>
                </c:pt>
                <c:pt idx="9">
                  <c:v>0.20649138521999999</c:v>
                </c:pt>
                <c:pt idx="10">
                  <c:v>0.20253164557</c:v>
                </c:pt>
                <c:pt idx="11">
                  <c:v>0.19926797071999999</c:v>
                </c:pt>
                <c:pt idx="12">
                  <c:v>0.18003489414000001</c:v>
                </c:pt>
                <c:pt idx="13">
                  <c:v>0.17385718296</c:v>
                </c:pt>
                <c:pt idx="14">
                  <c:v>0.17218613946</c:v>
                </c:pt>
                <c:pt idx="15">
                  <c:v>0.15980490282000001</c:v>
                </c:pt>
                <c:pt idx="16">
                  <c:v>0.14838393241</c:v>
                </c:pt>
                <c:pt idx="17">
                  <c:v>0.13894751174</c:v>
                </c:pt>
                <c:pt idx="18">
                  <c:v>0.12793593281000001</c:v>
                </c:pt>
                <c:pt idx="19">
                  <c:v>0.12302857088999999</c:v>
                </c:pt>
                <c:pt idx="20">
                  <c:v>0.12011975066</c:v>
                </c:pt>
              </c:numCache>
            </c:numRef>
          </c:val>
          <c:extLst>
            <c:ext xmlns:c16="http://schemas.microsoft.com/office/drawing/2014/chart" uri="{C3380CC4-5D6E-409C-BE32-E72D297353CC}">
              <c16:uniqueId val="{00000000-6702-451C-8499-3D6CAE024F52}"/>
            </c:ext>
          </c:extLst>
        </c:ser>
        <c:ser>
          <c:idx val="1"/>
          <c:order val="1"/>
          <c:tx>
            <c:strRef>
              <c:f>Sheet1!$C$1</c:f>
              <c:strCache>
                <c:ptCount val="1"/>
                <c:pt idx="0">
                  <c:v>County</c:v>
                </c:pt>
              </c:strCache>
            </c:strRef>
          </c:tx>
          <c:spPr>
            <a:solidFill>
              <a:schemeClr val="bg1">
                <a:lumMod val="75000"/>
              </a:schemeClr>
            </a:solidFill>
            <a:ln>
              <a:noFill/>
            </a:ln>
            <a:effectLst/>
          </c:spPr>
          <c:invertIfNegative val="0"/>
          <c:dPt>
            <c:idx val="20"/>
            <c:invertIfNegative val="0"/>
            <c:bubble3D val="0"/>
            <c:spPr>
              <a:solidFill>
                <a:schemeClr val="bg1">
                  <a:lumMod val="75000"/>
                </a:schemeClr>
              </a:solidFill>
              <a:ln>
                <a:noFill/>
              </a:ln>
              <a:effectLst/>
            </c:spPr>
            <c:extLst>
              <c:ext xmlns:c16="http://schemas.microsoft.com/office/drawing/2014/chart" uri="{C3380CC4-5D6E-409C-BE32-E72D297353CC}">
                <c16:uniqueId val="{00000002-6702-451C-8499-3D6CAE024F52}"/>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Salem</c:v>
                </c:pt>
                <c:pt idx="2">
                  <c:v>Camden</c:v>
                </c:pt>
                <c:pt idx="3">
                  <c:v>Cumberland</c:v>
                </c:pt>
                <c:pt idx="4">
                  <c:v>Hudson</c:v>
                </c:pt>
                <c:pt idx="5">
                  <c:v>Passaic</c:v>
                </c:pt>
                <c:pt idx="6">
                  <c:v>Mercer</c:v>
                </c:pt>
                <c:pt idx="7">
                  <c:v>Atlantic</c:v>
                </c:pt>
                <c:pt idx="8">
                  <c:v>Union</c:v>
                </c:pt>
                <c:pt idx="9">
                  <c:v>Burlington</c:v>
                </c:pt>
                <c:pt idx="10">
                  <c:v>Gloucester</c:v>
                </c:pt>
                <c:pt idx="11">
                  <c:v>Cape May</c:v>
                </c:pt>
                <c:pt idx="12">
                  <c:v>Warren</c:v>
                </c:pt>
                <c:pt idx="13">
                  <c:v>Middlesex</c:v>
                </c:pt>
                <c:pt idx="14">
                  <c:v>Sussex</c:v>
                </c:pt>
                <c:pt idx="15">
                  <c:v>Monmouth</c:v>
                </c:pt>
                <c:pt idx="16">
                  <c:v>Bergen</c:v>
                </c:pt>
                <c:pt idx="17">
                  <c:v>Somerset</c:v>
                </c:pt>
                <c:pt idx="18">
                  <c:v>Ocean</c:v>
                </c:pt>
                <c:pt idx="19">
                  <c:v>Morris</c:v>
                </c:pt>
                <c:pt idx="20">
                  <c:v>Hunterdon</c:v>
                </c:pt>
              </c:strCache>
            </c:strRef>
          </c:cat>
          <c:val>
            <c:numRef>
              <c:f>Sheet1!$C$2:$C$22</c:f>
              <c:numCache>
                <c:formatCode>General</c:formatCode>
                <c:ptCount val="21"/>
                <c:pt idx="7">
                  <c:v>0.24598409300999999</c:v>
                </c:pt>
              </c:numCache>
            </c:numRef>
          </c:val>
          <c:extLst>
            <c:ext xmlns:c16="http://schemas.microsoft.com/office/drawing/2014/chart" uri="{C3380CC4-5D6E-409C-BE32-E72D297353CC}">
              <c16:uniqueId val="{00000003-6702-451C-8499-3D6CAE024F52}"/>
            </c:ext>
          </c:extLst>
        </c:ser>
        <c:ser>
          <c:idx val="2"/>
          <c:order val="2"/>
          <c:tx>
            <c:strRef>
              <c:f>Sheet1!$D$1</c:f>
              <c:strCache>
                <c:ptCount val="1"/>
                <c:pt idx="0">
                  <c:v>NJ Avg. 21%</c:v>
                </c:pt>
              </c:strCache>
            </c:strRef>
          </c:tx>
          <c:spPr>
            <a:solidFill>
              <a:schemeClr val="bg1"/>
            </a:solidFill>
            <a:ln>
              <a:noFill/>
            </a:ln>
            <a:effectLst/>
          </c:spPr>
          <c:invertIfNegative val="0"/>
          <c:trendline>
            <c:name>NJ avg 19%</c:name>
            <c:spPr>
              <a:ln w="19050" cap="rnd">
                <a:solidFill>
                  <a:schemeClr val="bg1">
                    <a:lumMod val="75000"/>
                  </a:schemeClr>
                </a:solidFill>
                <a:prstDash val="sysDot"/>
              </a:ln>
              <a:effectLst/>
            </c:spPr>
            <c:trendlineType val="linear"/>
            <c:dispRSqr val="0"/>
            <c:dispEq val="0"/>
          </c:trendline>
          <c:cat>
            <c:strRef>
              <c:f>Sheet1!$A$2:$A$22</c:f>
              <c:strCache>
                <c:ptCount val="21"/>
                <c:pt idx="0">
                  <c:v>Essex</c:v>
                </c:pt>
                <c:pt idx="1">
                  <c:v>Salem</c:v>
                </c:pt>
                <c:pt idx="2">
                  <c:v>Camden</c:v>
                </c:pt>
                <c:pt idx="3">
                  <c:v>Cumberland</c:v>
                </c:pt>
                <c:pt idx="4">
                  <c:v>Hudson</c:v>
                </c:pt>
                <c:pt idx="5">
                  <c:v>Passaic</c:v>
                </c:pt>
                <c:pt idx="6">
                  <c:v>Mercer</c:v>
                </c:pt>
                <c:pt idx="7">
                  <c:v>Atlantic</c:v>
                </c:pt>
                <c:pt idx="8">
                  <c:v>Union</c:v>
                </c:pt>
                <c:pt idx="9">
                  <c:v>Burlington</c:v>
                </c:pt>
                <c:pt idx="10">
                  <c:v>Gloucester</c:v>
                </c:pt>
                <c:pt idx="11">
                  <c:v>Cape May</c:v>
                </c:pt>
                <c:pt idx="12">
                  <c:v>Warren</c:v>
                </c:pt>
                <c:pt idx="13">
                  <c:v>Middlesex</c:v>
                </c:pt>
                <c:pt idx="14">
                  <c:v>Sussex</c:v>
                </c:pt>
                <c:pt idx="15">
                  <c:v>Monmouth</c:v>
                </c:pt>
                <c:pt idx="16">
                  <c:v>Bergen</c:v>
                </c:pt>
                <c:pt idx="17">
                  <c:v>Somerset</c:v>
                </c:pt>
                <c:pt idx="18">
                  <c:v>Ocean</c:v>
                </c:pt>
                <c:pt idx="19">
                  <c:v>Morris</c:v>
                </c:pt>
                <c:pt idx="20">
                  <c:v>Hunterdon</c:v>
                </c:pt>
              </c:strCache>
            </c:strRef>
          </c:cat>
          <c:val>
            <c:numRef>
              <c:f>Sheet1!$D$2:$D$22</c:f>
              <c:numCache>
                <c:formatCode>0%</c:formatCode>
                <c:ptCount val="21"/>
                <c:pt idx="0">
                  <c:v>0.21</c:v>
                </c:pt>
                <c:pt idx="1">
                  <c:v>0.21</c:v>
                </c:pt>
                <c:pt idx="2">
                  <c:v>0.21</c:v>
                </c:pt>
                <c:pt idx="3">
                  <c:v>0.21</c:v>
                </c:pt>
                <c:pt idx="4">
                  <c:v>0.21</c:v>
                </c:pt>
                <c:pt idx="5">
                  <c:v>0.21</c:v>
                </c:pt>
                <c:pt idx="6">
                  <c:v>0.21</c:v>
                </c:pt>
                <c:pt idx="7">
                  <c:v>0.21</c:v>
                </c:pt>
                <c:pt idx="8">
                  <c:v>0.21</c:v>
                </c:pt>
                <c:pt idx="9">
                  <c:v>0.21</c:v>
                </c:pt>
                <c:pt idx="10">
                  <c:v>0.21</c:v>
                </c:pt>
                <c:pt idx="11">
                  <c:v>0.21</c:v>
                </c:pt>
                <c:pt idx="12">
                  <c:v>0.21</c:v>
                </c:pt>
                <c:pt idx="13">
                  <c:v>0.21</c:v>
                </c:pt>
                <c:pt idx="14">
                  <c:v>0.21</c:v>
                </c:pt>
                <c:pt idx="15">
                  <c:v>0.21</c:v>
                </c:pt>
                <c:pt idx="16">
                  <c:v>0.21</c:v>
                </c:pt>
                <c:pt idx="17">
                  <c:v>0.21</c:v>
                </c:pt>
                <c:pt idx="18">
                  <c:v>0.21</c:v>
                </c:pt>
                <c:pt idx="19">
                  <c:v>0.21</c:v>
                </c:pt>
                <c:pt idx="20">
                  <c:v>0.21</c:v>
                </c:pt>
              </c:numCache>
            </c:numRef>
          </c:val>
          <c:extLst>
            <c:ext xmlns:c16="http://schemas.microsoft.com/office/drawing/2014/chart" uri="{C3380CC4-5D6E-409C-BE32-E72D297353CC}">
              <c16:uniqueId val="{00000004-6702-451C-8499-3D6CAE024F52}"/>
            </c:ext>
          </c:extLst>
        </c:ser>
        <c:dLbls>
          <c:showLegendKey val="0"/>
          <c:showVal val="0"/>
          <c:showCatName val="0"/>
          <c:showSerName val="0"/>
          <c:showPercent val="0"/>
          <c:showBubbleSize val="0"/>
        </c:dLbls>
        <c:gapWidth val="182"/>
        <c:axId val="339418056"/>
        <c:axId val="339418448"/>
      </c:barChart>
      <c:catAx>
        <c:axId val="339418056"/>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39418448"/>
        <c:crosses val="autoZero"/>
        <c:auto val="1"/>
        <c:lblAlgn val="ctr"/>
        <c:lblOffset val="100"/>
        <c:noMultiLvlLbl val="0"/>
      </c:catAx>
      <c:valAx>
        <c:axId val="339418448"/>
        <c:scaling>
          <c:orientation val="minMax"/>
        </c:scaling>
        <c:delete val="1"/>
        <c:axPos val="t"/>
        <c:numFmt formatCode="0%" sourceLinked="1"/>
        <c:majorTickMark val="none"/>
        <c:minorTickMark val="none"/>
        <c:tickLblPos val="nextTo"/>
        <c:crossAx val="339418056"/>
        <c:crosses val="autoZero"/>
        <c:crossBetween val="between"/>
      </c:valAx>
      <c:spPr>
        <a:noFill/>
        <a:ln>
          <a:noFill/>
        </a:ln>
        <a:effectLst/>
      </c:spPr>
    </c:plotArea>
    <c:legend>
      <c:legendPos val="b"/>
      <c:legendEntry>
        <c:idx val="0"/>
        <c:delete val="1"/>
      </c:legendEntry>
      <c:legendEntry>
        <c:idx val="1"/>
        <c:delete val="1"/>
      </c:legendEntry>
      <c:legendEntry>
        <c:idx val="3"/>
        <c:delete val="1"/>
      </c:legendEntry>
      <c:layout>
        <c:manualLayout>
          <c:xMode val="edge"/>
          <c:yMode val="edge"/>
          <c:x val="0.49028645049498071"/>
          <c:y val="0.8958318220302468"/>
          <c:w val="0.12667396653543306"/>
          <c:h val="5.087677535851710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tx>
            <c:strRef>
              <c:f>Sheet1!$A$2</c:f>
              <c:strCache>
                <c:ptCount val="1"/>
                <c:pt idx="0">
                  <c:v>Atlantic</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1-971D-4CBD-B4A3-29AB7ABBFF98}"/>
              </c:ext>
            </c:extLst>
          </c:dPt>
          <c:dPt>
            <c:idx val="1"/>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3-971D-4CBD-B4A3-29AB7ABBFF98}"/>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5-971D-4CBD-B4A3-29AB7ABBFF98}"/>
              </c:ext>
            </c:extLst>
          </c:dPt>
          <c:dPt>
            <c:idx val="3"/>
            <c:bubble3D val="0"/>
            <c:spPr>
              <a:solidFill>
                <a:schemeClr val="bg1">
                  <a:lumMod val="75000"/>
                </a:schemeClr>
              </a:solidFill>
              <a:ln w="19050">
                <a:solidFill>
                  <a:schemeClr val="lt1"/>
                </a:solidFill>
              </a:ln>
              <a:effectLst/>
            </c:spPr>
            <c:extLst>
              <c:ext xmlns:c16="http://schemas.microsoft.com/office/drawing/2014/chart" uri="{C3380CC4-5D6E-409C-BE32-E72D297353CC}">
                <c16:uniqueId val="{00000007-971D-4CBD-B4A3-29AB7ABBFF98}"/>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9-971D-4CBD-B4A3-29AB7ABBFF98}"/>
              </c:ext>
            </c:extLst>
          </c:dPt>
          <c:dPt>
            <c:idx val="5"/>
            <c:bubble3D val="0"/>
            <c:spPr>
              <a:solidFill>
                <a:srgbClr val="C00000"/>
              </a:solidFill>
              <a:ln w="19050">
                <a:solidFill>
                  <a:srgbClr val="FF0000"/>
                </a:solidFill>
              </a:ln>
              <a:effectLst/>
            </c:spPr>
            <c:extLst>
              <c:ext xmlns:c16="http://schemas.microsoft.com/office/drawing/2014/chart" uri="{C3380CC4-5D6E-409C-BE32-E72D297353CC}">
                <c16:uniqueId val="{0000000B-971D-4CBD-B4A3-29AB7ABBFF98}"/>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D-971D-4CBD-B4A3-29AB7ABBFF98}"/>
              </c:ext>
            </c:extLst>
          </c:dPt>
          <c:dLbls>
            <c:dLbl>
              <c:idx val="6"/>
              <c:layout>
                <c:manualLayout>
                  <c:x val="-1.4056224899598393E-2"/>
                  <c:y val="-2.8957531158417558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D-971D-4CBD-B4A3-29AB7ABBFF98}"/>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bg1"/>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Sheet1!$B$1:$H$1</c:f>
              <c:strCache>
                <c:ptCount val="7"/>
                <c:pt idx="0">
                  <c:v>Housing</c:v>
                </c:pt>
                <c:pt idx="1">
                  <c:v>Food </c:v>
                </c:pt>
                <c:pt idx="2">
                  <c:v>Transportation</c:v>
                </c:pt>
                <c:pt idx="3">
                  <c:v>Healthcare</c:v>
                </c:pt>
                <c:pt idx="4">
                  <c:v>Other Necessities</c:v>
                </c:pt>
                <c:pt idx="5">
                  <c:v>Childcare</c:v>
                </c:pt>
                <c:pt idx="6">
                  <c:v>Taxes</c:v>
                </c:pt>
              </c:strCache>
            </c:strRef>
          </c:cat>
          <c:val>
            <c:numRef>
              <c:f>Sheet1!$B$2:$H$2</c:f>
              <c:numCache>
                <c:formatCode>_("$"* #,##0_);_("$"* \(#,##0\);_("$"* "-"??_);_(@_)</c:formatCode>
                <c:ptCount val="7"/>
                <c:pt idx="0">
                  <c:v>1670</c:v>
                </c:pt>
                <c:pt idx="1">
                  <c:v>1052</c:v>
                </c:pt>
                <c:pt idx="2">
                  <c:v>1469</c:v>
                </c:pt>
                <c:pt idx="3">
                  <c:v>1403</c:v>
                </c:pt>
                <c:pt idx="4">
                  <c:v>916</c:v>
                </c:pt>
                <c:pt idx="5">
                  <c:v>1985</c:v>
                </c:pt>
                <c:pt idx="6">
                  <c:v>1335</c:v>
                </c:pt>
              </c:numCache>
            </c:numRef>
          </c:val>
          <c:extLst>
            <c:ext xmlns:c16="http://schemas.microsoft.com/office/drawing/2014/chart" uri="{C3380CC4-5D6E-409C-BE32-E72D297353CC}">
              <c16:uniqueId val="{00000000-8171-4647-B500-88806271EA70}"/>
            </c:ext>
          </c:extLst>
        </c:ser>
        <c:dLbls>
          <c:showLegendKey val="0"/>
          <c:showVal val="0"/>
          <c:showCatName val="0"/>
          <c:showSerName val="0"/>
          <c:showPercent val="0"/>
          <c:showBubbleSize val="0"/>
          <c:showLeaderLines val="1"/>
        </c:dLbls>
        <c:firstSliceAng val="0"/>
        <c:holeSize val="2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767741141732285"/>
          <c:y val="2.578124841404722E-2"/>
          <c:w val="0.86201008858267714"/>
          <c:h val="0.94843750317190556"/>
        </c:manualLayout>
      </c:layout>
      <c:barChart>
        <c:barDir val="bar"/>
        <c:grouping val="clustered"/>
        <c:varyColors val="0"/>
        <c:ser>
          <c:idx val="0"/>
          <c:order val="0"/>
          <c:tx>
            <c:strRef>
              <c:f>Sheet1!$B$1</c:f>
              <c:strCache>
                <c:ptCount val="1"/>
                <c:pt idx="0">
                  <c:v>Series 1</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Salem</c:v>
                </c:pt>
                <c:pt idx="3">
                  <c:v>Camden</c:v>
                </c:pt>
                <c:pt idx="4">
                  <c:v>Warren</c:v>
                </c:pt>
                <c:pt idx="5">
                  <c:v>Cape May</c:v>
                </c:pt>
                <c:pt idx="6">
                  <c:v>Passaic</c:v>
                </c:pt>
                <c:pt idx="7">
                  <c:v>Essex</c:v>
                </c:pt>
                <c:pt idx="8">
                  <c:v>Gloucester</c:v>
                </c:pt>
                <c:pt idx="9">
                  <c:v>Hudson</c:v>
                </c:pt>
                <c:pt idx="10">
                  <c:v>Ocean</c:v>
                </c:pt>
                <c:pt idx="11">
                  <c:v>Sussex</c:v>
                </c:pt>
                <c:pt idx="12">
                  <c:v>Mercer</c:v>
                </c:pt>
                <c:pt idx="13">
                  <c:v>Union</c:v>
                </c:pt>
                <c:pt idx="14">
                  <c:v>Monmouth</c:v>
                </c:pt>
                <c:pt idx="15">
                  <c:v>Bergen</c:v>
                </c:pt>
                <c:pt idx="16">
                  <c:v>Burlington</c:v>
                </c:pt>
                <c:pt idx="17">
                  <c:v>Middlesex</c:v>
                </c:pt>
                <c:pt idx="18">
                  <c:v>Hunterdon</c:v>
                </c:pt>
                <c:pt idx="19">
                  <c:v>Morris</c:v>
                </c:pt>
                <c:pt idx="20">
                  <c:v>Somerset</c:v>
                </c:pt>
              </c:strCache>
            </c:strRef>
          </c:cat>
          <c:val>
            <c:numRef>
              <c:f>Sheet1!$B$2:$B$22</c:f>
              <c:numCache>
                <c:formatCode>General</c:formatCode>
                <c:ptCount val="21"/>
                <c:pt idx="0" formatCode="&quot;$&quot;#,##0_);[Red]\(&quot;$&quot;#,##0\)">
                  <c:v>114822</c:v>
                </c:pt>
                <c:pt idx="2" formatCode="&quot;$&quot;#,##0_);[Red]\(&quot;$&quot;#,##0\)">
                  <c:v>118487</c:v>
                </c:pt>
                <c:pt idx="3" formatCode="&quot;$&quot;#,##0_);[Red]\(&quot;$&quot;#,##0\)">
                  <c:v>118814</c:v>
                </c:pt>
                <c:pt idx="4" formatCode="&quot;$&quot;#,##0_);[Red]\(&quot;$&quot;#,##0\)">
                  <c:v>119487</c:v>
                </c:pt>
                <c:pt idx="5" formatCode="&quot;$&quot;#,##0_);[Red]\(&quot;$&quot;#,##0\)">
                  <c:v>120253</c:v>
                </c:pt>
                <c:pt idx="6" formatCode="&quot;$&quot;#,##0_);[Red]\(&quot;$&quot;#,##0\)">
                  <c:v>122499</c:v>
                </c:pt>
                <c:pt idx="7" formatCode="&quot;$&quot;#,##0_);[Red]\(&quot;$&quot;#,##0\)">
                  <c:v>122979</c:v>
                </c:pt>
                <c:pt idx="8" formatCode="&quot;$&quot;#,##0_);[Red]\(&quot;$&quot;#,##0\)">
                  <c:v>125916</c:v>
                </c:pt>
                <c:pt idx="9" formatCode="&quot;$&quot;#,##0_);[Red]\(&quot;$&quot;#,##0\)">
                  <c:v>127925</c:v>
                </c:pt>
                <c:pt idx="10" formatCode="&quot;$&quot;#,##0_);[Red]\(&quot;$&quot;#,##0\)">
                  <c:v>128030</c:v>
                </c:pt>
                <c:pt idx="11" formatCode="&quot;$&quot;#,##0_);[Red]\(&quot;$&quot;#,##0\)">
                  <c:v>129044</c:v>
                </c:pt>
                <c:pt idx="12" formatCode="&quot;$&quot;#,##0_);[Red]\(&quot;$&quot;#,##0\)">
                  <c:v>129113</c:v>
                </c:pt>
                <c:pt idx="13" formatCode="&quot;$&quot;#,##0_);[Red]\(&quot;$&quot;#,##0\)">
                  <c:v>129165</c:v>
                </c:pt>
                <c:pt idx="14" formatCode="&quot;$&quot;#,##0_);[Red]\(&quot;$&quot;#,##0\)">
                  <c:v>131147</c:v>
                </c:pt>
                <c:pt idx="15" formatCode="&quot;$&quot;#,##0_);[Red]\(&quot;$&quot;#,##0\)">
                  <c:v>131215</c:v>
                </c:pt>
                <c:pt idx="16" formatCode="&quot;$&quot;#,##0_);[Red]\(&quot;$&quot;#,##0\)">
                  <c:v>132914</c:v>
                </c:pt>
                <c:pt idx="17" formatCode="&quot;$&quot;#,##0_);[Red]\(&quot;$&quot;#,##0\)">
                  <c:v>135189</c:v>
                </c:pt>
                <c:pt idx="18" formatCode="&quot;$&quot;#,##0_);[Red]\(&quot;$&quot;#,##0\)">
                  <c:v>136958</c:v>
                </c:pt>
                <c:pt idx="19" formatCode="&quot;$&quot;#,##0_);[Red]\(&quot;$&quot;#,##0\)">
                  <c:v>141336</c:v>
                </c:pt>
                <c:pt idx="20" formatCode="&quot;$&quot;#,##0_);[Red]\(&quot;$&quot;#,##0\)">
                  <c:v>143308</c:v>
                </c:pt>
              </c:numCache>
            </c:numRef>
          </c:val>
          <c:extLst>
            <c:ext xmlns:c16="http://schemas.microsoft.com/office/drawing/2014/chart" uri="{C3380CC4-5D6E-409C-BE32-E72D297353CC}">
              <c16:uniqueId val="{00000000-365B-42DE-9370-E3DA0E80A0EE}"/>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quot;$&quot;#,##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Salem</c:v>
                </c:pt>
                <c:pt idx="3">
                  <c:v>Camden</c:v>
                </c:pt>
                <c:pt idx="4">
                  <c:v>Warren</c:v>
                </c:pt>
                <c:pt idx="5">
                  <c:v>Cape May</c:v>
                </c:pt>
                <c:pt idx="6">
                  <c:v>Passaic</c:v>
                </c:pt>
                <c:pt idx="7">
                  <c:v>Essex</c:v>
                </c:pt>
                <c:pt idx="8">
                  <c:v>Gloucester</c:v>
                </c:pt>
                <c:pt idx="9">
                  <c:v>Hudson</c:v>
                </c:pt>
                <c:pt idx="10">
                  <c:v>Ocean</c:v>
                </c:pt>
                <c:pt idx="11">
                  <c:v>Sussex</c:v>
                </c:pt>
                <c:pt idx="12">
                  <c:v>Mercer</c:v>
                </c:pt>
                <c:pt idx="13">
                  <c:v>Union</c:v>
                </c:pt>
                <c:pt idx="14">
                  <c:v>Monmouth</c:v>
                </c:pt>
                <c:pt idx="15">
                  <c:v>Bergen</c:v>
                </c:pt>
                <c:pt idx="16">
                  <c:v>Burlington</c:v>
                </c:pt>
                <c:pt idx="17">
                  <c:v>Middlesex</c:v>
                </c:pt>
                <c:pt idx="18">
                  <c:v>Hunterdon</c:v>
                </c:pt>
                <c:pt idx="19">
                  <c:v>Morris</c:v>
                </c:pt>
                <c:pt idx="20">
                  <c:v>Somerset</c:v>
                </c:pt>
              </c:strCache>
            </c:strRef>
          </c:cat>
          <c:val>
            <c:numRef>
              <c:f>Sheet1!$C$2:$C$22</c:f>
              <c:numCache>
                <c:formatCode>General</c:formatCode>
                <c:ptCount val="21"/>
                <c:pt idx="1">
                  <c:v>117942</c:v>
                </c:pt>
              </c:numCache>
            </c:numRef>
          </c:val>
          <c:extLst>
            <c:ext xmlns:c16="http://schemas.microsoft.com/office/drawing/2014/chart" uri="{C3380CC4-5D6E-409C-BE32-E72D297353CC}">
              <c16:uniqueId val="{00000003-365B-42DE-9370-E3DA0E80A0EE}"/>
            </c:ext>
          </c:extLst>
        </c:ser>
        <c:dLbls>
          <c:showLegendKey val="0"/>
          <c:showVal val="0"/>
          <c:showCatName val="0"/>
          <c:showSerName val="0"/>
          <c:showPercent val="0"/>
          <c:showBubbleSize val="0"/>
        </c:dLbls>
        <c:gapWidth val="182"/>
        <c:axId val="343886536"/>
        <c:axId val="343886928"/>
      </c:barChart>
      <c:catAx>
        <c:axId val="34388653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886928"/>
        <c:crosses val="autoZero"/>
        <c:auto val="1"/>
        <c:lblAlgn val="ctr"/>
        <c:lblOffset val="100"/>
        <c:noMultiLvlLbl val="0"/>
      </c:catAx>
      <c:valAx>
        <c:axId val="343886928"/>
        <c:scaling>
          <c:orientation val="minMax"/>
        </c:scaling>
        <c:delete val="1"/>
        <c:axPos val="b"/>
        <c:numFmt formatCode="&quot;$&quot;#,##0_);[Red]\(&quot;$&quot;#,##0\)" sourceLinked="1"/>
        <c:majorTickMark val="none"/>
        <c:minorTickMark val="none"/>
        <c:tickLblPos val="nextTo"/>
        <c:crossAx val="34388653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Median Household Income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2019</c:v>
                </c:pt>
                <c:pt idx="1">
                  <c:v>*2020</c:v>
                </c:pt>
                <c:pt idx="2">
                  <c:v>2021</c:v>
                </c:pt>
                <c:pt idx="3">
                  <c:v>2022</c:v>
                </c:pt>
                <c:pt idx="4">
                  <c:v>2023</c:v>
                </c:pt>
              </c:strCache>
            </c:strRef>
          </c:cat>
          <c:val>
            <c:numRef>
              <c:f>Sheet1!$B$2:$B$6</c:f>
              <c:numCache>
                <c:formatCode>_("$"* #,##0_);_("$"* \(#,##0\);_("$"* "-"??_);_(@_)</c:formatCode>
                <c:ptCount val="5"/>
                <c:pt idx="0">
                  <c:v>63389</c:v>
                </c:pt>
                <c:pt idx="1">
                  <c:v>63680</c:v>
                </c:pt>
                <c:pt idx="2">
                  <c:v>66388</c:v>
                </c:pt>
                <c:pt idx="3">
                  <c:v>77248</c:v>
                </c:pt>
                <c:pt idx="4">
                  <c:v>77053</c:v>
                </c:pt>
              </c:numCache>
            </c:numRef>
          </c:val>
          <c:smooth val="0"/>
          <c:extLst>
            <c:ext xmlns:c16="http://schemas.microsoft.com/office/drawing/2014/chart" uri="{C3380CC4-5D6E-409C-BE32-E72D297353CC}">
              <c16:uniqueId val="{00000000-9CEB-49C5-8383-3FFA73E81C1C}"/>
            </c:ext>
          </c:extLst>
        </c:ser>
        <c:dLbls>
          <c:showLegendKey val="0"/>
          <c:showVal val="0"/>
          <c:showCatName val="0"/>
          <c:showSerName val="0"/>
          <c:showPercent val="0"/>
          <c:showBubbleSize val="0"/>
        </c:dLbls>
        <c:marker val="1"/>
        <c:smooth val="0"/>
        <c:axId val="343887712"/>
        <c:axId val="343888104"/>
      </c:lineChart>
      <c:catAx>
        <c:axId val="343887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3888104"/>
        <c:crosses val="autoZero"/>
        <c:auto val="1"/>
        <c:lblAlgn val="ctr"/>
        <c:lblOffset val="100"/>
        <c:noMultiLvlLbl val="0"/>
      </c:catAx>
      <c:valAx>
        <c:axId val="343888104"/>
        <c:scaling>
          <c:orientation val="minMax"/>
        </c:scaling>
        <c:delete val="1"/>
        <c:axPos val="l"/>
        <c:numFmt formatCode="_(&quot;$&quot;* #,##0_);_(&quot;$&quot;* \(#,##0\);_(&quot;$&quot;* &quot;-&quot;??_);_(@_)" sourceLinked="1"/>
        <c:majorTickMark val="out"/>
        <c:minorTickMark val="none"/>
        <c:tickLblPos val="nextTo"/>
        <c:crossAx val="34388771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991304937137274"/>
          <c:y val="3.4083286631144086E-2"/>
          <c:w val="0.83863633823441486"/>
          <c:h val="0.90939351331083618"/>
        </c:manualLayout>
      </c:layout>
      <c:barChart>
        <c:barDir val="bar"/>
        <c:grouping val="clustered"/>
        <c:varyColors val="0"/>
        <c:ser>
          <c:idx val="0"/>
          <c:order val="0"/>
          <c:tx>
            <c:strRef>
              <c:f>Sheet1!$B$1</c:f>
              <c:strCache>
                <c:ptCount val="1"/>
                <c:pt idx="0">
                  <c:v>Series 1</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Essex</c:v>
                </c:pt>
                <c:pt idx="3">
                  <c:v>Passaic</c:v>
                </c:pt>
                <c:pt idx="4">
                  <c:v>Camden</c:v>
                </c:pt>
                <c:pt idx="5">
                  <c:v>Cape May</c:v>
                </c:pt>
                <c:pt idx="6">
                  <c:v>Ocean</c:v>
                </c:pt>
                <c:pt idx="7">
                  <c:v>Salem</c:v>
                </c:pt>
                <c:pt idx="8">
                  <c:v>Hudson</c:v>
                </c:pt>
                <c:pt idx="9">
                  <c:v>Mercer</c:v>
                </c:pt>
                <c:pt idx="10">
                  <c:v>Gloucester</c:v>
                </c:pt>
                <c:pt idx="11">
                  <c:v>Warren</c:v>
                </c:pt>
                <c:pt idx="12">
                  <c:v>Union</c:v>
                </c:pt>
                <c:pt idx="13">
                  <c:v>Burlington</c:v>
                </c:pt>
                <c:pt idx="14">
                  <c:v>Middlesex</c:v>
                </c:pt>
                <c:pt idx="15">
                  <c:v>Sussex</c:v>
                </c:pt>
                <c:pt idx="16">
                  <c:v>Bergen</c:v>
                </c:pt>
                <c:pt idx="17">
                  <c:v>Monmouth</c:v>
                </c:pt>
                <c:pt idx="18">
                  <c:v>Morris</c:v>
                </c:pt>
                <c:pt idx="19">
                  <c:v>Hunterdon</c:v>
                </c:pt>
                <c:pt idx="20">
                  <c:v>Somerset</c:v>
                </c:pt>
              </c:strCache>
            </c:strRef>
          </c:cat>
          <c:val>
            <c:numRef>
              <c:f>Sheet1!$B$2:$B$22</c:f>
              <c:numCache>
                <c:formatCode>General</c:formatCode>
                <c:ptCount val="21"/>
                <c:pt idx="0" formatCode="_(&quot;$&quot;* #,##0_);_(&quot;$&quot;* \(#,##0\);_(&quot;$&quot;* &quot;-&quot;??_);_(@_)">
                  <c:v>64908</c:v>
                </c:pt>
                <c:pt idx="2" formatCode="_(&quot;$&quot;* #,##0_);_(&quot;$&quot;* \(#,##0\);_(&quot;$&quot;* &quot;-&quot;??_);_(@_)">
                  <c:v>80463</c:v>
                </c:pt>
                <c:pt idx="3" formatCode="_(&quot;$&quot;* #,##0_);_(&quot;$&quot;* \(#,##0\);_(&quot;$&quot;* &quot;-&quot;??_);_(@_)">
                  <c:v>82825</c:v>
                </c:pt>
                <c:pt idx="4" formatCode="_(&quot;$&quot;* #,##0_);_(&quot;$&quot;* \(#,##0\);_(&quot;$&quot;* &quot;-&quot;??_);_(@_)">
                  <c:v>83763</c:v>
                </c:pt>
                <c:pt idx="5" formatCode="_(&quot;$&quot;* #,##0_);_(&quot;$&quot;* \(#,##0\);_(&quot;$&quot;* &quot;-&quot;??_);_(@_)">
                  <c:v>84364</c:v>
                </c:pt>
                <c:pt idx="6" formatCode="_(&quot;$&quot;* #,##0_);_(&quot;$&quot;* \(#,##0\);_(&quot;$&quot;* &quot;-&quot;??_);_(@_)">
                  <c:v>85464</c:v>
                </c:pt>
                <c:pt idx="7" formatCode="_(&quot;$&quot;* #,##0_);_(&quot;$&quot;* \(#,##0\);_(&quot;$&quot;* &quot;-&quot;??_);_(@_)">
                  <c:v>87294</c:v>
                </c:pt>
                <c:pt idx="8" formatCode="_(&quot;$&quot;* #,##0_);_(&quot;$&quot;* \(#,##0\);_(&quot;$&quot;* &quot;-&quot;??_);_(@_)">
                  <c:v>89272</c:v>
                </c:pt>
                <c:pt idx="9" formatCode="_(&quot;$&quot;* #,##0_);_(&quot;$&quot;* \(#,##0\);_(&quot;$&quot;* &quot;-&quot;??_);_(@_)">
                  <c:v>96152</c:v>
                </c:pt>
                <c:pt idx="10" formatCode="_(&quot;$&quot;* #,##0_);_(&quot;$&quot;* \(#,##0\);_(&quot;$&quot;* &quot;-&quot;??_);_(@_)">
                  <c:v>97474</c:v>
                </c:pt>
                <c:pt idx="11" formatCode="_(&quot;$&quot;* #,##0_);_(&quot;$&quot;* \(#,##0\);_(&quot;$&quot;* &quot;-&quot;??_);_(@_)">
                  <c:v>100532</c:v>
                </c:pt>
                <c:pt idx="12" formatCode="_(&quot;$&quot;* #,##0_);_(&quot;$&quot;* \(#,##0\);_(&quot;$&quot;* &quot;-&quot;??_);_(@_)">
                  <c:v>101146</c:v>
                </c:pt>
                <c:pt idx="13" formatCode="_(&quot;$&quot;* #,##0_);_(&quot;$&quot;* \(#,##0\);_(&quot;$&quot;* &quot;-&quot;??_);_(@_)">
                  <c:v>102532</c:v>
                </c:pt>
                <c:pt idx="14" formatCode="_(&quot;$&quot;* #,##0_);_(&quot;$&quot;* \(#,##0\);_(&quot;$&quot;* &quot;-&quot;??_);_(@_)">
                  <c:v>105055</c:v>
                </c:pt>
                <c:pt idx="15" formatCode="_(&quot;$&quot;* #,##0_);_(&quot;$&quot;* \(#,##0\);_(&quot;$&quot;* &quot;-&quot;??_);_(@_)">
                  <c:v>110785</c:v>
                </c:pt>
                <c:pt idx="16" formatCode="_(&quot;$&quot;* #,##0_);_(&quot;$&quot;* \(#,##0\);_(&quot;$&quot;* &quot;-&quot;??_);_(@_)">
                  <c:v>116709</c:v>
                </c:pt>
                <c:pt idx="17" formatCode="_(&quot;$&quot;* #,##0_);_(&quot;$&quot;* \(#,##0\);_(&quot;$&quot;* &quot;-&quot;??_);_(@_)">
                  <c:v>118008</c:v>
                </c:pt>
                <c:pt idx="18" formatCode="_(&quot;$&quot;* #,##0_);_(&quot;$&quot;* \(#,##0\);_(&quot;$&quot;* &quot;-&quot;??_);_(@_)">
                  <c:v>134579</c:v>
                </c:pt>
                <c:pt idx="19" formatCode="_(&quot;$&quot;* #,##0_);_(&quot;$&quot;* \(#,##0\);_(&quot;$&quot;* &quot;-&quot;??_);_(@_)">
                  <c:v>137275</c:v>
                </c:pt>
                <c:pt idx="20" formatCode="_(&quot;$&quot;* #,##0_);_(&quot;$&quot;* \(#,##0\);_(&quot;$&quot;* &quot;-&quot;??_);_(@_)">
                  <c:v>142092</c:v>
                </c:pt>
              </c:numCache>
            </c:numRef>
          </c:val>
          <c:extLst>
            <c:ext xmlns:c16="http://schemas.microsoft.com/office/drawing/2014/chart" uri="{C3380CC4-5D6E-409C-BE32-E72D297353CC}">
              <c16:uniqueId val="{00000000-21A9-4ECC-B516-84D663BD2CFF}"/>
            </c:ext>
          </c:extLst>
        </c:ser>
        <c:ser>
          <c:idx val="1"/>
          <c:order val="1"/>
          <c:tx>
            <c:strRef>
              <c:f>Sheet1!$C$1</c:f>
              <c:strCache>
                <c:ptCount val="1"/>
                <c:pt idx="0">
                  <c:v>County</c:v>
                </c:pt>
              </c:strCache>
            </c:strRef>
          </c:tx>
          <c:spPr>
            <a:solidFill>
              <a:schemeClr val="bg1">
                <a:lumMod val="75000"/>
              </a:schemeClr>
            </a:solidFill>
            <a:ln>
              <a:solidFill>
                <a:schemeClr val="bg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Essex</c:v>
                </c:pt>
                <c:pt idx="3">
                  <c:v>Passaic</c:v>
                </c:pt>
                <c:pt idx="4">
                  <c:v>Camden</c:v>
                </c:pt>
                <c:pt idx="5">
                  <c:v>Cape May</c:v>
                </c:pt>
                <c:pt idx="6">
                  <c:v>Ocean</c:v>
                </c:pt>
                <c:pt idx="7">
                  <c:v>Salem</c:v>
                </c:pt>
                <c:pt idx="8">
                  <c:v>Hudson</c:v>
                </c:pt>
                <c:pt idx="9">
                  <c:v>Mercer</c:v>
                </c:pt>
                <c:pt idx="10">
                  <c:v>Gloucester</c:v>
                </c:pt>
                <c:pt idx="11">
                  <c:v>Warren</c:v>
                </c:pt>
                <c:pt idx="12">
                  <c:v>Union</c:v>
                </c:pt>
                <c:pt idx="13">
                  <c:v>Burlington</c:v>
                </c:pt>
                <c:pt idx="14">
                  <c:v>Middlesex</c:v>
                </c:pt>
                <c:pt idx="15">
                  <c:v>Sussex</c:v>
                </c:pt>
                <c:pt idx="16">
                  <c:v>Bergen</c:v>
                </c:pt>
                <c:pt idx="17">
                  <c:v>Monmouth</c:v>
                </c:pt>
                <c:pt idx="18">
                  <c:v>Morris</c:v>
                </c:pt>
                <c:pt idx="19">
                  <c:v>Hunterdon</c:v>
                </c:pt>
                <c:pt idx="20">
                  <c:v>Somerset</c:v>
                </c:pt>
              </c:strCache>
            </c:strRef>
          </c:cat>
          <c:val>
            <c:numRef>
              <c:f>Sheet1!$C$2:$C$22</c:f>
              <c:numCache>
                <c:formatCode>_("$"* #,##0_);_("$"* \(#,##0\);_("$"* "-"??_);_(@_)</c:formatCode>
                <c:ptCount val="21"/>
                <c:pt idx="1">
                  <c:v>77053</c:v>
                </c:pt>
              </c:numCache>
            </c:numRef>
          </c:val>
          <c:extLst>
            <c:ext xmlns:c16="http://schemas.microsoft.com/office/drawing/2014/chart" uri="{C3380CC4-5D6E-409C-BE32-E72D297353CC}">
              <c16:uniqueId val="{00000001-21A9-4ECC-B516-84D663BD2CFF}"/>
            </c:ext>
          </c:extLst>
        </c:ser>
        <c:ser>
          <c:idx val="2"/>
          <c:order val="2"/>
          <c:tx>
            <c:strRef>
              <c:f>Sheet1!$D$1</c:f>
              <c:strCache>
                <c:ptCount val="1"/>
                <c:pt idx="0">
                  <c:v>NJ Median $99,781</c:v>
                </c:pt>
              </c:strCache>
            </c:strRef>
          </c:tx>
          <c:spPr>
            <a:solidFill>
              <a:schemeClr val="bg1"/>
            </a:solidFill>
            <a:ln>
              <a:solidFill>
                <a:schemeClr val="bg1"/>
              </a:solidFill>
            </a:ln>
            <a:effectLst/>
          </c:spPr>
          <c:invertIfNegative val="0"/>
          <c:trendline>
            <c:name>NJ median $76,475</c:name>
            <c:spPr>
              <a:ln w="19050" cap="rnd">
                <a:solidFill>
                  <a:schemeClr val="accent3"/>
                </a:solidFill>
                <a:prstDash val="sysDot"/>
              </a:ln>
              <a:effectLst/>
            </c:spPr>
            <c:trendlineType val="linear"/>
            <c:dispRSqr val="0"/>
            <c:dispEq val="0"/>
          </c:trendline>
          <c:cat>
            <c:strRef>
              <c:f>Sheet1!$A$2:$A$22</c:f>
              <c:strCache>
                <c:ptCount val="21"/>
                <c:pt idx="0">
                  <c:v>Cumberland</c:v>
                </c:pt>
                <c:pt idx="1">
                  <c:v>Atlantic</c:v>
                </c:pt>
                <c:pt idx="2">
                  <c:v>Essex</c:v>
                </c:pt>
                <c:pt idx="3">
                  <c:v>Passaic</c:v>
                </c:pt>
                <c:pt idx="4">
                  <c:v>Camden</c:v>
                </c:pt>
                <c:pt idx="5">
                  <c:v>Cape May</c:v>
                </c:pt>
                <c:pt idx="6">
                  <c:v>Ocean</c:v>
                </c:pt>
                <c:pt idx="7">
                  <c:v>Salem</c:v>
                </c:pt>
                <c:pt idx="8">
                  <c:v>Hudson</c:v>
                </c:pt>
                <c:pt idx="9">
                  <c:v>Mercer</c:v>
                </c:pt>
                <c:pt idx="10">
                  <c:v>Gloucester</c:v>
                </c:pt>
                <c:pt idx="11">
                  <c:v>Warren</c:v>
                </c:pt>
                <c:pt idx="12">
                  <c:v>Union</c:v>
                </c:pt>
                <c:pt idx="13">
                  <c:v>Burlington</c:v>
                </c:pt>
                <c:pt idx="14">
                  <c:v>Middlesex</c:v>
                </c:pt>
                <c:pt idx="15">
                  <c:v>Sussex</c:v>
                </c:pt>
                <c:pt idx="16">
                  <c:v>Bergen</c:v>
                </c:pt>
                <c:pt idx="17">
                  <c:v>Monmouth</c:v>
                </c:pt>
                <c:pt idx="18">
                  <c:v>Morris</c:v>
                </c:pt>
                <c:pt idx="19">
                  <c:v>Hunterdon</c:v>
                </c:pt>
                <c:pt idx="20">
                  <c:v>Somerset</c:v>
                </c:pt>
              </c:strCache>
            </c:strRef>
          </c:cat>
          <c:val>
            <c:numRef>
              <c:f>Sheet1!$D$2:$D$22</c:f>
              <c:numCache>
                <c:formatCode>_("$"* #,##0_);_("$"* \(#,##0\);_("$"* "-"??_);_(@_)</c:formatCode>
                <c:ptCount val="21"/>
                <c:pt idx="0">
                  <c:v>99781</c:v>
                </c:pt>
                <c:pt idx="1">
                  <c:v>99781</c:v>
                </c:pt>
                <c:pt idx="2">
                  <c:v>99781</c:v>
                </c:pt>
                <c:pt idx="3">
                  <c:v>99781</c:v>
                </c:pt>
                <c:pt idx="4">
                  <c:v>99781</c:v>
                </c:pt>
                <c:pt idx="5">
                  <c:v>99781</c:v>
                </c:pt>
                <c:pt idx="6">
                  <c:v>99781</c:v>
                </c:pt>
                <c:pt idx="7">
                  <c:v>99781</c:v>
                </c:pt>
                <c:pt idx="8">
                  <c:v>99781</c:v>
                </c:pt>
                <c:pt idx="9">
                  <c:v>99781</c:v>
                </c:pt>
                <c:pt idx="10">
                  <c:v>99781</c:v>
                </c:pt>
                <c:pt idx="11">
                  <c:v>99781</c:v>
                </c:pt>
                <c:pt idx="12">
                  <c:v>99781</c:v>
                </c:pt>
                <c:pt idx="13">
                  <c:v>99781</c:v>
                </c:pt>
                <c:pt idx="14">
                  <c:v>99781</c:v>
                </c:pt>
                <c:pt idx="15">
                  <c:v>99781</c:v>
                </c:pt>
                <c:pt idx="16">
                  <c:v>99781</c:v>
                </c:pt>
                <c:pt idx="17">
                  <c:v>99781</c:v>
                </c:pt>
                <c:pt idx="18">
                  <c:v>99781</c:v>
                </c:pt>
                <c:pt idx="19">
                  <c:v>99781</c:v>
                </c:pt>
                <c:pt idx="20">
                  <c:v>99781</c:v>
                </c:pt>
              </c:numCache>
            </c:numRef>
          </c:val>
          <c:extLst>
            <c:ext xmlns:c16="http://schemas.microsoft.com/office/drawing/2014/chart" uri="{C3380CC4-5D6E-409C-BE32-E72D297353CC}">
              <c16:uniqueId val="{00000002-21A9-4ECC-B516-84D663BD2CFF}"/>
            </c:ext>
          </c:extLst>
        </c:ser>
        <c:ser>
          <c:idx val="3"/>
          <c:order val="3"/>
          <c:tx>
            <c:strRef>
              <c:f>Sheet1!$E$1</c:f>
              <c:strCache>
                <c:ptCount val="1"/>
                <c:pt idx="0">
                  <c:v>US Median $77,719</c:v>
                </c:pt>
              </c:strCache>
            </c:strRef>
          </c:tx>
          <c:spPr>
            <a:solidFill>
              <a:schemeClr val="bg1"/>
            </a:solidFill>
            <a:ln>
              <a:noFill/>
            </a:ln>
            <a:effectLst/>
          </c:spPr>
          <c:invertIfNegative val="0"/>
          <c:trendline>
            <c:name>US median $57,652</c:name>
            <c:spPr>
              <a:ln w="19050" cap="rnd">
                <a:solidFill>
                  <a:schemeClr val="accent4"/>
                </a:solidFill>
                <a:prstDash val="sysDot"/>
              </a:ln>
              <a:effectLst/>
            </c:spPr>
            <c:trendlineType val="linear"/>
            <c:dispRSqr val="0"/>
            <c:dispEq val="0"/>
          </c:trendline>
          <c:cat>
            <c:strRef>
              <c:f>Sheet1!$A$2:$A$22</c:f>
              <c:strCache>
                <c:ptCount val="21"/>
                <c:pt idx="0">
                  <c:v>Cumberland</c:v>
                </c:pt>
                <c:pt idx="1">
                  <c:v>Atlantic</c:v>
                </c:pt>
                <c:pt idx="2">
                  <c:v>Essex</c:v>
                </c:pt>
                <c:pt idx="3">
                  <c:v>Passaic</c:v>
                </c:pt>
                <c:pt idx="4">
                  <c:v>Camden</c:v>
                </c:pt>
                <c:pt idx="5">
                  <c:v>Cape May</c:v>
                </c:pt>
                <c:pt idx="6">
                  <c:v>Ocean</c:v>
                </c:pt>
                <c:pt idx="7">
                  <c:v>Salem</c:v>
                </c:pt>
                <c:pt idx="8">
                  <c:v>Hudson</c:v>
                </c:pt>
                <c:pt idx="9">
                  <c:v>Mercer</c:v>
                </c:pt>
                <c:pt idx="10">
                  <c:v>Gloucester</c:v>
                </c:pt>
                <c:pt idx="11">
                  <c:v>Warren</c:v>
                </c:pt>
                <c:pt idx="12">
                  <c:v>Union</c:v>
                </c:pt>
                <c:pt idx="13">
                  <c:v>Burlington</c:v>
                </c:pt>
                <c:pt idx="14">
                  <c:v>Middlesex</c:v>
                </c:pt>
                <c:pt idx="15">
                  <c:v>Sussex</c:v>
                </c:pt>
                <c:pt idx="16">
                  <c:v>Bergen</c:v>
                </c:pt>
                <c:pt idx="17">
                  <c:v>Monmouth</c:v>
                </c:pt>
                <c:pt idx="18">
                  <c:v>Morris</c:v>
                </c:pt>
                <c:pt idx="19">
                  <c:v>Hunterdon</c:v>
                </c:pt>
                <c:pt idx="20">
                  <c:v>Somerset</c:v>
                </c:pt>
              </c:strCache>
            </c:strRef>
          </c:cat>
          <c:val>
            <c:numRef>
              <c:f>Sheet1!$E$2:$E$22</c:f>
              <c:numCache>
                <c:formatCode>_("$"* #,##0_);_("$"* \(#,##0\);_("$"* "-"??_);_(@_)</c:formatCode>
                <c:ptCount val="21"/>
                <c:pt idx="0">
                  <c:v>77719</c:v>
                </c:pt>
                <c:pt idx="1">
                  <c:v>77719</c:v>
                </c:pt>
                <c:pt idx="2">
                  <c:v>77719</c:v>
                </c:pt>
                <c:pt idx="3">
                  <c:v>77719</c:v>
                </c:pt>
                <c:pt idx="4">
                  <c:v>77719</c:v>
                </c:pt>
                <c:pt idx="5">
                  <c:v>77719</c:v>
                </c:pt>
                <c:pt idx="6">
                  <c:v>77719</c:v>
                </c:pt>
                <c:pt idx="7">
                  <c:v>77719</c:v>
                </c:pt>
                <c:pt idx="8">
                  <c:v>77719</c:v>
                </c:pt>
                <c:pt idx="9">
                  <c:v>77719</c:v>
                </c:pt>
                <c:pt idx="10">
                  <c:v>77719</c:v>
                </c:pt>
                <c:pt idx="11">
                  <c:v>77719</c:v>
                </c:pt>
                <c:pt idx="12">
                  <c:v>77719</c:v>
                </c:pt>
                <c:pt idx="13">
                  <c:v>77719</c:v>
                </c:pt>
                <c:pt idx="14">
                  <c:v>77719</c:v>
                </c:pt>
                <c:pt idx="15">
                  <c:v>77719</c:v>
                </c:pt>
                <c:pt idx="16">
                  <c:v>77719</c:v>
                </c:pt>
                <c:pt idx="17">
                  <c:v>77719</c:v>
                </c:pt>
                <c:pt idx="18">
                  <c:v>77719</c:v>
                </c:pt>
                <c:pt idx="19">
                  <c:v>77719</c:v>
                </c:pt>
                <c:pt idx="20">
                  <c:v>77719</c:v>
                </c:pt>
              </c:numCache>
            </c:numRef>
          </c:val>
          <c:extLst>
            <c:ext xmlns:c16="http://schemas.microsoft.com/office/drawing/2014/chart" uri="{C3380CC4-5D6E-409C-BE32-E72D297353CC}">
              <c16:uniqueId val="{00000005-21A9-4ECC-B516-84D663BD2CFF}"/>
            </c:ext>
          </c:extLst>
        </c:ser>
        <c:dLbls>
          <c:showLegendKey val="0"/>
          <c:showVal val="0"/>
          <c:showCatName val="0"/>
          <c:showSerName val="0"/>
          <c:showPercent val="0"/>
          <c:showBubbleSize val="0"/>
        </c:dLbls>
        <c:gapWidth val="182"/>
        <c:axId val="343888888"/>
        <c:axId val="343889280"/>
      </c:barChart>
      <c:catAx>
        <c:axId val="3438888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889280"/>
        <c:crosses val="autoZero"/>
        <c:auto val="1"/>
        <c:lblAlgn val="ctr"/>
        <c:lblOffset val="100"/>
        <c:noMultiLvlLbl val="0"/>
      </c:catAx>
      <c:valAx>
        <c:axId val="343889280"/>
        <c:scaling>
          <c:orientation val="minMax"/>
        </c:scaling>
        <c:delete val="1"/>
        <c:axPos val="b"/>
        <c:numFmt formatCode="_(&quot;$&quot;* #,##0_);_(&quot;$&quot;* \(#,##0\);_(&quot;$&quot;* &quot;-&quot;??_);_(@_)" sourceLinked="1"/>
        <c:majorTickMark val="none"/>
        <c:minorTickMark val="none"/>
        <c:tickLblPos val="nextTo"/>
        <c:crossAx val="343888888"/>
        <c:crosses val="autoZero"/>
        <c:crossBetween val="between"/>
      </c:valAx>
      <c:spPr>
        <a:noFill/>
        <a:ln>
          <a:noFill/>
        </a:ln>
        <a:effectLst/>
      </c:spPr>
    </c:plotArea>
    <c:legend>
      <c:legendPos val="r"/>
      <c:legendEntry>
        <c:idx val="2"/>
        <c:delete val="1"/>
      </c:legendEntry>
      <c:legendEntry>
        <c:idx val="3"/>
        <c:delete val="1"/>
      </c:legendEntry>
      <c:legendEntry>
        <c:idx val="4"/>
        <c:delete val="1"/>
      </c:legendEntry>
      <c:legendEntry>
        <c:idx val="5"/>
        <c:delete val="1"/>
      </c:legendEntry>
      <c:layout>
        <c:manualLayout>
          <c:xMode val="edge"/>
          <c:yMode val="edge"/>
          <c:x val="0.35616262646924668"/>
          <c:y val="0.94150281214848131"/>
          <c:w val="0.39148876983071673"/>
          <c:h val="4.8702431000768633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550147434885837"/>
          <c:y val="2.6270489383299792E-2"/>
          <c:w val="0.71204512353667171"/>
          <c:h val="0.97372951061670021"/>
        </c:manualLayout>
      </c:layout>
      <c:barChart>
        <c:barDir val="bar"/>
        <c:grouping val="clustered"/>
        <c:varyColors val="0"/>
        <c:ser>
          <c:idx val="0"/>
          <c:order val="0"/>
          <c:tx>
            <c:strRef>
              <c:f>Sheet1!$B$1</c:f>
              <c:strCache>
                <c:ptCount val="1"/>
                <c:pt idx="0">
                  <c:v>Median Household Income</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Atlantic City city</c:v>
                </c:pt>
                <c:pt idx="1">
                  <c:v>Pleasantville city</c:v>
                </c:pt>
                <c:pt idx="2">
                  <c:v>Egg Harbor City city</c:v>
                </c:pt>
                <c:pt idx="3">
                  <c:v>Somers Point city</c:v>
                </c:pt>
                <c:pt idx="4">
                  <c:v>Weymouth township</c:v>
                </c:pt>
                <c:pt idx="5">
                  <c:v>Ventnor City city</c:v>
                </c:pt>
                <c:pt idx="6">
                  <c:v>Absecon city</c:v>
                </c:pt>
                <c:pt idx="7">
                  <c:v>Buena borough</c:v>
                </c:pt>
                <c:pt idx="8">
                  <c:v>Buena Vista township</c:v>
                </c:pt>
                <c:pt idx="9">
                  <c:v>Hammonton town</c:v>
                </c:pt>
              </c:strCache>
            </c:strRef>
          </c:cat>
          <c:val>
            <c:numRef>
              <c:f>Sheet1!$B$2:$B$11</c:f>
              <c:numCache>
                <c:formatCode>_("$"* #,##0_);_("$"* \(#,##0\);_("$"* "-"??_);_(@_)</c:formatCode>
                <c:ptCount val="10"/>
                <c:pt idx="0">
                  <c:v>36220</c:v>
                </c:pt>
                <c:pt idx="1">
                  <c:v>52403</c:v>
                </c:pt>
                <c:pt idx="2">
                  <c:v>67604</c:v>
                </c:pt>
                <c:pt idx="3">
                  <c:v>68542</c:v>
                </c:pt>
                <c:pt idx="4">
                  <c:v>71660</c:v>
                </c:pt>
                <c:pt idx="5">
                  <c:v>74619</c:v>
                </c:pt>
                <c:pt idx="6">
                  <c:v>77516</c:v>
                </c:pt>
                <c:pt idx="7">
                  <c:v>78393</c:v>
                </c:pt>
                <c:pt idx="8">
                  <c:v>79436</c:v>
                </c:pt>
                <c:pt idx="9">
                  <c:v>83044</c:v>
                </c:pt>
              </c:numCache>
            </c:numRef>
          </c:val>
          <c:extLst>
            <c:ext xmlns:c16="http://schemas.microsoft.com/office/drawing/2014/chart" uri="{C3380CC4-5D6E-409C-BE32-E72D297353CC}">
              <c16:uniqueId val="{00000000-84DA-4FFD-9073-BA9317D5137F}"/>
            </c:ext>
          </c:extLst>
        </c:ser>
        <c:ser>
          <c:idx val="1"/>
          <c:order val="1"/>
          <c:tx>
            <c:strRef>
              <c:f>Sheet1!$C$1</c:f>
              <c:strCache>
                <c:ptCount val="1"/>
                <c:pt idx="0">
                  <c:v>Atlantic median $76819</c:v>
                </c:pt>
              </c:strCache>
            </c:strRef>
          </c:tx>
          <c:spPr>
            <a:solidFill>
              <a:schemeClr val="bg1"/>
            </a:solidFill>
            <a:ln>
              <a:noFill/>
            </a:ln>
            <a:effectLst/>
          </c:spPr>
          <c:invertIfNegative val="0"/>
          <c:trendline>
            <c:spPr>
              <a:ln w="19050" cap="rnd">
                <a:solidFill>
                  <a:schemeClr val="accent2"/>
                </a:solidFill>
                <a:prstDash val="sysDot"/>
              </a:ln>
              <a:effectLst/>
            </c:spPr>
            <c:trendlineType val="linear"/>
            <c:dispRSqr val="0"/>
            <c:dispEq val="0"/>
          </c:trendline>
          <c:cat>
            <c:strRef>
              <c:f>Sheet1!$A$2:$A$11</c:f>
              <c:strCache>
                <c:ptCount val="10"/>
                <c:pt idx="0">
                  <c:v>Atlantic City city</c:v>
                </c:pt>
                <c:pt idx="1">
                  <c:v>Pleasantville city</c:v>
                </c:pt>
                <c:pt idx="2">
                  <c:v>Egg Harbor City city</c:v>
                </c:pt>
                <c:pt idx="3">
                  <c:v>Somers Point city</c:v>
                </c:pt>
                <c:pt idx="4">
                  <c:v>Weymouth township</c:v>
                </c:pt>
                <c:pt idx="5">
                  <c:v>Ventnor City city</c:v>
                </c:pt>
                <c:pt idx="6">
                  <c:v>Absecon city</c:v>
                </c:pt>
                <c:pt idx="7">
                  <c:v>Buena borough</c:v>
                </c:pt>
                <c:pt idx="8">
                  <c:v>Buena Vista township</c:v>
                </c:pt>
                <c:pt idx="9">
                  <c:v>Hammonton town</c:v>
                </c:pt>
              </c:strCache>
            </c:strRef>
          </c:cat>
          <c:val>
            <c:numRef>
              <c:f>Sheet1!$C$2:$C$11</c:f>
              <c:numCache>
                <c:formatCode>"$"#,##0</c:formatCode>
                <c:ptCount val="10"/>
                <c:pt idx="0">
                  <c:v>76819</c:v>
                </c:pt>
                <c:pt idx="1">
                  <c:v>76819</c:v>
                </c:pt>
                <c:pt idx="2">
                  <c:v>76819</c:v>
                </c:pt>
                <c:pt idx="3">
                  <c:v>76819</c:v>
                </c:pt>
                <c:pt idx="4">
                  <c:v>76819</c:v>
                </c:pt>
                <c:pt idx="5">
                  <c:v>76819</c:v>
                </c:pt>
                <c:pt idx="6">
                  <c:v>76819</c:v>
                </c:pt>
                <c:pt idx="7">
                  <c:v>76819</c:v>
                </c:pt>
                <c:pt idx="8">
                  <c:v>76819</c:v>
                </c:pt>
                <c:pt idx="9">
                  <c:v>76819</c:v>
                </c:pt>
              </c:numCache>
            </c:numRef>
          </c:val>
          <c:extLst>
            <c:ext xmlns:c16="http://schemas.microsoft.com/office/drawing/2014/chart" uri="{C3380CC4-5D6E-409C-BE32-E72D297353CC}">
              <c16:uniqueId val="{00000001-84DA-4FFD-9073-BA9317D5137F}"/>
            </c:ext>
          </c:extLst>
        </c:ser>
        <c:dLbls>
          <c:showLegendKey val="0"/>
          <c:showVal val="0"/>
          <c:showCatName val="0"/>
          <c:showSerName val="0"/>
          <c:showPercent val="0"/>
          <c:showBubbleSize val="0"/>
        </c:dLbls>
        <c:gapWidth val="182"/>
        <c:axId val="339416880"/>
        <c:axId val="339417272"/>
      </c:barChart>
      <c:catAx>
        <c:axId val="33941688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39417272"/>
        <c:crosses val="autoZero"/>
        <c:auto val="1"/>
        <c:lblAlgn val="ctr"/>
        <c:lblOffset val="100"/>
        <c:noMultiLvlLbl val="0"/>
      </c:catAx>
      <c:valAx>
        <c:axId val="339417272"/>
        <c:scaling>
          <c:orientation val="minMax"/>
        </c:scaling>
        <c:delete val="1"/>
        <c:axPos val="b"/>
        <c:numFmt formatCode="_(&quot;$&quot;* #,##0_);_(&quot;$&quot;* \(#,##0\);_(&quot;$&quot;* &quot;-&quot;??_);_(@_)" sourceLinked="1"/>
        <c:majorTickMark val="none"/>
        <c:minorTickMark val="none"/>
        <c:tickLblPos val="nextTo"/>
        <c:crossAx val="339416880"/>
        <c:crosses val="autoZero"/>
        <c:crossBetween val="between"/>
      </c:valAx>
      <c:spPr>
        <a:noFill/>
        <a:ln>
          <a:noFill/>
        </a:ln>
        <a:effectLst/>
      </c:spPr>
    </c:plotArea>
    <c:legend>
      <c:legendPos val="r"/>
      <c:legendEntry>
        <c:idx val="1"/>
        <c:delete val="1"/>
      </c:legendEntry>
      <c:legendEntry>
        <c:idx val="2"/>
        <c:delete val="1"/>
      </c:legendEntry>
      <c:layout>
        <c:manualLayout>
          <c:xMode val="edge"/>
          <c:yMode val="edge"/>
          <c:x val="0.6231847332670083"/>
          <c:y val="0.9608046931091585"/>
          <c:w val="0.15851027386436212"/>
          <c:h val="3.845740137659620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248010217905997"/>
          <c:y val="2.7520053204650688E-2"/>
          <c:w val="0.781724346127043"/>
          <c:h val="0.82827604251509424"/>
        </c:manualLayout>
      </c:layout>
      <c:barChart>
        <c:barDir val="bar"/>
        <c:grouping val="clustered"/>
        <c:varyColors val="0"/>
        <c:ser>
          <c:idx val="0"/>
          <c:order val="0"/>
          <c:tx>
            <c:strRef>
              <c:f>Sheet1!$B$1</c:f>
              <c:strCache>
                <c:ptCount val="1"/>
                <c:pt idx="0">
                  <c:v>Poverty Rate</c:v>
                </c:pt>
              </c:strCache>
            </c:strRef>
          </c:tx>
          <c:spPr>
            <a:solidFill>
              <a:srgbClr val="C00000"/>
            </a:solidFill>
            <a:ln>
              <a:noFill/>
            </a:ln>
            <a:effectLst/>
          </c:spPr>
          <c:invertIfNegative val="0"/>
          <c:dPt>
            <c:idx val="1"/>
            <c:invertIfNegative val="0"/>
            <c:bubble3D val="0"/>
            <c:spPr>
              <a:solidFill>
                <a:srgbClr val="C00000"/>
              </a:solidFill>
              <a:ln>
                <a:noFill/>
              </a:ln>
              <a:effectLst/>
            </c:spPr>
            <c:extLst>
              <c:ext xmlns:c16="http://schemas.microsoft.com/office/drawing/2014/chart" uri="{C3380CC4-5D6E-409C-BE32-E72D297353CC}">
                <c16:uniqueId val="{00000006-5682-4133-8C70-8A9BBC2F0F3E}"/>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Somerset</c:v>
                </c:pt>
                <c:pt idx="2">
                  <c:v>Morris</c:v>
                </c:pt>
                <c:pt idx="3">
                  <c:v>Salem</c:v>
                </c:pt>
                <c:pt idx="4">
                  <c:v>Sussex </c:v>
                </c:pt>
                <c:pt idx="5">
                  <c:v>Bergen</c:v>
                </c:pt>
                <c:pt idx="6">
                  <c:v>Burlington</c:v>
                </c:pt>
                <c:pt idx="7">
                  <c:v>Monmouth</c:v>
                </c:pt>
                <c:pt idx="8">
                  <c:v>Warren</c:v>
                </c:pt>
                <c:pt idx="9">
                  <c:v>Middlesex</c:v>
                </c:pt>
                <c:pt idx="10">
                  <c:v>Gloucester</c:v>
                </c:pt>
                <c:pt idx="11">
                  <c:v>Union</c:v>
                </c:pt>
                <c:pt idx="12">
                  <c:v>Ocean</c:v>
                </c:pt>
                <c:pt idx="13">
                  <c:v>Cape May </c:v>
                </c:pt>
                <c:pt idx="14">
                  <c:v>Mercer</c:v>
                </c:pt>
                <c:pt idx="15">
                  <c:v>Camden</c:v>
                </c:pt>
                <c:pt idx="16">
                  <c:v>Atlantic</c:v>
                </c:pt>
                <c:pt idx="17">
                  <c:v>Essex</c:v>
                </c:pt>
                <c:pt idx="18">
                  <c:v>Passaic</c:v>
                </c:pt>
                <c:pt idx="19">
                  <c:v>Hudson</c:v>
                </c:pt>
                <c:pt idx="20">
                  <c:v>Cumberland</c:v>
                </c:pt>
              </c:strCache>
            </c:strRef>
          </c:cat>
          <c:val>
            <c:numRef>
              <c:f>Sheet1!$B$2:$B$22</c:f>
              <c:numCache>
                <c:formatCode>0%</c:formatCode>
                <c:ptCount val="21"/>
                <c:pt idx="0">
                  <c:v>3.6999999999999998E-2</c:v>
                </c:pt>
                <c:pt idx="1">
                  <c:v>3.9E-2</c:v>
                </c:pt>
                <c:pt idx="2">
                  <c:v>4.2999999999999997E-2</c:v>
                </c:pt>
                <c:pt idx="3">
                  <c:v>0.05</c:v>
                </c:pt>
                <c:pt idx="4">
                  <c:v>6.5000000000000002E-2</c:v>
                </c:pt>
                <c:pt idx="5">
                  <c:v>6.7000000000000004E-2</c:v>
                </c:pt>
                <c:pt idx="6">
                  <c:v>6.7000000000000004E-2</c:v>
                </c:pt>
                <c:pt idx="7">
                  <c:v>7.2999999999999995E-2</c:v>
                </c:pt>
                <c:pt idx="8">
                  <c:v>8.1000000000000003E-2</c:v>
                </c:pt>
                <c:pt idx="9">
                  <c:v>8.4000000000000005E-2</c:v>
                </c:pt>
                <c:pt idx="10">
                  <c:v>8.6999999999999994E-2</c:v>
                </c:pt>
                <c:pt idx="11">
                  <c:v>8.7999999999999995E-2</c:v>
                </c:pt>
                <c:pt idx="12">
                  <c:v>0.107</c:v>
                </c:pt>
                <c:pt idx="13">
                  <c:v>0.111</c:v>
                </c:pt>
                <c:pt idx="14">
                  <c:v>0.11799999999999999</c:v>
                </c:pt>
                <c:pt idx="15">
                  <c:v>0.14899999999999999</c:v>
                </c:pt>
                <c:pt idx="17">
                  <c:v>0.153</c:v>
                </c:pt>
                <c:pt idx="18">
                  <c:v>0.17499999999999999</c:v>
                </c:pt>
                <c:pt idx="19">
                  <c:v>0.20499999999999999</c:v>
                </c:pt>
                <c:pt idx="20">
                  <c:v>0.223</c:v>
                </c:pt>
              </c:numCache>
            </c:numRef>
          </c:val>
          <c:extLst>
            <c:ext xmlns:c16="http://schemas.microsoft.com/office/drawing/2014/chart" uri="{C3380CC4-5D6E-409C-BE32-E72D297353CC}">
              <c16:uniqueId val="{00000000-5682-4133-8C70-8A9BBC2F0F3E}"/>
            </c:ext>
          </c:extLst>
        </c:ser>
        <c:ser>
          <c:idx val="1"/>
          <c:order val="1"/>
          <c:tx>
            <c:strRef>
              <c:f>Sheet1!$C$1</c:f>
              <c:strCache>
                <c:ptCount val="1"/>
                <c:pt idx="0">
                  <c:v>County</c:v>
                </c:pt>
              </c:strCache>
            </c:strRef>
          </c:tx>
          <c:spPr>
            <a:solidFill>
              <a:schemeClr val="bg1">
                <a:lumMod val="75000"/>
              </a:schemeClr>
            </a:solidFill>
            <a:ln w="19050">
              <a:noFill/>
              <a:prstDash val="sysDot"/>
            </a:ln>
            <a:effectLst/>
          </c:spPr>
          <c:invertIfNegative val="0"/>
          <c:dLbls>
            <c:dLbl>
              <c:idx val="20"/>
              <c:layout>
                <c:manualLayout>
                  <c:x val="1.3550188848345177E-2"/>
                  <c:y val="-3.6510747558566262E-17"/>
                </c:manualLayout>
              </c:layout>
              <c:numFmt formatCode="0%" sourceLinked="0"/>
              <c:spPr>
                <a:noFill/>
                <a:ln>
                  <a:noFill/>
                </a:ln>
                <a:effectLst/>
              </c:spPr>
              <c:txPr>
                <a:bodyPr rot="0" spcFirstLastPara="1" vertOverflow="ellipsis" vert="horz" wrap="square" lIns="38100" tIns="19050" rIns="38100" bIns="19050" anchor="ctr" anchorCtr="1">
                  <a:no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1"/>
              <c:showPercent val="0"/>
              <c:showBubbleSize val="0"/>
              <c:extLst>
                <c:ext xmlns:c15="http://schemas.microsoft.com/office/drawing/2012/chart" uri="{CE6537A1-D6FC-4f65-9D91-7224C49458BB}">
                  <c15:layout>
                    <c:manualLayout>
                      <c:w val="4.0047478821244896E-2"/>
                      <c:h val="0.16573415519792556"/>
                    </c:manualLayout>
                  </c15:layout>
                </c:ext>
                <c:ext xmlns:c16="http://schemas.microsoft.com/office/drawing/2014/chart" uri="{C3380CC4-5D6E-409C-BE32-E72D297353CC}">
                  <c16:uniqueId val="{00000003-5682-4133-8C70-8A9BBC2F0F3E}"/>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Somerset</c:v>
                </c:pt>
                <c:pt idx="2">
                  <c:v>Morris</c:v>
                </c:pt>
                <c:pt idx="3">
                  <c:v>Salem</c:v>
                </c:pt>
                <c:pt idx="4">
                  <c:v>Sussex </c:v>
                </c:pt>
                <c:pt idx="5">
                  <c:v>Bergen</c:v>
                </c:pt>
                <c:pt idx="6">
                  <c:v>Burlington</c:v>
                </c:pt>
                <c:pt idx="7">
                  <c:v>Monmouth</c:v>
                </c:pt>
                <c:pt idx="8">
                  <c:v>Warren</c:v>
                </c:pt>
                <c:pt idx="9">
                  <c:v>Middlesex</c:v>
                </c:pt>
                <c:pt idx="10">
                  <c:v>Gloucester</c:v>
                </c:pt>
                <c:pt idx="11">
                  <c:v>Union</c:v>
                </c:pt>
                <c:pt idx="12">
                  <c:v>Ocean</c:v>
                </c:pt>
                <c:pt idx="13">
                  <c:v>Cape May </c:v>
                </c:pt>
                <c:pt idx="14">
                  <c:v>Mercer</c:v>
                </c:pt>
                <c:pt idx="15">
                  <c:v>Camden</c:v>
                </c:pt>
                <c:pt idx="16">
                  <c:v>Atlantic</c:v>
                </c:pt>
                <c:pt idx="17">
                  <c:v>Essex</c:v>
                </c:pt>
                <c:pt idx="18">
                  <c:v>Passaic</c:v>
                </c:pt>
                <c:pt idx="19">
                  <c:v>Hudson</c:v>
                </c:pt>
                <c:pt idx="20">
                  <c:v>Cumberland</c:v>
                </c:pt>
              </c:strCache>
            </c:strRef>
          </c:cat>
          <c:val>
            <c:numRef>
              <c:f>Sheet1!$C$2:$C$22</c:f>
              <c:numCache>
                <c:formatCode>General</c:formatCode>
                <c:ptCount val="21"/>
                <c:pt idx="16" formatCode="0%">
                  <c:v>0.151</c:v>
                </c:pt>
              </c:numCache>
            </c:numRef>
          </c:val>
          <c:extLst>
            <c:ext xmlns:c16="http://schemas.microsoft.com/office/drawing/2014/chart" uri="{C3380CC4-5D6E-409C-BE32-E72D297353CC}">
              <c16:uniqueId val="{00000001-5682-4133-8C70-8A9BBC2F0F3E}"/>
            </c:ext>
          </c:extLst>
        </c:ser>
        <c:ser>
          <c:idx val="2"/>
          <c:order val="2"/>
          <c:tx>
            <c:strRef>
              <c:f>Sheet1!$D$1</c:f>
              <c:strCache>
                <c:ptCount val="1"/>
                <c:pt idx="0">
                  <c:v>US 13.3%</c:v>
                </c:pt>
              </c:strCache>
            </c:strRef>
          </c:tx>
          <c:spPr>
            <a:solidFill>
              <a:schemeClr val="bg1"/>
            </a:solidFill>
            <a:ln w="19050">
              <a:noFill/>
              <a:prstDash val="sysDot"/>
            </a:ln>
            <a:effectLst/>
          </c:spPr>
          <c:invertIfNegative val="0"/>
          <c:trendline>
            <c:name>US 17%</c:name>
            <c:spPr>
              <a:ln w="19050" cap="rnd">
                <a:solidFill>
                  <a:schemeClr val="accent3"/>
                </a:solidFill>
                <a:prstDash val="sysDot"/>
              </a:ln>
              <a:effectLst/>
            </c:spPr>
            <c:trendlineType val="linear"/>
            <c:dispRSqr val="0"/>
            <c:dispEq val="0"/>
          </c:trendline>
          <c:cat>
            <c:strRef>
              <c:f>Sheet1!$A$2:$A$22</c:f>
              <c:strCache>
                <c:ptCount val="21"/>
                <c:pt idx="0">
                  <c:v>Hunterdon</c:v>
                </c:pt>
                <c:pt idx="1">
                  <c:v>Somerset</c:v>
                </c:pt>
                <c:pt idx="2">
                  <c:v>Morris</c:v>
                </c:pt>
                <c:pt idx="3">
                  <c:v>Salem</c:v>
                </c:pt>
                <c:pt idx="4">
                  <c:v>Sussex </c:v>
                </c:pt>
                <c:pt idx="5">
                  <c:v>Bergen</c:v>
                </c:pt>
                <c:pt idx="6">
                  <c:v>Burlington</c:v>
                </c:pt>
                <c:pt idx="7">
                  <c:v>Monmouth</c:v>
                </c:pt>
                <c:pt idx="8">
                  <c:v>Warren</c:v>
                </c:pt>
                <c:pt idx="9">
                  <c:v>Middlesex</c:v>
                </c:pt>
                <c:pt idx="10">
                  <c:v>Gloucester</c:v>
                </c:pt>
                <c:pt idx="11">
                  <c:v>Union</c:v>
                </c:pt>
                <c:pt idx="12">
                  <c:v>Ocean</c:v>
                </c:pt>
                <c:pt idx="13">
                  <c:v>Cape May </c:v>
                </c:pt>
                <c:pt idx="14">
                  <c:v>Mercer</c:v>
                </c:pt>
                <c:pt idx="15">
                  <c:v>Camden</c:v>
                </c:pt>
                <c:pt idx="16">
                  <c:v>Atlantic</c:v>
                </c:pt>
                <c:pt idx="17">
                  <c:v>Essex</c:v>
                </c:pt>
                <c:pt idx="18">
                  <c:v>Passaic</c:v>
                </c:pt>
                <c:pt idx="19">
                  <c:v>Hudson</c:v>
                </c:pt>
                <c:pt idx="20">
                  <c:v>Cumberland</c:v>
                </c:pt>
              </c:strCache>
            </c:strRef>
          </c:cat>
          <c:val>
            <c:numRef>
              <c:f>Sheet1!$D$2:$D$22</c:f>
              <c:numCache>
                <c:formatCode>0%</c:formatCode>
                <c:ptCount val="21"/>
                <c:pt idx="0">
                  <c:v>0.13300000000000001</c:v>
                </c:pt>
                <c:pt idx="1">
                  <c:v>0.13300000000000001</c:v>
                </c:pt>
                <c:pt idx="2">
                  <c:v>0.13300000000000001</c:v>
                </c:pt>
                <c:pt idx="3">
                  <c:v>0.13300000000000001</c:v>
                </c:pt>
                <c:pt idx="4">
                  <c:v>0.13300000000000001</c:v>
                </c:pt>
                <c:pt idx="5">
                  <c:v>0.13300000000000001</c:v>
                </c:pt>
                <c:pt idx="6">
                  <c:v>0.13300000000000001</c:v>
                </c:pt>
                <c:pt idx="7">
                  <c:v>0.13300000000000001</c:v>
                </c:pt>
                <c:pt idx="8">
                  <c:v>0.13300000000000001</c:v>
                </c:pt>
                <c:pt idx="9">
                  <c:v>0.13300000000000001</c:v>
                </c:pt>
                <c:pt idx="10">
                  <c:v>0.13300000000000001</c:v>
                </c:pt>
                <c:pt idx="11">
                  <c:v>0.13300000000000001</c:v>
                </c:pt>
                <c:pt idx="12">
                  <c:v>0.13300000000000001</c:v>
                </c:pt>
                <c:pt idx="13">
                  <c:v>0.13300000000000001</c:v>
                </c:pt>
                <c:pt idx="14">
                  <c:v>0.13300000000000001</c:v>
                </c:pt>
                <c:pt idx="15">
                  <c:v>0.13300000000000001</c:v>
                </c:pt>
                <c:pt idx="16">
                  <c:v>0.13300000000000001</c:v>
                </c:pt>
                <c:pt idx="17">
                  <c:v>0.13300000000000001</c:v>
                </c:pt>
                <c:pt idx="18">
                  <c:v>0.13300000000000001</c:v>
                </c:pt>
                <c:pt idx="19">
                  <c:v>0.13300000000000001</c:v>
                </c:pt>
                <c:pt idx="20">
                  <c:v>0.13300000000000001</c:v>
                </c:pt>
              </c:numCache>
            </c:numRef>
          </c:val>
          <c:extLst>
            <c:ext xmlns:c16="http://schemas.microsoft.com/office/drawing/2014/chart" uri="{C3380CC4-5D6E-409C-BE32-E72D297353CC}">
              <c16:uniqueId val="{00000002-5682-4133-8C70-8A9BBC2F0F3E}"/>
            </c:ext>
          </c:extLst>
        </c:ser>
        <c:ser>
          <c:idx val="3"/>
          <c:order val="3"/>
          <c:tx>
            <c:strRef>
              <c:f>Sheet1!$E$1</c:f>
              <c:strCache>
                <c:ptCount val="1"/>
                <c:pt idx="0">
                  <c:v>NJ 10.8%</c:v>
                </c:pt>
              </c:strCache>
            </c:strRef>
          </c:tx>
          <c:spPr>
            <a:solidFill>
              <a:schemeClr val="bg1"/>
            </a:solidFill>
            <a:ln>
              <a:noFill/>
            </a:ln>
            <a:effectLst/>
          </c:spPr>
          <c:invertIfNegative val="0"/>
          <c:trendline>
            <c:name>NJ 12%</c:name>
            <c:spPr>
              <a:ln w="19050" cap="rnd">
                <a:solidFill>
                  <a:schemeClr val="accent4"/>
                </a:solidFill>
                <a:prstDash val="sysDot"/>
              </a:ln>
              <a:effectLst/>
            </c:spPr>
            <c:trendlineType val="linear"/>
            <c:dispRSqr val="0"/>
            <c:dispEq val="0"/>
          </c:trendline>
          <c:cat>
            <c:strRef>
              <c:f>Sheet1!$A$2:$A$22</c:f>
              <c:strCache>
                <c:ptCount val="21"/>
                <c:pt idx="0">
                  <c:v>Hunterdon</c:v>
                </c:pt>
                <c:pt idx="1">
                  <c:v>Somerset</c:v>
                </c:pt>
                <c:pt idx="2">
                  <c:v>Morris</c:v>
                </c:pt>
                <c:pt idx="3">
                  <c:v>Salem</c:v>
                </c:pt>
                <c:pt idx="4">
                  <c:v>Sussex </c:v>
                </c:pt>
                <c:pt idx="5">
                  <c:v>Bergen</c:v>
                </c:pt>
                <c:pt idx="6">
                  <c:v>Burlington</c:v>
                </c:pt>
                <c:pt idx="7">
                  <c:v>Monmouth</c:v>
                </c:pt>
                <c:pt idx="8">
                  <c:v>Warren</c:v>
                </c:pt>
                <c:pt idx="9">
                  <c:v>Middlesex</c:v>
                </c:pt>
                <c:pt idx="10">
                  <c:v>Gloucester</c:v>
                </c:pt>
                <c:pt idx="11">
                  <c:v>Union</c:v>
                </c:pt>
                <c:pt idx="12">
                  <c:v>Ocean</c:v>
                </c:pt>
                <c:pt idx="13">
                  <c:v>Cape May </c:v>
                </c:pt>
                <c:pt idx="14">
                  <c:v>Mercer</c:v>
                </c:pt>
                <c:pt idx="15">
                  <c:v>Camden</c:v>
                </c:pt>
                <c:pt idx="16">
                  <c:v>Atlantic</c:v>
                </c:pt>
                <c:pt idx="17">
                  <c:v>Essex</c:v>
                </c:pt>
                <c:pt idx="18">
                  <c:v>Passaic</c:v>
                </c:pt>
                <c:pt idx="19">
                  <c:v>Hudson</c:v>
                </c:pt>
                <c:pt idx="20">
                  <c:v>Cumberland</c:v>
                </c:pt>
              </c:strCache>
            </c:strRef>
          </c:cat>
          <c:val>
            <c:numRef>
              <c:f>Sheet1!$E$2:$E$22</c:f>
              <c:numCache>
                <c:formatCode>0%</c:formatCode>
                <c:ptCount val="21"/>
                <c:pt idx="0">
                  <c:v>0.108</c:v>
                </c:pt>
                <c:pt idx="1">
                  <c:v>0.108</c:v>
                </c:pt>
                <c:pt idx="2">
                  <c:v>0.108</c:v>
                </c:pt>
                <c:pt idx="3">
                  <c:v>0.108</c:v>
                </c:pt>
                <c:pt idx="4">
                  <c:v>0.108</c:v>
                </c:pt>
                <c:pt idx="5">
                  <c:v>0.108</c:v>
                </c:pt>
                <c:pt idx="6">
                  <c:v>0.108</c:v>
                </c:pt>
                <c:pt idx="7">
                  <c:v>0.108</c:v>
                </c:pt>
                <c:pt idx="8">
                  <c:v>0.108</c:v>
                </c:pt>
                <c:pt idx="9">
                  <c:v>0.108</c:v>
                </c:pt>
                <c:pt idx="10">
                  <c:v>0.108</c:v>
                </c:pt>
                <c:pt idx="11">
                  <c:v>0.108</c:v>
                </c:pt>
                <c:pt idx="12">
                  <c:v>0.108</c:v>
                </c:pt>
                <c:pt idx="13">
                  <c:v>0.108</c:v>
                </c:pt>
                <c:pt idx="14">
                  <c:v>0.108</c:v>
                </c:pt>
                <c:pt idx="15">
                  <c:v>0.108</c:v>
                </c:pt>
                <c:pt idx="16">
                  <c:v>0.108</c:v>
                </c:pt>
                <c:pt idx="17">
                  <c:v>0.108</c:v>
                </c:pt>
                <c:pt idx="18">
                  <c:v>0.108</c:v>
                </c:pt>
                <c:pt idx="19">
                  <c:v>0.108</c:v>
                </c:pt>
                <c:pt idx="20">
                  <c:v>0.108</c:v>
                </c:pt>
              </c:numCache>
            </c:numRef>
          </c:val>
          <c:extLst>
            <c:ext xmlns:c16="http://schemas.microsoft.com/office/drawing/2014/chart" uri="{C3380CC4-5D6E-409C-BE32-E72D297353CC}">
              <c16:uniqueId val="{00000002-18E6-47BB-A8A4-0F79A6BE2F30}"/>
            </c:ext>
          </c:extLst>
        </c:ser>
        <c:dLbls>
          <c:showLegendKey val="0"/>
          <c:showVal val="0"/>
          <c:showCatName val="0"/>
          <c:showSerName val="0"/>
          <c:showPercent val="0"/>
          <c:showBubbleSize val="0"/>
        </c:dLbls>
        <c:gapWidth val="219"/>
        <c:axId val="342808224"/>
        <c:axId val="342808616"/>
      </c:barChart>
      <c:catAx>
        <c:axId val="3428082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808616"/>
        <c:crosses val="autoZero"/>
        <c:auto val="1"/>
        <c:lblAlgn val="ctr"/>
        <c:lblOffset val="100"/>
        <c:noMultiLvlLbl val="0"/>
      </c:catAx>
      <c:valAx>
        <c:axId val="342808616"/>
        <c:scaling>
          <c:orientation val="minMax"/>
          <c:max val="0.25"/>
          <c:min val="0"/>
        </c:scaling>
        <c:delete val="1"/>
        <c:axPos val="b"/>
        <c:numFmt formatCode="0%" sourceLinked="1"/>
        <c:majorTickMark val="out"/>
        <c:minorTickMark val="none"/>
        <c:tickLblPos val="nextTo"/>
        <c:crossAx val="342808224"/>
        <c:crosses val="autoZero"/>
        <c:crossBetween val="between"/>
      </c:valAx>
      <c:spPr>
        <a:noFill/>
        <a:ln>
          <a:noFill/>
        </a:ln>
        <a:effectLst/>
      </c:spPr>
    </c:plotArea>
    <c:legend>
      <c:legendPos val="r"/>
      <c:legendEntry>
        <c:idx val="2"/>
        <c:delete val="1"/>
      </c:legendEntry>
      <c:legendEntry>
        <c:idx val="3"/>
        <c:delete val="1"/>
      </c:legendEntry>
      <c:legendEntry>
        <c:idx val="4"/>
        <c:delete val="1"/>
      </c:legendEntry>
      <c:legendEntry>
        <c:idx val="5"/>
        <c:delete val="1"/>
      </c:legendEntry>
      <c:layout>
        <c:manualLayout>
          <c:xMode val="edge"/>
          <c:yMode val="edge"/>
          <c:x val="0.28757800005666562"/>
          <c:y val="0.80010682823564527"/>
          <c:w val="0.36442046810874962"/>
          <c:h val="0.10374747908619569"/>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948051948051948E-2"/>
          <c:y val="9.8802418502149672E-2"/>
          <c:w val="0.98051958782929916"/>
          <c:h val="0.70175107307064766"/>
        </c:manualLayout>
      </c:layout>
      <c:lineChart>
        <c:grouping val="standard"/>
        <c:varyColors val="0"/>
        <c:ser>
          <c:idx val="0"/>
          <c:order val="0"/>
          <c:tx>
            <c:strRef>
              <c:f>Sheet1!$B$1</c:f>
              <c:strCache>
                <c:ptCount val="1"/>
                <c:pt idx="0">
                  <c:v>Poverty Rate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2019</c:v>
                </c:pt>
                <c:pt idx="1">
                  <c:v>*2020</c:v>
                </c:pt>
                <c:pt idx="2">
                  <c:v>2021</c:v>
                </c:pt>
                <c:pt idx="3">
                  <c:v>2022</c:v>
                </c:pt>
                <c:pt idx="4">
                  <c:v>2023</c:v>
                </c:pt>
              </c:strCache>
            </c:strRef>
          </c:cat>
          <c:val>
            <c:numRef>
              <c:f>Sheet1!$B$2:$B$6</c:f>
              <c:numCache>
                <c:formatCode>0%</c:formatCode>
                <c:ptCount val="5"/>
                <c:pt idx="0">
                  <c:v>0.13400000000000001</c:v>
                </c:pt>
                <c:pt idx="1">
                  <c:v>0.16800000000000001</c:v>
                </c:pt>
                <c:pt idx="2">
                  <c:v>0.189</c:v>
                </c:pt>
                <c:pt idx="3">
                  <c:v>0.13100000000000001</c:v>
                </c:pt>
                <c:pt idx="4">
                  <c:v>0.151</c:v>
                </c:pt>
              </c:numCache>
            </c:numRef>
          </c:val>
          <c:smooth val="0"/>
          <c:extLst>
            <c:ext xmlns:c16="http://schemas.microsoft.com/office/drawing/2014/chart" uri="{C3380CC4-5D6E-409C-BE32-E72D297353CC}">
              <c16:uniqueId val="{00000000-9686-42E0-BC70-10DB069A9596}"/>
            </c:ext>
          </c:extLst>
        </c:ser>
        <c:dLbls>
          <c:showLegendKey val="0"/>
          <c:showVal val="0"/>
          <c:showCatName val="0"/>
          <c:showSerName val="0"/>
          <c:showPercent val="0"/>
          <c:showBubbleSize val="0"/>
        </c:dLbls>
        <c:marker val="1"/>
        <c:smooth val="0"/>
        <c:axId val="342809400"/>
        <c:axId val="342809792"/>
      </c:lineChart>
      <c:catAx>
        <c:axId val="342809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2809792"/>
        <c:crosses val="autoZero"/>
        <c:auto val="1"/>
        <c:lblAlgn val="ctr"/>
        <c:lblOffset val="100"/>
        <c:noMultiLvlLbl val="0"/>
      </c:catAx>
      <c:valAx>
        <c:axId val="342809792"/>
        <c:scaling>
          <c:orientation val="minMax"/>
          <c:max val="1"/>
          <c:min val="0"/>
        </c:scaling>
        <c:delete val="1"/>
        <c:axPos val="l"/>
        <c:numFmt formatCode="0%" sourceLinked="1"/>
        <c:majorTickMark val="out"/>
        <c:minorTickMark val="none"/>
        <c:tickLblPos val="nextTo"/>
        <c:crossAx val="34280940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445136954293489"/>
          <c:y val="1.6524894615445797E-2"/>
          <c:w val="0.84443376207209986"/>
          <c:h val="0.91346647193294384"/>
        </c:manualLayout>
      </c:layout>
      <c:barChart>
        <c:barDir val="bar"/>
        <c:grouping val="clustered"/>
        <c:varyColors val="0"/>
        <c:ser>
          <c:idx val="0"/>
          <c:order val="0"/>
          <c:tx>
            <c:strRef>
              <c:f>Sheet1!$B$1</c:f>
              <c:strCache>
                <c:ptCount val="1"/>
                <c:pt idx="0">
                  <c:v>Poverty Rate</c:v>
                </c:pt>
              </c:strCache>
            </c:strRef>
          </c:tx>
          <c:spPr>
            <a:solidFill>
              <a:srgbClr val="C00000"/>
            </a:solidFill>
            <a:ln>
              <a:noFill/>
            </a:ln>
            <a:effectLst/>
          </c:spPr>
          <c:invertIfNegative val="0"/>
          <c:dLbls>
            <c:dLbl>
              <c:idx val="0"/>
              <c:tx>
                <c:rich>
                  <a:bodyPr/>
                  <a:lstStyle/>
                  <a:p>
                    <a:fld id="{F9F5EF74-B220-4246-BB95-60ACDF1B30FF}"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2-5399-424A-8955-EDB95801B587}"/>
                </c:ext>
              </c:extLst>
            </c:dLbl>
            <c:dLbl>
              <c:idx val="1"/>
              <c:tx>
                <c:rich>
                  <a:bodyPr/>
                  <a:lstStyle/>
                  <a:p>
                    <a:fld id="{3F16CF50-9A00-47AF-9F22-F96478AA0FA2}"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3-5399-424A-8955-EDB95801B587}"/>
                </c:ext>
              </c:extLst>
            </c:dLbl>
            <c:dLbl>
              <c:idx val="2"/>
              <c:tx>
                <c:rich>
                  <a:bodyPr/>
                  <a:lstStyle/>
                  <a:p>
                    <a:fld id="{480A913A-8BC3-451C-9EBB-ABEB1724C862}"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4-5399-424A-8955-EDB95801B587}"/>
                </c:ext>
              </c:extLst>
            </c:dLbl>
            <c:dLbl>
              <c:idx val="3"/>
              <c:tx>
                <c:rich>
                  <a:bodyPr/>
                  <a:lstStyle/>
                  <a:p>
                    <a:fld id="{4EF2328B-FFF8-4F33-BB2F-C8FA57ECC0A4}"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5-5399-424A-8955-EDB95801B587}"/>
                </c:ext>
              </c:extLst>
            </c:dLbl>
            <c:dLbl>
              <c:idx val="4"/>
              <c:tx>
                <c:rich>
                  <a:bodyPr/>
                  <a:lstStyle/>
                  <a:p>
                    <a:fld id="{80072B52-3D2B-4310-A9C1-8A123B3CB679}"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6-5399-424A-8955-EDB95801B587}"/>
                </c:ext>
              </c:extLst>
            </c:dLbl>
            <c:dLbl>
              <c:idx val="5"/>
              <c:tx>
                <c:rich>
                  <a:bodyPr/>
                  <a:lstStyle/>
                  <a:p>
                    <a:fld id="{5B8C684A-7255-46AB-B2FD-E1F585DEE006}"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7-5399-424A-8955-EDB95801B587}"/>
                </c:ext>
              </c:extLst>
            </c:dLbl>
            <c:dLbl>
              <c:idx val="6"/>
              <c:tx>
                <c:rich>
                  <a:bodyPr/>
                  <a:lstStyle/>
                  <a:p>
                    <a:fld id="{BD1B248D-06A5-46D6-896A-A3C093C7400B}"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8-5399-424A-8955-EDB95801B587}"/>
                </c:ext>
              </c:extLst>
            </c:dLbl>
            <c:dLbl>
              <c:idx val="7"/>
              <c:tx>
                <c:rich>
                  <a:bodyPr/>
                  <a:lstStyle/>
                  <a:p>
                    <a:fld id="{8B019CF7-9A46-40CB-81E3-68A1C660C589}"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9-5399-424A-8955-EDB95801B587}"/>
                </c:ext>
              </c:extLst>
            </c:dLbl>
            <c:dLbl>
              <c:idx val="8"/>
              <c:tx>
                <c:rich>
                  <a:bodyPr/>
                  <a:lstStyle/>
                  <a:p>
                    <a:fld id="{CC2CB37D-2E6E-46A3-A599-ED3675558A29}"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A-5399-424A-8955-EDB95801B587}"/>
                </c:ext>
              </c:extLst>
            </c:dLbl>
            <c:dLbl>
              <c:idx val="9"/>
              <c:tx>
                <c:rich>
                  <a:bodyPr/>
                  <a:lstStyle/>
                  <a:p>
                    <a:fld id="{00381038-E504-4E43-B93F-AEC92A4AC9CD}"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5399-424A-8955-EDB95801B587}"/>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0"/>
              </c:ext>
            </c:extLst>
          </c:dLbls>
          <c:cat>
            <c:strRef>
              <c:f>Sheet1!$A$2:$A$11</c:f>
              <c:strCache>
                <c:ptCount val="10"/>
                <c:pt idx="0">
                  <c:v>Atlantic City city</c:v>
                </c:pt>
                <c:pt idx="1">
                  <c:v>Corbin City city</c:v>
                </c:pt>
                <c:pt idx="2">
                  <c:v>Pleasantville city</c:v>
                </c:pt>
                <c:pt idx="3">
                  <c:v>Longport borough</c:v>
                </c:pt>
                <c:pt idx="4">
                  <c:v>Somers Point city</c:v>
                </c:pt>
                <c:pt idx="5">
                  <c:v>Egg Harbor township</c:v>
                </c:pt>
                <c:pt idx="6">
                  <c:v>Egg Harbor City city</c:v>
                </c:pt>
                <c:pt idx="7">
                  <c:v>Margate City city</c:v>
                </c:pt>
                <c:pt idx="8">
                  <c:v>Hammonton town</c:v>
                </c:pt>
                <c:pt idx="9">
                  <c:v>Ventnor City city</c:v>
                </c:pt>
              </c:strCache>
            </c:strRef>
          </c:cat>
          <c:val>
            <c:numRef>
              <c:f>Sheet1!$B$2:$B$11</c:f>
              <c:numCache>
                <c:formatCode>0%</c:formatCode>
                <c:ptCount val="10"/>
                <c:pt idx="0">
                  <c:v>0.46399999999999997</c:v>
                </c:pt>
                <c:pt idx="1">
                  <c:v>0.313</c:v>
                </c:pt>
                <c:pt idx="2">
                  <c:v>0.30299999999999999</c:v>
                </c:pt>
                <c:pt idx="3">
                  <c:v>0.28600000000000003</c:v>
                </c:pt>
                <c:pt idx="4">
                  <c:v>0.187</c:v>
                </c:pt>
                <c:pt idx="5">
                  <c:v>0.11900000000000001</c:v>
                </c:pt>
                <c:pt idx="6">
                  <c:v>9.4E-2</c:v>
                </c:pt>
                <c:pt idx="7">
                  <c:v>9.1999999999999998E-2</c:v>
                </c:pt>
                <c:pt idx="8">
                  <c:v>9.0999999999999998E-2</c:v>
                </c:pt>
                <c:pt idx="9">
                  <c:v>9.0999999999999998E-2</c:v>
                </c:pt>
              </c:numCache>
            </c:numRef>
          </c:val>
          <c:extLst>
            <c:ext xmlns:c15="http://schemas.microsoft.com/office/drawing/2012/chart" uri="{02D57815-91ED-43cb-92C2-25804820EDAC}">
              <c15:datalabelsRange>
                <c15:f>Sheet1!$B$2:$B$11</c15:f>
                <c15:dlblRangeCache>
                  <c:ptCount val="10"/>
                  <c:pt idx="0">
                    <c:v>46%</c:v>
                  </c:pt>
                  <c:pt idx="1">
                    <c:v>31%</c:v>
                  </c:pt>
                  <c:pt idx="2">
                    <c:v>30%</c:v>
                  </c:pt>
                  <c:pt idx="3">
                    <c:v>29%</c:v>
                  </c:pt>
                  <c:pt idx="4">
                    <c:v>19%</c:v>
                  </c:pt>
                  <c:pt idx="5">
                    <c:v>12%</c:v>
                  </c:pt>
                  <c:pt idx="6">
                    <c:v>9%</c:v>
                  </c:pt>
                  <c:pt idx="7">
                    <c:v>9%</c:v>
                  </c:pt>
                  <c:pt idx="8">
                    <c:v>9%</c:v>
                  </c:pt>
                  <c:pt idx="9">
                    <c:v>9%</c:v>
                  </c:pt>
                </c15:dlblRangeCache>
              </c15:datalabelsRange>
            </c:ext>
            <c:ext xmlns:c16="http://schemas.microsoft.com/office/drawing/2014/chart" uri="{C3380CC4-5D6E-409C-BE32-E72D297353CC}">
              <c16:uniqueId val="{00000000-9387-42DF-8A2C-FECD6E8874E8}"/>
            </c:ext>
          </c:extLst>
        </c:ser>
        <c:ser>
          <c:idx val="1"/>
          <c:order val="1"/>
          <c:tx>
            <c:strRef>
              <c:f>Sheet1!$C$1</c:f>
              <c:strCache>
                <c:ptCount val="1"/>
                <c:pt idx="0">
                  <c:v>Atlantic Avg 16.3%</c:v>
                </c:pt>
              </c:strCache>
            </c:strRef>
          </c:tx>
          <c:spPr>
            <a:noFill/>
            <a:ln>
              <a:noFill/>
            </a:ln>
            <a:effectLst/>
          </c:spPr>
          <c:invertIfNegative val="0"/>
          <c:trendline>
            <c:spPr>
              <a:ln w="19050" cap="rnd">
                <a:solidFill>
                  <a:schemeClr val="accent2"/>
                </a:solidFill>
                <a:prstDash val="sysDot"/>
              </a:ln>
              <a:effectLst/>
            </c:spPr>
            <c:trendlineType val="linear"/>
            <c:dispRSqr val="0"/>
            <c:dispEq val="0"/>
          </c:trendline>
          <c:cat>
            <c:strRef>
              <c:f>Sheet1!$A$2:$A$11</c:f>
              <c:strCache>
                <c:ptCount val="10"/>
                <c:pt idx="0">
                  <c:v>Atlantic City city</c:v>
                </c:pt>
                <c:pt idx="1">
                  <c:v>Corbin City city</c:v>
                </c:pt>
                <c:pt idx="2">
                  <c:v>Pleasantville city</c:v>
                </c:pt>
                <c:pt idx="3">
                  <c:v>Longport borough</c:v>
                </c:pt>
                <c:pt idx="4">
                  <c:v>Somers Point city</c:v>
                </c:pt>
                <c:pt idx="5">
                  <c:v>Egg Harbor township</c:v>
                </c:pt>
                <c:pt idx="6">
                  <c:v>Egg Harbor City city</c:v>
                </c:pt>
                <c:pt idx="7">
                  <c:v>Margate City city</c:v>
                </c:pt>
                <c:pt idx="8">
                  <c:v>Hammonton town</c:v>
                </c:pt>
                <c:pt idx="9">
                  <c:v>Ventnor City city</c:v>
                </c:pt>
              </c:strCache>
            </c:strRef>
          </c:cat>
          <c:val>
            <c:numRef>
              <c:f>Sheet1!$C$2:$C$11</c:f>
              <c:numCache>
                <c:formatCode>0%</c:formatCode>
                <c:ptCount val="10"/>
                <c:pt idx="0">
                  <c:v>0.16300000000000001</c:v>
                </c:pt>
                <c:pt idx="1">
                  <c:v>0.16300000000000001</c:v>
                </c:pt>
                <c:pt idx="2">
                  <c:v>0.16300000000000001</c:v>
                </c:pt>
                <c:pt idx="3">
                  <c:v>0.16300000000000001</c:v>
                </c:pt>
                <c:pt idx="4">
                  <c:v>0.16300000000000001</c:v>
                </c:pt>
                <c:pt idx="5">
                  <c:v>0.16300000000000001</c:v>
                </c:pt>
                <c:pt idx="6">
                  <c:v>0.16300000000000001</c:v>
                </c:pt>
                <c:pt idx="7">
                  <c:v>0.16300000000000001</c:v>
                </c:pt>
                <c:pt idx="8">
                  <c:v>0.16300000000000001</c:v>
                </c:pt>
                <c:pt idx="9">
                  <c:v>0.16300000000000001</c:v>
                </c:pt>
              </c:numCache>
            </c:numRef>
          </c:val>
          <c:extLst>
            <c:ext xmlns:c16="http://schemas.microsoft.com/office/drawing/2014/chart" uri="{C3380CC4-5D6E-409C-BE32-E72D297353CC}">
              <c16:uniqueId val="{00000000-E7BE-4383-8DC8-A14CF706F22E}"/>
            </c:ext>
          </c:extLst>
        </c:ser>
        <c:dLbls>
          <c:showLegendKey val="0"/>
          <c:showVal val="0"/>
          <c:showCatName val="0"/>
          <c:showSerName val="0"/>
          <c:showPercent val="0"/>
          <c:showBubbleSize val="0"/>
        </c:dLbls>
        <c:gapWidth val="50"/>
        <c:axId val="343056520"/>
        <c:axId val="343056912"/>
      </c:barChart>
      <c:catAx>
        <c:axId val="343056520"/>
        <c:scaling>
          <c:orientation val="minMax"/>
        </c:scaling>
        <c:delete val="0"/>
        <c:axPos val="l"/>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056912"/>
        <c:crosses val="autoZero"/>
        <c:auto val="1"/>
        <c:lblAlgn val="ctr"/>
        <c:lblOffset val="100"/>
        <c:noMultiLvlLbl val="0"/>
      </c:catAx>
      <c:valAx>
        <c:axId val="343056912"/>
        <c:scaling>
          <c:orientation val="minMax"/>
        </c:scaling>
        <c:delete val="1"/>
        <c:axPos val="b"/>
        <c:numFmt formatCode="0%" sourceLinked="1"/>
        <c:majorTickMark val="out"/>
        <c:minorTickMark val="none"/>
        <c:tickLblPos val="nextTo"/>
        <c:crossAx val="343056520"/>
        <c:crosses val="autoZero"/>
        <c:crossBetween val="between"/>
      </c:valAx>
      <c:spPr>
        <a:noFill/>
        <a:ln w="25400">
          <a:noFill/>
        </a:ln>
        <a:effectLst/>
      </c:spPr>
    </c:plotArea>
    <c:legend>
      <c:legendPos val="r"/>
      <c:legendEntry>
        <c:idx val="1"/>
        <c:delete val="1"/>
      </c:legendEntry>
      <c:layout>
        <c:manualLayout>
          <c:xMode val="edge"/>
          <c:yMode val="edge"/>
          <c:x val="0.23934393754361277"/>
          <c:y val="0.95783862244492168"/>
          <c:w val="0.21612734534770375"/>
          <c:h val="4.066392269148174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 Severe Housing Cost Burden</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Sussex</c:v>
                </c:pt>
                <c:pt idx="2">
                  <c:v>Burlington</c:v>
                </c:pt>
                <c:pt idx="3">
                  <c:v>Somerset</c:v>
                </c:pt>
                <c:pt idx="4">
                  <c:v>Gloucester</c:v>
                </c:pt>
                <c:pt idx="5">
                  <c:v>Morris</c:v>
                </c:pt>
                <c:pt idx="6">
                  <c:v>Warren</c:v>
                </c:pt>
                <c:pt idx="7">
                  <c:v>Middlesex</c:v>
                </c:pt>
                <c:pt idx="8">
                  <c:v>Monmouth</c:v>
                </c:pt>
                <c:pt idx="9">
                  <c:v>Salem</c:v>
                </c:pt>
                <c:pt idx="10">
                  <c:v>Cape May</c:v>
                </c:pt>
                <c:pt idx="11">
                  <c:v>Ocean</c:v>
                </c:pt>
                <c:pt idx="12">
                  <c:v>Mercer</c:v>
                </c:pt>
                <c:pt idx="13">
                  <c:v>Camden</c:v>
                </c:pt>
                <c:pt idx="14">
                  <c:v>Bergen</c:v>
                </c:pt>
                <c:pt idx="15">
                  <c:v>Union</c:v>
                </c:pt>
                <c:pt idx="16">
                  <c:v>Atlantic</c:v>
                </c:pt>
                <c:pt idx="17">
                  <c:v>Cumberland</c:v>
                </c:pt>
                <c:pt idx="18">
                  <c:v>Hudson</c:v>
                </c:pt>
                <c:pt idx="19">
                  <c:v>Passaic</c:v>
                </c:pt>
                <c:pt idx="20">
                  <c:v>Essex</c:v>
                </c:pt>
              </c:strCache>
            </c:strRef>
          </c:cat>
          <c:val>
            <c:numRef>
              <c:f>Sheet1!$B$2:$B$22</c:f>
              <c:numCache>
                <c:formatCode>0%</c:formatCode>
                <c:ptCount val="21"/>
                <c:pt idx="0">
                  <c:v>0.11843377708</c:v>
                </c:pt>
                <c:pt idx="1">
                  <c:v>0.12911939491999999</c:v>
                </c:pt>
                <c:pt idx="2">
                  <c:v>0.13336631646</c:v>
                </c:pt>
                <c:pt idx="3">
                  <c:v>0.13711081952000001</c:v>
                </c:pt>
                <c:pt idx="4">
                  <c:v>0.13728832297999999</c:v>
                </c:pt>
                <c:pt idx="5">
                  <c:v>0.13837917212</c:v>
                </c:pt>
                <c:pt idx="6">
                  <c:v>0.14530348488</c:v>
                </c:pt>
                <c:pt idx="7">
                  <c:v>0.15554969057000001</c:v>
                </c:pt>
                <c:pt idx="8">
                  <c:v>0.15887685328000001</c:v>
                </c:pt>
                <c:pt idx="9">
                  <c:v>0.15973886456</c:v>
                </c:pt>
                <c:pt idx="10">
                  <c:v>0.16085989621999999</c:v>
                </c:pt>
                <c:pt idx="11">
                  <c:v>0.16304435818999999</c:v>
                </c:pt>
                <c:pt idx="12">
                  <c:v>0.16459204867999999</c:v>
                </c:pt>
                <c:pt idx="13">
                  <c:v>0.16995598247999999</c:v>
                </c:pt>
                <c:pt idx="14">
                  <c:v>0.17817396567999999</c:v>
                </c:pt>
                <c:pt idx="15">
                  <c:v>0.17919722900999999</c:v>
                </c:pt>
                <c:pt idx="17">
                  <c:v>0.20053653952</c:v>
                </c:pt>
                <c:pt idx="18">
                  <c:v>0.20567278222999999</c:v>
                </c:pt>
                <c:pt idx="19">
                  <c:v>0.21890538624</c:v>
                </c:pt>
                <c:pt idx="20">
                  <c:v>0.23490675723000001</c:v>
                </c:pt>
              </c:numCache>
            </c:numRef>
          </c:val>
          <c:extLst>
            <c:ext xmlns:c16="http://schemas.microsoft.com/office/drawing/2014/chart" uri="{C3380CC4-5D6E-409C-BE32-E72D297353CC}">
              <c16:uniqueId val="{00000000-12E6-4172-A066-5D780C1D65D2}"/>
            </c:ext>
          </c:extLst>
        </c:ser>
        <c:ser>
          <c:idx val="1"/>
          <c:order val="1"/>
          <c:tx>
            <c:strRef>
              <c:f>Sheet1!$C$1</c:f>
              <c:strCache>
                <c:ptCount val="1"/>
                <c:pt idx="0">
                  <c:v>County</c:v>
                </c:pt>
              </c:strCache>
            </c:strRef>
          </c:tx>
          <c:spPr>
            <a:solidFill>
              <a:schemeClr val="bg1">
                <a:lumMod val="75000"/>
              </a:schemeClr>
            </a:solidFill>
            <a:ln>
              <a:noFill/>
            </a:ln>
            <a:effectLst/>
          </c:spPr>
          <c:invertIfNegative val="0"/>
          <c:dPt>
            <c:idx val="20"/>
            <c:invertIfNegative val="0"/>
            <c:bubble3D val="0"/>
            <c:spPr>
              <a:solidFill>
                <a:schemeClr val="bg1">
                  <a:lumMod val="75000"/>
                </a:schemeClr>
              </a:solidFill>
              <a:ln>
                <a:noFill/>
              </a:ln>
              <a:effectLst/>
            </c:spPr>
            <c:extLst>
              <c:ext xmlns:c16="http://schemas.microsoft.com/office/drawing/2014/chart" uri="{C3380CC4-5D6E-409C-BE32-E72D297353CC}">
                <c16:uniqueId val="{00000004-12E6-4172-A066-5D780C1D65D2}"/>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Sussex</c:v>
                </c:pt>
                <c:pt idx="2">
                  <c:v>Burlington</c:v>
                </c:pt>
                <c:pt idx="3">
                  <c:v>Somerset</c:v>
                </c:pt>
                <c:pt idx="4">
                  <c:v>Gloucester</c:v>
                </c:pt>
                <c:pt idx="5">
                  <c:v>Morris</c:v>
                </c:pt>
                <c:pt idx="6">
                  <c:v>Warren</c:v>
                </c:pt>
                <c:pt idx="7">
                  <c:v>Middlesex</c:v>
                </c:pt>
                <c:pt idx="8">
                  <c:v>Monmouth</c:v>
                </c:pt>
                <c:pt idx="9">
                  <c:v>Salem</c:v>
                </c:pt>
                <c:pt idx="10">
                  <c:v>Cape May</c:v>
                </c:pt>
                <c:pt idx="11">
                  <c:v>Ocean</c:v>
                </c:pt>
                <c:pt idx="12">
                  <c:v>Mercer</c:v>
                </c:pt>
                <c:pt idx="13">
                  <c:v>Camden</c:v>
                </c:pt>
                <c:pt idx="14">
                  <c:v>Bergen</c:v>
                </c:pt>
                <c:pt idx="15">
                  <c:v>Union</c:v>
                </c:pt>
                <c:pt idx="16">
                  <c:v>Atlantic</c:v>
                </c:pt>
                <c:pt idx="17">
                  <c:v>Cumberland</c:v>
                </c:pt>
                <c:pt idx="18">
                  <c:v>Hudson</c:v>
                </c:pt>
                <c:pt idx="19">
                  <c:v>Passaic</c:v>
                </c:pt>
                <c:pt idx="20">
                  <c:v>Essex</c:v>
                </c:pt>
              </c:strCache>
            </c:strRef>
          </c:cat>
          <c:val>
            <c:numRef>
              <c:f>Sheet1!$C$2:$C$22</c:f>
              <c:numCache>
                <c:formatCode>General</c:formatCode>
                <c:ptCount val="21"/>
                <c:pt idx="16">
                  <c:v>0.18702891863000001</c:v>
                </c:pt>
              </c:numCache>
            </c:numRef>
          </c:val>
          <c:extLst>
            <c:ext xmlns:c16="http://schemas.microsoft.com/office/drawing/2014/chart" uri="{C3380CC4-5D6E-409C-BE32-E72D297353CC}">
              <c16:uniqueId val="{00000001-12E6-4172-A066-5D780C1D65D2}"/>
            </c:ext>
          </c:extLst>
        </c:ser>
        <c:ser>
          <c:idx val="2"/>
          <c:order val="2"/>
          <c:tx>
            <c:strRef>
              <c:f>Sheet1!$D$1</c:f>
              <c:strCache>
                <c:ptCount val="1"/>
                <c:pt idx="0">
                  <c:v>NJ Avg. 17%</c:v>
                </c:pt>
              </c:strCache>
            </c:strRef>
          </c:tx>
          <c:spPr>
            <a:solidFill>
              <a:schemeClr val="bg1"/>
            </a:solidFill>
            <a:ln>
              <a:noFill/>
            </a:ln>
            <a:effectLst/>
          </c:spPr>
          <c:invertIfNegative val="0"/>
          <c:trendline>
            <c:name>NJ avg 19%</c:name>
            <c:spPr>
              <a:ln w="19050" cap="rnd">
                <a:solidFill>
                  <a:schemeClr val="accent3"/>
                </a:solidFill>
                <a:prstDash val="sysDot"/>
              </a:ln>
              <a:effectLst/>
            </c:spPr>
            <c:trendlineType val="linear"/>
            <c:dispRSqr val="0"/>
            <c:dispEq val="0"/>
          </c:trendline>
          <c:cat>
            <c:strRef>
              <c:f>Sheet1!$A$2:$A$22</c:f>
              <c:strCache>
                <c:ptCount val="21"/>
                <c:pt idx="0">
                  <c:v>Hunterdon</c:v>
                </c:pt>
                <c:pt idx="1">
                  <c:v>Sussex</c:v>
                </c:pt>
                <c:pt idx="2">
                  <c:v>Burlington</c:v>
                </c:pt>
                <c:pt idx="3">
                  <c:v>Somerset</c:v>
                </c:pt>
                <c:pt idx="4">
                  <c:v>Gloucester</c:v>
                </c:pt>
                <c:pt idx="5">
                  <c:v>Morris</c:v>
                </c:pt>
                <c:pt idx="6">
                  <c:v>Warren</c:v>
                </c:pt>
                <c:pt idx="7">
                  <c:v>Middlesex</c:v>
                </c:pt>
                <c:pt idx="8">
                  <c:v>Monmouth</c:v>
                </c:pt>
                <c:pt idx="9">
                  <c:v>Salem</c:v>
                </c:pt>
                <c:pt idx="10">
                  <c:v>Cape May</c:v>
                </c:pt>
                <c:pt idx="11">
                  <c:v>Ocean</c:v>
                </c:pt>
                <c:pt idx="12">
                  <c:v>Mercer</c:v>
                </c:pt>
                <c:pt idx="13">
                  <c:v>Camden</c:v>
                </c:pt>
                <c:pt idx="14">
                  <c:v>Bergen</c:v>
                </c:pt>
                <c:pt idx="15">
                  <c:v>Union</c:v>
                </c:pt>
                <c:pt idx="16">
                  <c:v>Atlantic</c:v>
                </c:pt>
                <c:pt idx="17">
                  <c:v>Cumberland</c:v>
                </c:pt>
                <c:pt idx="18">
                  <c:v>Hudson</c:v>
                </c:pt>
                <c:pt idx="19">
                  <c:v>Passaic</c:v>
                </c:pt>
                <c:pt idx="20">
                  <c:v>Essex</c:v>
                </c:pt>
              </c:strCache>
            </c:strRef>
          </c:cat>
          <c:val>
            <c:numRef>
              <c:f>Sheet1!$D$2:$D$22</c:f>
              <c:numCache>
                <c:formatCode>0%</c:formatCode>
                <c:ptCount val="21"/>
                <c:pt idx="0">
                  <c:v>0.17</c:v>
                </c:pt>
                <c:pt idx="1">
                  <c:v>0.17</c:v>
                </c:pt>
                <c:pt idx="2">
                  <c:v>0.17</c:v>
                </c:pt>
                <c:pt idx="3">
                  <c:v>0.17</c:v>
                </c:pt>
                <c:pt idx="4">
                  <c:v>0.17</c:v>
                </c:pt>
                <c:pt idx="5">
                  <c:v>0.17</c:v>
                </c:pt>
                <c:pt idx="6">
                  <c:v>0.17</c:v>
                </c:pt>
                <c:pt idx="7">
                  <c:v>0.17</c:v>
                </c:pt>
                <c:pt idx="8">
                  <c:v>0.17</c:v>
                </c:pt>
                <c:pt idx="9">
                  <c:v>0.17</c:v>
                </c:pt>
                <c:pt idx="10">
                  <c:v>0.17</c:v>
                </c:pt>
                <c:pt idx="11">
                  <c:v>0.17</c:v>
                </c:pt>
                <c:pt idx="12">
                  <c:v>0.17</c:v>
                </c:pt>
                <c:pt idx="13">
                  <c:v>0.17</c:v>
                </c:pt>
                <c:pt idx="14">
                  <c:v>0.17</c:v>
                </c:pt>
                <c:pt idx="15">
                  <c:v>0.17</c:v>
                </c:pt>
                <c:pt idx="16">
                  <c:v>0.17</c:v>
                </c:pt>
                <c:pt idx="17">
                  <c:v>0.17</c:v>
                </c:pt>
                <c:pt idx="18">
                  <c:v>0.17</c:v>
                </c:pt>
                <c:pt idx="19">
                  <c:v>0.17</c:v>
                </c:pt>
                <c:pt idx="20">
                  <c:v>0.17</c:v>
                </c:pt>
              </c:numCache>
            </c:numRef>
          </c:val>
          <c:extLst>
            <c:ext xmlns:c16="http://schemas.microsoft.com/office/drawing/2014/chart" uri="{C3380CC4-5D6E-409C-BE32-E72D297353CC}">
              <c16:uniqueId val="{00000002-12E6-4172-A066-5D780C1D65D2}"/>
            </c:ext>
          </c:extLst>
        </c:ser>
        <c:dLbls>
          <c:showLegendKey val="0"/>
          <c:showVal val="0"/>
          <c:showCatName val="0"/>
          <c:showSerName val="0"/>
          <c:showPercent val="0"/>
          <c:showBubbleSize val="0"/>
        </c:dLbls>
        <c:gapWidth val="182"/>
        <c:axId val="339418056"/>
        <c:axId val="339418448"/>
      </c:barChart>
      <c:catAx>
        <c:axId val="33941805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39418448"/>
        <c:crosses val="autoZero"/>
        <c:auto val="1"/>
        <c:lblAlgn val="ctr"/>
        <c:lblOffset val="100"/>
        <c:noMultiLvlLbl val="0"/>
      </c:catAx>
      <c:valAx>
        <c:axId val="339418448"/>
        <c:scaling>
          <c:orientation val="minMax"/>
        </c:scaling>
        <c:delete val="1"/>
        <c:axPos val="b"/>
        <c:numFmt formatCode="0%" sourceLinked="1"/>
        <c:majorTickMark val="none"/>
        <c:minorTickMark val="none"/>
        <c:tickLblPos val="nextTo"/>
        <c:crossAx val="339418056"/>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62260051673228334"/>
          <c:y val="0.90934454444797685"/>
          <c:w val="0.12667396653543306"/>
          <c:h val="5.087677535851710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Households with severe housing problems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Sheet1!$A$2:$A$7</c:f>
              <c:numCache>
                <c:formatCode>General</c:formatCode>
                <c:ptCount val="6"/>
                <c:pt idx="0">
                  <c:v>2019</c:v>
                </c:pt>
                <c:pt idx="1">
                  <c:v>2020</c:v>
                </c:pt>
                <c:pt idx="2">
                  <c:v>2021</c:v>
                </c:pt>
                <c:pt idx="3">
                  <c:v>2022</c:v>
                </c:pt>
                <c:pt idx="4">
                  <c:v>2023</c:v>
                </c:pt>
                <c:pt idx="5">
                  <c:v>2024</c:v>
                </c:pt>
              </c:numCache>
            </c:numRef>
          </c:cat>
          <c:val>
            <c:numRef>
              <c:f>Sheet1!$B$2:$B$7</c:f>
              <c:numCache>
                <c:formatCode>0%</c:formatCode>
                <c:ptCount val="6"/>
                <c:pt idx="0">
                  <c:v>0.26</c:v>
                </c:pt>
                <c:pt idx="1">
                  <c:v>0.25</c:v>
                </c:pt>
                <c:pt idx="2">
                  <c:v>0.24</c:v>
                </c:pt>
                <c:pt idx="3">
                  <c:v>0.22898623278999999</c:v>
                </c:pt>
                <c:pt idx="4">
                  <c:v>0.22</c:v>
                </c:pt>
                <c:pt idx="5">
                  <c:v>0.22</c:v>
                </c:pt>
              </c:numCache>
            </c:numRef>
          </c:val>
          <c:smooth val="0"/>
          <c:extLst>
            <c:ext xmlns:c16="http://schemas.microsoft.com/office/drawing/2014/chart" uri="{C3380CC4-5D6E-409C-BE32-E72D297353CC}">
              <c16:uniqueId val="{00000000-B6F5-40C9-B08C-BFB9B91ABFE3}"/>
            </c:ext>
          </c:extLst>
        </c:ser>
        <c:dLbls>
          <c:showLegendKey val="0"/>
          <c:showVal val="0"/>
          <c:showCatName val="0"/>
          <c:showSerName val="0"/>
          <c:showPercent val="0"/>
          <c:showBubbleSize val="0"/>
        </c:dLbls>
        <c:marker val="1"/>
        <c:smooth val="0"/>
        <c:axId val="344570432"/>
        <c:axId val="344570824"/>
      </c:lineChart>
      <c:catAx>
        <c:axId val="344570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0824"/>
        <c:crosses val="autoZero"/>
        <c:auto val="1"/>
        <c:lblAlgn val="ctr"/>
        <c:lblOffset val="100"/>
        <c:noMultiLvlLbl val="0"/>
      </c:catAx>
      <c:valAx>
        <c:axId val="344570824"/>
        <c:scaling>
          <c:orientation val="minMax"/>
          <c:max val="0.60000000000000009"/>
          <c:min val="0"/>
        </c:scaling>
        <c:delete val="0"/>
        <c:axPos val="l"/>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457043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2018</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Somerset</c:v>
                </c:pt>
                <c:pt idx="2">
                  <c:v>Morris</c:v>
                </c:pt>
                <c:pt idx="3">
                  <c:v>Burlington</c:v>
                </c:pt>
                <c:pt idx="4">
                  <c:v>Monmouth</c:v>
                </c:pt>
                <c:pt idx="5">
                  <c:v>Sussex</c:v>
                </c:pt>
                <c:pt idx="6">
                  <c:v>Bergen</c:v>
                </c:pt>
                <c:pt idx="7">
                  <c:v>Gloucester</c:v>
                </c:pt>
                <c:pt idx="8">
                  <c:v>Middlesex</c:v>
                </c:pt>
                <c:pt idx="9">
                  <c:v>Union</c:v>
                </c:pt>
                <c:pt idx="10">
                  <c:v>Mercer</c:v>
                </c:pt>
                <c:pt idx="11">
                  <c:v>Warren</c:v>
                </c:pt>
                <c:pt idx="12">
                  <c:v>Ocean</c:v>
                </c:pt>
                <c:pt idx="13">
                  <c:v>Camden</c:v>
                </c:pt>
                <c:pt idx="14">
                  <c:v>Essex</c:v>
                </c:pt>
                <c:pt idx="15">
                  <c:v>Cape May</c:v>
                </c:pt>
                <c:pt idx="16">
                  <c:v>Salem</c:v>
                </c:pt>
                <c:pt idx="17">
                  <c:v>Atlantic</c:v>
                </c:pt>
                <c:pt idx="18">
                  <c:v>Passaic</c:v>
                </c:pt>
                <c:pt idx="19">
                  <c:v>Hudson</c:v>
                </c:pt>
                <c:pt idx="20">
                  <c:v>Cumberland</c:v>
                </c:pt>
              </c:strCache>
            </c:strRef>
          </c:cat>
          <c:val>
            <c:numRef>
              <c:f>Sheet1!$B$2:$B$22</c:f>
              <c:numCache>
                <c:formatCode>0.0%</c:formatCode>
                <c:ptCount val="21"/>
                <c:pt idx="0">
                  <c:v>6.8000000000000005E-2</c:v>
                </c:pt>
                <c:pt idx="1">
                  <c:v>7.1999999999999995E-2</c:v>
                </c:pt>
                <c:pt idx="2">
                  <c:v>7.8E-2</c:v>
                </c:pt>
                <c:pt idx="3">
                  <c:v>7.9000000000000001E-2</c:v>
                </c:pt>
                <c:pt idx="4">
                  <c:v>8.4000000000000005E-2</c:v>
                </c:pt>
                <c:pt idx="5">
                  <c:v>8.4000000000000005E-2</c:v>
                </c:pt>
                <c:pt idx="6">
                  <c:v>8.8999999999999996E-2</c:v>
                </c:pt>
                <c:pt idx="7">
                  <c:v>8.8999999999999996E-2</c:v>
                </c:pt>
                <c:pt idx="8">
                  <c:v>9.2999999999999999E-2</c:v>
                </c:pt>
                <c:pt idx="9">
                  <c:v>9.4E-2</c:v>
                </c:pt>
                <c:pt idx="10">
                  <c:v>9.7000000000000003E-2</c:v>
                </c:pt>
                <c:pt idx="11">
                  <c:v>9.7000000000000003E-2</c:v>
                </c:pt>
                <c:pt idx="12" formatCode="General">
                  <c:v>0.106</c:v>
                </c:pt>
                <c:pt idx="13">
                  <c:v>0.113</c:v>
                </c:pt>
                <c:pt idx="14">
                  <c:v>0.11600000000000001</c:v>
                </c:pt>
                <c:pt idx="15">
                  <c:v>0.11899999999999999</c:v>
                </c:pt>
                <c:pt idx="16">
                  <c:v>0.121</c:v>
                </c:pt>
                <c:pt idx="18">
                  <c:v>0.124</c:v>
                </c:pt>
                <c:pt idx="19">
                  <c:v>0.13</c:v>
                </c:pt>
                <c:pt idx="20">
                  <c:v>0.13100000000000001</c:v>
                </c:pt>
              </c:numCache>
            </c:numRef>
          </c:val>
          <c:extLst>
            <c:ext xmlns:c16="http://schemas.microsoft.com/office/drawing/2014/chart" uri="{C3380CC4-5D6E-409C-BE32-E72D297353CC}">
              <c16:uniqueId val="{00000000-6B04-41B3-8E09-5A37B3148D73}"/>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Somerset</c:v>
                </c:pt>
                <c:pt idx="2">
                  <c:v>Morris</c:v>
                </c:pt>
                <c:pt idx="3">
                  <c:v>Burlington</c:v>
                </c:pt>
                <c:pt idx="4">
                  <c:v>Monmouth</c:v>
                </c:pt>
                <c:pt idx="5">
                  <c:v>Sussex</c:v>
                </c:pt>
                <c:pt idx="6">
                  <c:v>Bergen</c:v>
                </c:pt>
                <c:pt idx="7">
                  <c:v>Gloucester</c:v>
                </c:pt>
                <c:pt idx="8">
                  <c:v>Middlesex</c:v>
                </c:pt>
                <c:pt idx="9">
                  <c:v>Union</c:v>
                </c:pt>
                <c:pt idx="10">
                  <c:v>Mercer</c:v>
                </c:pt>
                <c:pt idx="11">
                  <c:v>Warren</c:v>
                </c:pt>
                <c:pt idx="12">
                  <c:v>Ocean</c:v>
                </c:pt>
                <c:pt idx="13">
                  <c:v>Camden</c:v>
                </c:pt>
                <c:pt idx="14">
                  <c:v>Essex</c:v>
                </c:pt>
                <c:pt idx="15">
                  <c:v>Cape May</c:v>
                </c:pt>
                <c:pt idx="16">
                  <c:v>Salem</c:v>
                </c:pt>
                <c:pt idx="17">
                  <c:v>Atlantic</c:v>
                </c:pt>
                <c:pt idx="18">
                  <c:v>Passaic</c:v>
                </c:pt>
                <c:pt idx="19">
                  <c:v>Hudson</c:v>
                </c:pt>
                <c:pt idx="20">
                  <c:v>Cumberland</c:v>
                </c:pt>
              </c:strCache>
            </c:strRef>
          </c:cat>
          <c:val>
            <c:numRef>
              <c:f>Sheet1!$C$2:$C$22</c:f>
              <c:numCache>
                <c:formatCode>General</c:formatCode>
                <c:ptCount val="21"/>
                <c:pt idx="17" formatCode="0.0%">
                  <c:v>0.122</c:v>
                </c:pt>
              </c:numCache>
            </c:numRef>
          </c:val>
          <c:extLst>
            <c:ext xmlns:c16="http://schemas.microsoft.com/office/drawing/2014/chart" uri="{C3380CC4-5D6E-409C-BE32-E72D297353CC}">
              <c16:uniqueId val="{00000001-6B04-41B3-8E09-5A37B3148D73}"/>
            </c:ext>
          </c:extLst>
        </c:ser>
        <c:ser>
          <c:idx val="2"/>
          <c:order val="2"/>
          <c:tx>
            <c:strRef>
              <c:f>Sheet1!$D$1</c:f>
              <c:strCache>
                <c:ptCount val="1"/>
                <c:pt idx="0">
                  <c:v>US avg. 13.5%</c:v>
                </c:pt>
              </c:strCache>
            </c:strRef>
          </c:tx>
          <c:spPr>
            <a:solidFill>
              <a:schemeClr val="bg1"/>
            </a:solidFill>
            <a:ln>
              <a:solidFill>
                <a:schemeClr val="bg1"/>
              </a:solidFill>
            </a:ln>
            <a:effectLst/>
          </c:spPr>
          <c:invertIfNegative val="0"/>
          <c:trendline>
            <c:name>US avg 12.5%</c:name>
            <c:spPr>
              <a:ln w="19050" cap="rnd">
                <a:solidFill>
                  <a:schemeClr val="accent3"/>
                </a:solidFill>
                <a:prstDash val="sysDot"/>
              </a:ln>
              <a:effectLst/>
            </c:spPr>
            <c:trendlineType val="linear"/>
            <c:dispRSqr val="0"/>
            <c:dispEq val="0"/>
          </c:trendline>
          <c:cat>
            <c:strRef>
              <c:f>Sheet1!$A$2:$A$22</c:f>
              <c:strCache>
                <c:ptCount val="21"/>
                <c:pt idx="0">
                  <c:v>Hunterdon</c:v>
                </c:pt>
                <c:pt idx="1">
                  <c:v>Somerset</c:v>
                </c:pt>
                <c:pt idx="2">
                  <c:v>Morris</c:v>
                </c:pt>
                <c:pt idx="3">
                  <c:v>Burlington</c:v>
                </c:pt>
                <c:pt idx="4">
                  <c:v>Monmouth</c:v>
                </c:pt>
                <c:pt idx="5">
                  <c:v>Sussex</c:v>
                </c:pt>
                <c:pt idx="6">
                  <c:v>Bergen</c:v>
                </c:pt>
                <c:pt idx="7">
                  <c:v>Gloucester</c:v>
                </c:pt>
                <c:pt idx="8">
                  <c:v>Middlesex</c:v>
                </c:pt>
                <c:pt idx="9">
                  <c:v>Union</c:v>
                </c:pt>
                <c:pt idx="10">
                  <c:v>Mercer</c:v>
                </c:pt>
                <c:pt idx="11">
                  <c:v>Warren</c:v>
                </c:pt>
                <c:pt idx="12">
                  <c:v>Ocean</c:v>
                </c:pt>
                <c:pt idx="13">
                  <c:v>Camden</c:v>
                </c:pt>
                <c:pt idx="14">
                  <c:v>Essex</c:v>
                </c:pt>
                <c:pt idx="15">
                  <c:v>Cape May</c:v>
                </c:pt>
                <c:pt idx="16">
                  <c:v>Salem</c:v>
                </c:pt>
                <c:pt idx="17">
                  <c:v>Atlantic</c:v>
                </c:pt>
                <c:pt idx="18">
                  <c:v>Passaic</c:v>
                </c:pt>
                <c:pt idx="19">
                  <c:v>Hudson</c:v>
                </c:pt>
                <c:pt idx="20">
                  <c:v>Cumberland</c:v>
                </c:pt>
              </c:strCache>
            </c:strRef>
          </c:cat>
          <c:val>
            <c:numRef>
              <c:f>Sheet1!$D$2:$D$22</c:f>
              <c:numCache>
                <c:formatCode>0.00%</c:formatCode>
                <c:ptCount val="21"/>
                <c:pt idx="0">
                  <c:v>0.13500000000000001</c:v>
                </c:pt>
                <c:pt idx="1">
                  <c:v>0.13500000000000001</c:v>
                </c:pt>
                <c:pt idx="2">
                  <c:v>0.13500000000000001</c:v>
                </c:pt>
                <c:pt idx="3">
                  <c:v>0.13500000000000001</c:v>
                </c:pt>
                <c:pt idx="4">
                  <c:v>0.13500000000000001</c:v>
                </c:pt>
                <c:pt idx="5">
                  <c:v>0.13500000000000001</c:v>
                </c:pt>
                <c:pt idx="6">
                  <c:v>0.13500000000000001</c:v>
                </c:pt>
                <c:pt idx="7">
                  <c:v>0.13500000000000001</c:v>
                </c:pt>
                <c:pt idx="8">
                  <c:v>0.13500000000000001</c:v>
                </c:pt>
                <c:pt idx="9">
                  <c:v>0.13500000000000001</c:v>
                </c:pt>
                <c:pt idx="10">
                  <c:v>0.13500000000000001</c:v>
                </c:pt>
                <c:pt idx="11">
                  <c:v>0.13500000000000001</c:v>
                </c:pt>
                <c:pt idx="12">
                  <c:v>0.13500000000000001</c:v>
                </c:pt>
                <c:pt idx="13">
                  <c:v>0.13500000000000001</c:v>
                </c:pt>
                <c:pt idx="14">
                  <c:v>0.13500000000000001</c:v>
                </c:pt>
                <c:pt idx="15">
                  <c:v>0.13500000000000001</c:v>
                </c:pt>
                <c:pt idx="16">
                  <c:v>0.13500000000000001</c:v>
                </c:pt>
                <c:pt idx="17">
                  <c:v>0.13500000000000001</c:v>
                </c:pt>
                <c:pt idx="18">
                  <c:v>0.13500000000000001</c:v>
                </c:pt>
                <c:pt idx="19">
                  <c:v>0.13500000000000001</c:v>
                </c:pt>
                <c:pt idx="20">
                  <c:v>0.13500000000000001</c:v>
                </c:pt>
              </c:numCache>
            </c:numRef>
          </c:val>
          <c:extLst>
            <c:ext xmlns:c16="http://schemas.microsoft.com/office/drawing/2014/chart" uri="{C3380CC4-5D6E-409C-BE32-E72D297353CC}">
              <c16:uniqueId val="{00000002-6B04-41B3-8E09-5A37B3148D73}"/>
            </c:ext>
          </c:extLst>
        </c:ser>
        <c:ser>
          <c:idx val="3"/>
          <c:order val="3"/>
          <c:tx>
            <c:strRef>
              <c:f>Sheet1!$E$1</c:f>
              <c:strCache>
                <c:ptCount val="1"/>
                <c:pt idx="0">
                  <c:v>NJ avg. 10.7%</c:v>
                </c:pt>
              </c:strCache>
            </c:strRef>
          </c:tx>
          <c:spPr>
            <a:solidFill>
              <a:schemeClr val="bg1"/>
            </a:solidFill>
            <a:ln>
              <a:noFill/>
            </a:ln>
            <a:effectLst/>
          </c:spPr>
          <c:invertIfNegative val="0"/>
          <c:trendline>
            <c:name>NJ avg 9.6%</c:name>
            <c:spPr>
              <a:ln w="19050" cap="rnd">
                <a:solidFill>
                  <a:schemeClr val="accent4"/>
                </a:solidFill>
                <a:prstDash val="sysDot"/>
              </a:ln>
              <a:effectLst/>
            </c:spPr>
            <c:trendlineType val="linear"/>
            <c:dispRSqr val="0"/>
            <c:dispEq val="0"/>
          </c:trendline>
          <c:cat>
            <c:strRef>
              <c:f>Sheet1!$A$2:$A$22</c:f>
              <c:strCache>
                <c:ptCount val="21"/>
                <c:pt idx="0">
                  <c:v>Hunterdon</c:v>
                </c:pt>
                <c:pt idx="1">
                  <c:v>Somerset</c:v>
                </c:pt>
                <c:pt idx="2">
                  <c:v>Morris</c:v>
                </c:pt>
                <c:pt idx="3">
                  <c:v>Burlington</c:v>
                </c:pt>
                <c:pt idx="4">
                  <c:v>Monmouth</c:v>
                </c:pt>
                <c:pt idx="5">
                  <c:v>Sussex</c:v>
                </c:pt>
                <c:pt idx="6">
                  <c:v>Bergen</c:v>
                </c:pt>
                <c:pt idx="7">
                  <c:v>Gloucester</c:v>
                </c:pt>
                <c:pt idx="8">
                  <c:v>Middlesex</c:v>
                </c:pt>
                <c:pt idx="9">
                  <c:v>Union</c:v>
                </c:pt>
                <c:pt idx="10">
                  <c:v>Mercer</c:v>
                </c:pt>
                <c:pt idx="11">
                  <c:v>Warren</c:v>
                </c:pt>
                <c:pt idx="12">
                  <c:v>Ocean</c:v>
                </c:pt>
                <c:pt idx="13">
                  <c:v>Camden</c:v>
                </c:pt>
                <c:pt idx="14">
                  <c:v>Essex</c:v>
                </c:pt>
                <c:pt idx="15">
                  <c:v>Cape May</c:v>
                </c:pt>
                <c:pt idx="16">
                  <c:v>Salem</c:v>
                </c:pt>
                <c:pt idx="17">
                  <c:v>Atlantic</c:v>
                </c:pt>
                <c:pt idx="18">
                  <c:v>Passaic</c:v>
                </c:pt>
                <c:pt idx="19">
                  <c:v>Hudson</c:v>
                </c:pt>
                <c:pt idx="20">
                  <c:v>Cumberland</c:v>
                </c:pt>
              </c:strCache>
            </c:strRef>
          </c:cat>
          <c:val>
            <c:numRef>
              <c:f>Sheet1!$E$2:$E$22</c:f>
              <c:numCache>
                <c:formatCode>0.00%</c:formatCode>
                <c:ptCount val="21"/>
                <c:pt idx="0">
                  <c:v>0.107</c:v>
                </c:pt>
                <c:pt idx="1">
                  <c:v>0.107</c:v>
                </c:pt>
                <c:pt idx="2">
                  <c:v>0.107</c:v>
                </c:pt>
                <c:pt idx="3">
                  <c:v>0.107</c:v>
                </c:pt>
                <c:pt idx="4">
                  <c:v>0.107</c:v>
                </c:pt>
                <c:pt idx="5">
                  <c:v>0.107</c:v>
                </c:pt>
                <c:pt idx="6">
                  <c:v>0.107</c:v>
                </c:pt>
                <c:pt idx="7">
                  <c:v>0.107</c:v>
                </c:pt>
                <c:pt idx="8">
                  <c:v>0.107</c:v>
                </c:pt>
                <c:pt idx="9">
                  <c:v>0.107</c:v>
                </c:pt>
                <c:pt idx="10">
                  <c:v>0.107</c:v>
                </c:pt>
                <c:pt idx="11">
                  <c:v>0.107</c:v>
                </c:pt>
                <c:pt idx="12">
                  <c:v>0.107</c:v>
                </c:pt>
                <c:pt idx="13">
                  <c:v>0.107</c:v>
                </c:pt>
                <c:pt idx="14">
                  <c:v>0.107</c:v>
                </c:pt>
                <c:pt idx="15">
                  <c:v>0.107</c:v>
                </c:pt>
                <c:pt idx="16">
                  <c:v>0.107</c:v>
                </c:pt>
                <c:pt idx="17">
                  <c:v>0.107</c:v>
                </c:pt>
                <c:pt idx="18">
                  <c:v>0.107</c:v>
                </c:pt>
                <c:pt idx="19">
                  <c:v>0.107</c:v>
                </c:pt>
                <c:pt idx="20">
                  <c:v>0.107</c:v>
                </c:pt>
              </c:numCache>
            </c:numRef>
          </c:val>
          <c:extLst>
            <c:ext xmlns:c16="http://schemas.microsoft.com/office/drawing/2014/chart" uri="{C3380CC4-5D6E-409C-BE32-E72D297353CC}">
              <c16:uniqueId val="{00000004-6B04-41B3-8E09-5A37B3148D73}"/>
            </c:ext>
          </c:extLst>
        </c:ser>
        <c:dLbls>
          <c:showLegendKey val="0"/>
          <c:showVal val="0"/>
          <c:showCatName val="0"/>
          <c:showSerName val="0"/>
          <c:showPercent val="0"/>
          <c:showBubbleSize val="0"/>
        </c:dLbls>
        <c:gapWidth val="182"/>
        <c:axId val="344572784"/>
        <c:axId val="344573176"/>
      </c:barChart>
      <c:catAx>
        <c:axId val="3445727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3176"/>
        <c:crosses val="autoZero"/>
        <c:auto val="1"/>
        <c:lblAlgn val="ctr"/>
        <c:lblOffset val="100"/>
        <c:noMultiLvlLbl val="0"/>
      </c:catAx>
      <c:valAx>
        <c:axId val="344573176"/>
        <c:scaling>
          <c:orientation val="minMax"/>
        </c:scaling>
        <c:delete val="1"/>
        <c:axPos val="b"/>
        <c:numFmt formatCode="0.0%" sourceLinked="1"/>
        <c:majorTickMark val="none"/>
        <c:minorTickMark val="none"/>
        <c:tickLblPos val="nextTo"/>
        <c:crossAx val="344572784"/>
        <c:crosses val="autoZero"/>
        <c:crossBetween val="between"/>
      </c:valAx>
      <c:spPr>
        <a:noFill/>
        <a:ln>
          <a:noFill/>
        </a:ln>
        <a:effectLst/>
      </c:spPr>
    </c:plotArea>
    <c:legend>
      <c:legendPos val="b"/>
      <c:legendEntry>
        <c:idx val="2"/>
        <c:delete val="1"/>
      </c:legendEntry>
      <c:legendEntry>
        <c:idx val="3"/>
        <c:delete val="1"/>
      </c:legendEntry>
      <c:legendEntry>
        <c:idx val="4"/>
        <c:delete val="1"/>
      </c:legendEntry>
      <c:legendEntry>
        <c:idx val="5"/>
        <c:delete val="1"/>
      </c:legendEntry>
      <c:layout>
        <c:manualLayout>
          <c:xMode val="edge"/>
          <c:yMode val="edge"/>
          <c:x val="0.54229304068757"/>
          <c:y val="0.90222301588745113"/>
          <c:w val="0.40255720964566927"/>
          <c:h val="4.7962349411764922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food insecurity</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Sheet1!$A$2:$A$4</c:f>
              <c:numCache>
                <c:formatCode>General</c:formatCode>
                <c:ptCount val="3"/>
                <c:pt idx="0">
                  <c:v>2020</c:v>
                </c:pt>
                <c:pt idx="1">
                  <c:v>2021</c:v>
                </c:pt>
                <c:pt idx="2">
                  <c:v>2022</c:v>
                </c:pt>
              </c:numCache>
            </c:numRef>
          </c:cat>
          <c:val>
            <c:numRef>
              <c:f>Sheet1!$B$2:$B$4</c:f>
              <c:numCache>
                <c:formatCode>0.0%</c:formatCode>
                <c:ptCount val="3"/>
                <c:pt idx="0">
                  <c:v>0.151</c:v>
                </c:pt>
                <c:pt idx="1">
                  <c:v>0.112</c:v>
                </c:pt>
                <c:pt idx="2">
                  <c:v>0.122</c:v>
                </c:pt>
              </c:numCache>
            </c:numRef>
          </c:val>
          <c:smooth val="0"/>
          <c:extLst>
            <c:ext xmlns:c16="http://schemas.microsoft.com/office/drawing/2014/chart" uri="{C3380CC4-5D6E-409C-BE32-E72D297353CC}">
              <c16:uniqueId val="{00000000-5FDF-431D-BAE4-16CB1CB28D49}"/>
            </c:ext>
          </c:extLst>
        </c:ser>
        <c:dLbls>
          <c:showLegendKey val="0"/>
          <c:showVal val="0"/>
          <c:showCatName val="0"/>
          <c:showSerName val="0"/>
          <c:showPercent val="0"/>
          <c:showBubbleSize val="0"/>
        </c:dLbls>
        <c:marker val="1"/>
        <c:smooth val="0"/>
        <c:axId val="343887712"/>
        <c:axId val="343888104"/>
      </c:lineChart>
      <c:catAx>
        <c:axId val="343887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3888104"/>
        <c:crosses val="autoZero"/>
        <c:auto val="1"/>
        <c:lblAlgn val="ctr"/>
        <c:lblOffset val="100"/>
        <c:noMultiLvlLbl val="0"/>
      </c:catAx>
      <c:valAx>
        <c:axId val="343888104"/>
        <c:scaling>
          <c:orientation val="minMax"/>
        </c:scaling>
        <c:delete val="1"/>
        <c:axPos val="l"/>
        <c:numFmt formatCode="0.0%" sourceLinked="1"/>
        <c:majorTickMark val="out"/>
        <c:minorTickMark val="none"/>
        <c:tickLblPos val="nextTo"/>
        <c:crossAx val="34388771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6349164808156211E-2"/>
          <c:y val="6.931305557506362E-2"/>
          <c:w val="0.91052944790860679"/>
          <c:h val="0.71046591961533778"/>
        </c:manualLayout>
      </c:layout>
      <c:lineChart>
        <c:grouping val="standard"/>
        <c:varyColors val="0"/>
        <c:ser>
          <c:idx val="2"/>
          <c:order val="0"/>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Sheet1!$A$1:$E$1</c:f>
              <c:strCache>
                <c:ptCount val="5"/>
                <c:pt idx="0">
                  <c:v>2018</c:v>
                </c:pt>
                <c:pt idx="1">
                  <c:v>2019</c:v>
                </c:pt>
                <c:pt idx="2">
                  <c:v>2020</c:v>
                </c:pt>
                <c:pt idx="3">
                  <c:v>2021</c:v>
                </c:pt>
                <c:pt idx="4">
                  <c:v>2022</c:v>
                </c:pt>
              </c:strCache>
            </c:strRef>
          </c:cat>
          <c:val>
            <c:numRef>
              <c:f>Sheet1!$A$2:$E$2</c:f>
              <c:numCache>
                <c:formatCode>_(* #,##0_);_(* \(#,##0\);_(* "-"??_);_(@_)</c:formatCode>
                <c:ptCount val="5"/>
                <c:pt idx="0">
                  <c:v>5681</c:v>
                </c:pt>
                <c:pt idx="1">
                  <c:v>6175</c:v>
                </c:pt>
                <c:pt idx="2">
                  <c:v>5843</c:v>
                </c:pt>
                <c:pt idx="3">
                  <c:v>5339</c:v>
                </c:pt>
                <c:pt idx="4">
                  <c:v>4999</c:v>
                </c:pt>
              </c:numCache>
            </c:numRef>
          </c:val>
          <c:smooth val="0"/>
          <c:extLst>
            <c:ext xmlns:c16="http://schemas.microsoft.com/office/drawing/2014/chart" uri="{C3380CC4-5D6E-409C-BE32-E72D297353CC}">
              <c16:uniqueId val="{00000001-EB54-47DF-8BCB-FF60E67D1CE0}"/>
            </c:ext>
          </c:extLst>
        </c:ser>
        <c:dLbls>
          <c:showLegendKey val="0"/>
          <c:showVal val="0"/>
          <c:showCatName val="0"/>
          <c:showSerName val="0"/>
          <c:showPercent val="0"/>
          <c:showBubbleSize val="0"/>
        </c:dLbls>
        <c:marker val="1"/>
        <c:smooth val="0"/>
        <c:axId val="344435928"/>
        <c:axId val="344436320"/>
      </c:lineChart>
      <c:catAx>
        <c:axId val="3444359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6320"/>
        <c:crosses val="autoZero"/>
        <c:auto val="1"/>
        <c:lblAlgn val="ctr"/>
        <c:lblOffset val="100"/>
        <c:noMultiLvlLbl val="0"/>
      </c:catAx>
      <c:valAx>
        <c:axId val="344436320"/>
        <c:scaling>
          <c:orientation val="minMax"/>
        </c:scaling>
        <c:delete val="0"/>
        <c:axPos val="l"/>
        <c:numFmt formatCode="_(* #,##0_);_(* \(#,##0\);_(*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5928"/>
        <c:crosses val="autoZero"/>
        <c:crossBetween val="between"/>
      </c:valAx>
      <c:spPr>
        <a:noFill/>
        <a:ln w="25400">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Sheet1!$A$1:$E$1</c:f>
              <c:strCache>
                <c:ptCount val="5"/>
                <c:pt idx="0">
                  <c:v>2019</c:v>
                </c:pt>
                <c:pt idx="1">
                  <c:v>2020</c:v>
                </c:pt>
                <c:pt idx="2">
                  <c:v>2021</c:v>
                </c:pt>
                <c:pt idx="3">
                  <c:v>2022</c:v>
                </c:pt>
                <c:pt idx="4">
                  <c:v>2023</c:v>
                </c:pt>
              </c:strCache>
            </c:strRef>
          </c:cat>
          <c:val>
            <c:numRef>
              <c:f>Sheet1!$A$2:$E$2</c:f>
              <c:numCache>
                <c:formatCode>General</c:formatCode>
                <c:ptCount val="5"/>
                <c:pt idx="0" formatCode="#,##0">
                  <c:v>18260</c:v>
                </c:pt>
                <c:pt idx="3" formatCode="#,##0">
                  <c:v>14860</c:v>
                </c:pt>
                <c:pt idx="4" formatCode="#,##0">
                  <c:v>15204</c:v>
                </c:pt>
              </c:numCache>
            </c:numRef>
          </c:val>
          <c:smooth val="0"/>
          <c:extLst>
            <c:ext xmlns:c16="http://schemas.microsoft.com/office/drawing/2014/chart" uri="{C3380CC4-5D6E-409C-BE32-E72D297353CC}">
              <c16:uniqueId val="{00000000-C5C2-49CC-AC23-912B9F1E77EB}"/>
            </c:ext>
          </c:extLst>
        </c:ser>
        <c:dLbls>
          <c:showLegendKey val="0"/>
          <c:showVal val="0"/>
          <c:showCatName val="0"/>
          <c:showSerName val="0"/>
          <c:showPercent val="0"/>
          <c:showBubbleSize val="0"/>
        </c:dLbls>
        <c:marker val="1"/>
        <c:smooth val="0"/>
        <c:axId val="344437104"/>
        <c:axId val="344437496"/>
      </c:lineChart>
      <c:catAx>
        <c:axId val="3444371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7496"/>
        <c:crosses val="autoZero"/>
        <c:auto val="1"/>
        <c:lblAlgn val="ctr"/>
        <c:lblOffset val="100"/>
        <c:noMultiLvlLbl val="0"/>
      </c:catAx>
      <c:valAx>
        <c:axId val="344437496"/>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71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7701514264161132E-2"/>
          <c:y val="4.5591674429207037E-2"/>
          <c:w val="0.90544052578362488"/>
          <c:h val="0.74798431919941244"/>
        </c:manualLayout>
      </c:layout>
      <c:lineChart>
        <c:grouping val="standard"/>
        <c:varyColors val="0"/>
        <c:ser>
          <c:idx val="0"/>
          <c:order val="0"/>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Sheet1!$A$1:$E$1</c:f>
              <c:strCache>
                <c:ptCount val="5"/>
                <c:pt idx="0">
                  <c:v>2020</c:v>
                </c:pt>
                <c:pt idx="1">
                  <c:v>2021</c:v>
                </c:pt>
                <c:pt idx="2">
                  <c:v>2022</c:v>
                </c:pt>
                <c:pt idx="3">
                  <c:v>2023</c:v>
                </c:pt>
                <c:pt idx="4">
                  <c:v>2024</c:v>
                </c:pt>
              </c:strCache>
            </c:strRef>
          </c:cat>
          <c:val>
            <c:numRef>
              <c:f>Sheet1!$A$2:$E$2</c:f>
              <c:numCache>
                <c:formatCode>#,##0</c:formatCode>
                <c:ptCount val="5"/>
                <c:pt idx="0">
                  <c:v>14557</c:v>
                </c:pt>
                <c:pt idx="1">
                  <c:v>18029</c:v>
                </c:pt>
                <c:pt idx="2">
                  <c:v>15958</c:v>
                </c:pt>
                <c:pt idx="3">
                  <c:v>14533</c:v>
                </c:pt>
                <c:pt idx="4">
                  <c:v>13526</c:v>
                </c:pt>
              </c:numCache>
            </c:numRef>
          </c:val>
          <c:smooth val="0"/>
          <c:extLst>
            <c:ext xmlns:c16="http://schemas.microsoft.com/office/drawing/2014/chart" uri="{C3380CC4-5D6E-409C-BE32-E72D297353CC}">
              <c16:uniqueId val="{00000012-626F-46FC-AC93-00998AC4957B}"/>
            </c:ext>
          </c:extLst>
        </c:ser>
        <c:dLbls>
          <c:showLegendKey val="0"/>
          <c:showVal val="0"/>
          <c:showCatName val="0"/>
          <c:showSerName val="0"/>
          <c:showPercent val="0"/>
          <c:showBubbleSize val="0"/>
        </c:dLbls>
        <c:marker val="1"/>
        <c:smooth val="0"/>
        <c:axId val="344438280"/>
        <c:axId val="344438672"/>
      </c:lineChart>
      <c:catAx>
        <c:axId val="3444382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8672"/>
        <c:crosses val="autoZero"/>
        <c:auto val="1"/>
        <c:lblAlgn val="ctr"/>
        <c:lblOffset val="100"/>
        <c:noMultiLvlLbl val="0"/>
      </c:catAx>
      <c:valAx>
        <c:axId val="344438672"/>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828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Sheet1!$A$2</c:f>
              <c:strCache>
                <c:ptCount val="1"/>
                <c:pt idx="0">
                  <c:v>Lowest Median  Cost in NJ</c:v>
                </c:pt>
              </c:strCache>
            </c:strRef>
          </c:tx>
          <c:spPr>
            <a:pattFill prst="ltDnDiag">
              <a:fgClr>
                <a:schemeClr val="tx1"/>
              </a:fgClr>
              <a:bgClr>
                <a:schemeClr val="bg1"/>
              </a:bgClr>
            </a:patt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Infant</c:v>
                </c:pt>
                <c:pt idx="1">
                  <c:v>Toddler</c:v>
                </c:pt>
                <c:pt idx="2">
                  <c:v>PreK </c:v>
                </c:pt>
                <c:pt idx="3">
                  <c:v>School-Age</c:v>
                </c:pt>
              </c:strCache>
            </c:strRef>
          </c:cat>
          <c:val>
            <c:numRef>
              <c:f>Sheet1!$B$2:$E$2</c:f>
              <c:numCache>
                <c:formatCode>"$"#,##0_);[Red]\("$"#,##0\)</c:formatCode>
                <c:ptCount val="4"/>
                <c:pt idx="0">
                  <c:v>1183</c:v>
                </c:pt>
                <c:pt idx="1">
                  <c:v>1028</c:v>
                </c:pt>
                <c:pt idx="2">
                  <c:v>1050</c:v>
                </c:pt>
                <c:pt idx="3">
                  <c:v>320</c:v>
                </c:pt>
              </c:numCache>
            </c:numRef>
          </c:val>
          <c:extLst>
            <c:ext xmlns:c16="http://schemas.microsoft.com/office/drawing/2014/chart" uri="{C3380CC4-5D6E-409C-BE32-E72D297353CC}">
              <c16:uniqueId val="{00000000-0819-4204-AF60-A99B135F4AA2}"/>
            </c:ext>
          </c:extLst>
        </c:ser>
        <c:ser>
          <c:idx val="1"/>
          <c:order val="1"/>
          <c:tx>
            <c:strRef>
              <c:f>Sheet1!$A$3</c:f>
              <c:strCache>
                <c:ptCount val="1"/>
                <c:pt idx="0">
                  <c:v>Atlantic</c:v>
                </c:pt>
              </c:strCache>
            </c:strRef>
          </c:tx>
          <c:spPr>
            <a:solidFill>
              <a:srgbClr val="C00000"/>
            </a:solidFill>
            <a:ln>
              <a:solidFill>
                <a:schemeClr val="tx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Infant</c:v>
                </c:pt>
                <c:pt idx="1">
                  <c:v>Toddler</c:v>
                </c:pt>
                <c:pt idx="2">
                  <c:v>PreK </c:v>
                </c:pt>
                <c:pt idx="3">
                  <c:v>School-Age</c:v>
                </c:pt>
              </c:strCache>
            </c:strRef>
          </c:cat>
          <c:val>
            <c:numRef>
              <c:f>Sheet1!$B$3:$E$3</c:f>
              <c:numCache>
                <c:formatCode>"$"#,##0_);[Red]\("$"#,##0\)</c:formatCode>
                <c:ptCount val="4"/>
                <c:pt idx="0">
                  <c:v>1422</c:v>
                </c:pt>
                <c:pt idx="1">
                  <c:v>1257</c:v>
                </c:pt>
                <c:pt idx="2">
                  <c:v>1140</c:v>
                </c:pt>
                <c:pt idx="3">
                  <c:v>1167</c:v>
                </c:pt>
              </c:numCache>
            </c:numRef>
          </c:val>
          <c:extLst>
            <c:ext xmlns:c16="http://schemas.microsoft.com/office/drawing/2014/chart" uri="{C3380CC4-5D6E-409C-BE32-E72D297353CC}">
              <c16:uniqueId val="{00000001-0819-4204-AF60-A99B135F4AA2}"/>
            </c:ext>
          </c:extLst>
        </c:ser>
        <c:ser>
          <c:idx val="2"/>
          <c:order val="2"/>
          <c:tx>
            <c:strRef>
              <c:f>Sheet1!$A$4</c:f>
              <c:strCache>
                <c:ptCount val="1"/>
                <c:pt idx="0">
                  <c:v>Highest Median Cost in NJ</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Infant</c:v>
                </c:pt>
                <c:pt idx="1">
                  <c:v>Toddler</c:v>
                </c:pt>
                <c:pt idx="2">
                  <c:v>PreK </c:v>
                </c:pt>
                <c:pt idx="3">
                  <c:v>School-Age</c:v>
                </c:pt>
              </c:strCache>
            </c:strRef>
          </c:cat>
          <c:val>
            <c:numRef>
              <c:f>Sheet1!$B$4:$E$4</c:f>
              <c:numCache>
                <c:formatCode>"$"#,##0_);[Red]\("$"#,##0\)</c:formatCode>
                <c:ptCount val="4"/>
                <c:pt idx="0">
                  <c:v>1950</c:v>
                </c:pt>
                <c:pt idx="1">
                  <c:v>1800</c:v>
                </c:pt>
                <c:pt idx="2">
                  <c:v>1668</c:v>
                </c:pt>
                <c:pt idx="3">
                  <c:v>1665</c:v>
                </c:pt>
              </c:numCache>
            </c:numRef>
          </c:val>
          <c:extLst>
            <c:ext xmlns:c16="http://schemas.microsoft.com/office/drawing/2014/chart" uri="{C3380CC4-5D6E-409C-BE32-E72D297353CC}">
              <c16:uniqueId val="{00000002-0819-4204-AF60-A99B135F4AA2}"/>
            </c:ext>
          </c:extLst>
        </c:ser>
        <c:dLbls>
          <c:showLegendKey val="0"/>
          <c:showVal val="0"/>
          <c:showCatName val="0"/>
          <c:showSerName val="0"/>
          <c:showPercent val="0"/>
          <c:showBubbleSize val="0"/>
        </c:dLbls>
        <c:gapWidth val="219"/>
        <c:axId val="344439456"/>
        <c:axId val="344954008"/>
      </c:barChart>
      <c:catAx>
        <c:axId val="3444394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4954008"/>
        <c:crosses val="autoZero"/>
        <c:auto val="1"/>
        <c:lblAlgn val="ctr"/>
        <c:lblOffset val="100"/>
        <c:noMultiLvlLbl val="0"/>
      </c:catAx>
      <c:valAx>
        <c:axId val="344954008"/>
        <c:scaling>
          <c:orientation val="minMax"/>
        </c:scaling>
        <c:delete val="0"/>
        <c:axPos val="l"/>
        <c:majorGridlines>
          <c:spPr>
            <a:ln w="9525" cap="flat" cmpd="sng" algn="ctr">
              <a:solidFill>
                <a:schemeClr val="tx1">
                  <a:lumMod val="15000"/>
                  <a:lumOff val="85000"/>
                </a:schemeClr>
              </a:solidFill>
              <a:round/>
            </a:ln>
            <a:effectLst/>
          </c:spPr>
        </c:majorGridlines>
        <c:numFmt formatCode="&quot;$&quot;#,##0_);[Red]\(&quot;$&quot;#,##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44394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Infant County Copy</c:v>
                </c:pt>
              </c:strCache>
            </c:strRef>
          </c:tx>
          <c:spPr>
            <a:solidFill>
              <a:srgbClr val="FFFF00"/>
            </a:solidFill>
            <a:ln>
              <a:noFill/>
            </a:ln>
            <a:effectLst/>
          </c:spPr>
          <c:invertIfNegative val="0"/>
          <c:cat>
            <c:strRef>
              <c:f>Sheet1!$A$2:$A$23</c:f>
              <c:strCache>
                <c:ptCount val="22"/>
                <c:pt idx="0">
                  <c:v>Cumberland</c:v>
                </c:pt>
                <c:pt idx="1">
                  <c:v>Atlantic</c:v>
                </c:pt>
                <c:pt idx="2">
                  <c:v>Essex</c:v>
                </c:pt>
                <c:pt idx="3">
                  <c:v>Passaic </c:v>
                </c:pt>
                <c:pt idx="4">
                  <c:v>Camden</c:v>
                </c:pt>
                <c:pt idx="5">
                  <c:v>Cape May</c:v>
                </c:pt>
                <c:pt idx="6">
                  <c:v>Ocean</c:v>
                </c:pt>
                <c:pt idx="7">
                  <c:v>Salem</c:v>
                </c:pt>
                <c:pt idx="8">
                  <c:v>Hudson</c:v>
                </c:pt>
                <c:pt idx="9">
                  <c:v>Mercer</c:v>
                </c:pt>
                <c:pt idx="10">
                  <c:v>Gloucester</c:v>
                </c:pt>
                <c:pt idx="11">
                  <c:v>Warren</c:v>
                </c:pt>
                <c:pt idx="12">
                  <c:v>Union</c:v>
                </c:pt>
                <c:pt idx="13">
                  <c:v>Burlington</c:v>
                </c:pt>
                <c:pt idx="14">
                  <c:v>Middlesex</c:v>
                </c:pt>
                <c:pt idx="15">
                  <c:v>Sussex</c:v>
                </c:pt>
                <c:pt idx="16">
                  <c:v>Bergen</c:v>
                </c:pt>
                <c:pt idx="17">
                  <c:v>Monmouth</c:v>
                </c:pt>
                <c:pt idx="18">
                  <c:v>Morris</c:v>
                </c:pt>
                <c:pt idx="19">
                  <c:v>Hunterdon </c:v>
                </c:pt>
                <c:pt idx="20">
                  <c:v>Somerset</c:v>
                </c:pt>
                <c:pt idx="21">
                  <c:v>NJ Average</c:v>
                </c:pt>
              </c:strCache>
            </c:strRef>
          </c:cat>
          <c:val>
            <c:numRef>
              <c:f>Sheet1!$B$2:$B$23</c:f>
              <c:numCache>
                <c:formatCode>General</c:formatCode>
                <c:ptCount val="22"/>
                <c:pt idx="1">
                  <c:v>1422</c:v>
                </c:pt>
              </c:numCache>
            </c:numRef>
          </c:val>
          <c:extLst>
            <c:ext xmlns:c16="http://schemas.microsoft.com/office/drawing/2014/chart" uri="{C3380CC4-5D6E-409C-BE32-E72D297353CC}">
              <c16:uniqueId val="{00000000-658D-4BE9-9377-7C2DC5919060}"/>
            </c:ext>
          </c:extLst>
        </c:ser>
        <c:ser>
          <c:idx val="1"/>
          <c:order val="1"/>
          <c:tx>
            <c:strRef>
              <c:f>Sheet1!$C$1</c:f>
              <c:strCache>
                <c:ptCount val="1"/>
                <c:pt idx="0">
                  <c:v>Infant</c:v>
                </c:pt>
              </c:strCache>
            </c:strRef>
          </c:tx>
          <c:spPr>
            <a:solidFill>
              <a:srgbClr val="C00000"/>
            </a:solidFill>
            <a:ln>
              <a:noFill/>
            </a:ln>
            <a:effectLst/>
          </c:spPr>
          <c:invertIfNegative val="0"/>
          <c:cat>
            <c:strRef>
              <c:f>Sheet1!$A$2:$A$23</c:f>
              <c:strCache>
                <c:ptCount val="22"/>
                <c:pt idx="0">
                  <c:v>Cumberland</c:v>
                </c:pt>
                <c:pt idx="1">
                  <c:v>Atlantic</c:v>
                </c:pt>
                <c:pt idx="2">
                  <c:v>Essex</c:v>
                </c:pt>
                <c:pt idx="3">
                  <c:v>Passaic </c:v>
                </c:pt>
                <c:pt idx="4">
                  <c:v>Camden</c:v>
                </c:pt>
                <c:pt idx="5">
                  <c:v>Cape May</c:v>
                </c:pt>
                <c:pt idx="6">
                  <c:v>Ocean</c:v>
                </c:pt>
                <c:pt idx="7">
                  <c:v>Salem</c:v>
                </c:pt>
                <c:pt idx="8">
                  <c:v>Hudson</c:v>
                </c:pt>
                <c:pt idx="9">
                  <c:v>Mercer</c:v>
                </c:pt>
                <c:pt idx="10">
                  <c:v>Gloucester</c:v>
                </c:pt>
                <c:pt idx="11">
                  <c:v>Warren</c:v>
                </c:pt>
                <c:pt idx="12">
                  <c:v>Union</c:v>
                </c:pt>
                <c:pt idx="13">
                  <c:v>Burlington</c:v>
                </c:pt>
                <c:pt idx="14">
                  <c:v>Middlesex</c:v>
                </c:pt>
                <c:pt idx="15">
                  <c:v>Sussex</c:v>
                </c:pt>
                <c:pt idx="16">
                  <c:v>Bergen</c:v>
                </c:pt>
                <c:pt idx="17">
                  <c:v>Monmouth</c:v>
                </c:pt>
                <c:pt idx="18">
                  <c:v>Morris</c:v>
                </c:pt>
                <c:pt idx="19">
                  <c:v>Hunterdon </c:v>
                </c:pt>
                <c:pt idx="20">
                  <c:v>Somerset</c:v>
                </c:pt>
                <c:pt idx="21">
                  <c:v>NJ Average</c:v>
                </c:pt>
              </c:strCache>
            </c:strRef>
          </c:cat>
          <c:val>
            <c:numRef>
              <c:f>Sheet1!$C$2:$C$23</c:f>
              <c:numCache>
                <c:formatCode>"$"#,##0_);[Red]\("$"#,##0\)</c:formatCode>
                <c:ptCount val="22"/>
                <c:pt idx="0">
                  <c:v>1183</c:v>
                </c:pt>
                <c:pt idx="1">
                  <c:v>1422</c:v>
                </c:pt>
                <c:pt idx="2">
                  <c:v>1750</c:v>
                </c:pt>
                <c:pt idx="3">
                  <c:v>1625</c:v>
                </c:pt>
                <c:pt idx="4">
                  <c:v>1733</c:v>
                </c:pt>
                <c:pt idx="5">
                  <c:v>1332</c:v>
                </c:pt>
                <c:pt idx="6">
                  <c:v>1775</c:v>
                </c:pt>
                <c:pt idx="7">
                  <c:v>1310</c:v>
                </c:pt>
                <c:pt idx="8">
                  <c:v>1800</c:v>
                </c:pt>
                <c:pt idx="9">
                  <c:v>1950</c:v>
                </c:pt>
                <c:pt idx="10">
                  <c:v>1614</c:v>
                </c:pt>
                <c:pt idx="11">
                  <c:v>1375</c:v>
                </c:pt>
                <c:pt idx="12">
                  <c:v>1895</c:v>
                </c:pt>
                <c:pt idx="13">
                  <c:v>1720</c:v>
                </c:pt>
                <c:pt idx="14">
                  <c:v>1676</c:v>
                </c:pt>
                <c:pt idx="15">
                  <c:v>1575</c:v>
                </c:pt>
                <c:pt idx="16">
                  <c:v>1780</c:v>
                </c:pt>
                <c:pt idx="17">
                  <c:v>1656</c:v>
                </c:pt>
                <c:pt idx="18">
                  <c:v>1785</c:v>
                </c:pt>
                <c:pt idx="19">
                  <c:v>1699</c:v>
                </c:pt>
                <c:pt idx="20">
                  <c:v>1820</c:v>
                </c:pt>
                <c:pt idx="21">
                  <c:v>1750</c:v>
                </c:pt>
              </c:numCache>
            </c:numRef>
          </c:val>
          <c:extLst>
            <c:ext xmlns:c16="http://schemas.microsoft.com/office/drawing/2014/chart" uri="{C3380CC4-5D6E-409C-BE32-E72D297353CC}">
              <c16:uniqueId val="{00000001-658D-4BE9-9377-7C2DC5919060}"/>
            </c:ext>
          </c:extLst>
        </c:ser>
        <c:ser>
          <c:idx val="2"/>
          <c:order val="2"/>
          <c:tx>
            <c:strRef>
              <c:f>Sheet1!$D$1</c:f>
              <c:strCache>
                <c:ptCount val="1"/>
                <c:pt idx="0">
                  <c:v>Toddler</c:v>
                </c:pt>
              </c:strCache>
            </c:strRef>
          </c:tx>
          <c:spPr>
            <a:pattFill prst="ltDnDiag">
              <a:fgClr>
                <a:schemeClr val="tx1"/>
              </a:fgClr>
              <a:bgClr>
                <a:schemeClr val="bg1"/>
              </a:bgClr>
            </a:pattFill>
            <a:ln>
              <a:solidFill>
                <a:schemeClr val="tx1"/>
              </a:solidFill>
            </a:ln>
            <a:effectLst/>
          </c:spPr>
          <c:invertIfNegative val="0"/>
          <c:cat>
            <c:strRef>
              <c:f>Sheet1!$A$2:$A$23</c:f>
              <c:strCache>
                <c:ptCount val="22"/>
                <c:pt idx="0">
                  <c:v>Cumberland</c:v>
                </c:pt>
                <c:pt idx="1">
                  <c:v>Atlantic</c:v>
                </c:pt>
                <c:pt idx="2">
                  <c:v>Essex</c:v>
                </c:pt>
                <c:pt idx="3">
                  <c:v>Passaic </c:v>
                </c:pt>
                <c:pt idx="4">
                  <c:v>Camden</c:v>
                </c:pt>
                <c:pt idx="5">
                  <c:v>Cape May</c:v>
                </c:pt>
                <c:pt idx="6">
                  <c:v>Ocean</c:v>
                </c:pt>
                <c:pt idx="7">
                  <c:v>Salem</c:v>
                </c:pt>
                <c:pt idx="8">
                  <c:v>Hudson</c:v>
                </c:pt>
                <c:pt idx="9">
                  <c:v>Mercer</c:v>
                </c:pt>
                <c:pt idx="10">
                  <c:v>Gloucester</c:v>
                </c:pt>
                <c:pt idx="11">
                  <c:v>Warren</c:v>
                </c:pt>
                <c:pt idx="12">
                  <c:v>Union</c:v>
                </c:pt>
                <c:pt idx="13">
                  <c:v>Burlington</c:v>
                </c:pt>
                <c:pt idx="14">
                  <c:v>Middlesex</c:v>
                </c:pt>
                <c:pt idx="15">
                  <c:v>Sussex</c:v>
                </c:pt>
                <c:pt idx="16">
                  <c:v>Bergen</c:v>
                </c:pt>
                <c:pt idx="17">
                  <c:v>Monmouth</c:v>
                </c:pt>
                <c:pt idx="18">
                  <c:v>Morris</c:v>
                </c:pt>
                <c:pt idx="19">
                  <c:v>Hunterdon </c:v>
                </c:pt>
                <c:pt idx="20">
                  <c:v>Somerset</c:v>
                </c:pt>
                <c:pt idx="21">
                  <c:v>NJ Average</c:v>
                </c:pt>
              </c:strCache>
            </c:strRef>
          </c:cat>
          <c:val>
            <c:numRef>
              <c:f>Sheet1!$D$2:$D$23</c:f>
              <c:numCache>
                <c:formatCode>"$"#,##0_);[Red]\("$"#,##0\)</c:formatCode>
                <c:ptCount val="22"/>
                <c:pt idx="0">
                  <c:v>1028</c:v>
                </c:pt>
                <c:pt idx="1">
                  <c:v>1257</c:v>
                </c:pt>
                <c:pt idx="2">
                  <c:v>1646</c:v>
                </c:pt>
                <c:pt idx="3">
                  <c:v>1575</c:v>
                </c:pt>
                <c:pt idx="4">
                  <c:v>1628</c:v>
                </c:pt>
                <c:pt idx="5">
                  <c:v>1326</c:v>
                </c:pt>
                <c:pt idx="6">
                  <c:v>1518</c:v>
                </c:pt>
                <c:pt idx="7">
                  <c:v>1310</c:v>
                </c:pt>
                <c:pt idx="8">
                  <c:v>1790</c:v>
                </c:pt>
                <c:pt idx="9">
                  <c:v>1700</c:v>
                </c:pt>
                <c:pt idx="10">
                  <c:v>1537</c:v>
                </c:pt>
                <c:pt idx="11">
                  <c:v>1275</c:v>
                </c:pt>
                <c:pt idx="12">
                  <c:v>1795</c:v>
                </c:pt>
                <c:pt idx="13">
                  <c:v>1612</c:v>
                </c:pt>
                <c:pt idx="14">
                  <c:v>1541</c:v>
                </c:pt>
                <c:pt idx="15">
                  <c:v>1504</c:v>
                </c:pt>
                <c:pt idx="16">
                  <c:v>1685</c:v>
                </c:pt>
                <c:pt idx="17">
                  <c:v>1535</c:v>
                </c:pt>
                <c:pt idx="18">
                  <c:v>1695</c:v>
                </c:pt>
                <c:pt idx="19">
                  <c:v>1635</c:v>
                </c:pt>
                <c:pt idx="20">
                  <c:v>1800</c:v>
                </c:pt>
                <c:pt idx="21">
                  <c:v>1625</c:v>
                </c:pt>
              </c:numCache>
            </c:numRef>
          </c:val>
          <c:extLst>
            <c:ext xmlns:c16="http://schemas.microsoft.com/office/drawing/2014/chart" uri="{C3380CC4-5D6E-409C-BE32-E72D297353CC}">
              <c16:uniqueId val="{00000002-658D-4BE9-9377-7C2DC5919060}"/>
            </c:ext>
          </c:extLst>
        </c:ser>
        <c:ser>
          <c:idx val="3"/>
          <c:order val="3"/>
          <c:tx>
            <c:strRef>
              <c:f>Sheet1!$E$1</c:f>
              <c:strCache>
                <c:ptCount val="1"/>
                <c:pt idx="0">
                  <c:v>PreK </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2-E349-4999-BF44-BDCBA0D04AB7}"/>
              </c:ext>
            </c:extLst>
          </c:dPt>
          <c:cat>
            <c:strRef>
              <c:f>Sheet1!$A$2:$A$23</c:f>
              <c:strCache>
                <c:ptCount val="22"/>
                <c:pt idx="0">
                  <c:v>Cumberland</c:v>
                </c:pt>
                <c:pt idx="1">
                  <c:v>Atlantic</c:v>
                </c:pt>
                <c:pt idx="2">
                  <c:v>Essex</c:v>
                </c:pt>
                <c:pt idx="3">
                  <c:v>Passaic </c:v>
                </c:pt>
                <c:pt idx="4">
                  <c:v>Camden</c:v>
                </c:pt>
                <c:pt idx="5">
                  <c:v>Cape May</c:v>
                </c:pt>
                <c:pt idx="6">
                  <c:v>Ocean</c:v>
                </c:pt>
                <c:pt idx="7">
                  <c:v>Salem</c:v>
                </c:pt>
                <c:pt idx="8">
                  <c:v>Hudson</c:v>
                </c:pt>
                <c:pt idx="9">
                  <c:v>Mercer</c:v>
                </c:pt>
                <c:pt idx="10">
                  <c:v>Gloucester</c:v>
                </c:pt>
                <c:pt idx="11">
                  <c:v>Warren</c:v>
                </c:pt>
                <c:pt idx="12">
                  <c:v>Union</c:v>
                </c:pt>
                <c:pt idx="13">
                  <c:v>Burlington</c:v>
                </c:pt>
                <c:pt idx="14">
                  <c:v>Middlesex</c:v>
                </c:pt>
                <c:pt idx="15">
                  <c:v>Sussex</c:v>
                </c:pt>
                <c:pt idx="16">
                  <c:v>Bergen</c:v>
                </c:pt>
                <c:pt idx="17">
                  <c:v>Monmouth</c:v>
                </c:pt>
                <c:pt idx="18">
                  <c:v>Morris</c:v>
                </c:pt>
                <c:pt idx="19">
                  <c:v>Hunterdon </c:v>
                </c:pt>
                <c:pt idx="20">
                  <c:v>Somerset</c:v>
                </c:pt>
                <c:pt idx="21">
                  <c:v>NJ Average</c:v>
                </c:pt>
              </c:strCache>
            </c:strRef>
          </c:cat>
          <c:val>
            <c:numRef>
              <c:f>Sheet1!$E$2:$E$23</c:f>
              <c:numCache>
                <c:formatCode>"$"#,##0_);[Red]\("$"#,##0\)</c:formatCode>
                <c:ptCount val="22"/>
                <c:pt idx="0">
                  <c:v>1050</c:v>
                </c:pt>
                <c:pt idx="1">
                  <c:v>1140</c:v>
                </c:pt>
                <c:pt idx="2">
                  <c:v>1517</c:v>
                </c:pt>
                <c:pt idx="3">
                  <c:v>1440</c:v>
                </c:pt>
                <c:pt idx="4">
                  <c:v>1370</c:v>
                </c:pt>
                <c:pt idx="5">
                  <c:v>1137</c:v>
                </c:pt>
                <c:pt idx="6">
                  <c:v>1300</c:v>
                </c:pt>
                <c:pt idx="7">
                  <c:v>1215</c:v>
                </c:pt>
                <c:pt idx="8">
                  <c:v>1550</c:v>
                </c:pt>
                <c:pt idx="9">
                  <c:v>1515</c:v>
                </c:pt>
                <c:pt idx="10">
                  <c:v>1450</c:v>
                </c:pt>
                <c:pt idx="11">
                  <c:v>1200</c:v>
                </c:pt>
                <c:pt idx="12">
                  <c:v>1595</c:v>
                </c:pt>
                <c:pt idx="13">
                  <c:v>1470</c:v>
                </c:pt>
                <c:pt idx="14">
                  <c:v>1390</c:v>
                </c:pt>
                <c:pt idx="15">
                  <c:v>1213</c:v>
                </c:pt>
                <c:pt idx="16">
                  <c:v>1540</c:v>
                </c:pt>
                <c:pt idx="17">
                  <c:v>1450</c:v>
                </c:pt>
                <c:pt idx="18">
                  <c:v>1530</c:v>
                </c:pt>
                <c:pt idx="19">
                  <c:v>1650</c:v>
                </c:pt>
                <c:pt idx="20">
                  <c:v>1668</c:v>
                </c:pt>
                <c:pt idx="21">
                  <c:v>1462</c:v>
                </c:pt>
              </c:numCache>
            </c:numRef>
          </c:val>
          <c:extLst>
            <c:ext xmlns:c16="http://schemas.microsoft.com/office/drawing/2014/chart" uri="{C3380CC4-5D6E-409C-BE32-E72D297353CC}">
              <c16:uniqueId val="{00000003-658D-4BE9-9377-7C2DC5919060}"/>
            </c:ext>
          </c:extLst>
        </c:ser>
        <c:ser>
          <c:idx val="5"/>
          <c:order val="4"/>
          <c:tx>
            <c:strRef>
              <c:f>Sheet1!$F$1</c:f>
              <c:strCache>
                <c:ptCount val="1"/>
                <c:pt idx="0">
                  <c:v>School-Age</c:v>
                </c:pt>
              </c:strCache>
            </c:strRef>
          </c:tx>
          <c:spPr>
            <a:solidFill>
              <a:schemeClr val="tx1"/>
            </a:solidFill>
            <a:ln>
              <a:noFill/>
            </a:ln>
            <a:effectLst/>
          </c:spPr>
          <c:invertIfNegative val="0"/>
          <c:cat>
            <c:strRef>
              <c:f>Sheet1!$A$2:$A$23</c:f>
              <c:strCache>
                <c:ptCount val="22"/>
                <c:pt idx="0">
                  <c:v>Cumberland</c:v>
                </c:pt>
                <c:pt idx="1">
                  <c:v>Atlantic</c:v>
                </c:pt>
                <c:pt idx="2">
                  <c:v>Essex</c:v>
                </c:pt>
                <c:pt idx="3">
                  <c:v>Passaic </c:v>
                </c:pt>
                <c:pt idx="4">
                  <c:v>Camden</c:v>
                </c:pt>
                <c:pt idx="5">
                  <c:v>Cape May</c:v>
                </c:pt>
                <c:pt idx="6">
                  <c:v>Ocean</c:v>
                </c:pt>
                <c:pt idx="7">
                  <c:v>Salem</c:v>
                </c:pt>
                <c:pt idx="8">
                  <c:v>Hudson</c:v>
                </c:pt>
                <c:pt idx="9">
                  <c:v>Mercer</c:v>
                </c:pt>
                <c:pt idx="10">
                  <c:v>Gloucester</c:v>
                </c:pt>
                <c:pt idx="11">
                  <c:v>Warren</c:v>
                </c:pt>
                <c:pt idx="12">
                  <c:v>Union</c:v>
                </c:pt>
                <c:pt idx="13">
                  <c:v>Burlington</c:v>
                </c:pt>
                <c:pt idx="14">
                  <c:v>Middlesex</c:v>
                </c:pt>
                <c:pt idx="15">
                  <c:v>Sussex</c:v>
                </c:pt>
                <c:pt idx="16">
                  <c:v>Bergen</c:v>
                </c:pt>
                <c:pt idx="17">
                  <c:v>Monmouth</c:v>
                </c:pt>
                <c:pt idx="18">
                  <c:v>Morris</c:v>
                </c:pt>
                <c:pt idx="19">
                  <c:v>Hunterdon </c:v>
                </c:pt>
                <c:pt idx="20">
                  <c:v>Somerset</c:v>
                </c:pt>
                <c:pt idx="21">
                  <c:v>NJ Average</c:v>
                </c:pt>
              </c:strCache>
            </c:strRef>
          </c:cat>
          <c:val>
            <c:numRef>
              <c:f>Sheet1!$F$2:$F$23</c:f>
              <c:numCache>
                <c:formatCode>"$"#,##0_);[Red]\("$"#,##0\)</c:formatCode>
                <c:ptCount val="22"/>
                <c:pt idx="0">
                  <c:v>1200</c:v>
                </c:pt>
                <c:pt idx="1">
                  <c:v>1167</c:v>
                </c:pt>
                <c:pt idx="2">
                  <c:v>1167</c:v>
                </c:pt>
                <c:pt idx="3">
                  <c:v>1200</c:v>
                </c:pt>
                <c:pt idx="4">
                  <c:v>1167</c:v>
                </c:pt>
                <c:pt idx="5">
                  <c:v>320</c:v>
                </c:pt>
                <c:pt idx="6">
                  <c:v>1200</c:v>
                </c:pt>
                <c:pt idx="7">
                  <c:v>735</c:v>
                </c:pt>
                <c:pt idx="8">
                  <c:v>1300</c:v>
                </c:pt>
                <c:pt idx="9">
                  <c:v>1200</c:v>
                </c:pt>
                <c:pt idx="10">
                  <c:v>827</c:v>
                </c:pt>
                <c:pt idx="11">
                  <c:v>900</c:v>
                </c:pt>
                <c:pt idx="12">
                  <c:v>1665</c:v>
                </c:pt>
                <c:pt idx="13">
                  <c:v>1350</c:v>
                </c:pt>
                <c:pt idx="14">
                  <c:v>1200</c:v>
                </c:pt>
                <c:pt idx="15">
                  <c:v>780</c:v>
                </c:pt>
                <c:pt idx="16">
                  <c:v>997</c:v>
                </c:pt>
                <c:pt idx="17">
                  <c:v>1400</c:v>
                </c:pt>
                <c:pt idx="18">
                  <c:v>1565</c:v>
                </c:pt>
                <c:pt idx="19">
                  <c:v>1398</c:v>
                </c:pt>
                <c:pt idx="20">
                  <c:v>1525</c:v>
                </c:pt>
                <c:pt idx="21">
                  <c:v>1213</c:v>
                </c:pt>
              </c:numCache>
            </c:numRef>
          </c:val>
          <c:extLst>
            <c:ext xmlns:c16="http://schemas.microsoft.com/office/drawing/2014/chart" uri="{C3380CC4-5D6E-409C-BE32-E72D297353CC}">
              <c16:uniqueId val="{00000001-E349-4999-BF44-BDCBA0D04AB7}"/>
            </c:ext>
          </c:extLst>
        </c:ser>
        <c:ser>
          <c:idx val="4"/>
          <c:order val="5"/>
          <c:tx>
            <c:strRef>
              <c:f>Sheet1!$G$1</c:f>
              <c:strCache>
                <c:ptCount val="1"/>
                <c:pt idx="0">
                  <c:v>School-Age Copy</c:v>
                </c:pt>
              </c:strCache>
            </c:strRef>
          </c:tx>
          <c:spPr>
            <a:solidFill>
              <a:srgbClr val="FFFF00"/>
            </a:solidFill>
            <a:ln>
              <a:noFill/>
            </a:ln>
            <a:effectLst/>
          </c:spPr>
          <c:invertIfNegative val="0"/>
          <c:dPt>
            <c:idx val="7"/>
            <c:invertIfNegative val="0"/>
            <c:bubble3D val="0"/>
            <c:spPr>
              <a:solidFill>
                <a:srgbClr val="FFFF00"/>
              </a:solidFill>
              <a:ln>
                <a:noFill/>
              </a:ln>
              <a:effectLst/>
            </c:spPr>
            <c:extLst>
              <c:ext xmlns:c16="http://schemas.microsoft.com/office/drawing/2014/chart" uri="{C3380CC4-5D6E-409C-BE32-E72D297353CC}">
                <c16:uniqueId val="{00000004-A76E-4264-AA49-C177181B243E}"/>
              </c:ext>
            </c:extLst>
          </c:dPt>
          <c:cat>
            <c:strRef>
              <c:f>Sheet1!$A$2:$A$23</c:f>
              <c:strCache>
                <c:ptCount val="22"/>
                <c:pt idx="0">
                  <c:v>Cumberland</c:v>
                </c:pt>
                <c:pt idx="1">
                  <c:v>Atlantic</c:v>
                </c:pt>
                <c:pt idx="2">
                  <c:v>Essex</c:v>
                </c:pt>
                <c:pt idx="3">
                  <c:v>Passaic </c:v>
                </c:pt>
                <c:pt idx="4">
                  <c:v>Camden</c:v>
                </c:pt>
                <c:pt idx="5">
                  <c:v>Cape May</c:v>
                </c:pt>
                <c:pt idx="6">
                  <c:v>Ocean</c:v>
                </c:pt>
                <c:pt idx="7">
                  <c:v>Salem</c:v>
                </c:pt>
                <c:pt idx="8">
                  <c:v>Hudson</c:v>
                </c:pt>
                <c:pt idx="9">
                  <c:v>Mercer</c:v>
                </c:pt>
                <c:pt idx="10">
                  <c:v>Gloucester</c:v>
                </c:pt>
                <c:pt idx="11">
                  <c:v>Warren</c:v>
                </c:pt>
                <c:pt idx="12">
                  <c:v>Union</c:v>
                </c:pt>
                <c:pt idx="13">
                  <c:v>Burlington</c:v>
                </c:pt>
                <c:pt idx="14">
                  <c:v>Middlesex</c:v>
                </c:pt>
                <c:pt idx="15">
                  <c:v>Sussex</c:v>
                </c:pt>
                <c:pt idx="16">
                  <c:v>Bergen</c:v>
                </c:pt>
                <c:pt idx="17">
                  <c:v>Monmouth</c:v>
                </c:pt>
                <c:pt idx="18">
                  <c:v>Morris</c:v>
                </c:pt>
                <c:pt idx="19">
                  <c:v>Hunterdon </c:v>
                </c:pt>
                <c:pt idx="20">
                  <c:v>Somerset</c:v>
                </c:pt>
                <c:pt idx="21">
                  <c:v>NJ Average</c:v>
                </c:pt>
              </c:strCache>
            </c:strRef>
          </c:cat>
          <c:val>
            <c:numRef>
              <c:f>Sheet1!$G$2:$G$23</c:f>
              <c:numCache>
                <c:formatCode>"$"#,##0_);[Red]\("$"#,##0\)</c:formatCode>
                <c:ptCount val="22"/>
                <c:pt idx="1">
                  <c:v>1167</c:v>
                </c:pt>
              </c:numCache>
            </c:numRef>
          </c:val>
          <c:extLst>
            <c:ext xmlns:c16="http://schemas.microsoft.com/office/drawing/2014/chart" uri="{C3380CC4-5D6E-409C-BE32-E72D297353CC}">
              <c16:uniqueId val="{00000000-E349-4999-BF44-BDCBA0D04AB7}"/>
            </c:ext>
          </c:extLst>
        </c:ser>
        <c:dLbls>
          <c:showLegendKey val="0"/>
          <c:showVal val="0"/>
          <c:showCatName val="0"/>
          <c:showSerName val="0"/>
          <c:showPercent val="0"/>
          <c:showBubbleSize val="0"/>
        </c:dLbls>
        <c:gapWidth val="150"/>
        <c:axId val="344954792"/>
        <c:axId val="344955184"/>
      </c:barChart>
      <c:lineChart>
        <c:grouping val="standard"/>
        <c:varyColors val="0"/>
        <c:ser>
          <c:idx val="6"/>
          <c:order val="6"/>
          <c:tx>
            <c:strRef>
              <c:f>Sheet1!$H$1</c:f>
              <c:strCache>
                <c:ptCount val="1"/>
                <c:pt idx="0">
                  <c:v>Median Household Income</c:v>
                </c:pt>
              </c:strCache>
            </c:strRef>
          </c:tx>
          <c:spPr>
            <a:ln w="28575" cap="rnd">
              <a:solidFill>
                <a:schemeClr val="accent1">
                  <a:lumMod val="60000"/>
                </a:schemeClr>
              </a:solidFill>
              <a:round/>
            </a:ln>
            <a:effectLst/>
          </c:spPr>
          <c:marker>
            <c:symbol val="none"/>
          </c:marker>
          <c:cat>
            <c:strRef>
              <c:f>Sheet1!$A$2:$A$23</c:f>
              <c:strCache>
                <c:ptCount val="22"/>
                <c:pt idx="0">
                  <c:v>Cumberland</c:v>
                </c:pt>
                <c:pt idx="1">
                  <c:v>Atlantic</c:v>
                </c:pt>
                <c:pt idx="2">
                  <c:v>Essex</c:v>
                </c:pt>
                <c:pt idx="3">
                  <c:v>Passaic </c:v>
                </c:pt>
                <c:pt idx="4">
                  <c:v>Camden</c:v>
                </c:pt>
                <c:pt idx="5">
                  <c:v>Cape May</c:v>
                </c:pt>
                <c:pt idx="6">
                  <c:v>Ocean</c:v>
                </c:pt>
                <c:pt idx="7">
                  <c:v>Salem</c:v>
                </c:pt>
                <c:pt idx="8">
                  <c:v>Hudson</c:v>
                </c:pt>
                <c:pt idx="9">
                  <c:v>Mercer</c:v>
                </c:pt>
                <c:pt idx="10">
                  <c:v>Gloucester</c:v>
                </c:pt>
                <c:pt idx="11">
                  <c:v>Warren</c:v>
                </c:pt>
                <c:pt idx="12">
                  <c:v>Union</c:v>
                </c:pt>
                <c:pt idx="13">
                  <c:v>Burlington</c:v>
                </c:pt>
                <c:pt idx="14">
                  <c:v>Middlesex</c:v>
                </c:pt>
                <c:pt idx="15">
                  <c:v>Sussex</c:v>
                </c:pt>
                <c:pt idx="16">
                  <c:v>Bergen</c:v>
                </c:pt>
                <c:pt idx="17">
                  <c:v>Monmouth</c:v>
                </c:pt>
                <c:pt idx="18">
                  <c:v>Morris</c:v>
                </c:pt>
                <c:pt idx="19">
                  <c:v>Hunterdon </c:v>
                </c:pt>
                <c:pt idx="20">
                  <c:v>Somerset</c:v>
                </c:pt>
                <c:pt idx="21">
                  <c:v>NJ Average</c:v>
                </c:pt>
              </c:strCache>
            </c:strRef>
          </c:cat>
          <c:val>
            <c:numRef>
              <c:f>Sheet1!$H$2:$H$23</c:f>
              <c:numCache>
                <c:formatCode>"$"#,##0_);[Red]\("$"#,##0\)</c:formatCode>
                <c:ptCount val="22"/>
                <c:pt idx="0">
                  <c:v>54587</c:v>
                </c:pt>
                <c:pt idx="1">
                  <c:v>63389</c:v>
                </c:pt>
                <c:pt idx="2">
                  <c:v>64626</c:v>
                </c:pt>
                <c:pt idx="3">
                  <c:v>68531</c:v>
                </c:pt>
                <c:pt idx="4">
                  <c:v>69980</c:v>
                </c:pt>
                <c:pt idx="5">
                  <c:v>73672</c:v>
                </c:pt>
                <c:pt idx="6">
                  <c:v>76093</c:v>
                </c:pt>
                <c:pt idx="7">
                  <c:v>77040</c:v>
                </c:pt>
                <c:pt idx="8">
                  <c:v>78808</c:v>
                </c:pt>
                <c:pt idx="9">
                  <c:v>79492</c:v>
                </c:pt>
                <c:pt idx="10">
                  <c:v>80339</c:v>
                </c:pt>
                <c:pt idx="11">
                  <c:v>84479</c:v>
                </c:pt>
                <c:pt idx="12">
                  <c:v>88797</c:v>
                </c:pt>
                <c:pt idx="13">
                  <c:v>89447</c:v>
                </c:pt>
                <c:pt idx="14">
                  <c:v>93418</c:v>
                </c:pt>
                <c:pt idx="15">
                  <c:v>101130</c:v>
                </c:pt>
                <c:pt idx="16">
                  <c:v>102870</c:v>
                </c:pt>
                <c:pt idx="17">
                  <c:v>108827</c:v>
                </c:pt>
                <c:pt idx="18">
                  <c:v>111587</c:v>
                </c:pt>
                <c:pt idx="19">
                  <c:v>116155</c:v>
                </c:pt>
                <c:pt idx="20">
                  <c:v>116283</c:v>
                </c:pt>
                <c:pt idx="21">
                  <c:v>85751</c:v>
                </c:pt>
              </c:numCache>
            </c:numRef>
          </c:val>
          <c:smooth val="0"/>
          <c:extLst>
            <c:ext xmlns:c16="http://schemas.microsoft.com/office/drawing/2014/chart" uri="{C3380CC4-5D6E-409C-BE32-E72D297353CC}">
              <c16:uniqueId val="{00000002-A76E-4264-AA49-C177181B243E}"/>
            </c:ext>
          </c:extLst>
        </c:ser>
        <c:dLbls>
          <c:showLegendKey val="0"/>
          <c:showVal val="0"/>
          <c:showCatName val="0"/>
          <c:showSerName val="0"/>
          <c:showPercent val="0"/>
          <c:showBubbleSize val="0"/>
        </c:dLbls>
        <c:marker val="1"/>
        <c:smooth val="0"/>
        <c:axId val="344955968"/>
        <c:axId val="344955576"/>
      </c:lineChart>
      <c:catAx>
        <c:axId val="3449547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955184"/>
        <c:crosses val="autoZero"/>
        <c:auto val="1"/>
        <c:lblAlgn val="ctr"/>
        <c:lblOffset val="100"/>
        <c:noMultiLvlLbl val="0"/>
      </c:catAx>
      <c:valAx>
        <c:axId val="3449551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954792"/>
        <c:crosses val="autoZero"/>
        <c:crossBetween val="between"/>
      </c:valAx>
      <c:valAx>
        <c:axId val="344955576"/>
        <c:scaling>
          <c:orientation val="minMax"/>
        </c:scaling>
        <c:delete val="0"/>
        <c:axPos val="r"/>
        <c:numFmt formatCode="&quot;$&quot;#,##0_);[Red]\(&quot;$&quot;#,##0\)" sourceLinked="1"/>
        <c:majorTickMark val="out"/>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solidFill>
                <a:latin typeface="Franklin Gothic Medium" panose="020B0603020102020204" pitchFamily="34" charset="0"/>
                <a:ea typeface="+mn-ea"/>
                <a:cs typeface="+mn-cs"/>
              </a:defRPr>
            </a:pPr>
            <a:endParaRPr lang="en-US"/>
          </a:p>
        </c:txPr>
        <c:crossAx val="344955968"/>
        <c:crosses val="max"/>
        <c:crossBetween val="between"/>
      </c:valAx>
      <c:catAx>
        <c:axId val="344955968"/>
        <c:scaling>
          <c:orientation val="minMax"/>
        </c:scaling>
        <c:delete val="1"/>
        <c:axPos val="b"/>
        <c:numFmt formatCode="General" sourceLinked="1"/>
        <c:majorTickMark val="out"/>
        <c:minorTickMark val="none"/>
        <c:tickLblPos val="nextTo"/>
        <c:crossAx val="344955576"/>
        <c:crosses val="autoZero"/>
        <c:auto val="1"/>
        <c:lblAlgn val="ctr"/>
        <c:lblOffset val="100"/>
        <c:noMultiLvlLbl val="0"/>
      </c:catAx>
      <c:spPr>
        <a:noFill/>
        <a:ln>
          <a:noFill/>
        </a:ln>
        <a:effectLst/>
      </c:spPr>
    </c:plotArea>
    <c:legend>
      <c:legendPos val="b"/>
      <c:legendEntry>
        <c:idx val="0"/>
        <c:delete val="1"/>
      </c:legendEntry>
      <c:legendEntry>
        <c:idx val="5"/>
        <c:delete val="1"/>
      </c:legendEntry>
      <c:overlay val="0"/>
      <c:spPr>
        <a:noFill/>
        <a:ln>
          <a:noFill/>
        </a:ln>
        <a:effectLst/>
      </c:spPr>
      <c:txPr>
        <a:bodyPr rot="0" spcFirstLastPara="1" vertOverflow="ellipsis" vert="horz" wrap="square" anchor="b" anchorCtr="0"/>
        <a:lstStyle/>
        <a:p>
          <a:pPr>
            <a:defRPr sz="11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405218540682206"/>
          <c:y val="2.4030476906058036E-2"/>
          <c:w val="0.75260273724894999"/>
          <c:h val="0.95193904618788394"/>
        </c:manualLayout>
      </c:layout>
      <c:barChart>
        <c:barDir val="bar"/>
        <c:grouping val="clustered"/>
        <c:varyColors val="0"/>
        <c:ser>
          <c:idx val="0"/>
          <c:order val="0"/>
          <c:tx>
            <c:strRef>
              <c:f>Sheet1!$B$1</c:f>
              <c:strCache>
                <c:ptCount val="1"/>
                <c:pt idx="0">
                  <c:v>Time (min)</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Sussex</c:v>
                </c:pt>
                <c:pt idx="2">
                  <c:v>Essex</c:v>
                </c:pt>
                <c:pt idx="3">
                  <c:v>Hunterdon </c:v>
                </c:pt>
                <c:pt idx="4">
                  <c:v>Warren</c:v>
                </c:pt>
                <c:pt idx="5">
                  <c:v>Monmouth</c:v>
                </c:pt>
                <c:pt idx="6">
                  <c:v>Somerset</c:v>
                </c:pt>
                <c:pt idx="7">
                  <c:v>Bergen</c:v>
                </c:pt>
                <c:pt idx="8">
                  <c:v>Middlesex</c:v>
                </c:pt>
                <c:pt idx="9">
                  <c:v>Union</c:v>
                </c:pt>
                <c:pt idx="10">
                  <c:v>Morris</c:v>
                </c:pt>
                <c:pt idx="11">
                  <c:v>Ocean</c:v>
                </c:pt>
                <c:pt idx="12">
                  <c:v>Burlington</c:v>
                </c:pt>
                <c:pt idx="13">
                  <c:v>Gloucester</c:v>
                </c:pt>
                <c:pt idx="14">
                  <c:v>Camden</c:v>
                </c:pt>
                <c:pt idx="15">
                  <c:v>Cumberland</c:v>
                </c:pt>
                <c:pt idx="16">
                  <c:v>Passaic  </c:v>
                </c:pt>
                <c:pt idx="17">
                  <c:v>Mercer</c:v>
                </c:pt>
                <c:pt idx="18">
                  <c:v>Salem</c:v>
                </c:pt>
                <c:pt idx="19">
                  <c:v>Atlantic</c:v>
                </c:pt>
                <c:pt idx="20">
                  <c:v>Cape May</c:v>
                </c:pt>
              </c:strCache>
            </c:strRef>
          </c:cat>
          <c:val>
            <c:numRef>
              <c:f>Sheet1!$B$2:$B$22</c:f>
              <c:numCache>
                <c:formatCode>General</c:formatCode>
                <c:ptCount val="21"/>
                <c:pt idx="0">
                  <c:v>36.200000000000003</c:v>
                </c:pt>
                <c:pt idx="1">
                  <c:v>35.6</c:v>
                </c:pt>
                <c:pt idx="2">
                  <c:v>35.5</c:v>
                </c:pt>
                <c:pt idx="3">
                  <c:v>34.6</c:v>
                </c:pt>
                <c:pt idx="4">
                  <c:v>34.1</c:v>
                </c:pt>
                <c:pt idx="5">
                  <c:v>33.4</c:v>
                </c:pt>
                <c:pt idx="6">
                  <c:v>33.1</c:v>
                </c:pt>
                <c:pt idx="7">
                  <c:v>32</c:v>
                </c:pt>
                <c:pt idx="8">
                  <c:v>32</c:v>
                </c:pt>
                <c:pt idx="9">
                  <c:v>31.7</c:v>
                </c:pt>
                <c:pt idx="10">
                  <c:v>30.2</c:v>
                </c:pt>
                <c:pt idx="11">
                  <c:v>30.1</c:v>
                </c:pt>
                <c:pt idx="12">
                  <c:v>29.5</c:v>
                </c:pt>
                <c:pt idx="13">
                  <c:v>28.9</c:v>
                </c:pt>
                <c:pt idx="14">
                  <c:v>28.7</c:v>
                </c:pt>
                <c:pt idx="15">
                  <c:v>27.5</c:v>
                </c:pt>
                <c:pt idx="16">
                  <c:v>27.5</c:v>
                </c:pt>
                <c:pt idx="17">
                  <c:v>26.9</c:v>
                </c:pt>
                <c:pt idx="18">
                  <c:v>26.3</c:v>
                </c:pt>
                <c:pt idx="20">
                  <c:v>23.3</c:v>
                </c:pt>
              </c:numCache>
            </c:numRef>
          </c:val>
          <c:extLst>
            <c:ext xmlns:c16="http://schemas.microsoft.com/office/drawing/2014/chart" uri="{C3380CC4-5D6E-409C-BE32-E72D297353CC}">
              <c16:uniqueId val="{00000000-BC2A-4467-82B7-24725D1A05D6}"/>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Sussex</c:v>
                </c:pt>
                <c:pt idx="2">
                  <c:v>Essex</c:v>
                </c:pt>
                <c:pt idx="3">
                  <c:v>Hunterdon </c:v>
                </c:pt>
                <c:pt idx="4">
                  <c:v>Warren</c:v>
                </c:pt>
                <c:pt idx="5">
                  <c:v>Monmouth</c:v>
                </c:pt>
                <c:pt idx="6">
                  <c:v>Somerset</c:v>
                </c:pt>
                <c:pt idx="7">
                  <c:v>Bergen</c:v>
                </c:pt>
                <c:pt idx="8">
                  <c:v>Middlesex</c:v>
                </c:pt>
                <c:pt idx="9">
                  <c:v>Union</c:v>
                </c:pt>
                <c:pt idx="10">
                  <c:v>Morris</c:v>
                </c:pt>
                <c:pt idx="11">
                  <c:v>Ocean</c:v>
                </c:pt>
                <c:pt idx="12">
                  <c:v>Burlington</c:v>
                </c:pt>
                <c:pt idx="13">
                  <c:v>Gloucester</c:v>
                </c:pt>
                <c:pt idx="14">
                  <c:v>Camden</c:v>
                </c:pt>
                <c:pt idx="15">
                  <c:v>Cumberland</c:v>
                </c:pt>
                <c:pt idx="16">
                  <c:v>Passaic  </c:v>
                </c:pt>
                <c:pt idx="17">
                  <c:v>Mercer</c:v>
                </c:pt>
                <c:pt idx="18">
                  <c:v>Salem</c:v>
                </c:pt>
                <c:pt idx="19">
                  <c:v>Atlantic</c:v>
                </c:pt>
                <c:pt idx="20">
                  <c:v>Cape May</c:v>
                </c:pt>
              </c:strCache>
            </c:strRef>
          </c:cat>
          <c:val>
            <c:numRef>
              <c:f>Sheet1!$C$2:$C$22</c:f>
              <c:numCache>
                <c:formatCode>General</c:formatCode>
                <c:ptCount val="21"/>
                <c:pt idx="19">
                  <c:v>24.6</c:v>
                </c:pt>
              </c:numCache>
            </c:numRef>
          </c:val>
          <c:extLst>
            <c:ext xmlns:c16="http://schemas.microsoft.com/office/drawing/2014/chart" uri="{C3380CC4-5D6E-409C-BE32-E72D297353CC}">
              <c16:uniqueId val="{00000001-BC2A-4467-82B7-24725D1A05D6}"/>
            </c:ext>
          </c:extLst>
        </c:ser>
        <c:ser>
          <c:idx val="3"/>
          <c:order val="2"/>
          <c:tx>
            <c:strRef>
              <c:f>Sheet1!$D$1</c:f>
              <c:strCache>
                <c:ptCount val="1"/>
                <c:pt idx="0">
                  <c:v>US avg. 26.8</c:v>
                </c:pt>
              </c:strCache>
            </c:strRef>
          </c:tx>
          <c:spPr>
            <a:solidFill>
              <a:schemeClr val="bg1"/>
            </a:solidFill>
            <a:ln>
              <a:noFill/>
            </a:ln>
            <a:effectLst/>
          </c:spPr>
          <c:invertIfNegative val="0"/>
          <c:trendline>
            <c:name>NJ avg 31.5</c:name>
            <c:spPr>
              <a:ln w="19050" cap="rnd">
                <a:solidFill>
                  <a:schemeClr val="accent4"/>
                </a:solidFill>
                <a:prstDash val="sysDot"/>
              </a:ln>
              <a:effectLst/>
            </c:spPr>
            <c:trendlineType val="linear"/>
            <c:dispRSqr val="0"/>
            <c:dispEq val="0"/>
          </c:trendline>
          <c:cat>
            <c:strRef>
              <c:f>Sheet1!$A$2:$A$22</c:f>
              <c:strCache>
                <c:ptCount val="21"/>
                <c:pt idx="0">
                  <c:v>Hudson</c:v>
                </c:pt>
                <c:pt idx="1">
                  <c:v>Sussex</c:v>
                </c:pt>
                <c:pt idx="2">
                  <c:v>Essex</c:v>
                </c:pt>
                <c:pt idx="3">
                  <c:v>Hunterdon </c:v>
                </c:pt>
                <c:pt idx="4">
                  <c:v>Warren</c:v>
                </c:pt>
                <c:pt idx="5">
                  <c:v>Monmouth</c:v>
                </c:pt>
                <c:pt idx="6">
                  <c:v>Somerset</c:v>
                </c:pt>
                <c:pt idx="7">
                  <c:v>Bergen</c:v>
                </c:pt>
                <c:pt idx="8">
                  <c:v>Middlesex</c:v>
                </c:pt>
                <c:pt idx="9">
                  <c:v>Union</c:v>
                </c:pt>
                <c:pt idx="10">
                  <c:v>Morris</c:v>
                </c:pt>
                <c:pt idx="11">
                  <c:v>Ocean</c:v>
                </c:pt>
                <c:pt idx="12">
                  <c:v>Burlington</c:v>
                </c:pt>
                <c:pt idx="13">
                  <c:v>Gloucester</c:v>
                </c:pt>
                <c:pt idx="14">
                  <c:v>Camden</c:v>
                </c:pt>
                <c:pt idx="15">
                  <c:v>Cumberland</c:v>
                </c:pt>
                <c:pt idx="16">
                  <c:v>Passaic  </c:v>
                </c:pt>
                <c:pt idx="17">
                  <c:v>Mercer</c:v>
                </c:pt>
                <c:pt idx="18">
                  <c:v>Salem</c:v>
                </c:pt>
                <c:pt idx="19">
                  <c:v>Atlantic</c:v>
                </c:pt>
                <c:pt idx="20">
                  <c:v>Cape May</c:v>
                </c:pt>
              </c:strCache>
            </c:strRef>
          </c:cat>
          <c:val>
            <c:numRef>
              <c:f>Sheet1!$D$2:$D$22</c:f>
              <c:numCache>
                <c:formatCode>General</c:formatCode>
                <c:ptCount val="21"/>
                <c:pt idx="0">
                  <c:v>26.8</c:v>
                </c:pt>
                <c:pt idx="1">
                  <c:v>26.8</c:v>
                </c:pt>
                <c:pt idx="2">
                  <c:v>26.8</c:v>
                </c:pt>
                <c:pt idx="3">
                  <c:v>26.8</c:v>
                </c:pt>
                <c:pt idx="4">
                  <c:v>26.8</c:v>
                </c:pt>
                <c:pt idx="5">
                  <c:v>26.8</c:v>
                </c:pt>
                <c:pt idx="6">
                  <c:v>26.8</c:v>
                </c:pt>
                <c:pt idx="7">
                  <c:v>26.8</c:v>
                </c:pt>
                <c:pt idx="8">
                  <c:v>26.8</c:v>
                </c:pt>
                <c:pt idx="9">
                  <c:v>26.8</c:v>
                </c:pt>
                <c:pt idx="10">
                  <c:v>26.8</c:v>
                </c:pt>
                <c:pt idx="11">
                  <c:v>26.8</c:v>
                </c:pt>
                <c:pt idx="12">
                  <c:v>26.8</c:v>
                </c:pt>
                <c:pt idx="13">
                  <c:v>26.8</c:v>
                </c:pt>
                <c:pt idx="14">
                  <c:v>26.8</c:v>
                </c:pt>
                <c:pt idx="15">
                  <c:v>26.8</c:v>
                </c:pt>
                <c:pt idx="16">
                  <c:v>26.8</c:v>
                </c:pt>
                <c:pt idx="17">
                  <c:v>26.8</c:v>
                </c:pt>
                <c:pt idx="18">
                  <c:v>26.8</c:v>
                </c:pt>
                <c:pt idx="19">
                  <c:v>26.8</c:v>
                </c:pt>
                <c:pt idx="20">
                  <c:v>26.8</c:v>
                </c:pt>
              </c:numCache>
            </c:numRef>
          </c:val>
          <c:extLst>
            <c:ext xmlns:c16="http://schemas.microsoft.com/office/drawing/2014/chart" uri="{C3380CC4-5D6E-409C-BE32-E72D297353CC}">
              <c16:uniqueId val="{00000003-BC2A-4467-82B7-24725D1A05D6}"/>
            </c:ext>
          </c:extLst>
        </c:ser>
        <c:ser>
          <c:idx val="2"/>
          <c:order val="3"/>
          <c:tx>
            <c:strRef>
              <c:f>Sheet1!$E$1</c:f>
              <c:strCache>
                <c:ptCount val="1"/>
                <c:pt idx="0">
                  <c:v>NJ avg. 31.4</c:v>
                </c:pt>
              </c:strCache>
            </c:strRef>
          </c:tx>
          <c:spPr>
            <a:solidFill>
              <a:schemeClr val="bg1"/>
            </a:solidFill>
            <a:ln>
              <a:noFill/>
            </a:ln>
            <a:effectLst/>
          </c:spPr>
          <c:invertIfNegative val="0"/>
          <c:trendline>
            <c:name>US avg 26.4</c:name>
            <c:spPr>
              <a:ln w="19050" cap="rnd">
                <a:solidFill>
                  <a:schemeClr val="accent3"/>
                </a:solidFill>
                <a:prstDash val="sysDot"/>
              </a:ln>
              <a:effectLst/>
            </c:spPr>
            <c:trendlineType val="linear"/>
            <c:dispRSqr val="0"/>
            <c:dispEq val="0"/>
          </c:trendline>
          <c:cat>
            <c:strRef>
              <c:f>Sheet1!$A$2:$A$22</c:f>
              <c:strCache>
                <c:ptCount val="21"/>
                <c:pt idx="0">
                  <c:v>Hudson</c:v>
                </c:pt>
                <c:pt idx="1">
                  <c:v>Sussex</c:v>
                </c:pt>
                <c:pt idx="2">
                  <c:v>Essex</c:v>
                </c:pt>
                <c:pt idx="3">
                  <c:v>Hunterdon </c:v>
                </c:pt>
                <c:pt idx="4">
                  <c:v>Warren</c:v>
                </c:pt>
                <c:pt idx="5">
                  <c:v>Monmouth</c:v>
                </c:pt>
                <c:pt idx="6">
                  <c:v>Somerset</c:v>
                </c:pt>
                <c:pt idx="7">
                  <c:v>Bergen</c:v>
                </c:pt>
                <c:pt idx="8">
                  <c:v>Middlesex</c:v>
                </c:pt>
                <c:pt idx="9">
                  <c:v>Union</c:v>
                </c:pt>
                <c:pt idx="10">
                  <c:v>Morris</c:v>
                </c:pt>
                <c:pt idx="11">
                  <c:v>Ocean</c:v>
                </c:pt>
                <c:pt idx="12">
                  <c:v>Burlington</c:v>
                </c:pt>
                <c:pt idx="13">
                  <c:v>Gloucester</c:v>
                </c:pt>
                <c:pt idx="14">
                  <c:v>Camden</c:v>
                </c:pt>
                <c:pt idx="15">
                  <c:v>Cumberland</c:v>
                </c:pt>
                <c:pt idx="16">
                  <c:v>Passaic  </c:v>
                </c:pt>
                <c:pt idx="17">
                  <c:v>Mercer</c:v>
                </c:pt>
                <c:pt idx="18">
                  <c:v>Salem</c:v>
                </c:pt>
                <c:pt idx="19">
                  <c:v>Atlantic</c:v>
                </c:pt>
                <c:pt idx="20">
                  <c:v>Cape May</c:v>
                </c:pt>
              </c:strCache>
            </c:strRef>
          </c:cat>
          <c:val>
            <c:numRef>
              <c:f>Sheet1!$E$2:$E$22</c:f>
              <c:numCache>
                <c:formatCode>General</c:formatCode>
                <c:ptCount val="21"/>
                <c:pt idx="0">
                  <c:v>31.4</c:v>
                </c:pt>
                <c:pt idx="1">
                  <c:v>31.4</c:v>
                </c:pt>
                <c:pt idx="2">
                  <c:v>31.4</c:v>
                </c:pt>
                <c:pt idx="3">
                  <c:v>31.4</c:v>
                </c:pt>
                <c:pt idx="4">
                  <c:v>31.4</c:v>
                </c:pt>
                <c:pt idx="5">
                  <c:v>31.4</c:v>
                </c:pt>
                <c:pt idx="6">
                  <c:v>31.4</c:v>
                </c:pt>
                <c:pt idx="7">
                  <c:v>31.4</c:v>
                </c:pt>
                <c:pt idx="8">
                  <c:v>31.4</c:v>
                </c:pt>
                <c:pt idx="9">
                  <c:v>31.4</c:v>
                </c:pt>
                <c:pt idx="10">
                  <c:v>31.4</c:v>
                </c:pt>
                <c:pt idx="11">
                  <c:v>31.4</c:v>
                </c:pt>
                <c:pt idx="12">
                  <c:v>31.4</c:v>
                </c:pt>
                <c:pt idx="13">
                  <c:v>31.4</c:v>
                </c:pt>
                <c:pt idx="14">
                  <c:v>31.4</c:v>
                </c:pt>
                <c:pt idx="15">
                  <c:v>31.4</c:v>
                </c:pt>
                <c:pt idx="16">
                  <c:v>31.4</c:v>
                </c:pt>
                <c:pt idx="17">
                  <c:v>31.4</c:v>
                </c:pt>
                <c:pt idx="18">
                  <c:v>31.4</c:v>
                </c:pt>
                <c:pt idx="19">
                  <c:v>31.4</c:v>
                </c:pt>
                <c:pt idx="20">
                  <c:v>31.4</c:v>
                </c:pt>
              </c:numCache>
            </c:numRef>
          </c:val>
          <c:extLst>
            <c:ext xmlns:c16="http://schemas.microsoft.com/office/drawing/2014/chart" uri="{C3380CC4-5D6E-409C-BE32-E72D297353CC}">
              <c16:uniqueId val="{00000002-BC2A-4467-82B7-24725D1A05D6}"/>
            </c:ext>
          </c:extLst>
        </c:ser>
        <c:dLbls>
          <c:showLegendKey val="0"/>
          <c:showVal val="0"/>
          <c:showCatName val="0"/>
          <c:showSerName val="0"/>
          <c:showPercent val="0"/>
          <c:showBubbleSize val="0"/>
        </c:dLbls>
        <c:gapWidth val="182"/>
        <c:axId val="344956752"/>
        <c:axId val="344957144"/>
      </c:barChart>
      <c:catAx>
        <c:axId val="344956752"/>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957144"/>
        <c:crosses val="autoZero"/>
        <c:auto val="1"/>
        <c:lblAlgn val="ctr"/>
        <c:lblOffset val="100"/>
        <c:noMultiLvlLbl val="0"/>
      </c:catAx>
      <c:valAx>
        <c:axId val="344957144"/>
        <c:scaling>
          <c:orientation val="minMax"/>
        </c:scaling>
        <c:delete val="1"/>
        <c:axPos val="t"/>
        <c:numFmt formatCode="General" sourceLinked="1"/>
        <c:majorTickMark val="none"/>
        <c:minorTickMark val="none"/>
        <c:tickLblPos val="nextTo"/>
        <c:crossAx val="34495675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9.1116618836420554E-2"/>
          <c:w val="0.95864661654135341"/>
          <c:h val="0.72495173493347242"/>
        </c:manualLayout>
      </c:layout>
      <c:lineChart>
        <c:grouping val="standard"/>
        <c:varyColors val="0"/>
        <c:ser>
          <c:idx val="0"/>
          <c:order val="0"/>
          <c:tx>
            <c:strRef>
              <c:f>Sheet1!$B$1</c:f>
              <c:strCache>
                <c:ptCount val="1"/>
                <c:pt idx="0">
                  <c:v>Series 1</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2019</c:v>
                </c:pt>
                <c:pt idx="1">
                  <c:v>2020*</c:v>
                </c:pt>
                <c:pt idx="2">
                  <c:v>2021</c:v>
                </c:pt>
                <c:pt idx="3">
                  <c:v>2022</c:v>
                </c:pt>
                <c:pt idx="4">
                  <c:v>2023</c:v>
                </c:pt>
              </c:strCache>
            </c:strRef>
          </c:cat>
          <c:val>
            <c:numRef>
              <c:f>Sheet1!$B$2:$B$6</c:f>
              <c:numCache>
                <c:formatCode>General</c:formatCode>
                <c:ptCount val="5"/>
                <c:pt idx="0">
                  <c:v>26.1</c:v>
                </c:pt>
                <c:pt idx="1">
                  <c:v>24.9</c:v>
                </c:pt>
                <c:pt idx="2">
                  <c:v>25.7</c:v>
                </c:pt>
                <c:pt idx="3" formatCode="0.0">
                  <c:v>24.8</c:v>
                </c:pt>
                <c:pt idx="4" formatCode="0.0">
                  <c:v>24.6</c:v>
                </c:pt>
              </c:numCache>
            </c:numRef>
          </c:val>
          <c:smooth val="0"/>
          <c:extLst>
            <c:ext xmlns:c16="http://schemas.microsoft.com/office/drawing/2014/chart" uri="{C3380CC4-5D6E-409C-BE32-E72D297353CC}">
              <c16:uniqueId val="{00000000-767E-41EE-8DFA-9881ED3B3203}"/>
            </c:ext>
          </c:extLst>
        </c:ser>
        <c:dLbls>
          <c:showLegendKey val="0"/>
          <c:showVal val="0"/>
          <c:showCatName val="0"/>
          <c:showSerName val="0"/>
          <c:showPercent val="0"/>
          <c:showBubbleSize val="0"/>
        </c:dLbls>
        <c:marker val="1"/>
        <c:smooth val="0"/>
        <c:axId val="345214144"/>
        <c:axId val="345214536"/>
      </c:lineChart>
      <c:catAx>
        <c:axId val="3452141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5214536"/>
        <c:crosses val="autoZero"/>
        <c:auto val="1"/>
        <c:lblAlgn val="ctr"/>
        <c:lblOffset val="100"/>
        <c:noMultiLvlLbl val="0"/>
      </c:catAx>
      <c:valAx>
        <c:axId val="345214536"/>
        <c:scaling>
          <c:orientation val="minMax"/>
          <c:max val="40"/>
          <c:min val="0"/>
        </c:scaling>
        <c:delete val="1"/>
        <c:axPos val="l"/>
        <c:numFmt formatCode="General" sourceLinked="1"/>
        <c:majorTickMark val="none"/>
        <c:minorTickMark val="none"/>
        <c:tickLblPos val="nextTo"/>
        <c:crossAx val="34521414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bar"/>
        <c:grouping val="clustered"/>
        <c:varyColors val="0"/>
        <c:ser>
          <c:idx val="0"/>
          <c:order val="0"/>
          <c:tx>
            <c:strRef>
              <c:f>Sheet1!$B$1</c:f>
              <c:strCache>
                <c:ptCount val="1"/>
                <c:pt idx="0">
                  <c:v>% of income allotted to transportation</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Warren</c:v>
                </c:pt>
                <c:pt idx="3">
                  <c:v>Cape May</c:v>
                </c:pt>
                <c:pt idx="4">
                  <c:v>Gloucester</c:v>
                </c:pt>
                <c:pt idx="5">
                  <c:v>Hunterdon</c:v>
                </c:pt>
                <c:pt idx="6">
                  <c:v>Salem</c:v>
                </c:pt>
                <c:pt idx="7">
                  <c:v>Sussex</c:v>
                </c:pt>
                <c:pt idx="8">
                  <c:v>Burlington</c:v>
                </c:pt>
                <c:pt idx="9">
                  <c:v>Camden</c:v>
                </c:pt>
                <c:pt idx="10">
                  <c:v>Monmouth</c:v>
                </c:pt>
                <c:pt idx="11">
                  <c:v>Morris</c:v>
                </c:pt>
                <c:pt idx="12">
                  <c:v>Ocean</c:v>
                </c:pt>
                <c:pt idx="13">
                  <c:v>Somerset</c:v>
                </c:pt>
                <c:pt idx="14">
                  <c:v>Middlesex</c:v>
                </c:pt>
                <c:pt idx="15">
                  <c:v>Mercer</c:v>
                </c:pt>
                <c:pt idx="16">
                  <c:v>Passaic</c:v>
                </c:pt>
                <c:pt idx="17">
                  <c:v>Union</c:v>
                </c:pt>
                <c:pt idx="18">
                  <c:v>Bergen</c:v>
                </c:pt>
                <c:pt idx="19">
                  <c:v>Essex</c:v>
                </c:pt>
                <c:pt idx="20">
                  <c:v>Hudson</c:v>
                </c:pt>
              </c:strCache>
            </c:strRef>
          </c:cat>
          <c:val>
            <c:numRef>
              <c:f>Sheet1!$B$2:$B$22</c:f>
              <c:numCache>
                <c:formatCode>General</c:formatCode>
                <c:ptCount val="21"/>
                <c:pt idx="0" formatCode="0%">
                  <c:v>0.25</c:v>
                </c:pt>
                <c:pt idx="2" formatCode="0%">
                  <c:v>0.2</c:v>
                </c:pt>
                <c:pt idx="3" formatCode="0%">
                  <c:v>0.19</c:v>
                </c:pt>
                <c:pt idx="4">
                  <c:v>0.19</c:v>
                </c:pt>
                <c:pt idx="5" formatCode="0%">
                  <c:v>0.19</c:v>
                </c:pt>
                <c:pt idx="6" formatCode="0%">
                  <c:v>0.19</c:v>
                </c:pt>
                <c:pt idx="7" formatCode="0%">
                  <c:v>0.19</c:v>
                </c:pt>
                <c:pt idx="8" formatCode="0%">
                  <c:v>0.18</c:v>
                </c:pt>
                <c:pt idx="9" formatCode="0%">
                  <c:v>0.17</c:v>
                </c:pt>
                <c:pt idx="10" formatCode="0%">
                  <c:v>0.17</c:v>
                </c:pt>
                <c:pt idx="11" formatCode="0%">
                  <c:v>0.17</c:v>
                </c:pt>
                <c:pt idx="12" formatCode="0%">
                  <c:v>0.17</c:v>
                </c:pt>
                <c:pt idx="13" formatCode="0%">
                  <c:v>0.17</c:v>
                </c:pt>
                <c:pt idx="14">
                  <c:v>0.16</c:v>
                </c:pt>
                <c:pt idx="15" formatCode="0%">
                  <c:v>0.15</c:v>
                </c:pt>
                <c:pt idx="16" formatCode="0%">
                  <c:v>0.15</c:v>
                </c:pt>
                <c:pt idx="17" formatCode="0%">
                  <c:v>0.15</c:v>
                </c:pt>
                <c:pt idx="18" formatCode="0%">
                  <c:v>0.14000000000000001</c:v>
                </c:pt>
                <c:pt idx="19" formatCode="0%">
                  <c:v>0.13</c:v>
                </c:pt>
                <c:pt idx="20" formatCode="0%">
                  <c:v>0.09</c:v>
                </c:pt>
              </c:numCache>
            </c:numRef>
          </c:val>
          <c:extLst>
            <c:ext xmlns:c16="http://schemas.microsoft.com/office/drawing/2014/chart" uri="{C3380CC4-5D6E-409C-BE32-E72D297353CC}">
              <c16:uniqueId val="{00000001-F0B7-43ED-A3D1-798AB923E08D}"/>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Warren</c:v>
                </c:pt>
                <c:pt idx="3">
                  <c:v>Cape May</c:v>
                </c:pt>
                <c:pt idx="4">
                  <c:v>Gloucester</c:v>
                </c:pt>
                <c:pt idx="5">
                  <c:v>Hunterdon</c:v>
                </c:pt>
                <c:pt idx="6">
                  <c:v>Salem</c:v>
                </c:pt>
                <c:pt idx="7">
                  <c:v>Sussex</c:v>
                </c:pt>
                <c:pt idx="8">
                  <c:v>Burlington</c:v>
                </c:pt>
                <c:pt idx="9">
                  <c:v>Camden</c:v>
                </c:pt>
                <c:pt idx="10">
                  <c:v>Monmouth</c:v>
                </c:pt>
                <c:pt idx="11">
                  <c:v>Morris</c:v>
                </c:pt>
                <c:pt idx="12">
                  <c:v>Ocean</c:v>
                </c:pt>
                <c:pt idx="13">
                  <c:v>Somerset</c:v>
                </c:pt>
                <c:pt idx="14">
                  <c:v>Middlesex</c:v>
                </c:pt>
                <c:pt idx="15">
                  <c:v>Mercer</c:v>
                </c:pt>
                <c:pt idx="16">
                  <c:v>Passaic</c:v>
                </c:pt>
                <c:pt idx="17">
                  <c:v>Union</c:v>
                </c:pt>
                <c:pt idx="18">
                  <c:v>Bergen</c:v>
                </c:pt>
                <c:pt idx="19">
                  <c:v>Essex</c:v>
                </c:pt>
                <c:pt idx="20">
                  <c:v>Hudson</c:v>
                </c:pt>
              </c:strCache>
            </c:strRef>
          </c:cat>
          <c:val>
            <c:numRef>
              <c:f>Sheet1!$C$2:$C$22</c:f>
              <c:numCache>
                <c:formatCode>General</c:formatCode>
                <c:ptCount val="21"/>
                <c:pt idx="1">
                  <c:v>0.21</c:v>
                </c:pt>
              </c:numCache>
            </c:numRef>
          </c:val>
          <c:extLst>
            <c:ext xmlns:c16="http://schemas.microsoft.com/office/drawing/2014/chart" uri="{C3380CC4-5D6E-409C-BE32-E72D297353CC}">
              <c16:uniqueId val="{00000002-F0B7-43ED-A3D1-798AB923E08D}"/>
            </c:ext>
          </c:extLst>
        </c:ser>
        <c:ser>
          <c:idx val="2"/>
          <c:order val="2"/>
          <c:tx>
            <c:strRef>
              <c:f>Sheet1!$D$1</c:f>
              <c:strCache>
                <c:ptCount val="1"/>
                <c:pt idx="0">
                  <c:v>Column1</c:v>
                </c:pt>
              </c:strCache>
            </c:strRef>
          </c:tx>
          <c:spPr>
            <a:solidFill>
              <a:schemeClr val="dk1">
                <a:tint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Warren</c:v>
                </c:pt>
                <c:pt idx="3">
                  <c:v>Cape May</c:v>
                </c:pt>
                <c:pt idx="4">
                  <c:v>Gloucester</c:v>
                </c:pt>
                <c:pt idx="5">
                  <c:v>Hunterdon</c:v>
                </c:pt>
                <c:pt idx="6">
                  <c:v>Salem</c:v>
                </c:pt>
                <c:pt idx="7">
                  <c:v>Sussex</c:v>
                </c:pt>
                <c:pt idx="8">
                  <c:v>Burlington</c:v>
                </c:pt>
                <c:pt idx="9">
                  <c:v>Camden</c:v>
                </c:pt>
                <c:pt idx="10">
                  <c:v>Monmouth</c:v>
                </c:pt>
                <c:pt idx="11">
                  <c:v>Morris</c:v>
                </c:pt>
                <c:pt idx="12">
                  <c:v>Ocean</c:v>
                </c:pt>
                <c:pt idx="13">
                  <c:v>Somerset</c:v>
                </c:pt>
                <c:pt idx="14">
                  <c:v>Middlesex</c:v>
                </c:pt>
                <c:pt idx="15">
                  <c:v>Mercer</c:v>
                </c:pt>
                <c:pt idx="16">
                  <c:v>Passaic</c:v>
                </c:pt>
                <c:pt idx="17">
                  <c:v>Union</c:v>
                </c:pt>
                <c:pt idx="18">
                  <c:v>Bergen</c:v>
                </c:pt>
                <c:pt idx="19">
                  <c:v>Essex</c:v>
                </c:pt>
                <c:pt idx="20">
                  <c:v>Hudson</c:v>
                </c:pt>
              </c:strCache>
            </c:strRef>
          </c:cat>
          <c:val>
            <c:numRef>
              <c:f>Sheet1!$D$2:$D$22</c:f>
              <c:numCache>
                <c:formatCode>General</c:formatCode>
                <c:ptCount val="21"/>
              </c:numCache>
            </c:numRef>
          </c:val>
          <c:extLst>
            <c:ext xmlns:c16="http://schemas.microsoft.com/office/drawing/2014/chart" uri="{C3380CC4-5D6E-409C-BE32-E72D297353CC}">
              <c16:uniqueId val="{00000000-A3CC-4B6A-A260-CD4933BCF147}"/>
            </c:ext>
          </c:extLst>
        </c:ser>
        <c:dLbls>
          <c:dLblPos val="outEnd"/>
          <c:showLegendKey val="0"/>
          <c:showVal val="1"/>
          <c:showCatName val="0"/>
          <c:showSerName val="0"/>
          <c:showPercent val="0"/>
          <c:showBubbleSize val="0"/>
        </c:dLbls>
        <c:gapWidth val="182"/>
        <c:axId val="345216496"/>
        <c:axId val="345216888"/>
      </c:barChart>
      <c:catAx>
        <c:axId val="34521649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216888"/>
        <c:crosses val="autoZero"/>
        <c:auto val="1"/>
        <c:lblAlgn val="ctr"/>
        <c:lblOffset val="100"/>
        <c:noMultiLvlLbl val="0"/>
      </c:catAx>
      <c:valAx>
        <c:axId val="345216888"/>
        <c:scaling>
          <c:orientation val="minMax"/>
        </c:scaling>
        <c:delete val="1"/>
        <c:axPos val="b"/>
        <c:numFmt formatCode="0%" sourceLinked="1"/>
        <c:majorTickMark val="none"/>
        <c:minorTickMark val="none"/>
        <c:tickLblPos val="nextTo"/>
        <c:crossAx val="34521649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392741141732283"/>
          <c:y val="4.4815128726618317E-2"/>
          <c:w val="0.84349052657480317"/>
          <c:h val="0.7512855811696354"/>
        </c:manualLayout>
      </c:layout>
      <c:barChart>
        <c:barDir val="bar"/>
        <c:grouping val="clustered"/>
        <c:varyColors val="0"/>
        <c:ser>
          <c:idx val="0"/>
          <c:order val="0"/>
          <c:tx>
            <c:strRef>
              <c:f>Sheet1!$B$1</c:f>
              <c:strCache>
                <c:ptCount val="1"/>
                <c:pt idx="0">
                  <c:v>No health insurance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Union</c:v>
                </c:pt>
                <c:pt idx="1">
                  <c:v>Mercer</c:v>
                </c:pt>
                <c:pt idx="2">
                  <c:v>Cumberland</c:v>
                </c:pt>
                <c:pt idx="3">
                  <c:v>Essex</c:v>
                </c:pt>
                <c:pt idx="4">
                  <c:v>Middlesex</c:v>
                </c:pt>
                <c:pt idx="5">
                  <c:v>Passaic  </c:v>
                </c:pt>
                <c:pt idx="6">
                  <c:v>Atlantic</c:v>
                </c:pt>
                <c:pt idx="7">
                  <c:v>Burlington</c:v>
                </c:pt>
                <c:pt idx="8">
                  <c:v>Camden</c:v>
                </c:pt>
                <c:pt idx="9">
                  <c:v>Hudson</c:v>
                </c:pt>
                <c:pt idx="10">
                  <c:v>Bergen</c:v>
                </c:pt>
                <c:pt idx="11">
                  <c:v>Sussex</c:v>
                </c:pt>
                <c:pt idx="12">
                  <c:v>Morris</c:v>
                </c:pt>
                <c:pt idx="13">
                  <c:v>Monmouth</c:v>
                </c:pt>
                <c:pt idx="14">
                  <c:v>Somerset</c:v>
                </c:pt>
                <c:pt idx="15">
                  <c:v>Gloucester</c:v>
                </c:pt>
                <c:pt idx="16">
                  <c:v>Ocean</c:v>
                </c:pt>
                <c:pt idx="17">
                  <c:v>Warren</c:v>
                </c:pt>
                <c:pt idx="18">
                  <c:v>Hunterdon </c:v>
                </c:pt>
                <c:pt idx="19">
                  <c:v>Cape May</c:v>
                </c:pt>
                <c:pt idx="20">
                  <c:v>Salem</c:v>
                </c:pt>
              </c:strCache>
            </c:strRef>
          </c:cat>
          <c:val>
            <c:numRef>
              <c:f>Sheet1!$B$2:$B$22</c:f>
              <c:numCache>
                <c:formatCode>0.0%</c:formatCode>
                <c:ptCount val="21"/>
                <c:pt idx="0">
                  <c:v>7.3999999999999996E-2</c:v>
                </c:pt>
                <c:pt idx="1">
                  <c:v>6.7000000000000004E-2</c:v>
                </c:pt>
                <c:pt idx="2">
                  <c:v>6.6000000000000003E-2</c:v>
                </c:pt>
                <c:pt idx="3">
                  <c:v>6.4000000000000001E-2</c:v>
                </c:pt>
                <c:pt idx="4">
                  <c:v>5.8000000000000003E-2</c:v>
                </c:pt>
                <c:pt idx="5">
                  <c:v>5.0999999999999997E-2</c:v>
                </c:pt>
                <c:pt idx="7">
                  <c:v>0.04</c:v>
                </c:pt>
                <c:pt idx="8">
                  <c:v>3.7999999999999999E-2</c:v>
                </c:pt>
                <c:pt idx="9">
                  <c:v>3.6999999999999998E-2</c:v>
                </c:pt>
                <c:pt idx="10">
                  <c:v>3.5999999999999997E-2</c:v>
                </c:pt>
                <c:pt idx="11">
                  <c:v>3.1E-2</c:v>
                </c:pt>
                <c:pt idx="12">
                  <c:v>2.5000000000000001E-2</c:v>
                </c:pt>
                <c:pt idx="13">
                  <c:v>2.4E-2</c:v>
                </c:pt>
                <c:pt idx="14">
                  <c:v>2.1000000000000001E-2</c:v>
                </c:pt>
                <c:pt idx="15">
                  <c:v>1.4999999999999999E-2</c:v>
                </c:pt>
                <c:pt idx="16">
                  <c:v>1.4999999999999999E-2</c:v>
                </c:pt>
                <c:pt idx="17">
                  <c:v>1.2999999999999999E-2</c:v>
                </c:pt>
                <c:pt idx="18">
                  <c:v>1.2E-2</c:v>
                </c:pt>
                <c:pt idx="19">
                  <c:v>0.01</c:v>
                </c:pt>
                <c:pt idx="20">
                  <c:v>7.0000000000000001E-3</c:v>
                </c:pt>
              </c:numCache>
            </c:numRef>
          </c:val>
          <c:extLst>
            <c:ext xmlns:c16="http://schemas.microsoft.com/office/drawing/2014/chart" uri="{C3380CC4-5D6E-409C-BE32-E72D297353CC}">
              <c16:uniqueId val="{00000000-D5D2-4F28-A037-601B8C563179}"/>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Union</c:v>
                </c:pt>
                <c:pt idx="1">
                  <c:v>Mercer</c:v>
                </c:pt>
                <c:pt idx="2">
                  <c:v>Cumberland</c:v>
                </c:pt>
                <c:pt idx="3">
                  <c:v>Essex</c:v>
                </c:pt>
                <c:pt idx="4">
                  <c:v>Middlesex</c:v>
                </c:pt>
                <c:pt idx="5">
                  <c:v>Passaic  </c:v>
                </c:pt>
                <c:pt idx="6">
                  <c:v>Atlantic</c:v>
                </c:pt>
                <c:pt idx="7">
                  <c:v>Burlington</c:v>
                </c:pt>
                <c:pt idx="8">
                  <c:v>Camden</c:v>
                </c:pt>
                <c:pt idx="9">
                  <c:v>Hudson</c:v>
                </c:pt>
                <c:pt idx="10">
                  <c:v>Bergen</c:v>
                </c:pt>
                <c:pt idx="11">
                  <c:v>Sussex</c:v>
                </c:pt>
                <c:pt idx="12">
                  <c:v>Morris</c:v>
                </c:pt>
                <c:pt idx="13">
                  <c:v>Monmouth</c:v>
                </c:pt>
                <c:pt idx="14">
                  <c:v>Somerset</c:v>
                </c:pt>
                <c:pt idx="15">
                  <c:v>Gloucester</c:v>
                </c:pt>
                <c:pt idx="16">
                  <c:v>Ocean</c:v>
                </c:pt>
                <c:pt idx="17">
                  <c:v>Warren</c:v>
                </c:pt>
                <c:pt idx="18">
                  <c:v>Hunterdon </c:v>
                </c:pt>
                <c:pt idx="19">
                  <c:v>Cape May</c:v>
                </c:pt>
                <c:pt idx="20">
                  <c:v>Salem</c:v>
                </c:pt>
              </c:strCache>
            </c:strRef>
          </c:cat>
          <c:val>
            <c:numRef>
              <c:f>Sheet1!$C$2:$C$22</c:f>
              <c:numCache>
                <c:formatCode>General</c:formatCode>
                <c:ptCount val="21"/>
                <c:pt idx="6" formatCode="0.0%">
                  <c:v>4.7E-2</c:v>
                </c:pt>
              </c:numCache>
            </c:numRef>
          </c:val>
          <c:extLst>
            <c:ext xmlns:c16="http://schemas.microsoft.com/office/drawing/2014/chart" uri="{C3380CC4-5D6E-409C-BE32-E72D297353CC}">
              <c16:uniqueId val="{00000001-D5D2-4F28-A037-601B8C563179}"/>
            </c:ext>
          </c:extLst>
        </c:ser>
        <c:ser>
          <c:idx val="3"/>
          <c:order val="2"/>
          <c:tx>
            <c:strRef>
              <c:f>Sheet1!$D$1</c:f>
              <c:strCache>
                <c:ptCount val="1"/>
                <c:pt idx="0">
                  <c:v>NJ avg. 4.1%</c:v>
                </c:pt>
              </c:strCache>
            </c:strRef>
          </c:tx>
          <c:spPr>
            <a:solidFill>
              <a:schemeClr val="bg1"/>
            </a:solidFill>
            <a:ln>
              <a:solidFill>
                <a:schemeClr val="bg1"/>
              </a:solidFill>
            </a:ln>
            <a:effectLst/>
          </c:spPr>
          <c:invertIfNegative val="0"/>
          <c:trendline>
            <c:spPr>
              <a:ln w="19050" cap="rnd">
                <a:solidFill>
                  <a:schemeClr val="accent4"/>
                </a:solidFill>
                <a:prstDash val="sysDot"/>
              </a:ln>
              <a:effectLst/>
            </c:spPr>
            <c:trendlineType val="linear"/>
            <c:dispRSqr val="0"/>
            <c:dispEq val="0"/>
          </c:trendline>
          <c:cat>
            <c:strRef>
              <c:f>Sheet1!$A$2:$A$22</c:f>
              <c:strCache>
                <c:ptCount val="21"/>
                <c:pt idx="0">
                  <c:v>Union</c:v>
                </c:pt>
                <c:pt idx="1">
                  <c:v>Mercer</c:v>
                </c:pt>
                <c:pt idx="2">
                  <c:v>Cumberland</c:v>
                </c:pt>
                <c:pt idx="3">
                  <c:v>Essex</c:v>
                </c:pt>
                <c:pt idx="4">
                  <c:v>Middlesex</c:v>
                </c:pt>
                <c:pt idx="5">
                  <c:v>Passaic  </c:v>
                </c:pt>
                <c:pt idx="6">
                  <c:v>Atlantic</c:v>
                </c:pt>
                <c:pt idx="7">
                  <c:v>Burlington</c:v>
                </c:pt>
                <c:pt idx="8">
                  <c:v>Camden</c:v>
                </c:pt>
                <c:pt idx="9">
                  <c:v>Hudson</c:v>
                </c:pt>
                <c:pt idx="10">
                  <c:v>Bergen</c:v>
                </c:pt>
                <c:pt idx="11">
                  <c:v>Sussex</c:v>
                </c:pt>
                <c:pt idx="12">
                  <c:v>Morris</c:v>
                </c:pt>
                <c:pt idx="13">
                  <c:v>Monmouth</c:v>
                </c:pt>
                <c:pt idx="14">
                  <c:v>Somerset</c:v>
                </c:pt>
                <c:pt idx="15">
                  <c:v>Gloucester</c:v>
                </c:pt>
                <c:pt idx="16">
                  <c:v>Ocean</c:v>
                </c:pt>
                <c:pt idx="17">
                  <c:v>Warren</c:v>
                </c:pt>
                <c:pt idx="18">
                  <c:v>Hunterdon </c:v>
                </c:pt>
                <c:pt idx="19">
                  <c:v>Cape May</c:v>
                </c:pt>
                <c:pt idx="20">
                  <c:v>Salem</c:v>
                </c:pt>
              </c:strCache>
            </c:strRef>
          </c:cat>
          <c:val>
            <c:numRef>
              <c:f>Sheet1!$D$2:$D$22</c:f>
              <c:numCache>
                <c:formatCode>0.00%</c:formatCode>
                <c:ptCount val="21"/>
                <c:pt idx="0">
                  <c:v>4.1000000000000002E-2</c:v>
                </c:pt>
                <c:pt idx="1">
                  <c:v>4.1000000000000002E-2</c:v>
                </c:pt>
                <c:pt idx="2">
                  <c:v>4.1000000000000002E-2</c:v>
                </c:pt>
                <c:pt idx="3">
                  <c:v>4.1000000000000002E-2</c:v>
                </c:pt>
                <c:pt idx="4">
                  <c:v>4.1000000000000002E-2</c:v>
                </c:pt>
                <c:pt idx="5">
                  <c:v>4.1000000000000002E-2</c:v>
                </c:pt>
                <c:pt idx="6">
                  <c:v>4.1000000000000002E-2</c:v>
                </c:pt>
                <c:pt idx="7">
                  <c:v>4.1000000000000002E-2</c:v>
                </c:pt>
                <c:pt idx="8">
                  <c:v>4.1000000000000002E-2</c:v>
                </c:pt>
                <c:pt idx="9">
                  <c:v>4.1000000000000002E-2</c:v>
                </c:pt>
                <c:pt idx="10">
                  <c:v>4.1000000000000002E-2</c:v>
                </c:pt>
                <c:pt idx="11">
                  <c:v>4.1000000000000002E-2</c:v>
                </c:pt>
                <c:pt idx="12">
                  <c:v>4.1000000000000002E-2</c:v>
                </c:pt>
                <c:pt idx="13">
                  <c:v>4.1000000000000002E-2</c:v>
                </c:pt>
                <c:pt idx="14">
                  <c:v>4.1000000000000002E-2</c:v>
                </c:pt>
                <c:pt idx="15">
                  <c:v>4.1000000000000002E-2</c:v>
                </c:pt>
                <c:pt idx="16">
                  <c:v>4.1000000000000002E-2</c:v>
                </c:pt>
                <c:pt idx="17">
                  <c:v>4.1000000000000002E-2</c:v>
                </c:pt>
                <c:pt idx="18">
                  <c:v>4.1000000000000002E-2</c:v>
                </c:pt>
                <c:pt idx="19">
                  <c:v>4.1000000000000002E-2</c:v>
                </c:pt>
                <c:pt idx="20">
                  <c:v>4.1000000000000002E-2</c:v>
                </c:pt>
              </c:numCache>
            </c:numRef>
          </c:val>
          <c:extLst>
            <c:ext xmlns:c16="http://schemas.microsoft.com/office/drawing/2014/chart" uri="{C3380CC4-5D6E-409C-BE32-E72D297353CC}">
              <c16:uniqueId val="{00000003-D5D2-4F28-A037-601B8C563179}"/>
            </c:ext>
          </c:extLst>
        </c:ser>
        <c:ser>
          <c:idx val="2"/>
          <c:order val="3"/>
          <c:tx>
            <c:strRef>
              <c:f>Sheet1!$E$1</c:f>
              <c:strCache>
                <c:ptCount val="1"/>
                <c:pt idx="0">
                  <c:v>US avg. 5.4%</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Union</c:v>
                </c:pt>
                <c:pt idx="1">
                  <c:v>Mercer</c:v>
                </c:pt>
                <c:pt idx="2">
                  <c:v>Cumberland</c:v>
                </c:pt>
                <c:pt idx="3">
                  <c:v>Essex</c:v>
                </c:pt>
                <c:pt idx="4">
                  <c:v>Middlesex</c:v>
                </c:pt>
                <c:pt idx="5">
                  <c:v>Passaic  </c:v>
                </c:pt>
                <c:pt idx="6">
                  <c:v>Atlantic</c:v>
                </c:pt>
                <c:pt idx="7">
                  <c:v>Burlington</c:v>
                </c:pt>
                <c:pt idx="8">
                  <c:v>Camden</c:v>
                </c:pt>
                <c:pt idx="9">
                  <c:v>Hudson</c:v>
                </c:pt>
                <c:pt idx="10">
                  <c:v>Bergen</c:v>
                </c:pt>
                <c:pt idx="11">
                  <c:v>Sussex</c:v>
                </c:pt>
                <c:pt idx="12">
                  <c:v>Morris</c:v>
                </c:pt>
                <c:pt idx="13">
                  <c:v>Monmouth</c:v>
                </c:pt>
                <c:pt idx="14">
                  <c:v>Somerset</c:v>
                </c:pt>
                <c:pt idx="15">
                  <c:v>Gloucester</c:v>
                </c:pt>
                <c:pt idx="16">
                  <c:v>Ocean</c:v>
                </c:pt>
                <c:pt idx="17">
                  <c:v>Warren</c:v>
                </c:pt>
                <c:pt idx="18">
                  <c:v>Hunterdon </c:v>
                </c:pt>
                <c:pt idx="19">
                  <c:v>Cape May</c:v>
                </c:pt>
                <c:pt idx="20">
                  <c:v>Salem</c:v>
                </c:pt>
              </c:strCache>
            </c:strRef>
          </c:cat>
          <c:val>
            <c:numRef>
              <c:f>Sheet1!$E$2:$E$22</c:f>
              <c:numCache>
                <c:formatCode>0.00%</c:formatCode>
                <c:ptCount val="21"/>
                <c:pt idx="0">
                  <c:v>5.3999999999999999E-2</c:v>
                </c:pt>
                <c:pt idx="1">
                  <c:v>5.3999999999999999E-2</c:v>
                </c:pt>
                <c:pt idx="2">
                  <c:v>5.3999999999999999E-2</c:v>
                </c:pt>
                <c:pt idx="3">
                  <c:v>5.3999999999999999E-2</c:v>
                </c:pt>
                <c:pt idx="4">
                  <c:v>5.3999999999999999E-2</c:v>
                </c:pt>
                <c:pt idx="5">
                  <c:v>5.3999999999999999E-2</c:v>
                </c:pt>
                <c:pt idx="6">
                  <c:v>5.3999999999999999E-2</c:v>
                </c:pt>
                <c:pt idx="7">
                  <c:v>5.3999999999999999E-2</c:v>
                </c:pt>
                <c:pt idx="8">
                  <c:v>5.3999999999999999E-2</c:v>
                </c:pt>
                <c:pt idx="9">
                  <c:v>5.3999999999999999E-2</c:v>
                </c:pt>
                <c:pt idx="10">
                  <c:v>5.3999999999999999E-2</c:v>
                </c:pt>
                <c:pt idx="11">
                  <c:v>5.3999999999999999E-2</c:v>
                </c:pt>
                <c:pt idx="12">
                  <c:v>5.3999999999999999E-2</c:v>
                </c:pt>
                <c:pt idx="13">
                  <c:v>5.3999999999999999E-2</c:v>
                </c:pt>
                <c:pt idx="14">
                  <c:v>5.3999999999999999E-2</c:v>
                </c:pt>
                <c:pt idx="15">
                  <c:v>5.3999999999999999E-2</c:v>
                </c:pt>
                <c:pt idx="16">
                  <c:v>5.3999999999999999E-2</c:v>
                </c:pt>
                <c:pt idx="17">
                  <c:v>5.3999999999999999E-2</c:v>
                </c:pt>
                <c:pt idx="18">
                  <c:v>5.3999999999999999E-2</c:v>
                </c:pt>
                <c:pt idx="19">
                  <c:v>5.3999999999999999E-2</c:v>
                </c:pt>
                <c:pt idx="20">
                  <c:v>5.3999999999999999E-2</c:v>
                </c:pt>
              </c:numCache>
            </c:numRef>
          </c:val>
          <c:extLst>
            <c:ext xmlns:c16="http://schemas.microsoft.com/office/drawing/2014/chart" uri="{C3380CC4-5D6E-409C-BE32-E72D297353CC}">
              <c16:uniqueId val="{00000002-D5D2-4F28-A037-601B8C563179}"/>
            </c:ext>
          </c:extLst>
        </c:ser>
        <c:dLbls>
          <c:showLegendKey val="0"/>
          <c:showVal val="0"/>
          <c:showCatName val="0"/>
          <c:showSerName val="0"/>
          <c:showPercent val="0"/>
          <c:showBubbleSize val="0"/>
        </c:dLbls>
        <c:gapWidth val="182"/>
        <c:axId val="345920208"/>
        <c:axId val="345920600"/>
      </c:barChart>
      <c:catAx>
        <c:axId val="345920208"/>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920600"/>
        <c:crosses val="autoZero"/>
        <c:auto val="1"/>
        <c:lblAlgn val="ctr"/>
        <c:lblOffset val="100"/>
        <c:noMultiLvlLbl val="0"/>
      </c:catAx>
      <c:valAx>
        <c:axId val="345920600"/>
        <c:scaling>
          <c:orientation val="minMax"/>
        </c:scaling>
        <c:delete val="1"/>
        <c:axPos val="t"/>
        <c:numFmt formatCode="0.0%" sourceLinked="1"/>
        <c:majorTickMark val="none"/>
        <c:minorTickMark val="none"/>
        <c:tickLblPos val="nextTo"/>
        <c:crossAx val="34592020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userShapes r:id="rId4"/>
</c:chartSpace>
</file>

<file path=ppt/charts/chart3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No health insurance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2019</c:v>
                </c:pt>
                <c:pt idx="1">
                  <c:v>2020*</c:v>
                </c:pt>
                <c:pt idx="2">
                  <c:v>2021</c:v>
                </c:pt>
                <c:pt idx="3">
                  <c:v>2022</c:v>
                </c:pt>
                <c:pt idx="4">
                  <c:v>2023</c:v>
                </c:pt>
              </c:strCache>
            </c:strRef>
          </c:cat>
          <c:val>
            <c:numRef>
              <c:f>Sheet1!$B$2:$B$6</c:f>
              <c:numCache>
                <c:formatCode>0.0%</c:formatCode>
                <c:ptCount val="5"/>
                <c:pt idx="0">
                  <c:v>2.9000000000000001E-2</c:v>
                </c:pt>
                <c:pt idx="1">
                  <c:v>3.5000000000000003E-2</c:v>
                </c:pt>
                <c:pt idx="2">
                  <c:v>3.7999999999999999E-2</c:v>
                </c:pt>
                <c:pt idx="3">
                  <c:v>2.7E-2</c:v>
                </c:pt>
                <c:pt idx="4">
                  <c:v>4.7E-2</c:v>
                </c:pt>
              </c:numCache>
            </c:numRef>
          </c:val>
          <c:smooth val="0"/>
          <c:extLst>
            <c:ext xmlns:c16="http://schemas.microsoft.com/office/drawing/2014/chart" uri="{C3380CC4-5D6E-409C-BE32-E72D297353CC}">
              <c16:uniqueId val="{00000000-A31C-41B6-812D-B7E22B5D4963}"/>
            </c:ext>
          </c:extLst>
        </c:ser>
        <c:dLbls>
          <c:showLegendKey val="0"/>
          <c:showVal val="0"/>
          <c:showCatName val="0"/>
          <c:showSerName val="0"/>
          <c:showPercent val="0"/>
          <c:showBubbleSize val="0"/>
        </c:dLbls>
        <c:marker val="1"/>
        <c:smooth val="0"/>
        <c:axId val="345921384"/>
        <c:axId val="345921776"/>
      </c:lineChart>
      <c:catAx>
        <c:axId val="3459213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5921776"/>
        <c:crosses val="autoZero"/>
        <c:auto val="1"/>
        <c:lblAlgn val="ctr"/>
        <c:lblOffset val="100"/>
        <c:noMultiLvlLbl val="0"/>
      </c:catAx>
      <c:valAx>
        <c:axId val="345921776"/>
        <c:scaling>
          <c:orientation val="minMax"/>
        </c:scaling>
        <c:delete val="0"/>
        <c:axPos val="l"/>
        <c:numFmt formatCode="0.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92138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1079330708661417"/>
          <c:y val="8.5243309239233667E-3"/>
          <c:w val="0.86576919291338583"/>
          <c:h val="0.90601304289752072"/>
        </c:manualLayout>
      </c:layout>
      <c:barChart>
        <c:barDir val="bar"/>
        <c:grouping val="clustered"/>
        <c:varyColors val="0"/>
        <c:ser>
          <c:idx val="0"/>
          <c:order val="0"/>
          <c:tx>
            <c:strRef>
              <c:f>Sheet1!$B$1</c:f>
              <c:strCache>
                <c:ptCount val="1"/>
                <c:pt idx="0">
                  <c:v>No health insurance</c:v>
                </c:pt>
              </c:strCache>
            </c:strRef>
          </c:tx>
          <c:spPr>
            <a:solidFill>
              <a:srgbClr val="C00000"/>
            </a:solidFill>
            <a:ln>
              <a:noFill/>
            </a:ln>
            <a:effectLst/>
          </c:spPr>
          <c:invertIfNegative val="0"/>
          <c:dLbls>
            <c:dLbl>
              <c:idx val="0"/>
              <c:tx>
                <c:rich>
                  <a:bodyPr/>
                  <a:lstStyle/>
                  <a:p>
                    <a:fld id="{C3293778-F1BF-4CD0-9511-95E3DEEC3DF1}"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1-D734-45E9-8968-724777E10D83}"/>
                </c:ext>
              </c:extLst>
            </c:dLbl>
            <c:dLbl>
              <c:idx val="1"/>
              <c:tx>
                <c:rich>
                  <a:bodyPr/>
                  <a:lstStyle/>
                  <a:p>
                    <a:fld id="{E13A8349-30DD-47FD-800E-1E582FD9211A}"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2-D734-45E9-8968-724777E10D83}"/>
                </c:ext>
              </c:extLst>
            </c:dLbl>
            <c:dLbl>
              <c:idx val="2"/>
              <c:tx>
                <c:rich>
                  <a:bodyPr/>
                  <a:lstStyle/>
                  <a:p>
                    <a:fld id="{20A23300-06CA-42AC-A80F-E53663C90806}"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3-D734-45E9-8968-724777E10D83}"/>
                </c:ext>
              </c:extLst>
            </c:dLbl>
            <c:dLbl>
              <c:idx val="3"/>
              <c:tx>
                <c:rich>
                  <a:bodyPr/>
                  <a:lstStyle/>
                  <a:p>
                    <a:fld id="{0BD9421A-B12D-4A96-8765-48AF1DC1DB99}"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4-D734-45E9-8968-724777E10D83}"/>
                </c:ext>
              </c:extLst>
            </c:dLbl>
            <c:dLbl>
              <c:idx val="4"/>
              <c:tx>
                <c:rich>
                  <a:bodyPr/>
                  <a:lstStyle/>
                  <a:p>
                    <a:fld id="{9B596F3F-687E-4ED0-A310-E9A3EC8ABAD5}"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5-D734-45E9-8968-724777E10D83}"/>
                </c:ext>
              </c:extLst>
            </c:dLbl>
            <c:dLbl>
              <c:idx val="5"/>
              <c:tx>
                <c:rich>
                  <a:bodyPr/>
                  <a:lstStyle/>
                  <a:p>
                    <a:fld id="{D61DF133-34C7-44C9-8783-DF1B8DC72F3E}"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6-D734-45E9-8968-724777E10D83}"/>
                </c:ext>
              </c:extLst>
            </c:dLbl>
            <c:dLbl>
              <c:idx val="6"/>
              <c:tx>
                <c:rich>
                  <a:bodyPr/>
                  <a:lstStyle/>
                  <a:p>
                    <a:fld id="{2F32A4EE-8332-4EFC-BD03-F7DEA3670931}"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7-D734-45E9-8968-724777E10D83}"/>
                </c:ext>
              </c:extLst>
            </c:dLbl>
            <c:dLbl>
              <c:idx val="7"/>
              <c:tx>
                <c:rich>
                  <a:bodyPr/>
                  <a:lstStyle/>
                  <a:p>
                    <a:fld id="{A932FB31-2769-4B21-A209-3DA6BD4A3868}"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8-D734-45E9-8968-724777E10D83}"/>
                </c:ext>
              </c:extLst>
            </c:dLbl>
            <c:dLbl>
              <c:idx val="8"/>
              <c:tx>
                <c:rich>
                  <a:bodyPr/>
                  <a:lstStyle/>
                  <a:p>
                    <a:fld id="{0536D261-BCF5-48D9-B271-87FEC8FF0A7F}"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9-D734-45E9-8968-724777E10D83}"/>
                </c:ext>
              </c:extLst>
            </c:dLbl>
            <c:dLbl>
              <c:idx val="9"/>
              <c:tx>
                <c:rich>
                  <a:bodyPr/>
                  <a:lstStyle/>
                  <a:p>
                    <a:fld id="{29C55AC1-EEF8-454C-BAAD-6E57FF7B2DB3}"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A-D734-45E9-8968-724777E10D83}"/>
                </c:ext>
              </c:extLst>
            </c:dLbl>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Folsom borough</c:v>
                </c:pt>
                <c:pt idx="1">
                  <c:v>Buena Vista township</c:v>
                </c:pt>
                <c:pt idx="2">
                  <c:v>Atlantic City city</c:v>
                </c:pt>
                <c:pt idx="3">
                  <c:v>Buena borough</c:v>
                </c:pt>
                <c:pt idx="4">
                  <c:v>Brigantine city</c:v>
                </c:pt>
                <c:pt idx="5">
                  <c:v>Somers Point city</c:v>
                </c:pt>
                <c:pt idx="6">
                  <c:v>Pleasantville city</c:v>
                </c:pt>
                <c:pt idx="7">
                  <c:v>Egg Harbor City city</c:v>
                </c:pt>
                <c:pt idx="8">
                  <c:v>Absecon city</c:v>
                </c:pt>
                <c:pt idx="9">
                  <c:v>Linwood city</c:v>
                </c:pt>
              </c:strCache>
            </c:strRef>
          </c:cat>
          <c:val>
            <c:numRef>
              <c:f>Sheet1!$B$2:$B$11</c:f>
              <c:numCache>
                <c:formatCode>0.0\%</c:formatCode>
                <c:ptCount val="10"/>
                <c:pt idx="0">
                  <c:v>8.9</c:v>
                </c:pt>
                <c:pt idx="1">
                  <c:v>8.3000000000000007</c:v>
                </c:pt>
                <c:pt idx="2">
                  <c:v>8.1</c:v>
                </c:pt>
                <c:pt idx="3">
                  <c:v>5.9</c:v>
                </c:pt>
                <c:pt idx="4">
                  <c:v>5.2</c:v>
                </c:pt>
                <c:pt idx="5">
                  <c:v>4.2</c:v>
                </c:pt>
                <c:pt idx="6">
                  <c:v>3.8</c:v>
                </c:pt>
                <c:pt idx="7">
                  <c:v>3.2</c:v>
                </c:pt>
                <c:pt idx="8">
                  <c:v>2.7</c:v>
                </c:pt>
                <c:pt idx="9">
                  <c:v>2.7</c:v>
                </c:pt>
              </c:numCache>
            </c:numRef>
          </c:val>
          <c:extLst>
            <c:ext xmlns:c15="http://schemas.microsoft.com/office/drawing/2012/chart" uri="{02D57815-91ED-43cb-92C2-25804820EDAC}">
              <c15:datalabelsRange>
                <c15:f>Sheet1!$B$2:$B$11</c15:f>
                <c15:dlblRangeCache>
                  <c:ptCount val="10"/>
                  <c:pt idx="0">
                    <c:v>8.9%</c:v>
                  </c:pt>
                  <c:pt idx="1">
                    <c:v>8.3%</c:v>
                  </c:pt>
                  <c:pt idx="2">
                    <c:v>8.1%</c:v>
                  </c:pt>
                  <c:pt idx="3">
                    <c:v>5.9%</c:v>
                  </c:pt>
                  <c:pt idx="4">
                    <c:v>5.2%</c:v>
                  </c:pt>
                  <c:pt idx="5">
                    <c:v>4.2%</c:v>
                  </c:pt>
                  <c:pt idx="6">
                    <c:v>3.8%</c:v>
                  </c:pt>
                  <c:pt idx="7">
                    <c:v>3.2%</c:v>
                  </c:pt>
                  <c:pt idx="8">
                    <c:v>2.7%</c:v>
                  </c:pt>
                  <c:pt idx="9">
                    <c:v>2.7%</c:v>
                  </c:pt>
                </c15:dlblRangeCache>
              </c15:datalabelsRange>
            </c:ext>
            <c:ext xmlns:c16="http://schemas.microsoft.com/office/drawing/2014/chart" uri="{C3380CC4-5D6E-409C-BE32-E72D297353CC}">
              <c16:uniqueId val="{00000000-402C-4557-B0A5-E92F8F31D439}"/>
            </c:ext>
          </c:extLst>
        </c:ser>
        <c:ser>
          <c:idx val="1"/>
          <c:order val="1"/>
          <c:tx>
            <c:strRef>
              <c:f>Sheet1!$C$1</c:f>
              <c:strCache>
                <c:ptCount val="1"/>
                <c:pt idx="0">
                  <c:v>Atlantic County Avg. 3.4%</c:v>
                </c:pt>
              </c:strCache>
            </c:strRef>
          </c:tx>
          <c:spPr>
            <a:solidFill>
              <a:schemeClr val="bg1"/>
            </a:solidFill>
            <a:ln>
              <a:noFill/>
            </a:ln>
            <a:effectLst/>
          </c:spPr>
          <c:invertIfNegative val="0"/>
          <c:trendline>
            <c:spPr>
              <a:ln w="19050" cap="rnd">
                <a:solidFill>
                  <a:schemeClr val="accent2"/>
                </a:solidFill>
                <a:prstDash val="sysDot"/>
              </a:ln>
              <a:effectLst/>
            </c:spPr>
            <c:trendlineType val="linear"/>
            <c:dispRSqr val="0"/>
            <c:dispEq val="0"/>
          </c:trendline>
          <c:cat>
            <c:strRef>
              <c:f>Sheet1!$A$2:$A$11</c:f>
              <c:strCache>
                <c:ptCount val="10"/>
                <c:pt idx="0">
                  <c:v>Folsom borough</c:v>
                </c:pt>
                <c:pt idx="1">
                  <c:v>Buena Vista township</c:v>
                </c:pt>
                <c:pt idx="2">
                  <c:v>Atlantic City city</c:v>
                </c:pt>
                <c:pt idx="3">
                  <c:v>Buena borough</c:v>
                </c:pt>
                <c:pt idx="4">
                  <c:v>Brigantine city</c:v>
                </c:pt>
                <c:pt idx="5">
                  <c:v>Somers Point city</c:v>
                </c:pt>
                <c:pt idx="6">
                  <c:v>Pleasantville city</c:v>
                </c:pt>
                <c:pt idx="7">
                  <c:v>Egg Harbor City city</c:v>
                </c:pt>
                <c:pt idx="8">
                  <c:v>Absecon city</c:v>
                </c:pt>
                <c:pt idx="9">
                  <c:v>Linwood city</c:v>
                </c:pt>
              </c:strCache>
            </c:strRef>
          </c:cat>
          <c:val>
            <c:numRef>
              <c:f>Sheet1!$C$2:$C$11</c:f>
              <c:numCache>
                <c:formatCode>General</c:formatCode>
                <c:ptCount val="10"/>
                <c:pt idx="0">
                  <c:v>3.4</c:v>
                </c:pt>
                <c:pt idx="1">
                  <c:v>3.4</c:v>
                </c:pt>
                <c:pt idx="2">
                  <c:v>3.4</c:v>
                </c:pt>
                <c:pt idx="3">
                  <c:v>3.4</c:v>
                </c:pt>
                <c:pt idx="4">
                  <c:v>3.4</c:v>
                </c:pt>
                <c:pt idx="5">
                  <c:v>3.4</c:v>
                </c:pt>
                <c:pt idx="6">
                  <c:v>3.4</c:v>
                </c:pt>
                <c:pt idx="7">
                  <c:v>3.4</c:v>
                </c:pt>
                <c:pt idx="8">
                  <c:v>3.4</c:v>
                </c:pt>
                <c:pt idx="9">
                  <c:v>3.4</c:v>
                </c:pt>
              </c:numCache>
            </c:numRef>
          </c:val>
          <c:extLst>
            <c:ext xmlns:c16="http://schemas.microsoft.com/office/drawing/2014/chart" uri="{C3380CC4-5D6E-409C-BE32-E72D297353CC}">
              <c16:uniqueId val="{00000003-402C-4557-B0A5-E92F8F31D439}"/>
            </c:ext>
          </c:extLst>
        </c:ser>
        <c:dLbls>
          <c:showLegendKey val="0"/>
          <c:showVal val="0"/>
          <c:showCatName val="0"/>
          <c:showSerName val="0"/>
          <c:showPercent val="0"/>
          <c:showBubbleSize val="0"/>
        </c:dLbls>
        <c:gapWidth val="182"/>
        <c:axId val="345922560"/>
        <c:axId val="345922952"/>
      </c:barChart>
      <c:catAx>
        <c:axId val="3459225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922952"/>
        <c:crosses val="autoZero"/>
        <c:auto val="1"/>
        <c:lblAlgn val="ctr"/>
        <c:lblOffset val="100"/>
        <c:noMultiLvlLbl val="0"/>
      </c:catAx>
      <c:valAx>
        <c:axId val="345922952"/>
        <c:scaling>
          <c:orientation val="minMax"/>
        </c:scaling>
        <c:delete val="1"/>
        <c:axPos val="b"/>
        <c:numFmt formatCode="0.0\%" sourceLinked="1"/>
        <c:majorTickMark val="none"/>
        <c:minorTickMark val="none"/>
        <c:tickLblPos val="nextTo"/>
        <c:crossAx val="345922560"/>
        <c:crosses val="autoZero"/>
        <c:crossBetween val="between"/>
      </c:valAx>
      <c:spPr>
        <a:noFill/>
        <a:ln>
          <a:noFill/>
        </a:ln>
        <a:effectLst/>
      </c:spPr>
    </c:plotArea>
    <c:legend>
      <c:legendPos val="b"/>
      <c:legendEntry>
        <c:idx val="1"/>
        <c:delete val="1"/>
      </c:legendEntry>
      <c:legendEntry>
        <c:idx val="2"/>
        <c:delete val="1"/>
      </c:legendEntry>
      <c:layout>
        <c:manualLayout>
          <c:xMode val="edge"/>
          <c:yMode val="edge"/>
          <c:x val="0.26930031988188974"/>
          <c:y val="0.89079258154999186"/>
          <c:w val="0.22389936023622048"/>
          <c:h val="4.2840971558939039E-2"/>
        </c:manualLayout>
      </c:layout>
      <c:overlay val="1"/>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3171371784728791E-2"/>
          <c:y val="1.1686062888554108E-2"/>
          <c:w val="0.92711076007834803"/>
          <c:h val="0.7702448479217664"/>
        </c:manualLayout>
      </c:layout>
      <c:barChart>
        <c:barDir val="col"/>
        <c:grouping val="clustered"/>
        <c:varyColors val="0"/>
        <c:ser>
          <c:idx val="0"/>
          <c:order val="0"/>
          <c:tx>
            <c:strRef>
              <c:f>Sheet1!$B$1</c:f>
              <c:strCache>
                <c:ptCount val="1"/>
                <c:pt idx="0">
                  <c:v>Children County Copy</c:v>
                </c:pt>
              </c:strCache>
            </c:strRef>
          </c:tx>
          <c:spPr>
            <a:solidFill>
              <a:srgbClr val="FFFF00"/>
            </a:solidFill>
            <a:ln>
              <a:noFill/>
            </a:ln>
            <a:effectLst/>
          </c:spPr>
          <c:invertIfNegative val="0"/>
          <c:cat>
            <c:strRef>
              <c:f>Sheet1!$A$2:$A$23</c:f>
              <c:strCache>
                <c:ptCount val="22"/>
                <c:pt idx="0">
                  <c:v>Essex</c:v>
                </c:pt>
                <c:pt idx="1">
                  <c:v>Ocean</c:v>
                </c:pt>
                <c:pt idx="2">
                  <c:v>Hudson</c:v>
                </c:pt>
                <c:pt idx="3">
                  <c:v>Passaic</c:v>
                </c:pt>
                <c:pt idx="4">
                  <c:v>Middlesex</c:v>
                </c:pt>
                <c:pt idx="5">
                  <c:v>Union</c:v>
                </c:pt>
                <c:pt idx="6">
                  <c:v>Camden</c:v>
                </c:pt>
                <c:pt idx="7">
                  <c:v>Bergen</c:v>
                </c:pt>
                <c:pt idx="8">
                  <c:v>Mercer</c:v>
                </c:pt>
                <c:pt idx="9">
                  <c:v>Monmouth</c:v>
                </c:pt>
                <c:pt idx="10">
                  <c:v>Atlantic</c:v>
                </c:pt>
                <c:pt idx="11">
                  <c:v>Burlington</c:v>
                </c:pt>
                <c:pt idx="12">
                  <c:v>Cumberland</c:v>
                </c:pt>
                <c:pt idx="13">
                  <c:v>Gloucester</c:v>
                </c:pt>
                <c:pt idx="14">
                  <c:v>Morris</c:v>
                </c:pt>
                <c:pt idx="15">
                  <c:v>Somerset</c:v>
                </c:pt>
                <c:pt idx="16">
                  <c:v>Salem</c:v>
                </c:pt>
                <c:pt idx="17">
                  <c:v>Warren</c:v>
                </c:pt>
                <c:pt idx="18">
                  <c:v>Cape May</c:v>
                </c:pt>
                <c:pt idx="19">
                  <c:v>Sussex</c:v>
                </c:pt>
                <c:pt idx="20">
                  <c:v>Hunterdon</c:v>
                </c:pt>
                <c:pt idx="21">
                  <c:v>Other</c:v>
                </c:pt>
              </c:strCache>
            </c:strRef>
          </c:cat>
          <c:val>
            <c:numRef>
              <c:f>Sheet1!$B$2:$B$23</c:f>
              <c:numCache>
                <c:formatCode>General</c:formatCode>
                <c:ptCount val="22"/>
                <c:pt idx="10">
                  <c:v>19913</c:v>
                </c:pt>
              </c:numCache>
            </c:numRef>
          </c:val>
          <c:extLst>
            <c:ext xmlns:c16="http://schemas.microsoft.com/office/drawing/2014/chart" uri="{C3380CC4-5D6E-409C-BE32-E72D297353CC}">
              <c16:uniqueId val="{00000000-75CE-4C27-B155-D12F1F7FB493}"/>
            </c:ext>
          </c:extLst>
        </c:ser>
        <c:ser>
          <c:idx val="1"/>
          <c:order val="1"/>
          <c:tx>
            <c:strRef>
              <c:f>Sheet1!$C$1</c:f>
              <c:strCache>
                <c:ptCount val="1"/>
                <c:pt idx="0">
                  <c:v>Children</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Essex</c:v>
                </c:pt>
                <c:pt idx="1">
                  <c:v>Ocean</c:v>
                </c:pt>
                <c:pt idx="2">
                  <c:v>Hudson</c:v>
                </c:pt>
                <c:pt idx="3">
                  <c:v>Passaic</c:v>
                </c:pt>
                <c:pt idx="4">
                  <c:v>Middlesex</c:v>
                </c:pt>
                <c:pt idx="5">
                  <c:v>Union</c:v>
                </c:pt>
                <c:pt idx="6">
                  <c:v>Camden</c:v>
                </c:pt>
                <c:pt idx="7">
                  <c:v>Bergen</c:v>
                </c:pt>
                <c:pt idx="8">
                  <c:v>Mercer</c:v>
                </c:pt>
                <c:pt idx="9">
                  <c:v>Monmouth</c:v>
                </c:pt>
                <c:pt idx="10">
                  <c:v>Atlantic</c:v>
                </c:pt>
                <c:pt idx="11">
                  <c:v>Burlington</c:v>
                </c:pt>
                <c:pt idx="12">
                  <c:v>Cumberland</c:v>
                </c:pt>
                <c:pt idx="13">
                  <c:v>Gloucester</c:v>
                </c:pt>
                <c:pt idx="14">
                  <c:v>Morris</c:v>
                </c:pt>
                <c:pt idx="15">
                  <c:v>Somerset</c:v>
                </c:pt>
                <c:pt idx="16">
                  <c:v>Salem</c:v>
                </c:pt>
                <c:pt idx="17">
                  <c:v>Warren</c:v>
                </c:pt>
                <c:pt idx="18">
                  <c:v>Cape May</c:v>
                </c:pt>
                <c:pt idx="19">
                  <c:v>Sussex</c:v>
                </c:pt>
                <c:pt idx="20">
                  <c:v>Hunterdon</c:v>
                </c:pt>
                <c:pt idx="21">
                  <c:v>Other</c:v>
                </c:pt>
              </c:strCache>
            </c:strRef>
          </c:cat>
          <c:val>
            <c:numRef>
              <c:f>Sheet1!$C$2:$C$23</c:f>
              <c:numCache>
                <c:formatCode>General</c:formatCode>
                <c:ptCount val="22"/>
                <c:pt idx="0">
                  <c:v>74698</c:v>
                </c:pt>
                <c:pt idx="1">
                  <c:v>61657</c:v>
                </c:pt>
                <c:pt idx="2">
                  <c:v>51312</c:v>
                </c:pt>
                <c:pt idx="3">
                  <c:v>47066</c:v>
                </c:pt>
                <c:pt idx="4">
                  <c:v>39757</c:v>
                </c:pt>
                <c:pt idx="5">
                  <c:v>38309</c:v>
                </c:pt>
                <c:pt idx="6">
                  <c:v>37241</c:v>
                </c:pt>
                <c:pt idx="7">
                  <c:v>29056</c:v>
                </c:pt>
                <c:pt idx="8">
                  <c:v>25834</c:v>
                </c:pt>
                <c:pt idx="9">
                  <c:v>22173</c:v>
                </c:pt>
                <c:pt idx="10">
                  <c:v>19913</c:v>
                </c:pt>
                <c:pt idx="11">
                  <c:v>17745</c:v>
                </c:pt>
                <c:pt idx="12">
                  <c:v>16987</c:v>
                </c:pt>
                <c:pt idx="13">
                  <c:v>12976</c:v>
                </c:pt>
                <c:pt idx="14">
                  <c:v>11163</c:v>
                </c:pt>
                <c:pt idx="15">
                  <c:v>9756</c:v>
                </c:pt>
                <c:pt idx="16">
                  <c:v>4678</c:v>
                </c:pt>
                <c:pt idx="17">
                  <c:v>4479</c:v>
                </c:pt>
                <c:pt idx="18">
                  <c:v>4340</c:v>
                </c:pt>
                <c:pt idx="19">
                  <c:v>3264</c:v>
                </c:pt>
                <c:pt idx="20">
                  <c:v>2403</c:v>
                </c:pt>
                <c:pt idx="21">
                  <c:v>30</c:v>
                </c:pt>
              </c:numCache>
            </c:numRef>
          </c:val>
          <c:extLst>
            <c:ext xmlns:c16="http://schemas.microsoft.com/office/drawing/2014/chart" uri="{C3380CC4-5D6E-409C-BE32-E72D297353CC}">
              <c16:uniqueId val="{00000001-75CE-4C27-B155-D12F1F7FB493}"/>
            </c:ext>
          </c:extLst>
        </c:ser>
        <c:ser>
          <c:idx val="2"/>
          <c:order val="2"/>
          <c:tx>
            <c:strRef>
              <c:f>Sheet1!$D$1</c:f>
              <c:strCache>
                <c:ptCount val="1"/>
                <c:pt idx="0">
                  <c:v>Adults</c:v>
                </c:pt>
              </c:strCache>
            </c:strRef>
          </c:tx>
          <c:spPr>
            <a:solidFill>
              <a:schemeClr val="bg1">
                <a:lumMod val="75000"/>
              </a:schemeClr>
            </a:solidFill>
            <a:ln>
              <a:noFill/>
            </a:ln>
            <a:effectLst/>
          </c:spPr>
          <c:invertIfNegative val="0"/>
          <c:cat>
            <c:strRef>
              <c:f>Sheet1!$A$2:$A$23</c:f>
              <c:strCache>
                <c:ptCount val="22"/>
                <c:pt idx="0">
                  <c:v>Essex</c:v>
                </c:pt>
                <c:pt idx="1">
                  <c:v>Ocean</c:v>
                </c:pt>
                <c:pt idx="2">
                  <c:v>Hudson</c:v>
                </c:pt>
                <c:pt idx="3">
                  <c:v>Passaic</c:v>
                </c:pt>
                <c:pt idx="4">
                  <c:v>Middlesex</c:v>
                </c:pt>
                <c:pt idx="5">
                  <c:v>Union</c:v>
                </c:pt>
                <c:pt idx="6">
                  <c:v>Camden</c:v>
                </c:pt>
                <c:pt idx="7">
                  <c:v>Bergen</c:v>
                </c:pt>
                <c:pt idx="8">
                  <c:v>Mercer</c:v>
                </c:pt>
                <c:pt idx="9">
                  <c:v>Monmouth</c:v>
                </c:pt>
                <c:pt idx="10">
                  <c:v>Atlantic</c:v>
                </c:pt>
                <c:pt idx="11">
                  <c:v>Burlington</c:v>
                </c:pt>
                <c:pt idx="12">
                  <c:v>Cumberland</c:v>
                </c:pt>
                <c:pt idx="13">
                  <c:v>Gloucester</c:v>
                </c:pt>
                <c:pt idx="14">
                  <c:v>Morris</c:v>
                </c:pt>
                <c:pt idx="15">
                  <c:v>Somerset</c:v>
                </c:pt>
                <c:pt idx="16">
                  <c:v>Salem</c:v>
                </c:pt>
                <c:pt idx="17">
                  <c:v>Warren</c:v>
                </c:pt>
                <c:pt idx="18">
                  <c:v>Cape May</c:v>
                </c:pt>
                <c:pt idx="19">
                  <c:v>Sussex</c:v>
                </c:pt>
                <c:pt idx="20">
                  <c:v>Hunterdon</c:v>
                </c:pt>
                <c:pt idx="21">
                  <c:v>Other</c:v>
                </c:pt>
              </c:strCache>
            </c:strRef>
          </c:cat>
          <c:val>
            <c:numRef>
              <c:f>Sheet1!$D$2:$D$23</c:f>
              <c:numCache>
                <c:formatCode>General</c:formatCode>
                <c:ptCount val="22"/>
                <c:pt idx="0">
                  <c:v>22952</c:v>
                </c:pt>
                <c:pt idx="1">
                  <c:v>13676</c:v>
                </c:pt>
                <c:pt idx="2">
                  <c:v>15063</c:v>
                </c:pt>
                <c:pt idx="3">
                  <c:v>14772</c:v>
                </c:pt>
                <c:pt idx="4">
                  <c:v>12926</c:v>
                </c:pt>
                <c:pt idx="5">
                  <c:v>10808</c:v>
                </c:pt>
                <c:pt idx="6">
                  <c:v>13818</c:v>
                </c:pt>
                <c:pt idx="7">
                  <c:v>9474</c:v>
                </c:pt>
                <c:pt idx="8">
                  <c:v>6724</c:v>
                </c:pt>
                <c:pt idx="9">
                  <c:v>6101</c:v>
                </c:pt>
                <c:pt idx="10">
                  <c:v>5923</c:v>
                </c:pt>
                <c:pt idx="11">
                  <c:v>6265</c:v>
                </c:pt>
                <c:pt idx="12">
                  <c:v>4717</c:v>
                </c:pt>
                <c:pt idx="13">
                  <c:v>4544</c:v>
                </c:pt>
                <c:pt idx="14">
                  <c:v>3538</c:v>
                </c:pt>
                <c:pt idx="15">
                  <c:v>2889</c:v>
                </c:pt>
                <c:pt idx="16">
                  <c:v>1576</c:v>
                </c:pt>
                <c:pt idx="17">
                  <c:v>1517</c:v>
                </c:pt>
                <c:pt idx="18">
                  <c:v>1475</c:v>
                </c:pt>
                <c:pt idx="19">
                  <c:v>1246</c:v>
                </c:pt>
                <c:pt idx="20">
                  <c:v>643</c:v>
                </c:pt>
                <c:pt idx="21">
                  <c:v>5</c:v>
                </c:pt>
              </c:numCache>
            </c:numRef>
          </c:val>
          <c:extLst>
            <c:ext xmlns:c16="http://schemas.microsoft.com/office/drawing/2014/chart" uri="{C3380CC4-5D6E-409C-BE32-E72D297353CC}">
              <c16:uniqueId val="{00000000-3F5F-4B04-B746-9BB274C7EF6A}"/>
            </c:ext>
          </c:extLst>
        </c:ser>
        <c:ser>
          <c:idx val="3"/>
          <c:order val="3"/>
          <c:tx>
            <c:strRef>
              <c:f>Sheet1!$E$1</c:f>
              <c:strCache>
                <c:ptCount val="1"/>
                <c:pt idx="0">
                  <c:v>Adults County Copy</c:v>
                </c:pt>
              </c:strCache>
            </c:strRef>
          </c:tx>
          <c:spPr>
            <a:solidFill>
              <a:srgbClr val="FFFF00"/>
            </a:solidFill>
            <a:ln>
              <a:noFill/>
            </a:ln>
            <a:effectLst/>
          </c:spPr>
          <c:invertIfNegative val="0"/>
          <c:cat>
            <c:strRef>
              <c:f>Sheet1!$A$2:$A$23</c:f>
              <c:strCache>
                <c:ptCount val="22"/>
                <c:pt idx="0">
                  <c:v>Essex</c:v>
                </c:pt>
                <c:pt idx="1">
                  <c:v>Ocean</c:v>
                </c:pt>
                <c:pt idx="2">
                  <c:v>Hudson</c:v>
                </c:pt>
                <c:pt idx="3">
                  <c:v>Passaic</c:v>
                </c:pt>
                <c:pt idx="4">
                  <c:v>Middlesex</c:v>
                </c:pt>
                <c:pt idx="5">
                  <c:v>Union</c:v>
                </c:pt>
                <c:pt idx="6">
                  <c:v>Camden</c:v>
                </c:pt>
                <c:pt idx="7">
                  <c:v>Bergen</c:v>
                </c:pt>
                <c:pt idx="8">
                  <c:v>Mercer</c:v>
                </c:pt>
                <c:pt idx="9">
                  <c:v>Monmouth</c:v>
                </c:pt>
                <c:pt idx="10">
                  <c:v>Atlantic</c:v>
                </c:pt>
                <c:pt idx="11">
                  <c:v>Burlington</c:v>
                </c:pt>
                <c:pt idx="12">
                  <c:v>Cumberland</c:v>
                </c:pt>
                <c:pt idx="13">
                  <c:v>Gloucester</c:v>
                </c:pt>
                <c:pt idx="14">
                  <c:v>Morris</c:v>
                </c:pt>
                <c:pt idx="15">
                  <c:v>Somerset</c:v>
                </c:pt>
                <c:pt idx="16">
                  <c:v>Salem</c:v>
                </c:pt>
                <c:pt idx="17">
                  <c:v>Warren</c:v>
                </c:pt>
                <c:pt idx="18">
                  <c:v>Cape May</c:v>
                </c:pt>
                <c:pt idx="19">
                  <c:v>Sussex</c:v>
                </c:pt>
                <c:pt idx="20">
                  <c:v>Hunterdon</c:v>
                </c:pt>
                <c:pt idx="21">
                  <c:v>Other</c:v>
                </c:pt>
              </c:strCache>
            </c:strRef>
          </c:cat>
          <c:val>
            <c:numRef>
              <c:f>Sheet1!$E$2:$E$23</c:f>
              <c:numCache>
                <c:formatCode>General</c:formatCode>
                <c:ptCount val="22"/>
                <c:pt idx="10">
                  <c:v>5923</c:v>
                </c:pt>
              </c:numCache>
            </c:numRef>
          </c:val>
          <c:extLst>
            <c:ext xmlns:c16="http://schemas.microsoft.com/office/drawing/2014/chart" uri="{C3380CC4-5D6E-409C-BE32-E72D297353CC}">
              <c16:uniqueId val="{00000001-3F5F-4B04-B746-9BB274C7EF6A}"/>
            </c:ext>
          </c:extLst>
        </c:ser>
        <c:dLbls>
          <c:showLegendKey val="0"/>
          <c:showVal val="0"/>
          <c:showCatName val="0"/>
          <c:showSerName val="0"/>
          <c:showPercent val="0"/>
          <c:showBubbleSize val="0"/>
        </c:dLbls>
        <c:gapWidth val="219"/>
        <c:overlap val="-27"/>
        <c:axId val="377808544"/>
        <c:axId val="377808936"/>
      </c:barChart>
      <c:catAx>
        <c:axId val="3778085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08936"/>
        <c:crosses val="autoZero"/>
        <c:auto val="1"/>
        <c:lblAlgn val="ctr"/>
        <c:lblOffset val="100"/>
        <c:noMultiLvlLbl val="0"/>
      </c:catAx>
      <c:valAx>
        <c:axId val="3778089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08544"/>
        <c:crosses val="autoZero"/>
        <c:crossBetween val="between"/>
      </c:valAx>
      <c:spPr>
        <a:noFill/>
        <a:ln>
          <a:noFill/>
        </a:ln>
        <a:effectLst/>
      </c:spPr>
    </c:plotArea>
    <c:legend>
      <c:legendPos val="b"/>
      <c:legendEntry>
        <c:idx val="0"/>
        <c:delete val="1"/>
      </c:legendEntry>
      <c:legendEntry>
        <c:idx val="3"/>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74039608685278E-2"/>
          <c:y val="6.1704102108142513E-2"/>
          <c:w val="0.89484701650055976"/>
          <c:h val="0.7575788166884313"/>
        </c:manualLayout>
      </c:layout>
      <c:barChart>
        <c:barDir val="col"/>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Pt>
            <c:idx val="12"/>
            <c:invertIfNegative val="0"/>
            <c:bubble3D val="0"/>
            <c:spPr>
              <a:solidFill>
                <a:schemeClr val="bg1">
                  <a:lumMod val="75000"/>
                </a:schemeClr>
              </a:solidFill>
              <a:ln>
                <a:noFill/>
              </a:ln>
              <a:effectLst/>
            </c:spPr>
            <c:extLst>
              <c:ext xmlns:c16="http://schemas.microsoft.com/office/drawing/2014/chart" uri="{C3380CC4-5D6E-409C-BE32-E72D297353CC}">
                <c16:uniqueId val="{00000001-5423-4DE9-9DCB-1BE40DF120B6}"/>
              </c:ext>
            </c:extLst>
          </c:dPt>
          <c:dLbls>
            <c:dLbl>
              <c:idx val="12"/>
              <c:layout>
                <c:manualLayout>
                  <c:x val="4.370629370629371E-3"/>
                  <c:y val="-2.285337115116389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5423-4DE9-9DCB-1BE40DF120B6}"/>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 </c:v>
                </c:pt>
                <c:pt idx="1">
                  <c:v>Monmouth </c:v>
                </c:pt>
                <c:pt idx="2">
                  <c:v>Cape May </c:v>
                </c:pt>
                <c:pt idx="3">
                  <c:v>Warren </c:v>
                </c:pt>
                <c:pt idx="4">
                  <c:v>Essex </c:v>
                </c:pt>
                <c:pt idx="5">
                  <c:v>Atlantic </c:v>
                </c:pt>
                <c:pt idx="6">
                  <c:v>Sussex </c:v>
                </c:pt>
                <c:pt idx="7">
                  <c:v>Mercer </c:v>
                </c:pt>
                <c:pt idx="8">
                  <c:v>Hudson </c:v>
                </c:pt>
                <c:pt idx="9">
                  <c:v>Passaic </c:v>
                </c:pt>
                <c:pt idx="10">
                  <c:v>Cumberland </c:v>
                </c:pt>
                <c:pt idx="11">
                  <c:v>Hunterdon </c:v>
                </c:pt>
                <c:pt idx="12">
                  <c:v>Union </c:v>
                </c:pt>
                <c:pt idx="13">
                  <c:v>Burlington </c:v>
                </c:pt>
                <c:pt idx="14">
                  <c:v>Camden </c:v>
                </c:pt>
                <c:pt idx="15">
                  <c:v>Middlesex </c:v>
                </c:pt>
                <c:pt idx="16">
                  <c:v>Morris </c:v>
                </c:pt>
                <c:pt idx="17">
                  <c:v>Gloucester </c:v>
                </c:pt>
                <c:pt idx="18">
                  <c:v>Salem </c:v>
                </c:pt>
                <c:pt idx="19">
                  <c:v>Bergen </c:v>
                </c:pt>
                <c:pt idx="20">
                  <c:v>Somerset </c:v>
                </c:pt>
              </c:strCache>
            </c:strRef>
          </c:cat>
          <c:val>
            <c:numRef>
              <c:f>Sheet1!$B$2:$B$22</c:f>
              <c:numCache>
                <c:formatCode>General</c:formatCode>
                <c:ptCount val="21"/>
                <c:pt idx="5">
                  <c:v>0.91</c:v>
                </c:pt>
              </c:numCache>
            </c:numRef>
          </c:val>
          <c:extLst>
            <c:ext xmlns:c16="http://schemas.microsoft.com/office/drawing/2014/chart" uri="{C3380CC4-5D6E-409C-BE32-E72D297353CC}">
              <c16:uniqueId val="{00000000-B032-441A-9DC0-B484749334F2}"/>
            </c:ext>
          </c:extLst>
        </c:ser>
        <c:ser>
          <c:idx val="1"/>
          <c:order val="1"/>
          <c:tx>
            <c:strRef>
              <c:f>Sheet1!$C$1</c:f>
              <c:strCache>
                <c:ptCount val="1"/>
                <c:pt idx="0">
                  <c:v>Immunization Rate Actual</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 </c:v>
                </c:pt>
                <c:pt idx="1">
                  <c:v>Monmouth </c:v>
                </c:pt>
                <c:pt idx="2">
                  <c:v>Cape May </c:v>
                </c:pt>
                <c:pt idx="3">
                  <c:v>Warren </c:v>
                </c:pt>
                <c:pt idx="4">
                  <c:v>Essex </c:v>
                </c:pt>
                <c:pt idx="5">
                  <c:v>Atlantic </c:v>
                </c:pt>
                <c:pt idx="6">
                  <c:v>Sussex </c:v>
                </c:pt>
                <c:pt idx="7">
                  <c:v>Mercer </c:v>
                </c:pt>
                <c:pt idx="8">
                  <c:v>Hudson </c:v>
                </c:pt>
                <c:pt idx="9">
                  <c:v>Passaic </c:v>
                </c:pt>
                <c:pt idx="10">
                  <c:v>Cumberland </c:v>
                </c:pt>
                <c:pt idx="11">
                  <c:v>Hunterdon </c:v>
                </c:pt>
                <c:pt idx="12">
                  <c:v>Union </c:v>
                </c:pt>
                <c:pt idx="13">
                  <c:v>Burlington </c:v>
                </c:pt>
                <c:pt idx="14">
                  <c:v>Camden </c:v>
                </c:pt>
                <c:pt idx="15">
                  <c:v>Middlesex </c:v>
                </c:pt>
                <c:pt idx="16">
                  <c:v>Morris </c:v>
                </c:pt>
                <c:pt idx="17">
                  <c:v>Gloucester </c:v>
                </c:pt>
                <c:pt idx="18">
                  <c:v>Salem </c:v>
                </c:pt>
                <c:pt idx="19">
                  <c:v>Bergen </c:v>
                </c:pt>
                <c:pt idx="20">
                  <c:v>Somerset </c:v>
                </c:pt>
              </c:strCache>
            </c:strRef>
          </c:cat>
          <c:val>
            <c:numRef>
              <c:f>Sheet1!$C$2:$C$22</c:f>
              <c:numCache>
                <c:formatCode>0%</c:formatCode>
                <c:ptCount val="21"/>
                <c:pt idx="0">
                  <c:v>0.84799999999999998</c:v>
                </c:pt>
                <c:pt idx="1">
                  <c:v>0.89300000000000002</c:v>
                </c:pt>
                <c:pt idx="2">
                  <c:v>0.89600000000000002</c:v>
                </c:pt>
                <c:pt idx="3">
                  <c:v>0.90600000000000003</c:v>
                </c:pt>
                <c:pt idx="4">
                  <c:v>0.90800000000000003</c:v>
                </c:pt>
                <c:pt idx="6">
                  <c:v>0.91400000000000003</c:v>
                </c:pt>
                <c:pt idx="7">
                  <c:v>0.91600000000000004</c:v>
                </c:pt>
                <c:pt idx="8">
                  <c:v>0.91800000000000004</c:v>
                </c:pt>
                <c:pt idx="9">
                  <c:v>0.92200000000000004</c:v>
                </c:pt>
                <c:pt idx="10">
                  <c:v>0.92300000000000004</c:v>
                </c:pt>
                <c:pt idx="11">
                  <c:v>0.92300000000000004</c:v>
                </c:pt>
                <c:pt idx="12">
                  <c:v>0.92600000000000005</c:v>
                </c:pt>
                <c:pt idx="13">
                  <c:v>0.93200000000000005</c:v>
                </c:pt>
                <c:pt idx="14">
                  <c:v>0.93300000000000005</c:v>
                </c:pt>
                <c:pt idx="15">
                  <c:v>0.93400000000000005</c:v>
                </c:pt>
                <c:pt idx="16">
                  <c:v>0.93400000000000005</c:v>
                </c:pt>
                <c:pt idx="17">
                  <c:v>0.93899999999999995</c:v>
                </c:pt>
                <c:pt idx="18">
                  <c:v>0.93899999999999995</c:v>
                </c:pt>
                <c:pt idx="19">
                  <c:v>0.94</c:v>
                </c:pt>
                <c:pt idx="20">
                  <c:v>0.94199999999999995</c:v>
                </c:pt>
              </c:numCache>
            </c:numRef>
          </c:val>
          <c:extLst>
            <c:ext xmlns:c16="http://schemas.microsoft.com/office/drawing/2014/chart" uri="{C3380CC4-5D6E-409C-BE32-E72D297353CC}">
              <c16:uniqueId val="{00000001-B032-441A-9DC0-B484749334F2}"/>
            </c:ext>
          </c:extLst>
        </c:ser>
        <c:ser>
          <c:idx val="2"/>
          <c:order val="2"/>
          <c:tx>
            <c:strRef>
              <c:f>Sheet1!$D$1</c:f>
              <c:strCache>
                <c:ptCount val="1"/>
                <c:pt idx="0">
                  <c:v>NJ avg. 91.9%</c:v>
                </c:pt>
              </c:strCache>
            </c:strRef>
          </c:tx>
          <c:spPr>
            <a:no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Ocean </c:v>
                </c:pt>
                <c:pt idx="1">
                  <c:v>Monmouth </c:v>
                </c:pt>
                <c:pt idx="2">
                  <c:v>Cape May </c:v>
                </c:pt>
                <c:pt idx="3">
                  <c:v>Warren </c:v>
                </c:pt>
                <c:pt idx="4">
                  <c:v>Essex </c:v>
                </c:pt>
                <c:pt idx="5">
                  <c:v>Atlantic </c:v>
                </c:pt>
                <c:pt idx="6">
                  <c:v>Sussex </c:v>
                </c:pt>
                <c:pt idx="7">
                  <c:v>Mercer </c:v>
                </c:pt>
                <c:pt idx="8">
                  <c:v>Hudson </c:v>
                </c:pt>
                <c:pt idx="9">
                  <c:v>Passaic </c:v>
                </c:pt>
                <c:pt idx="10">
                  <c:v>Cumberland </c:v>
                </c:pt>
                <c:pt idx="11">
                  <c:v>Hunterdon </c:v>
                </c:pt>
                <c:pt idx="12">
                  <c:v>Union </c:v>
                </c:pt>
                <c:pt idx="13">
                  <c:v>Burlington </c:v>
                </c:pt>
                <c:pt idx="14">
                  <c:v>Camden </c:v>
                </c:pt>
                <c:pt idx="15">
                  <c:v>Middlesex </c:v>
                </c:pt>
                <c:pt idx="16">
                  <c:v>Morris </c:v>
                </c:pt>
                <c:pt idx="17">
                  <c:v>Gloucester </c:v>
                </c:pt>
                <c:pt idx="18">
                  <c:v>Salem </c:v>
                </c:pt>
                <c:pt idx="19">
                  <c:v>Bergen </c:v>
                </c:pt>
                <c:pt idx="20">
                  <c:v>Somerset </c:v>
                </c:pt>
              </c:strCache>
            </c:strRef>
          </c:cat>
          <c:val>
            <c:numRef>
              <c:f>Sheet1!$D$2:$D$22</c:f>
              <c:numCache>
                <c:formatCode>0%</c:formatCode>
                <c:ptCount val="21"/>
                <c:pt idx="0">
                  <c:v>0.91900000000000004</c:v>
                </c:pt>
                <c:pt idx="1">
                  <c:v>0.91900000000000004</c:v>
                </c:pt>
                <c:pt idx="2">
                  <c:v>0.91900000000000004</c:v>
                </c:pt>
                <c:pt idx="3">
                  <c:v>0.91900000000000004</c:v>
                </c:pt>
                <c:pt idx="4">
                  <c:v>0.91900000000000004</c:v>
                </c:pt>
                <c:pt idx="5">
                  <c:v>0.91900000000000004</c:v>
                </c:pt>
                <c:pt idx="6">
                  <c:v>0.91900000000000004</c:v>
                </c:pt>
                <c:pt idx="7">
                  <c:v>0.91900000000000004</c:v>
                </c:pt>
                <c:pt idx="8">
                  <c:v>0.91900000000000004</c:v>
                </c:pt>
                <c:pt idx="9">
                  <c:v>0.91900000000000004</c:v>
                </c:pt>
                <c:pt idx="10">
                  <c:v>0.91900000000000004</c:v>
                </c:pt>
                <c:pt idx="11">
                  <c:v>0.91900000000000004</c:v>
                </c:pt>
                <c:pt idx="12">
                  <c:v>0.91900000000000004</c:v>
                </c:pt>
                <c:pt idx="13">
                  <c:v>0.91900000000000004</c:v>
                </c:pt>
                <c:pt idx="14">
                  <c:v>0.91900000000000004</c:v>
                </c:pt>
                <c:pt idx="15">
                  <c:v>0.91900000000000004</c:v>
                </c:pt>
                <c:pt idx="16">
                  <c:v>0.91900000000000004</c:v>
                </c:pt>
                <c:pt idx="17">
                  <c:v>0.91900000000000004</c:v>
                </c:pt>
                <c:pt idx="18">
                  <c:v>0.91900000000000004</c:v>
                </c:pt>
                <c:pt idx="19">
                  <c:v>0.91900000000000004</c:v>
                </c:pt>
                <c:pt idx="20">
                  <c:v>0.91900000000000004</c:v>
                </c:pt>
              </c:numCache>
            </c:numRef>
          </c:val>
          <c:extLst>
            <c:ext xmlns:c16="http://schemas.microsoft.com/office/drawing/2014/chart" uri="{C3380CC4-5D6E-409C-BE32-E72D297353CC}">
              <c16:uniqueId val="{00000000-5423-4DE9-9DCB-1BE40DF120B6}"/>
            </c:ext>
          </c:extLst>
        </c:ser>
        <c:dLbls>
          <c:showLegendKey val="0"/>
          <c:showVal val="0"/>
          <c:showCatName val="0"/>
          <c:showSerName val="0"/>
          <c:showPercent val="0"/>
          <c:showBubbleSize val="0"/>
        </c:dLbls>
        <c:gapWidth val="219"/>
        <c:overlap val="-27"/>
        <c:axId val="377809720"/>
        <c:axId val="377810112"/>
      </c:barChart>
      <c:catAx>
        <c:axId val="3778097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112"/>
        <c:crosses val="autoZero"/>
        <c:auto val="1"/>
        <c:lblAlgn val="ctr"/>
        <c:lblOffset val="100"/>
        <c:noMultiLvlLbl val="0"/>
      </c:catAx>
      <c:valAx>
        <c:axId val="377810112"/>
        <c:scaling>
          <c:orientation val="minMax"/>
          <c:max val="1"/>
          <c:min val="0.8"/>
        </c:scaling>
        <c:delete val="1"/>
        <c:axPos val="l"/>
        <c:numFmt formatCode="General" sourceLinked="1"/>
        <c:majorTickMark val="out"/>
        <c:minorTickMark val="none"/>
        <c:tickLblPos val="nextTo"/>
        <c:crossAx val="377809720"/>
        <c:crosses val="autoZero"/>
        <c:crossBetween val="between"/>
      </c:valAx>
      <c:spPr>
        <a:noFill/>
        <a:ln>
          <a:noFill/>
        </a:ln>
        <a:effectLst/>
      </c:spPr>
    </c:plotArea>
    <c:legend>
      <c:legendPos val="tr"/>
      <c:legendEntry>
        <c:idx val="0"/>
        <c:delete val="1"/>
      </c:legendEntry>
      <c:legendEntry>
        <c:idx val="1"/>
        <c:delete val="1"/>
      </c:legendEntry>
      <c:legendEntry>
        <c:idx val="3"/>
        <c:delete val="1"/>
      </c:legendEntry>
      <c:layout>
        <c:manualLayout>
          <c:xMode val="edge"/>
          <c:yMode val="edge"/>
          <c:x val="0.86900546959602076"/>
          <c:y val="0.33822989303722556"/>
          <c:w val="0.13099453040397921"/>
          <c:h val="3.680058562213444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Percentage Immunized</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2018-2019</c:v>
                </c:pt>
                <c:pt idx="1">
                  <c:v>2019-2020</c:v>
                </c:pt>
                <c:pt idx="2">
                  <c:v>2020-2021</c:v>
                </c:pt>
                <c:pt idx="3">
                  <c:v>2021-2022</c:v>
                </c:pt>
                <c:pt idx="4">
                  <c:v>2022-2023</c:v>
                </c:pt>
                <c:pt idx="5">
                  <c:v>2023-2024</c:v>
                </c:pt>
              </c:strCache>
            </c:strRef>
          </c:cat>
          <c:val>
            <c:numRef>
              <c:f>Sheet1!$B$2:$B$7</c:f>
              <c:numCache>
                <c:formatCode>0%</c:formatCode>
                <c:ptCount val="6"/>
                <c:pt idx="0">
                  <c:v>0.92300000000000004</c:v>
                </c:pt>
                <c:pt idx="1">
                  <c:v>0.94099999999999995</c:v>
                </c:pt>
                <c:pt idx="2">
                  <c:v>0.91800000000000004</c:v>
                </c:pt>
                <c:pt idx="3">
                  <c:v>0.92400000000000004</c:v>
                </c:pt>
                <c:pt idx="4">
                  <c:v>0.91100000000000003</c:v>
                </c:pt>
                <c:pt idx="5">
                  <c:v>0.91</c:v>
                </c:pt>
              </c:numCache>
            </c:numRef>
          </c:val>
          <c:smooth val="0"/>
          <c:extLst>
            <c:ext xmlns:c16="http://schemas.microsoft.com/office/drawing/2014/chart" uri="{C3380CC4-5D6E-409C-BE32-E72D297353CC}">
              <c16:uniqueId val="{00000000-30C8-45A4-B07D-17CEA7FC083F}"/>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max val="1"/>
          <c:min val="0.8"/>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105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74039608685278E-2"/>
          <c:y val="6.1704102108142513E-2"/>
          <c:w val="0.89484701650055976"/>
          <c:h val="0.7575788166884313"/>
        </c:manualLayout>
      </c:layout>
      <c:barChart>
        <c:barDir val="col"/>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Pt>
            <c:idx val="12"/>
            <c:invertIfNegative val="0"/>
            <c:bubble3D val="0"/>
            <c:spPr>
              <a:solidFill>
                <a:schemeClr val="bg1">
                  <a:lumMod val="75000"/>
                </a:schemeClr>
              </a:solidFill>
              <a:ln>
                <a:noFill/>
              </a:ln>
              <a:effectLst/>
            </c:spPr>
            <c:extLst>
              <c:ext xmlns:c16="http://schemas.microsoft.com/office/drawing/2014/chart" uri="{C3380CC4-5D6E-409C-BE32-E72D297353CC}">
                <c16:uniqueId val="{00000001-06D2-47C8-A1C5-2EAB2596AE5F}"/>
              </c:ext>
            </c:extLst>
          </c:dPt>
          <c:dLbls>
            <c:dLbl>
              <c:idx val="12"/>
              <c:layout>
                <c:manualLayout>
                  <c:x val="4.370629370629371E-3"/>
                  <c:y val="-2.285337115116389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06D2-47C8-A1C5-2EAB2596AE5F}"/>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 </c:v>
                </c:pt>
                <c:pt idx="1">
                  <c:v>Mercer</c:v>
                </c:pt>
                <c:pt idx="2">
                  <c:v>Passaic</c:v>
                </c:pt>
                <c:pt idx="3">
                  <c:v>Cumberland</c:v>
                </c:pt>
                <c:pt idx="4">
                  <c:v>Union</c:v>
                </c:pt>
                <c:pt idx="5">
                  <c:v>Atlantic</c:v>
                </c:pt>
                <c:pt idx="6">
                  <c:v>Hudson</c:v>
                </c:pt>
                <c:pt idx="7">
                  <c:v>Ocean </c:v>
                </c:pt>
                <c:pt idx="8">
                  <c:v>Camden</c:v>
                </c:pt>
                <c:pt idx="9">
                  <c:v>Middlesex</c:v>
                </c:pt>
                <c:pt idx="10">
                  <c:v>Salem</c:v>
                </c:pt>
                <c:pt idx="11">
                  <c:v>Cape May</c:v>
                </c:pt>
                <c:pt idx="12">
                  <c:v>Somerset</c:v>
                </c:pt>
                <c:pt idx="13">
                  <c:v>Burlington</c:v>
                </c:pt>
                <c:pt idx="14">
                  <c:v>Monmouth</c:v>
                </c:pt>
                <c:pt idx="15">
                  <c:v>Bergen</c:v>
                </c:pt>
                <c:pt idx="16">
                  <c:v>Gloucester</c:v>
                </c:pt>
                <c:pt idx="17">
                  <c:v>Morris</c:v>
                </c:pt>
                <c:pt idx="18">
                  <c:v>Warren</c:v>
                </c:pt>
                <c:pt idx="19">
                  <c:v>Sussex</c:v>
                </c:pt>
                <c:pt idx="20">
                  <c:v>Hunterdon</c:v>
                </c:pt>
              </c:strCache>
            </c:strRef>
          </c:cat>
          <c:val>
            <c:numRef>
              <c:f>Sheet1!$B$2:$B$22</c:f>
              <c:numCache>
                <c:formatCode>General</c:formatCode>
                <c:ptCount val="21"/>
                <c:pt idx="5">
                  <c:v>0.74</c:v>
                </c:pt>
              </c:numCache>
            </c:numRef>
          </c:val>
          <c:extLst>
            <c:ext xmlns:c16="http://schemas.microsoft.com/office/drawing/2014/chart" uri="{C3380CC4-5D6E-409C-BE32-E72D297353CC}">
              <c16:uniqueId val="{00000002-06D2-47C8-A1C5-2EAB2596AE5F}"/>
            </c:ext>
          </c:extLst>
        </c:ser>
        <c:ser>
          <c:idx val="2"/>
          <c:order val="2"/>
          <c:tx>
            <c:strRef>
              <c:f>Sheet1!$D$1</c:f>
              <c:strCache>
                <c:ptCount val="1"/>
                <c:pt idx="0">
                  <c:v>New Jersey 75%</c:v>
                </c:pt>
              </c:strCache>
            </c:strRef>
          </c:tx>
          <c:spPr>
            <a:no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Essex </c:v>
                </c:pt>
                <c:pt idx="1">
                  <c:v>Mercer</c:v>
                </c:pt>
                <c:pt idx="2">
                  <c:v>Passaic</c:v>
                </c:pt>
                <c:pt idx="3">
                  <c:v>Cumberland</c:v>
                </c:pt>
                <c:pt idx="4">
                  <c:v>Union</c:v>
                </c:pt>
                <c:pt idx="5">
                  <c:v>Atlantic</c:v>
                </c:pt>
                <c:pt idx="6">
                  <c:v>Hudson</c:v>
                </c:pt>
                <c:pt idx="7">
                  <c:v>Ocean </c:v>
                </c:pt>
                <c:pt idx="8">
                  <c:v>Camden</c:v>
                </c:pt>
                <c:pt idx="9">
                  <c:v>Middlesex</c:v>
                </c:pt>
                <c:pt idx="10">
                  <c:v>Salem</c:v>
                </c:pt>
                <c:pt idx="11">
                  <c:v>Cape May</c:v>
                </c:pt>
                <c:pt idx="12">
                  <c:v>Somerset</c:v>
                </c:pt>
                <c:pt idx="13">
                  <c:v>Burlington</c:v>
                </c:pt>
                <c:pt idx="14">
                  <c:v>Monmouth</c:v>
                </c:pt>
                <c:pt idx="15">
                  <c:v>Bergen</c:v>
                </c:pt>
                <c:pt idx="16">
                  <c:v>Gloucester</c:v>
                </c:pt>
                <c:pt idx="17">
                  <c:v>Morris</c:v>
                </c:pt>
                <c:pt idx="18">
                  <c:v>Warren</c:v>
                </c:pt>
                <c:pt idx="19">
                  <c:v>Sussex</c:v>
                </c:pt>
                <c:pt idx="20">
                  <c:v>Hunterdon</c:v>
                </c:pt>
              </c:strCache>
            </c:strRef>
          </c:cat>
          <c:val>
            <c:numRef>
              <c:f>Sheet1!$D$2:$D$22</c:f>
              <c:numCache>
                <c:formatCode>0%</c:formatCode>
                <c:ptCount val="21"/>
                <c:pt idx="0">
                  <c:v>0.75</c:v>
                </c:pt>
                <c:pt idx="1">
                  <c:v>0.75</c:v>
                </c:pt>
                <c:pt idx="2">
                  <c:v>0.75</c:v>
                </c:pt>
                <c:pt idx="3">
                  <c:v>0.75</c:v>
                </c:pt>
                <c:pt idx="4">
                  <c:v>0.75</c:v>
                </c:pt>
                <c:pt idx="5">
                  <c:v>0.75</c:v>
                </c:pt>
                <c:pt idx="6">
                  <c:v>0.75</c:v>
                </c:pt>
                <c:pt idx="7">
                  <c:v>0.75</c:v>
                </c:pt>
                <c:pt idx="8">
                  <c:v>0.75</c:v>
                </c:pt>
                <c:pt idx="9">
                  <c:v>0.75</c:v>
                </c:pt>
                <c:pt idx="10">
                  <c:v>0.75</c:v>
                </c:pt>
                <c:pt idx="11">
                  <c:v>0.75</c:v>
                </c:pt>
                <c:pt idx="12">
                  <c:v>0.75</c:v>
                </c:pt>
                <c:pt idx="13">
                  <c:v>0.75</c:v>
                </c:pt>
                <c:pt idx="14">
                  <c:v>0.75</c:v>
                </c:pt>
                <c:pt idx="15">
                  <c:v>0.75</c:v>
                </c:pt>
                <c:pt idx="16">
                  <c:v>0.75</c:v>
                </c:pt>
                <c:pt idx="17">
                  <c:v>0.75</c:v>
                </c:pt>
                <c:pt idx="18">
                  <c:v>0.75</c:v>
                </c:pt>
                <c:pt idx="19">
                  <c:v>0.75</c:v>
                </c:pt>
                <c:pt idx="20">
                  <c:v>0.75</c:v>
                </c:pt>
              </c:numCache>
            </c:numRef>
          </c:val>
          <c:extLst>
            <c:ext xmlns:c16="http://schemas.microsoft.com/office/drawing/2014/chart" uri="{C3380CC4-5D6E-409C-BE32-E72D297353CC}">
              <c16:uniqueId val="{00000005-06D2-47C8-A1C5-2EAB2596AE5F}"/>
            </c:ext>
          </c:extLst>
        </c:ser>
        <c:dLbls>
          <c:showLegendKey val="0"/>
          <c:showVal val="0"/>
          <c:showCatName val="0"/>
          <c:showSerName val="0"/>
          <c:showPercent val="0"/>
          <c:showBubbleSize val="0"/>
        </c:dLbls>
        <c:gapWidth val="219"/>
        <c:overlap val="-27"/>
        <c:axId val="377809720"/>
        <c:axId val="377810112"/>
      </c:barChart>
      <c:barChart>
        <c:barDir val="col"/>
        <c:grouping val="clustered"/>
        <c:varyColors val="0"/>
        <c:ser>
          <c:idx val="1"/>
          <c:order val="1"/>
          <c:tx>
            <c:strRef>
              <c:f>Sheet1!$C$1</c:f>
              <c:strCache>
                <c:ptCount val="1"/>
                <c:pt idx="0">
                  <c:v>% Receiving Prenatal Care</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 </c:v>
                </c:pt>
                <c:pt idx="1">
                  <c:v>Mercer</c:v>
                </c:pt>
                <c:pt idx="2">
                  <c:v>Passaic</c:v>
                </c:pt>
                <c:pt idx="3">
                  <c:v>Cumberland</c:v>
                </c:pt>
                <c:pt idx="4">
                  <c:v>Union</c:v>
                </c:pt>
                <c:pt idx="5">
                  <c:v>Atlantic</c:v>
                </c:pt>
                <c:pt idx="6">
                  <c:v>Hudson</c:v>
                </c:pt>
                <c:pt idx="7">
                  <c:v>Ocean </c:v>
                </c:pt>
                <c:pt idx="8">
                  <c:v>Camden</c:v>
                </c:pt>
                <c:pt idx="9">
                  <c:v>Middlesex</c:v>
                </c:pt>
                <c:pt idx="10">
                  <c:v>Salem</c:v>
                </c:pt>
                <c:pt idx="11">
                  <c:v>Cape May</c:v>
                </c:pt>
                <c:pt idx="12">
                  <c:v>Somerset</c:v>
                </c:pt>
                <c:pt idx="13">
                  <c:v>Burlington</c:v>
                </c:pt>
                <c:pt idx="14">
                  <c:v>Monmouth</c:v>
                </c:pt>
                <c:pt idx="15">
                  <c:v>Bergen</c:v>
                </c:pt>
                <c:pt idx="16">
                  <c:v>Gloucester</c:v>
                </c:pt>
                <c:pt idx="17">
                  <c:v>Morris</c:v>
                </c:pt>
                <c:pt idx="18">
                  <c:v>Warren</c:v>
                </c:pt>
                <c:pt idx="19">
                  <c:v>Sussex</c:v>
                </c:pt>
                <c:pt idx="20">
                  <c:v>Hunterdon</c:v>
                </c:pt>
              </c:strCache>
            </c:strRef>
          </c:cat>
          <c:val>
            <c:numRef>
              <c:f>Sheet1!$C$2:$C$22</c:f>
              <c:numCache>
                <c:formatCode>0%</c:formatCode>
                <c:ptCount val="21"/>
                <c:pt idx="0">
                  <c:v>0.65</c:v>
                </c:pt>
                <c:pt idx="1">
                  <c:v>0.66</c:v>
                </c:pt>
                <c:pt idx="2" formatCode="General">
                  <c:v>0.67</c:v>
                </c:pt>
                <c:pt idx="3">
                  <c:v>0.7</c:v>
                </c:pt>
                <c:pt idx="4">
                  <c:v>0.7</c:v>
                </c:pt>
                <c:pt idx="6">
                  <c:v>0.74</c:v>
                </c:pt>
                <c:pt idx="7">
                  <c:v>0.74</c:v>
                </c:pt>
                <c:pt idx="8">
                  <c:v>0.75</c:v>
                </c:pt>
                <c:pt idx="9">
                  <c:v>0.75</c:v>
                </c:pt>
                <c:pt idx="10">
                  <c:v>0.75</c:v>
                </c:pt>
                <c:pt idx="11">
                  <c:v>0.76</c:v>
                </c:pt>
                <c:pt idx="12">
                  <c:v>0.79</c:v>
                </c:pt>
                <c:pt idx="13">
                  <c:v>0.8</c:v>
                </c:pt>
                <c:pt idx="14">
                  <c:v>0.81</c:v>
                </c:pt>
                <c:pt idx="15">
                  <c:v>0.82</c:v>
                </c:pt>
                <c:pt idx="16">
                  <c:v>0.82</c:v>
                </c:pt>
                <c:pt idx="17">
                  <c:v>0.83</c:v>
                </c:pt>
                <c:pt idx="18">
                  <c:v>0.84</c:v>
                </c:pt>
                <c:pt idx="19">
                  <c:v>0.85</c:v>
                </c:pt>
                <c:pt idx="20">
                  <c:v>0.87</c:v>
                </c:pt>
              </c:numCache>
            </c:numRef>
          </c:val>
          <c:extLst>
            <c:ext xmlns:c16="http://schemas.microsoft.com/office/drawing/2014/chart" uri="{C3380CC4-5D6E-409C-BE32-E72D297353CC}">
              <c16:uniqueId val="{00000003-06D2-47C8-A1C5-2EAB2596AE5F}"/>
            </c:ext>
          </c:extLst>
        </c:ser>
        <c:dLbls>
          <c:showLegendKey val="0"/>
          <c:showVal val="0"/>
          <c:showCatName val="0"/>
          <c:showSerName val="0"/>
          <c:showPercent val="0"/>
          <c:showBubbleSize val="0"/>
        </c:dLbls>
        <c:gapWidth val="219"/>
        <c:overlap val="-27"/>
        <c:axId val="1159670832"/>
        <c:axId val="1159668432"/>
      </c:barChart>
      <c:catAx>
        <c:axId val="3778097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112"/>
        <c:crosses val="autoZero"/>
        <c:auto val="1"/>
        <c:lblAlgn val="ctr"/>
        <c:lblOffset val="100"/>
        <c:noMultiLvlLbl val="0"/>
      </c:catAx>
      <c:valAx>
        <c:axId val="377810112"/>
        <c:scaling>
          <c:orientation val="minMax"/>
          <c:max val="1"/>
          <c:min val="0.8"/>
        </c:scaling>
        <c:delete val="1"/>
        <c:axPos val="l"/>
        <c:numFmt formatCode="General" sourceLinked="1"/>
        <c:majorTickMark val="out"/>
        <c:minorTickMark val="none"/>
        <c:tickLblPos val="nextTo"/>
        <c:crossAx val="377809720"/>
        <c:crosses val="autoZero"/>
        <c:crossBetween val="between"/>
      </c:valAx>
      <c:valAx>
        <c:axId val="1159668432"/>
        <c:scaling>
          <c:orientation val="minMax"/>
        </c:scaling>
        <c:delete val="0"/>
        <c:axPos val="r"/>
        <c:numFmt formatCode="0%" sourceLinked="1"/>
        <c:majorTickMark val="out"/>
        <c:minorTickMark val="none"/>
        <c:tickLblPos val="none"/>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159670832"/>
        <c:crosses val="max"/>
        <c:crossBetween val="between"/>
      </c:valAx>
      <c:catAx>
        <c:axId val="1159670832"/>
        <c:scaling>
          <c:orientation val="minMax"/>
        </c:scaling>
        <c:delete val="1"/>
        <c:axPos val="b"/>
        <c:numFmt formatCode="General" sourceLinked="1"/>
        <c:majorTickMark val="out"/>
        <c:minorTickMark val="none"/>
        <c:tickLblPos val="nextTo"/>
        <c:crossAx val="1159668432"/>
        <c:crosses val="autoZero"/>
        <c:auto val="1"/>
        <c:lblAlgn val="ctr"/>
        <c:lblOffset val="100"/>
        <c:noMultiLvlLbl val="0"/>
      </c:catAx>
      <c:spPr>
        <a:noFill/>
        <a:ln>
          <a:noFill/>
        </a:ln>
        <a:effectLst/>
      </c:spPr>
    </c:plotArea>
    <c:legend>
      <c:legendPos val="tr"/>
      <c:legendEntry>
        <c:idx val="0"/>
        <c:delete val="1"/>
      </c:legendEntry>
      <c:legendEntry>
        <c:idx val="2"/>
        <c:delete val="1"/>
      </c:legendEntry>
      <c:legendEntry>
        <c:idx val="3"/>
        <c:delete val="1"/>
      </c:legendEntry>
      <c:layout>
        <c:manualLayout>
          <c:xMode val="edge"/>
          <c:yMode val="edge"/>
          <c:x val="0.88648798707853826"/>
          <c:y val="0.32451787034652729"/>
          <c:w val="0.11351201292146174"/>
          <c:h val="3.680058562213444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74039608685278E-2"/>
          <c:y val="6.1704102108142513E-2"/>
          <c:w val="0.89484701650055976"/>
          <c:h val="0.7575788166884313"/>
        </c:manualLayout>
      </c:layout>
      <c:barChart>
        <c:barDir val="col"/>
        <c:grouping val="clustered"/>
        <c:varyColors val="0"/>
        <c:ser>
          <c:idx val="2"/>
          <c:order val="1"/>
          <c:tx>
            <c:strRef>
              <c:f>Sheet1!$C$1</c:f>
              <c:strCache>
                <c:ptCount val="1"/>
                <c:pt idx="0">
                  <c:v>New Jersey </c:v>
                </c:pt>
              </c:strCache>
            </c:strRef>
          </c:tx>
          <c:spPr>
            <a:noFill/>
            <a:ln>
              <a:noFill/>
            </a:ln>
            <a:effectLst/>
          </c:spPr>
          <c:invertIfNegative val="0"/>
          <c:cat>
            <c:strRef>
              <c:f>Sheet1!$A$2:$A$8</c:f>
              <c:strCache>
                <c:ptCount val="7"/>
                <c:pt idx="0">
                  <c:v>Asian, non-Hispanic</c:v>
                </c:pt>
                <c:pt idx="1">
                  <c:v>Black, non-Hispanic</c:v>
                </c:pt>
                <c:pt idx="2">
                  <c:v>Hispanic (of any race)</c:v>
                </c:pt>
                <c:pt idx="3">
                  <c:v>White, non-Hispanic</c:v>
                </c:pt>
                <c:pt idx="4">
                  <c:v>Other Single Race, non-Hispanic</c:v>
                </c:pt>
                <c:pt idx="5">
                  <c:v>Two or More Races, non-Hispanic</c:v>
                </c:pt>
                <c:pt idx="6">
                  <c:v>Unknown</c:v>
                </c:pt>
              </c:strCache>
            </c:strRef>
          </c:cat>
          <c:val>
            <c:numRef>
              <c:f>Sheet1!$C$2:$C$8</c:f>
              <c:numCache>
                <c:formatCode>0%</c:formatCode>
                <c:ptCount val="7"/>
                <c:pt idx="0">
                  <c:v>0.82</c:v>
                </c:pt>
                <c:pt idx="1">
                  <c:v>0.65</c:v>
                </c:pt>
                <c:pt idx="2">
                  <c:v>0.64</c:v>
                </c:pt>
                <c:pt idx="3">
                  <c:v>0.83</c:v>
                </c:pt>
                <c:pt idx="4">
                  <c:v>0.62</c:v>
                </c:pt>
                <c:pt idx="5">
                  <c:v>0.71</c:v>
                </c:pt>
                <c:pt idx="6">
                  <c:v>0.73</c:v>
                </c:pt>
              </c:numCache>
            </c:numRef>
          </c:val>
          <c:extLst>
            <c:ext xmlns:c16="http://schemas.microsoft.com/office/drawing/2014/chart" uri="{C3380CC4-5D6E-409C-BE32-E72D297353CC}">
              <c16:uniqueId val="{00000004-A274-4E1F-B60E-5B2A75C44B03}"/>
            </c:ext>
          </c:extLst>
        </c:ser>
        <c:dLbls>
          <c:showLegendKey val="0"/>
          <c:showVal val="0"/>
          <c:showCatName val="0"/>
          <c:showSerName val="0"/>
          <c:showPercent val="0"/>
          <c:showBubbleSize val="0"/>
        </c:dLbls>
        <c:gapWidth val="219"/>
        <c:overlap val="-27"/>
        <c:axId val="377809720"/>
        <c:axId val="377810112"/>
      </c:barChart>
      <c:barChart>
        <c:barDir val="col"/>
        <c:grouping val="clustered"/>
        <c:varyColors val="0"/>
        <c:ser>
          <c:idx val="1"/>
          <c:order val="0"/>
          <c:tx>
            <c:strRef>
              <c:f>Sheet1!$B$1</c:f>
              <c:strCache>
                <c:ptCount val="1"/>
                <c:pt idx="0">
                  <c:v>County Percentage</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Sheet1!$A$2:$A$8</c:f>
              <c:strCache>
                <c:ptCount val="7"/>
                <c:pt idx="0">
                  <c:v>Asian, non-Hispanic</c:v>
                </c:pt>
                <c:pt idx="1">
                  <c:v>Black, non-Hispanic</c:v>
                </c:pt>
                <c:pt idx="2">
                  <c:v>Hispanic (of any race)</c:v>
                </c:pt>
                <c:pt idx="3">
                  <c:v>White, non-Hispanic</c:v>
                </c:pt>
                <c:pt idx="4">
                  <c:v>Other Single Race, non-Hispanic</c:v>
                </c:pt>
                <c:pt idx="5">
                  <c:v>Two or More Races, non-Hispanic</c:v>
                </c:pt>
                <c:pt idx="6">
                  <c:v>Unknown</c:v>
                </c:pt>
              </c:strCache>
            </c:strRef>
          </c:cat>
          <c:val>
            <c:numRef>
              <c:f>Sheet1!$B$2:$B$8</c:f>
              <c:numCache>
                <c:formatCode>0%</c:formatCode>
                <c:ptCount val="7"/>
                <c:pt idx="0">
                  <c:v>0.72</c:v>
                </c:pt>
                <c:pt idx="1">
                  <c:v>0.68</c:v>
                </c:pt>
                <c:pt idx="2">
                  <c:v>0.7</c:v>
                </c:pt>
                <c:pt idx="3">
                  <c:v>0.8</c:v>
                </c:pt>
                <c:pt idx="5">
                  <c:v>0.67</c:v>
                </c:pt>
                <c:pt idx="6">
                  <c:v>0.71</c:v>
                </c:pt>
              </c:numCache>
            </c:numRef>
          </c:val>
          <c:extLst>
            <c:ext xmlns:c16="http://schemas.microsoft.com/office/drawing/2014/chart" uri="{C3380CC4-5D6E-409C-BE32-E72D297353CC}">
              <c16:uniqueId val="{00000005-A274-4E1F-B60E-5B2A75C44B03}"/>
            </c:ext>
          </c:extLst>
        </c:ser>
        <c:dLbls>
          <c:showLegendKey val="0"/>
          <c:showVal val="0"/>
          <c:showCatName val="0"/>
          <c:showSerName val="0"/>
          <c:showPercent val="0"/>
          <c:showBubbleSize val="0"/>
        </c:dLbls>
        <c:gapWidth val="219"/>
        <c:overlap val="-27"/>
        <c:axId val="1159670832"/>
        <c:axId val="1159668432"/>
      </c:barChart>
      <c:catAx>
        <c:axId val="3778097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112"/>
        <c:crosses val="autoZero"/>
        <c:auto val="1"/>
        <c:lblAlgn val="ctr"/>
        <c:lblOffset val="100"/>
        <c:noMultiLvlLbl val="0"/>
      </c:catAx>
      <c:valAx>
        <c:axId val="377810112"/>
        <c:scaling>
          <c:orientation val="minMax"/>
          <c:max val="1"/>
          <c:min val="0.8"/>
        </c:scaling>
        <c:delete val="1"/>
        <c:axPos val="l"/>
        <c:numFmt formatCode="0%" sourceLinked="1"/>
        <c:majorTickMark val="out"/>
        <c:minorTickMark val="none"/>
        <c:tickLblPos val="nextTo"/>
        <c:crossAx val="377809720"/>
        <c:crosses val="autoZero"/>
        <c:crossBetween val="between"/>
      </c:valAx>
      <c:valAx>
        <c:axId val="1159668432"/>
        <c:scaling>
          <c:orientation val="minMax"/>
        </c:scaling>
        <c:delete val="0"/>
        <c:axPos val="r"/>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159670832"/>
        <c:crosses val="max"/>
        <c:crossBetween val="between"/>
      </c:valAx>
      <c:catAx>
        <c:axId val="1159670832"/>
        <c:scaling>
          <c:orientation val="minMax"/>
        </c:scaling>
        <c:delete val="1"/>
        <c:axPos val="b"/>
        <c:numFmt formatCode="General" sourceLinked="1"/>
        <c:majorTickMark val="out"/>
        <c:minorTickMark val="none"/>
        <c:tickLblPos val="nextTo"/>
        <c:crossAx val="1159668432"/>
        <c:crosses val="autoZero"/>
        <c:auto val="1"/>
        <c:lblAlgn val="ctr"/>
        <c:lblOffset val="100"/>
        <c:noMultiLvlLbl val="0"/>
      </c:cat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392741141732283"/>
          <c:y val="4.4815128726618317E-2"/>
          <c:w val="0.84349052657480317"/>
          <c:h val="0.88668855344679698"/>
        </c:manualLayout>
      </c:layout>
      <c:barChart>
        <c:barDir val="bar"/>
        <c:grouping val="clustered"/>
        <c:varyColors val="0"/>
        <c:ser>
          <c:idx val="0"/>
          <c:order val="0"/>
          <c:tx>
            <c:strRef>
              <c:f>Sheet1!$B$1</c:f>
              <c:strCache>
                <c:ptCount val="1"/>
                <c:pt idx="0">
                  <c:v>Cesarean Delivery Rate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Passaic</c:v>
                </c:pt>
                <c:pt idx="1">
                  <c:v>Hudson</c:v>
                </c:pt>
                <c:pt idx="2">
                  <c:v>Cape May</c:v>
                </c:pt>
                <c:pt idx="3">
                  <c:v>Bergen</c:v>
                </c:pt>
                <c:pt idx="4">
                  <c:v>Middlesex</c:v>
                </c:pt>
                <c:pt idx="5">
                  <c:v>Atlantic</c:v>
                </c:pt>
                <c:pt idx="6">
                  <c:v>Essex</c:v>
                </c:pt>
                <c:pt idx="7">
                  <c:v>Sussex</c:v>
                </c:pt>
                <c:pt idx="8">
                  <c:v>Morris</c:v>
                </c:pt>
                <c:pt idx="9">
                  <c:v>Union</c:v>
                </c:pt>
                <c:pt idx="10">
                  <c:v>Warren</c:v>
                </c:pt>
                <c:pt idx="11">
                  <c:v>Somerset</c:v>
                </c:pt>
                <c:pt idx="12">
                  <c:v>Hunterdon</c:v>
                </c:pt>
                <c:pt idx="13">
                  <c:v>Monmouth</c:v>
                </c:pt>
                <c:pt idx="14">
                  <c:v>Mercer</c:v>
                </c:pt>
                <c:pt idx="15">
                  <c:v>Salem</c:v>
                </c:pt>
                <c:pt idx="16">
                  <c:v>Gloucester</c:v>
                </c:pt>
                <c:pt idx="17">
                  <c:v>Cumberland</c:v>
                </c:pt>
                <c:pt idx="18">
                  <c:v>Burlington</c:v>
                </c:pt>
                <c:pt idx="19">
                  <c:v>Camden</c:v>
                </c:pt>
                <c:pt idx="20">
                  <c:v>Ocean</c:v>
                </c:pt>
              </c:strCache>
            </c:strRef>
          </c:cat>
          <c:val>
            <c:numRef>
              <c:f>Sheet1!$B$2:$B$22</c:f>
              <c:numCache>
                <c:formatCode>0.0%</c:formatCode>
                <c:ptCount val="21"/>
                <c:pt idx="0" formatCode="General">
                  <c:v>0.40699999999999997</c:v>
                </c:pt>
                <c:pt idx="1">
                  <c:v>0.38</c:v>
                </c:pt>
                <c:pt idx="2">
                  <c:v>0.379</c:v>
                </c:pt>
                <c:pt idx="3">
                  <c:v>0.373</c:v>
                </c:pt>
                <c:pt idx="4">
                  <c:v>0.36399999999999999</c:v>
                </c:pt>
                <c:pt idx="6">
                  <c:v>0.35</c:v>
                </c:pt>
                <c:pt idx="7">
                  <c:v>0.34799999999999998</c:v>
                </c:pt>
                <c:pt idx="8">
                  <c:v>0.34499999999999997</c:v>
                </c:pt>
                <c:pt idx="9">
                  <c:v>0.34499999999999997</c:v>
                </c:pt>
                <c:pt idx="10">
                  <c:v>0.34300000000000003</c:v>
                </c:pt>
                <c:pt idx="11">
                  <c:v>0.33100000000000002</c:v>
                </c:pt>
                <c:pt idx="12">
                  <c:v>0.32800000000000001</c:v>
                </c:pt>
                <c:pt idx="13">
                  <c:v>0.32700000000000001</c:v>
                </c:pt>
                <c:pt idx="14">
                  <c:v>0.32300000000000001</c:v>
                </c:pt>
                <c:pt idx="15">
                  <c:v>0.32100000000000001</c:v>
                </c:pt>
                <c:pt idx="16">
                  <c:v>0.313</c:v>
                </c:pt>
                <c:pt idx="17">
                  <c:v>0.311</c:v>
                </c:pt>
                <c:pt idx="18">
                  <c:v>0.31</c:v>
                </c:pt>
                <c:pt idx="19">
                  <c:v>0.27500000000000002</c:v>
                </c:pt>
                <c:pt idx="20">
                  <c:v>0.191</c:v>
                </c:pt>
              </c:numCache>
            </c:numRef>
          </c:val>
          <c:extLst>
            <c:ext xmlns:c16="http://schemas.microsoft.com/office/drawing/2014/chart" uri="{C3380CC4-5D6E-409C-BE32-E72D297353CC}">
              <c16:uniqueId val="{00000000-AAD7-4EC6-8FBF-EA298BF444F7}"/>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Passaic</c:v>
                </c:pt>
                <c:pt idx="1">
                  <c:v>Hudson</c:v>
                </c:pt>
                <c:pt idx="2">
                  <c:v>Cape May</c:v>
                </c:pt>
                <c:pt idx="3">
                  <c:v>Bergen</c:v>
                </c:pt>
                <c:pt idx="4">
                  <c:v>Middlesex</c:v>
                </c:pt>
                <c:pt idx="5">
                  <c:v>Atlantic</c:v>
                </c:pt>
                <c:pt idx="6">
                  <c:v>Essex</c:v>
                </c:pt>
                <c:pt idx="7">
                  <c:v>Sussex</c:v>
                </c:pt>
                <c:pt idx="8">
                  <c:v>Morris</c:v>
                </c:pt>
                <c:pt idx="9">
                  <c:v>Union</c:v>
                </c:pt>
                <c:pt idx="10">
                  <c:v>Warren</c:v>
                </c:pt>
                <c:pt idx="11">
                  <c:v>Somerset</c:v>
                </c:pt>
                <c:pt idx="12">
                  <c:v>Hunterdon</c:v>
                </c:pt>
                <c:pt idx="13">
                  <c:v>Monmouth</c:v>
                </c:pt>
                <c:pt idx="14">
                  <c:v>Mercer</c:v>
                </c:pt>
                <c:pt idx="15">
                  <c:v>Salem</c:v>
                </c:pt>
                <c:pt idx="16">
                  <c:v>Gloucester</c:v>
                </c:pt>
                <c:pt idx="17">
                  <c:v>Cumberland</c:v>
                </c:pt>
                <c:pt idx="18">
                  <c:v>Burlington</c:v>
                </c:pt>
                <c:pt idx="19">
                  <c:v>Camden</c:v>
                </c:pt>
                <c:pt idx="20">
                  <c:v>Ocean</c:v>
                </c:pt>
              </c:strCache>
            </c:strRef>
          </c:cat>
          <c:val>
            <c:numRef>
              <c:f>Sheet1!$C$2:$C$22</c:f>
              <c:numCache>
                <c:formatCode>General</c:formatCode>
                <c:ptCount val="21"/>
                <c:pt idx="5" formatCode="0.0%">
                  <c:v>0.35799999999999998</c:v>
                </c:pt>
              </c:numCache>
            </c:numRef>
          </c:val>
          <c:extLst>
            <c:ext xmlns:c16="http://schemas.microsoft.com/office/drawing/2014/chart" uri="{C3380CC4-5D6E-409C-BE32-E72D297353CC}">
              <c16:uniqueId val="{00000001-AAD7-4EC6-8FBF-EA298BF444F7}"/>
            </c:ext>
          </c:extLst>
        </c:ser>
        <c:ser>
          <c:idx val="3"/>
          <c:order val="2"/>
          <c:tx>
            <c:strRef>
              <c:f>Sheet1!$D$1</c:f>
              <c:strCache>
                <c:ptCount val="1"/>
                <c:pt idx="0">
                  <c:v>NJ 33.2%</c:v>
                </c:pt>
              </c:strCache>
            </c:strRef>
          </c:tx>
          <c:spPr>
            <a:solidFill>
              <a:schemeClr val="bg1"/>
            </a:solidFill>
            <a:ln>
              <a:solidFill>
                <a:schemeClr val="bg1"/>
              </a:solidFill>
            </a:ln>
            <a:effectLst/>
          </c:spPr>
          <c:invertIfNegative val="0"/>
          <c:trendline>
            <c:spPr>
              <a:ln w="19050" cap="rnd">
                <a:solidFill>
                  <a:schemeClr val="accent4"/>
                </a:solidFill>
                <a:prstDash val="sysDot"/>
              </a:ln>
              <a:effectLst/>
            </c:spPr>
            <c:trendlineType val="linear"/>
            <c:dispRSqr val="0"/>
            <c:dispEq val="0"/>
          </c:trendline>
          <c:cat>
            <c:strRef>
              <c:f>Sheet1!$A$2:$A$22</c:f>
              <c:strCache>
                <c:ptCount val="21"/>
                <c:pt idx="0">
                  <c:v>Passaic</c:v>
                </c:pt>
                <c:pt idx="1">
                  <c:v>Hudson</c:v>
                </c:pt>
                <c:pt idx="2">
                  <c:v>Cape May</c:v>
                </c:pt>
                <c:pt idx="3">
                  <c:v>Bergen</c:v>
                </c:pt>
                <c:pt idx="4">
                  <c:v>Middlesex</c:v>
                </c:pt>
                <c:pt idx="5">
                  <c:v>Atlantic</c:v>
                </c:pt>
                <c:pt idx="6">
                  <c:v>Essex</c:v>
                </c:pt>
                <c:pt idx="7">
                  <c:v>Sussex</c:v>
                </c:pt>
                <c:pt idx="8">
                  <c:v>Morris</c:v>
                </c:pt>
                <c:pt idx="9">
                  <c:v>Union</c:v>
                </c:pt>
                <c:pt idx="10">
                  <c:v>Warren</c:v>
                </c:pt>
                <c:pt idx="11">
                  <c:v>Somerset</c:v>
                </c:pt>
                <c:pt idx="12">
                  <c:v>Hunterdon</c:v>
                </c:pt>
                <c:pt idx="13">
                  <c:v>Monmouth</c:v>
                </c:pt>
                <c:pt idx="14">
                  <c:v>Mercer</c:v>
                </c:pt>
                <c:pt idx="15">
                  <c:v>Salem</c:v>
                </c:pt>
                <c:pt idx="16">
                  <c:v>Gloucester</c:v>
                </c:pt>
                <c:pt idx="17">
                  <c:v>Cumberland</c:v>
                </c:pt>
                <c:pt idx="18">
                  <c:v>Burlington</c:v>
                </c:pt>
                <c:pt idx="19">
                  <c:v>Camden</c:v>
                </c:pt>
                <c:pt idx="20">
                  <c:v>Ocean</c:v>
                </c:pt>
              </c:strCache>
            </c:strRef>
          </c:cat>
          <c:val>
            <c:numRef>
              <c:f>Sheet1!$D$2:$D$22</c:f>
              <c:numCache>
                <c:formatCode>0.0%</c:formatCode>
                <c:ptCount val="21"/>
                <c:pt idx="0">
                  <c:v>0.33200000000000002</c:v>
                </c:pt>
                <c:pt idx="1">
                  <c:v>0.33200000000000002</c:v>
                </c:pt>
                <c:pt idx="2">
                  <c:v>0.33200000000000002</c:v>
                </c:pt>
                <c:pt idx="3">
                  <c:v>0.33200000000000002</c:v>
                </c:pt>
                <c:pt idx="4">
                  <c:v>0.33200000000000002</c:v>
                </c:pt>
                <c:pt idx="5">
                  <c:v>0.33200000000000002</c:v>
                </c:pt>
                <c:pt idx="6">
                  <c:v>0.33200000000000002</c:v>
                </c:pt>
                <c:pt idx="7">
                  <c:v>0.33200000000000002</c:v>
                </c:pt>
                <c:pt idx="8">
                  <c:v>0.33200000000000002</c:v>
                </c:pt>
                <c:pt idx="9">
                  <c:v>0.33200000000000002</c:v>
                </c:pt>
                <c:pt idx="10">
                  <c:v>0.33200000000000002</c:v>
                </c:pt>
                <c:pt idx="11">
                  <c:v>0.33200000000000002</c:v>
                </c:pt>
                <c:pt idx="12">
                  <c:v>0.33200000000000002</c:v>
                </c:pt>
                <c:pt idx="13">
                  <c:v>0.33200000000000002</c:v>
                </c:pt>
                <c:pt idx="14">
                  <c:v>0.33200000000000002</c:v>
                </c:pt>
                <c:pt idx="15">
                  <c:v>0.33200000000000002</c:v>
                </c:pt>
                <c:pt idx="16">
                  <c:v>0.33200000000000002</c:v>
                </c:pt>
                <c:pt idx="17">
                  <c:v>0.33200000000000002</c:v>
                </c:pt>
                <c:pt idx="18">
                  <c:v>0.33200000000000002</c:v>
                </c:pt>
                <c:pt idx="19">
                  <c:v>0.33200000000000002</c:v>
                </c:pt>
                <c:pt idx="20">
                  <c:v>0.33200000000000002</c:v>
                </c:pt>
              </c:numCache>
            </c:numRef>
          </c:val>
          <c:extLst>
            <c:ext xmlns:c16="http://schemas.microsoft.com/office/drawing/2014/chart" uri="{C3380CC4-5D6E-409C-BE32-E72D297353CC}">
              <c16:uniqueId val="{00000003-AAD7-4EC6-8FBF-EA298BF444F7}"/>
            </c:ext>
          </c:extLst>
        </c:ser>
        <c:ser>
          <c:idx val="2"/>
          <c:order val="3"/>
          <c:tx>
            <c:strRef>
              <c:f>Sheet1!#REF!</c:f>
              <c:strCache>
                <c:ptCount val="1"/>
                <c:pt idx="0">
                  <c:v>#REF!</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Passaic</c:v>
                </c:pt>
                <c:pt idx="1">
                  <c:v>Hudson</c:v>
                </c:pt>
                <c:pt idx="2">
                  <c:v>Cape May</c:v>
                </c:pt>
                <c:pt idx="3">
                  <c:v>Bergen</c:v>
                </c:pt>
                <c:pt idx="4">
                  <c:v>Middlesex</c:v>
                </c:pt>
                <c:pt idx="5">
                  <c:v>Atlantic</c:v>
                </c:pt>
                <c:pt idx="6">
                  <c:v>Essex</c:v>
                </c:pt>
                <c:pt idx="7">
                  <c:v>Sussex</c:v>
                </c:pt>
                <c:pt idx="8">
                  <c:v>Morris</c:v>
                </c:pt>
                <c:pt idx="9">
                  <c:v>Union</c:v>
                </c:pt>
                <c:pt idx="10">
                  <c:v>Warren</c:v>
                </c:pt>
                <c:pt idx="11">
                  <c:v>Somerset</c:v>
                </c:pt>
                <c:pt idx="12">
                  <c:v>Hunterdon</c:v>
                </c:pt>
                <c:pt idx="13">
                  <c:v>Monmouth</c:v>
                </c:pt>
                <c:pt idx="14">
                  <c:v>Mercer</c:v>
                </c:pt>
                <c:pt idx="15">
                  <c:v>Salem</c:v>
                </c:pt>
                <c:pt idx="16">
                  <c:v>Gloucester</c:v>
                </c:pt>
                <c:pt idx="17">
                  <c:v>Cumberland</c:v>
                </c:pt>
                <c:pt idx="18">
                  <c:v>Burlington</c:v>
                </c:pt>
                <c:pt idx="19">
                  <c:v>Camden</c:v>
                </c:pt>
                <c:pt idx="20">
                  <c:v>Ocean</c:v>
                </c:pt>
              </c:strCache>
            </c:strRef>
          </c:cat>
          <c:val>
            <c:numRef>
              <c:f>Sheet1!#REF!</c:f>
              <c:numCache>
                <c:formatCode>General</c:formatCode>
                <c:ptCount val="1"/>
                <c:pt idx="0">
                  <c:v>1</c:v>
                </c:pt>
              </c:numCache>
            </c:numRef>
          </c:val>
          <c:extLst>
            <c:ext xmlns:c16="http://schemas.microsoft.com/office/drawing/2014/chart" uri="{C3380CC4-5D6E-409C-BE32-E72D297353CC}">
              <c16:uniqueId val="{00000005-AAD7-4EC6-8FBF-EA298BF444F7}"/>
            </c:ext>
          </c:extLst>
        </c:ser>
        <c:dLbls>
          <c:showLegendKey val="0"/>
          <c:showVal val="0"/>
          <c:showCatName val="0"/>
          <c:showSerName val="0"/>
          <c:showPercent val="0"/>
          <c:showBubbleSize val="0"/>
        </c:dLbls>
        <c:gapWidth val="182"/>
        <c:axId val="345920208"/>
        <c:axId val="345920600"/>
      </c:barChart>
      <c:catAx>
        <c:axId val="345920208"/>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920600"/>
        <c:crosses val="autoZero"/>
        <c:auto val="1"/>
        <c:lblAlgn val="ctr"/>
        <c:lblOffset val="100"/>
        <c:noMultiLvlLbl val="0"/>
      </c:catAx>
      <c:valAx>
        <c:axId val="345920600"/>
        <c:scaling>
          <c:orientation val="minMax"/>
        </c:scaling>
        <c:delete val="1"/>
        <c:axPos val="t"/>
        <c:numFmt formatCode="General" sourceLinked="1"/>
        <c:majorTickMark val="none"/>
        <c:minorTickMark val="none"/>
        <c:tickLblPos val="nextTo"/>
        <c:crossAx val="34592020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userShapes r:id="rId4"/>
</c:chartSpace>
</file>

<file path=ppt/charts/chart4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No health insurance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1998-2002</c:v>
                </c:pt>
                <c:pt idx="1">
                  <c:v>2003-2007</c:v>
                </c:pt>
                <c:pt idx="2">
                  <c:v>2008-2012</c:v>
                </c:pt>
                <c:pt idx="3">
                  <c:v>2014-2017</c:v>
                </c:pt>
                <c:pt idx="4">
                  <c:v>2018-2022</c:v>
                </c:pt>
              </c:strCache>
            </c:strRef>
          </c:cat>
          <c:val>
            <c:numRef>
              <c:f>Sheet1!$B$2:$B$6</c:f>
              <c:numCache>
                <c:formatCode>0.0%</c:formatCode>
                <c:ptCount val="5"/>
                <c:pt idx="0">
                  <c:v>0.27400000000000002</c:v>
                </c:pt>
                <c:pt idx="1">
                  <c:v>0.36499999999999999</c:v>
                </c:pt>
                <c:pt idx="2">
                  <c:v>0.39800000000000002</c:v>
                </c:pt>
                <c:pt idx="3">
                  <c:v>0.39100000000000001</c:v>
                </c:pt>
                <c:pt idx="4">
                  <c:v>0.35799999999999998</c:v>
                </c:pt>
              </c:numCache>
            </c:numRef>
          </c:val>
          <c:smooth val="0"/>
          <c:extLst>
            <c:ext xmlns:c16="http://schemas.microsoft.com/office/drawing/2014/chart" uri="{C3380CC4-5D6E-409C-BE32-E72D297353CC}">
              <c16:uniqueId val="{00000000-7525-40D5-B830-B44D6DECC15C}"/>
            </c:ext>
          </c:extLst>
        </c:ser>
        <c:dLbls>
          <c:showLegendKey val="0"/>
          <c:showVal val="0"/>
          <c:showCatName val="0"/>
          <c:showSerName val="0"/>
          <c:showPercent val="0"/>
          <c:showBubbleSize val="0"/>
        </c:dLbls>
        <c:marker val="1"/>
        <c:smooth val="0"/>
        <c:axId val="345921384"/>
        <c:axId val="345921776"/>
      </c:lineChart>
      <c:catAx>
        <c:axId val="3459213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5921776"/>
        <c:crosses val="autoZero"/>
        <c:auto val="1"/>
        <c:lblAlgn val="ctr"/>
        <c:lblOffset val="100"/>
        <c:noMultiLvlLbl val="0"/>
      </c:catAx>
      <c:valAx>
        <c:axId val="345921776"/>
        <c:scaling>
          <c:orientation val="minMax"/>
        </c:scaling>
        <c:delete val="0"/>
        <c:axPos val="l"/>
        <c:numFmt formatCode="0.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92138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Sheet1!$A$2</c:f>
              <c:strCache>
                <c:ptCount val="1"/>
                <c:pt idx="0">
                  <c:v>Atlantic</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dLbl>
              <c:idx val="11"/>
              <c:layout>
                <c:manualLayout>
                  <c:x val="-1.7722757715630481E-2"/>
                  <c:y val="-3.1685476366487962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0E06-4527-B4B8-F070BE062ED4}"/>
                </c:ext>
              </c:extLst>
            </c:dLbl>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Sheet1!$B$1:$M$1</c:f>
              <c:strCache>
                <c:ptCount val="12"/>
                <c:pt idx="0">
                  <c:v>Sep-23</c:v>
                </c:pt>
                <c:pt idx="1">
                  <c:v>Oct-23</c:v>
                </c:pt>
                <c:pt idx="2">
                  <c:v>Nov-23</c:v>
                </c:pt>
                <c:pt idx="3">
                  <c:v>Dec-23</c:v>
                </c:pt>
                <c:pt idx="4">
                  <c:v>Jan-24</c:v>
                </c:pt>
                <c:pt idx="5">
                  <c:v>Feb-24</c:v>
                </c:pt>
                <c:pt idx="6">
                  <c:v>Mar-24</c:v>
                </c:pt>
                <c:pt idx="7">
                  <c:v>Apr-24</c:v>
                </c:pt>
                <c:pt idx="8">
                  <c:v>May-24</c:v>
                </c:pt>
                <c:pt idx="9">
                  <c:v>Jun-24</c:v>
                </c:pt>
                <c:pt idx="10">
                  <c:v>Jul-24</c:v>
                </c:pt>
                <c:pt idx="11">
                  <c:v>Aug-24</c:v>
                </c:pt>
              </c:strCache>
            </c:strRef>
          </c:cat>
          <c:val>
            <c:numRef>
              <c:f>Sheet1!$B$2:$M$2</c:f>
              <c:numCache>
                <c:formatCode>0.0%</c:formatCode>
                <c:ptCount val="12"/>
                <c:pt idx="0">
                  <c:v>5.6000000000000001E-2</c:v>
                </c:pt>
                <c:pt idx="1">
                  <c:v>5.7000000000000002E-2</c:v>
                </c:pt>
                <c:pt idx="2">
                  <c:v>5.8000000000000003E-2</c:v>
                </c:pt>
                <c:pt idx="3">
                  <c:v>6.3E-2</c:v>
                </c:pt>
                <c:pt idx="4">
                  <c:v>7.4999999999999997E-2</c:v>
                </c:pt>
                <c:pt idx="5">
                  <c:v>7.1999999999999995E-2</c:v>
                </c:pt>
                <c:pt idx="6">
                  <c:v>6.5000000000000002E-2</c:v>
                </c:pt>
                <c:pt idx="7">
                  <c:v>5.5E-2</c:v>
                </c:pt>
                <c:pt idx="8">
                  <c:v>5.8000000000000003E-2</c:v>
                </c:pt>
                <c:pt idx="9">
                  <c:v>0.06</c:v>
                </c:pt>
                <c:pt idx="10">
                  <c:v>6.9000000000000006E-2</c:v>
                </c:pt>
                <c:pt idx="11" formatCode="0.00%">
                  <c:v>6.8000000000000005E-2</c:v>
                </c:pt>
              </c:numCache>
            </c:numRef>
          </c:val>
          <c:smooth val="0"/>
          <c:extLst>
            <c:ext xmlns:c16="http://schemas.microsoft.com/office/drawing/2014/chart" uri="{C3380CC4-5D6E-409C-BE32-E72D297353CC}">
              <c16:uniqueId val="{00000000-F65F-4797-96E8-F71246842184}"/>
            </c:ext>
          </c:extLst>
        </c:ser>
        <c:ser>
          <c:idx val="1"/>
          <c:order val="1"/>
          <c:tx>
            <c:strRef>
              <c:f>Sheet1!$A$3</c:f>
              <c:strCache>
                <c:ptCount val="1"/>
                <c:pt idx="0">
                  <c:v>New Jersey</c:v>
                </c:pt>
              </c:strCache>
            </c:strRef>
          </c:tx>
          <c:spPr>
            <a:ln w="28575" cap="rnd">
              <a:solidFill>
                <a:schemeClr val="bg1">
                  <a:lumMod val="75000"/>
                </a:schemeClr>
              </a:solidFill>
              <a:round/>
            </a:ln>
            <a:effectLst/>
          </c:spPr>
          <c:marker>
            <c:symbol val="square"/>
            <c:size val="5"/>
            <c:spPr>
              <a:solidFill>
                <a:schemeClr val="bg1">
                  <a:lumMod val="75000"/>
                </a:schemeClr>
              </a:solidFill>
              <a:ln w="9525">
                <a:solidFill>
                  <a:schemeClr val="bg1">
                    <a:lumMod val="75000"/>
                  </a:schemeClr>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Sheet1!$B$1:$M$1</c:f>
              <c:strCache>
                <c:ptCount val="12"/>
                <c:pt idx="0">
                  <c:v>Sep-23</c:v>
                </c:pt>
                <c:pt idx="1">
                  <c:v>Oct-23</c:v>
                </c:pt>
                <c:pt idx="2">
                  <c:v>Nov-23</c:v>
                </c:pt>
                <c:pt idx="3">
                  <c:v>Dec-23</c:v>
                </c:pt>
                <c:pt idx="4">
                  <c:v>Jan-24</c:v>
                </c:pt>
                <c:pt idx="5">
                  <c:v>Feb-24</c:v>
                </c:pt>
                <c:pt idx="6">
                  <c:v>Mar-24</c:v>
                </c:pt>
                <c:pt idx="7">
                  <c:v>Apr-24</c:v>
                </c:pt>
                <c:pt idx="8">
                  <c:v>May-24</c:v>
                </c:pt>
                <c:pt idx="9">
                  <c:v>Jun-24</c:v>
                </c:pt>
                <c:pt idx="10">
                  <c:v>Jul-24</c:v>
                </c:pt>
                <c:pt idx="11">
                  <c:v>Aug-24</c:v>
                </c:pt>
              </c:strCache>
            </c:strRef>
          </c:cat>
          <c:val>
            <c:numRef>
              <c:f>Sheet1!$B$3:$M$3</c:f>
              <c:numCache>
                <c:formatCode>0.0%</c:formatCode>
                <c:ptCount val="12"/>
                <c:pt idx="0">
                  <c:v>4.4999999999999998E-2</c:v>
                </c:pt>
                <c:pt idx="1">
                  <c:v>4.4999999999999998E-2</c:v>
                </c:pt>
                <c:pt idx="2">
                  <c:v>4.3999999999999997E-2</c:v>
                </c:pt>
                <c:pt idx="3">
                  <c:v>4.4999999999999998E-2</c:v>
                </c:pt>
                <c:pt idx="4">
                  <c:v>5.1999999999999998E-2</c:v>
                </c:pt>
                <c:pt idx="5">
                  <c:v>5.0999999999999997E-2</c:v>
                </c:pt>
                <c:pt idx="6">
                  <c:v>4.8000000000000001E-2</c:v>
                </c:pt>
                <c:pt idx="7">
                  <c:v>4.1000000000000002E-2</c:v>
                </c:pt>
                <c:pt idx="8">
                  <c:v>4.4999999999999998E-2</c:v>
                </c:pt>
                <c:pt idx="9">
                  <c:v>4.8000000000000001E-2</c:v>
                </c:pt>
                <c:pt idx="10">
                  <c:v>5.3999999999999999E-2</c:v>
                </c:pt>
                <c:pt idx="11" formatCode="0.00%">
                  <c:v>5.3999999999999999E-2</c:v>
                </c:pt>
              </c:numCache>
            </c:numRef>
          </c:val>
          <c:smooth val="0"/>
          <c:extLst>
            <c:ext xmlns:c16="http://schemas.microsoft.com/office/drawing/2014/chart" uri="{C3380CC4-5D6E-409C-BE32-E72D297353CC}">
              <c16:uniqueId val="{00000001-F65F-4797-96E8-F71246842184}"/>
            </c:ext>
          </c:extLst>
        </c:ser>
        <c:dLbls>
          <c:showLegendKey val="0"/>
          <c:showVal val="0"/>
          <c:showCatName val="0"/>
          <c:showSerName val="0"/>
          <c:showPercent val="0"/>
          <c:showBubbleSize val="0"/>
        </c:dLbls>
        <c:marker val="1"/>
        <c:smooth val="0"/>
        <c:axId val="378089408"/>
        <c:axId val="378089800"/>
      </c:lineChart>
      <c:catAx>
        <c:axId val="3780894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89800"/>
        <c:crosses val="autoZero"/>
        <c:auto val="1"/>
        <c:lblAlgn val="ctr"/>
        <c:lblOffset val="100"/>
        <c:noMultiLvlLbl val="1"/>
      </c:catAx>
      <c:valAx>
        <c:axId val="378089800"/>
        <c:scaling>
          <c:orientation val="minMax"/>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89408"/>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Median</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Monmouth</c:v>
                </c:pt>
                <c:pt idx="3">
                  <c:v>Mercer</c:v>
                </c:pt>
                <c:pt idx="4">
                  <c:v>Bergen</c:v>
                </c:pt>
                <c:pt idx="5">
                  <c:v>Burlington</c:v>
                </c:pt>
                <c:pt idx="6">
                  <c:v>Somerset</c:v>
                </c:pt>
                <c:pt idx="7">
                  <c:v>Warren</c:v>
                </c:pt>
                <c:pt idx="8">
                  <c:v>Middlesex</c:v>
                </c:pt>
                <c:pt idx="9">
                  <c:v>Ocean</c:v>
                </c:pt>
                <c:pt idx="10">
                  <c:v>Sussex</c:v>
                </c:pt>
                <c:pt idx="11">
                  <c:v>Gloucester </c:v>
                </c:pt>
                <c:pt idx="12">
                  <c:v>Hudson </c:v>
                </c:pt>
                <c:pt idx="13">
                  <c:v>Camden </c:v>
                </c:pt>
                <c:pt idx="14">
                  <c:v>Union</c:v>
                </c:pt>
                <c:pt idx="15">
                  <c:v>Passaic</c:v>
                </c:pt>
                <c:pt idx="16">
                  <c:v>Essex </c:v>
                </c:pt>
                <c:pt idx="17">
                  <c:v>Salem</c:v>
                </c:pt>
                <c:pt idx="18">
                  <c:v>Atlantic</c:v>
                </c:pt>
                <c:pt idx="19">
                  <c:v>Cumberland </c:v>
                </c:pt>
                <c:pt idx="20">
                  <c:v>Cape May </c:v>
                </c:pt>
              </c:strCache>
            </c:strRef>
          </c:cat>
          <c:val>
            <c:numRef>
              <c:f>Sheet1!$B$2:$B$22</c:f>
              <c:numCache>
                <c:formatCode>0.0%</c:formatCode>
                <c:ptCount val="21"/>
                <c:pt idx="0">
                  <c:v>3.6499999999999998E-2</c:v>
                </c:pt>
                <c:pt idx="1">
                  <c:v>3.9E-2</c:v>
                </c:pt>
                <c:pt idx="2">
                  <c:v>0.04</c:v>
                </c:pt>
                <c:pt idx="3">
                  <c:v>4.0500000000000001E-2</c:v>
                </c:pt>
                <c:pt idx="4">
                  <c:v>4.1000000000000002E-2</c:v>
                </c:pt>
                <c:pt idx="5">
                  <c:v>4.1000000000000002E-2</c:v>
                </c:pt>
                <c:pt idx="6">
                  <c:v>4.1000000000000002E-2</c:v>
                </c:pt>
                <c:pt idx="7">
                  <c:v>4.2500000000000003E-2</c:v>
                </c:pt>
                <c:pt idx="8">
                  <c:v>4.3499999999999997E-2</c:v>
                </c:pt>
                <c:pt idx="9">
                  <c:v>4.3499999999999997E-2</c:v>
                </c:pt>
                <c:pt idx="10">
                  <c:v>4.3999999999999997E-2</c:v>
                </c:pt>
                <c:pt idx="11">
                  <c:v>4.4999999999999998E-2</c:v>
                </c:pt>
                <c:pt idx="12">
                  <c:v>4.7E-2</c:v>
                </c:pt>
                <c:pt idx="13">
                  <c:v>0.05</c:v>
                </c:pt>
                <c:pt idx="14">
                  <c:v>0.05</c:v>
                </c:pt>
                <c:pt idx="15">
                  <c:v>5.7500000000000002E-2</c:v>
                </c:pt>
                <c:pt idx="16">
                  <c:v>5.8000000000000003E-2</c:v>
                </c:pt>
                <c:pt idx="17">
                  <c:v>5.8500000000000003E-2</c:v>
                </c:pt>
                <c:pt idx="19">
                  <c:v>6.7500000000000004E-2</c:v>
                </c:pt>
                <c:pt idx="20">
                  <c:v>7.1499999999999994E-2</c:v>
                </c:pt>
              </c:numCache>
            </c:numRef>
          </c:val>
          <c:extLst>
            <c:ext xmlns:c16="http://schemas.microsoft.com/office/drawing/2014/chart" uri="{C3380CC4-5D6E-409C-BE32-E72D297353CC}">
              <c16:uniqueId val="{00000000-98AE-461F-9592-BD3F1E572976}"/>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Monmouth</c:v>
                </c:pt>
                <c:pt idx="3">
                  <c:v>Mercer</c:v>
                </c:pt>
                <c:pt idx="4">
                  <c:v>Bergen</c:v>
                </c:pt>
                <c:pt idx="5">
                  <c:v>Burlington</c:v>
                </c:pt>
                <c:pt idx="6">
                  <c:v>Somerset</c:v>
                </c:pt>
                <c:pt idx="7">
                  <c:v>Warren</c:v>
                </c:pt>
                <c:pt idx="8">
                  <c:v>Middlesex</c:v>
                </c:pt>
                <c:pt idx="9">
                  <c:v>Ocean</c:v>
                </c:pt>
                <c:pt idx="10">
                  <c:v>Sussex</c:v>
                </c:pt>
                <c:pt idx="11">
                  <c:v>Gloucester </c:v>
                </c:pt>
                <c:pt idx="12">
                  <c:v>Hudson </c:v>
                </c:pt>
                <c:pt idx="13">
                  <c:v>Camden </c:v>
                </c:pt>
                <c:pt idx="14">
                  <c:v>Union</c:v>
                </c:pt>
                <c:pt idx="15">
                  <c:v>Passaic</c:v>
                </c:pt>
                <c:pt idx="16">
                  <c:v>Essex </c:v>
                </c:pt>
                <c:pt idx="17">
                  <c:v>Salem</c:v>
                </c:pt>
                <c:pt idx="18">
                  <c:v>Atlantic</c:v>
                </c:pt>
                <c:pt idx="19">
                  <c:v>Cumberland </c:v>
                </c:pt>
                <c:pt idx="20">
                  <c:v>Cape May </c:v>
                </c:pt>
              </c:strCache>
            </c:strRef>
          </c:cat>
          <c:val>
            <c:numRef>
              <c:f>Sheet1!$C$2:$C$22</c:f>
              <c:numCache>
                <c:formatCode>General</c:formatCode>
                <c:ptCount val="21"/>
                <c:pt idx="18" formatCode="0.0">
                  <c:v>6.1499999999999999E-2</c:v>
                </c:pt>
              </c:numCache>
            </c:numRef>
          </c:val>
          <c:extLst>
            <c:ext xmlns:c16="http://schemas.microsoft.com/office/drawing/2014/chart" uri="{C3380CC4-5D6E-409C-BE32-E72D297353CC}">
              <c16:uniqueId val="{00000001-98AE-461F-9592-BD3F1E572976}"/>
            </c:ext>
          </c:extLst>
        </c:ser>
        <c:ser>
          <c:idx val="2"/>
          <c:order val="2"/>
          <c:tx>
            <c:strRef>
              <c:f>Sheet1!$D$1</c:f>
              <c:strCache>
                <c:ptCount val="1"/>
                <c:pt idx="0">
                  <c:v>NJ Median 4.7%</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Hunterdon</c:v>
                </c:pt>
                <c:pt idx="1">
                  <c:v>Morris</c:v>
                </c:pt>
                <c:pt idx="2">
                  <c:v>Monmouth</c:v>
                </c:pt>
                <c:pt idx="3">
                  <c:v>Mercer</c:v>
                </c:pt>
                <c:pt idx="4">
                  <c:v>Bergen</c:v>
                </c:pt>
                <c:pt idx="5">
                  <c:v>Burlington</c:v>
                </c:pt>
                <c:pt idx="6">
                  <c:v>Somerset</c:v>
                </c:pt>
                <c:pt idx="7">
                  <c:v>Warren</c:v>
                </c:pt>
                <c:pt idx="8">
                  <c:v>Middlesex</c:v>
                </c:pt>
                <c:pt idx="9">
                  <c:v>Ocean</c:v>
                </c:pt>
                <c:pt idx="10">
                  <c:v>Sussex</c:v>
                </c:pt>
                <c:pt idx="11">
                  <c:v>Gloucester </c:v>
                </c:pt>
                <c:pt idx="12">
                  <c:v>Hudson </c:v>
                </c:pt>
                <c:pt idx="13">
                  <c:v>Camden </c:v>
                </c:pt>
                <c:pt idx="14">
                  <c:v>Union</c:v>
                </c:pt>
                <c:pt idx="15">
                  <c:v>Passaic</c:v>
                </c:pt>
                <c:pt idx="16">
                  <c:v>Essex </c:v>
                </c:pt>
                <c:pt idx="17">
                  <c:v>Salem</c:v>
                </c:pt>
                <c:pt idx="18">
                  <c:v>Atlantic</c:v>
                </c:pt>
                <c:pt idx="19">
                  <c:v>Cumberland </c:v>
                </c:pt>
                <c:pt idx="20">
                  <c:v>Cape May </c:v>
                </c:pt>
              </c:strCache>
            </c:strRef>
          </c:cat>
          <c:val>
            <c:numRef>
              <c:f>Sheet1!$D$2:$D$22</c:f>
              <c:numCache>
                <c:formatCode>0.0%</c:formatCode>
                <c:ptCount val="21"/>
                <c:pt idx="0">
                  <c:v>4.7E-2</c:v>
                </c:pt>
                <c:pt idx="1">
                  <c:v>4.7E-2</c:v>
                </c:pt>
                <c:pt idx="2">
                  <c:v>4.7E-2</c:v>
                </c:pt>
                <c:pt idx="3">
                  <c:v>4.7E-2</c:v>
                </c:pt>
                <c:pt idx="4">
                  <c:v>4.7E-2</c:v>
                </c:pt>
                <c:pt idx="5">
                  <c:v>4.7E-2</c:v>
                </c:pt>
                <c:pt idx="6">
                  <c:v>4.7E-2</c:v>
                </c:pt>
                <c:pt idx="7">
                  <c:v>4.7E-2</c:v>
                </c:pt>
                <c:pt idx="8">
                  <c:v>4.7E-2</c:v>
                </c:pt>
                <c:pt idx="9">
                  <c:v>4.7E-2</c:v>
                </c:pt>
                <c:pt idx="10">
                  <c:v>4.7E-2</c:v>
                </c:pt>
                <c:pt idx="11">
                  <c:v>4.7E-2</c:v>
                </c:pt>
                <c:pt idx="12">
                  <c:v>4.7E-2</c:v>
                </c:pt>
                <c:pt idx="13">
                  <c:v>4.7E-2</c:v>
                </c:pt>
                <c:pt idx="14">
                  <c:v>4.7E-2</c:v>
                </c:pt>
                <c:pt idx="15">
                  <c:v>4.7E-2</c:v>
                </c:pt>
                <c:pt idx="16">
                  <c:v>4.7E-2</c:v>
                </c:pt>
                <c:pt idx="17">
                  <c:v>4.7E-2</c:v>
                </c:pt>
                <c:pt idx="18">
                  <c:v>4.7E-2</c:v>
                </c:pt>
                <c:pt idx="19">
                  <c:v>4.7E-2</c:v>
                </c:pt>
                <c:pt idx="20">
                  <c:v>4.7E-2</c:v>
                </c:pt>
              </c:numCache>
            </c:numRef>
          </c:val>
          <c:extLst>
            <c:ext xmlns:c16="http://schemas.microsoft.com/office/drawing/2014/chart" uri="{C3380CC4-5D6E-409C-BE32-E72D297353CC}">
              <c16:uniqueId val="{00000003-98AE-461F-9592-BD3F1E572976}"/>
            </c:ext>
          </c:extLst>
        </c:ser>
        <c:dLbls>
          <c:showLegendKey val="0"/>
          <c:showVal val="0"/>
          <c:showCatName val="0"/>
          <c:showSerName val="0"/>
          <c:showPercent val="0"/>
          <c:showBubbleSize val="0"/>
        </c:dLbls>
        <c:gapWidth val="182"/>
        <c:axId val="378090584"/>
        <c:axId val="378090976"/>
      </c:barChart>
      <c:catAx>
        <c:axId val="3780905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0976"/>
        <c:crosses val="autoZero"/>
        <c:auto val="1"/>
        <c:lblAlgn val="ctr"/>
        <c:lblOffset val="100"/>
        <c:noMultiLvlLbl val="0"/>
      </c:catAx>
      <c:valAx>
        <c:axId val="378090976"/>
        <c:scaling>
          <c:orientation val="minMax"/>
        </c:scaling>
        <c:delete val="1"/>
        <c:axPos val="b"/>
        <c:numFmt formatCode="0.0%" sourceLinked="1"/>
        <c:majorTickMark val="none"/>
        <c:minorTickMark val="none"/>
        <c:tickLblPos val="nextTo"/>
        <c:crossAx val="378090584"/>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egendEntry>
        <c:idx val="3"/>
        <c:delete val="1"/>
      </c:legendEntry>
      <c:layout>
        <c:manualLayout>
          <c:xMode val="edge"/>
          <c:yMode val="edge"/>
          <c:x val="0.54767673843627129"/>
          <c:y val="0.90985018581953503"/>
          <c:w val="0.12944204030874026"/>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633470367908304"/>
          <c:y val="2.3256512496558222E-2"/>
          <c:w val="0.85664054399158818"/>
          <c:h val="0.91355931626580245"/>
        </c:manualLayout>
      </c:layout>
      <c:barChart>
        <c:barDir val="bar"/>
        <c:grouping val="clustered"/>
        <c:varyColors val="0"/>
        <c:ser>
          <c:idx val="0"/>
          <c:order val="0"/>
          <c:tx>
            <c:strRef>
              <c:f>Sheet1!$B$1</c:f>
              <c:strCache>
                <c:ptCount val="1"/>
                <c:pt idx="0">
                  <c:v>2019</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Hudson</c:v>
                </c:pt>
                <c:pt idx="2">
                  <c:v>Essex</c:v>
                </c:pt>
                <c:pt idx="3">
                  <c:v>Union</c:v>
                </c:pt>
                <c:pt idx="4">
                  <c:v>Cape May</c:v>
                </c:pt>
                <c:pt idx="5">
                  <c:v>Warren</c:v>
                </c:pt>
                <c:pt idx="6">
                  <c:v>Atlantic</c:v>
                </c:pt>
                <c:pt idx="7">
                  <c:v>Sussex</c:v>
                </c:pt>
                <c:pt idx="8">
                  <c:v>Burlington</c:v>
                </c:pt>
                <c:pt idx="9">
                  <c:v>Camden</c:v>
                </c:pt>
                <c:pt idx="10">
                  <c:v>Salem</c:v>
                </c:pt>
                <c:pt idx="11">
                  <c:v>Somerset</c:v>
                </c:pt>
                <c:pt idx="12">
                  <c:v>Passaic</c:v>
                </c:pt>
                <c:pt idx="13">
                  <c:v>Gloucester</c:v>
                </c:pt>
                <c:pt idx="14">
                  <c:v>Ocean</c:v>
                </c:pt>
                <c:pt idx="15">
                  <c:v>Monmouth</c:v>
                </c:pt>
                <c:pt idx="16">
                  <c:v>Bergen</c:v>
                </c:pt>
                <c:pt idx="17">
                  <c:v>Hunterdon</c:v>
                </c:pt>
                <c:pt idx="18">
                  <c:v>Middlesex</c:v>
                </c:pt>
                <c:pt idx="19">
                  <c:v>Mercer</c:v>
                </c:pt>
                <c:pt idx="20">
                  <c:v>Morris</c:v>
                </c:pt>
              </c:strCache>
            </c:strRef>
          </c:cat>
          <c:val>
            <c:numRef>
              <c:f>Sheet1!$B$2:$B$22</c:f>
              <c:numCache>
                <c:formatCode>0.00%</c:formatCode>
                <c:ptCount val="21"/>
                <c:pt idx="0">
                  <c:v>0.13723350000000001</c:v>
                </c:pt>
                <c:pt idx="1">
                  <c:v>7.9659300000000002E-2</c:v>
                </c:pt>
                <c:pt idx="2">
                  <c:v>7.4577400000000002E-2</c:v>
                </c:pt>
                <c:pt idx="3" formatCode="General">
                  <c:v>7.2935200000000006E-2</c:v>
                </c:pt>
                <c:pt idx="4">
                  <c:v>6.7153299999999999E-2</c:v>
                </c:pt>
                <c:pt idx="5">
                  <c:v>6.7063300000000006E-2</c:v>
                </c:pt>
                <c:pt idx="7">
                  <c:v>6.1415400000000002E-2</c:v>
                </c:pt>
                <c:pt idx="8">
                  <c:v>5.6457800000000002E-2</c:v>
                </c:pt>
                <c:pt idx="9">
                  <c:v>5.5675000000000002E-2</c:v>
                </c:pt>
                <c:pt idx="10">
                  <c:v>5.39216E-2</c:v>
                </c:pt>
                <c:pt idx="11">
                  <c:v>5.1183100000000002E-2</c:v>
                </c:pt>
                <c:pt idx="12">
                  <c:v>4.8031200000000003E-2</c:v>
                </c:pt>
                <c:pt idx="13">
                  <c:v>4.3699300000000003E-2</c:v>
                </c:pt>
                <c:pt idx="14">
                  <c:v>3.7602900000000002E-2</c:v>
                </c:pt>
                <c:pt idx="15">
                  <c:v>3.7151999999999998E-2</c:v>
                </c:pt>
                <c:pt idx="16">
                  <c:v>3.5925699999999998E-2</c:v>
                </c:pt>
                <c:pt idx="17">
                  <c:v>3.5087699999999999E-2</c:v>
                </c:pt>
                <c:pt idx="18">
                  <c:v>3.4970399999999999E-2</c:v>
                </c:pt>
                <c:pt idx="19">
                  <c:v>3.21071E-2</c:v>
                </c:pt>
                <c:pt idx="20">
                  <c:v>3.0054299999999999E-2</c:v>
                </c:pt>
              </c:numCache>
            </c:numRef>
          </c:val>
          <c:extLst>
            <c:ext xmlns:c16="http://schemas.microsoft.com/office/drawing/2014/chart" uri="{C3380CC4-5D6E-409C-BE32-E72D297353CC}">
              <c16:uniqueId val="{00000000-1230-479B-A976-1F37847CA315}"/>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Hudson</c:v>
                </c:pt>
                <c:pt idx="2">
                  <c:v>Essex</c:v>
                </c:pt>
                <c:pt idx="3">
                  <c:v>Union</c:v>
                </c:pt>
                <c:pt idx="4">
                  <c:v>Cape May</c:v>
                </c:pt>
                <c:pt idx="5">
                  <c:v>Warren</c:v>
                </c:pt>
                <c:pt idx="6">
                  <c:v>Atlantic</c:v>
                </c:pt>
                <c:pt idx="7">
                  <c:v>Sussex</c:v>
                </c:pt>
                <c:pt idx="8">
                  <c:v>Burlington</c:v>
                </c:pt>
                <c:pt idx="9">
                  <c:v>Camden</c:v>
                </c:pt>
                <c:pt idx="10">
                  <c:v>Salem</c:v>
                </c:pt>
                <c:pt idx="11">
                  <c:v>Somerset</c:v>
                </c:pt>
                <c:pt idx="12">
                  <c:v>Passaic</c:v>
                </c:pt>
                <c:pt idx="13">
                  <c:v>Gloucester</c:v>
                </c:pt>
                <c:pt idx="14">
                  <c:v>Ocean</c:v>
                </c:pt>
                <c:pt idx="15">
                  <c:v>Monmouth</c:v>
                </c:pt>
                <c:pt idx="16">
                  <c:v>Bergen</c:v>
                </c:pt>
                <c:pt idx="17">
                  <c:v>Hunterdon</c:v>
                </c:pt>
                <c:pt idx="18">
                  <c:v>Middlesex</c:v>
                </c:pt>
                <c:pt idx="19">
                  <c:v>Mercer</c:v>
                </c:pt>
                <c:pt idx="20">
                  <c:v>Morris</c:v>
                </c:pt>
              </c:strCache>
            </c:strRef>
          </c:cat>
          <c:val>
            <c:numRef>
              <c:f>Sheet1!$C$2:$C$22</c:f>
              <c:numCache>
                <c:formatCode>General</c:formatCode>
                <c:ptCount val="21"/>
                <c:pt idx="6" formatCode="0.0%">
                  <c:v>6.6850800000000002E-2</c:v>
                </c:pt>
              </c:numCache>
            </c:numRef>
          </c:val>
          <c:extLst>
            <c:ext xmlns:c16="http://schemas.microsoft.com/office/drawing/2014/chart" uri="{C3380CC4-5D6E-409C-BE32-E72D297353CC}">
              <c16:uniqueId val="{00000001-1230-479B-A976-1F37847CA315}"/>
            </c:ext>
          </c:extLst>
        </c:ser>
        <c:ser>
          <c:idx val="2"/>
          <c:order val="2"/>
          <c:tx>
            <c:strRef>
              <c:f>Sheet1!$D$1</c:f>
              <c:strCache>
                <c:ptCount val="1"/>
              </c:strCache>
            </c:strRef>
          </c:tx>
          <c:spPr>
            <a:noFill/>
            <a:ln>
              <a:noFill/>
            </a:ln>
            <a:effectLst/>
          </c:spPr>
          <c:invertIfNegative val="0"/>
          <c:trendline>
            <c:spPr>
              <a:ln w="19050" cap="rnd">
                <a:solidFill>
                  <a:schemeClr val="bg1">
                    <a:lumMod val="65000"/>
                  </a:schemeClr>
                </a:solidFill>
                <a:prstDash val="sysDot"/>
              </a:ln>
              <a:effectLst/>
            </c:spPr>
            <c:trendlineType val="linear"/>
            <c:dispRSqr val="0"/>
            <c:dispEq val="0"/>
          </c:trendline>
          <c:cat>
            <c:strRef>
              <c:f>Sheet1!$A$2:$A$22</c:f>
              <c:strCache>
                <c:ptCount val="21"/>
                <c:pt idx="0">
                  <c:v>Cumberland</c:v>
                </c:pt>
                <c:pt idx="1">
                  <c:v>Hudson</c:v>
                </c:pt>
                <c:pt idx="2">
                  <c:v>Essex</c:v>
                </c:pt>
                <c:pt idx="3">
                  <c:v>Union</c:v>
                </c:pt>
                <c:pt idx="4">
                  <c:v>Cape May</c:v>
                </c:pt>
                <c:pt idx="5">
                  <c:v>Warren</c:v>
                </c:pt>
                <c:pt idx="6">
                  <c:v>Atlantic</c:v>
                </c:pt>
                <c:pt idx="7">
                  <c:v>Sussex</c:v>
                </c:pt>
                <c:pt idx="8">
                  <c:v>Burlington</c:v>
                </c:pt>
                <c:pt idx="9">
                  <c:v>Camden</c:v>
                </c:pt>
                <c:pt idx="10">
                  <c:v>Salem</c:v>
                </c:pt>
                <c:pt idx="11">
                  <c:v>Somerset</c:v>
                </c:pt>
                <c:pt idx="12">
                  <c:v>Passaic</c:v>
                </c:pt>
                <c:pt idx="13">
                  <c:v>Gloucester</c:v>
                </c:pt>
                <c:pt idx="14">
                  <c:v>Ocean</c:v>
                </c:pt>
                <c:pt idx="15">
                  <c:v>Monmouth</c:v>
                </c:pt>
                <c:pt idx="16">
                  <c:v>Bergen</c:v>
                </c:pt>
                <c:pt idx="17">
                  <c:v>Hunterdon</c:v>
                </c:pt>
                <c:pt idx="18">
                  <c:v>Middlesex</c:v>
                </c:pt>
                <c:pt idx="19">
                  <c:v>Mercer</c:v>
                </c:pt>
                <c:pt idx="20">
                  <c:v>Morris</c:v>
                </c:pt>
              </c:strCache>
            </c:strRef>
          </c:cat>
          <c:val>
            <c:numRef>
              <c:f>Sheet1!$D$2:$D$22</c:f>
              <c:numCache>
                <c:formatCode>General</c:formatCode>
                <c:ptCount val="21"/>
              </c:numCache>
            </c:numRef>
          </c:val>
          <c:extLst>
            <c:ext xmlns:c16="http://schemas.microsoft.com/office/drawing/2014/chart" uri="{C3380CC4-5D6E-409C-BE32-E72D297353CC}">
              <c16:uniqueId val="{00000002-1230-479B-A976-1F37847CA315}"/>
            </c:ext>
          </c:extLst>
        </c:ser>
        <c:dLbls>
          <c:showLegendKey val="0"/>
          <c:showVal val="0"/>
          <c:showCatName val="0"/>
          <c:showSerName val="0"/>
          <c:showPercent val="0"/>
          <c:showBubbleSize val="0"/>
        </c:dLbls>
        <c:gapWidth val="182"/>
        <c:axId val="344572784"/>
        <c:axId val="344573176"/>
      </c:barChart>
      <c:catAx>
        <c:axId val="34457278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3176"/>
        <c:crosses val="autoZero"/>
        <c:auto val="1"/>
        <c:lblAlgn val="ctr"/>
        <c:lblOffset val="100"/>
        <c:noMultiLvlLbl val="0"/>
      </c:catAx>
      <c:valAx>
        <c:axId val="344573176"/>
        <c:scaling>
          <c:orientation val="minMax"/>
        </c:scaling>
        <c:delete val="1"/>
        <c:axPos val="t"/>
        <c:numFmt formatCode="0.00%" sourceLinked="1"/>
        <c:majorTickMark val="none"/>
        <c:minorTickMark val="none"/>
        <c:tickLblPos val="nextTo"/>
        <c:crossAx val="344572784"/>
        <c:crosses val="autoZero"/>
        <c:crossBetween val="between"/>
      </c:valAx>
      <c:spPr>
        <a:noFill/>
        <a:ln>
          <a:noFill/>
        </a:ln>
        <a:effectLst/>
      </c:spPr>
    </c:plotArea>
    <c:legend>
      <c:legendPos val="b"/>
      <c:legendEntry>
        <c:idx val="0"/>
        <c:delete val="1"/>
      </c:legendEntry>
      <c:legendEntry>
        <c:idx val="1"/>
        <c:delete val="1"/>
      </c:legendEntry>
      <c:legendEntry>
        <c:idx val="3"/>
        <c:delete val="1"/>
      </c:legendEntry>
      <c:layout>
        <c:manualLayout>
          <c:xMode val="edge"/>
          <c:yMode val="edge"/>
          <c:x val="0.38377490019704913"/>
          <c:y val="0.91635153714294715"/>
          <c:w val="0.1022952333346943"/>
          <c:h val="3.7918819420816811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Percentage Immunized</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2019</c:v>
                </c:pt>
                <c:pt idx="1">
                  <c:v>2020</c:v>
                </c:pt>
                <c:pt idx="2">
                  <c:v>2021</c:v>
                </c:pt>
                <c:pt idx="3">
                  <c:v>2022</c:v>
                </c:pt>
                <c:pt idx="4">
                  <c:v>2023</c:v>
                </c:pt>
              </c:numCache>
            </c:numRef>
          </c:cat>
          <c:val>
            <c:numRef>
              <c:f>Sheet1!$B$2:$B$6</c:f>
              <c:numCache>
                <c:formatCode>0%</c:formatCode>
                <c:ptCount val="5"/>
                <c:pt idx="0">
                  <c:v>5.6517600000000001E-2</c:v>
                </c:pt>
                <c:pt idx="1">
                  <c:v>5.8154499999999998E-2</c:v>
                </c:pt>
                <c:pt idx="2">
                  <c:v>5.8384100000000001E-2</c:v>
                </c:pt>
                <c:pt idx="3">
                  <c:v>6.5672099999999997E-2</c:v>
                </c:pt>
                <c:pt idx="4">
                  <c:v>6.6850800000000002E-2</c:v>
                </c:pt>
              </c:numCache>
            </c:numRef>
          </c:val>
          <c:smooth val="0"/>
          <c:extLst>
            <c:ext xmlns:c16="http://schemas.microsoft.com/office/drawing/2014/chart" uri="{C3380CC4-5D6E-409C-BE32-E72D297353CC}">
              <c16:uniqueId val="{00000000-EC54-42C9-AF94-A95E0600AF7B}"/>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105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2117595395618826"/>
          <c:y val="2.2254750892818548E-2"/>
          <c:w val="0.86476148517188511"/>
          <c:h val="0.93574534772252049"/>
        </c:manualLayout>
      </c:layout>
      <c:barChart>
        <c:barDir val="bar"/>
        <c:grouping val="clustered"/>
        <c:varyColors val="0"/>
        <c:ser>
          <c:idx val="0"/>
          <c:order val="0"/>
          <c:tx>
            <c:strRef>
              <c:f>Sheet1!$B$1</c:f>
              <c:strCache>
                <c:ptCount val="1"/>
                <c:pt idx="0">
                  <c:v>Cohort 2023 4-Year Graduation Rate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Sheet1!$A$2:$A$10</c:f>
              <c:strCache>
                <c:ptCount val="9"/>
                <c:pt idx="0">
                  <c:v>Pleasantville Public School District</c:v>
                </c:pt>
                <c:pt idx="1">
                  <c:v>Atlantic City School District</c:v>
                </c:pt>
                <c:pt idx="2">
                  <c:v>Greater Egg Harbor Regional High School District</c:v>
                </c:pt>
                <c:pt idx="3">
                  <c:v>Buena Regional School District</c:v>
                </c:pt>
                <c:pt idx="4">
                  <c:v>Chartertech High School For The Performing Arts</c:v>
                </c:pt>
                <c:pt idx="5">
                  <c:v>Hammonton School District</c:v>
                </c:pt>
                <c:pt idx="6">
                  <c:v>Egg Harbor Township School District</c:v>
                </c:pt>
                <c:pt idx="7">
                  <c:v>Mainland Regional High School</c:v>
                </c:pt>
                <c:pt idx="8">
                  <c:v>Atlantic County Vocational School District</c:v>
                </c:pt>
              </c:strCache>
            </c:strRef>
          </c:cat>
          <c:val>
            <c:numRef>
              <c:f>Sheet1!$B$2:$B$10</c:f>
              <c:numCache>
                <c:formatCode>General</c:formatCode>
                <c:ptCount val="9"/>
                <c:pt idx="0">
                  <c:v>74.900000000000006</c:v>
                </c:pt>
                <c:pt idx="1">
                  <c:v>79.8</c:v>
                </c:pt>
                <c:pt idx="2">
                  <c:v>87.6</c:v>
                </c:pt>
                <c:pt idx="3">
                  <c:v>88.2</c:v>
                </c:pt>
                <c:pt idx="4">
                  <c:v>88.8</c:v>
                </c:pt>
                <c:pt idx="5">
                  <c:v>90.7</c:v>
                </c:pt>
                <c:pt idx="6">
                  <c:v>93.7</c:v>
                </c:pt>
                <c:pt idx="7">
                  <c:v>94.8</c:v>
                </c:pt>
                <c:pt idx="8">
                  <c:v>97.7</c:v>
                </c:pt>
              </c:numCache>
            </c:numRef>
          </c:val>
          <c:extLst>
            <c:ext xmlns:c16="http://schemas.microsoft.com/office/drawing/2014/chart" uri="{C3380CC4-5D6E-409C-BE32-E72D297353CC}">
              <c16:uniqueId val="{00000000-E871-4280-A9BF-0E926203063E}"/>
            </c:ext>
          </c:extLst>
        </c:ser>
        <c:ser>
          <c:idx val="1"/>
          <c:order val="1"/>
          <c:tx>
            <c:strRef>
              <c:f>Sheet1!$C$1</c:f>
              <c:strCache>
                <c:ptCount val="1"/>
                <c:pt idx="0">
                  <c:v>NJ 91.1</c:v>
                </c:pt>
              </c:strCache>
            </c:strRef>
          </c:tx>
          <c:spPr>
            <a:noFill/>
            <a:ln>
              <a:noFill/>
            </a:ln>
            <a:effectLst/>
          </c:spPr>
          <c:invertIfNegative val="0"/>
          <c:trendline>
            <c:name>NJ Grad. Rate 90.9%</c:name>
            <c:spPr>
              <a:ln w="19050" cap="rnd">
                <a:solidFill>
                  <a:schemeClr val="dk1">
                    <a:tint val="55000"/>
                  </a:schemeClr>
                </a:solidFill>
                <a:prstDash val="sysDot"/>
              </a:ln>
              <a:effectLst/>
            </c:spPr>
            <c:trendlineType val="linear"/>
            <c:dispRSqr val="0"/>
            <c:dispEq val="0"/>
          </c:trendline>
          <c:cat>
            <c:strRef>
              <c:f>Sheet1!$A$2:$A$10</c:f>
              <c:strCache>
                <c:ptCount val="9"/>
                <c:pt idx="0">
                  <c:v>Pleasantville Public School District</c:v>
                </c:pt>
                <c:pt idx="1">
                  <c:v>Atlantic City School District</c:v>
                </c:pt>
                <c:pt idx="2">
                  <c:v>Greater Egg Harbor Regional High School District</c:v>
                </c:pt>
                <c:pt idx="3">
                  <c:v>Buena Regional School District</c:v>
                </c:pt>
                <c:pt idx="4">
                  <c:v>Chartertech High School For The Performing Arts</c:v>
                </c:pt>
                <c:pt idx="5">
                  <c:v>Hammonton School District</c:v>
                </c:pt>
                <c:pt idx="6">
                  <c:v>Egg Harbor Township School District</c:v>
                </c:pt>
                <c:pt idx="7">
                  <c:v>Mainland Regional High School</c:v>
                </c:pt>
                <c:pt idx="8">
                  <c:v>Atlantic County Vocational School District</c:v>
                </c:pt>
              </c:strCache>
            </c:strRef>
          </c:cat>
          <c:val>
            <c:numRef>
              <c:f>Sheet1!$C$2:$C$10</c:f>
              <c:numCache>
                <c:formatCode>General</c:formatCode>
                <c:ptCount val="9"/>
                <c:pt idx="0">
                  <c:v>91.1</c:v>
                </c:pt>
                <c:pt idx="1">
                  <c:v>91.1</c:v>
                </c:pt>
                <c:pt idx="2">
                  <c:v>91.1</c:v>
                </c:pt>
                <c:pt idx="3">
                  <c:v>91.1</c:v>
                </c:pt>
                <c:pt idx="4">
                  <c:v>91.1</c:v>
                </c:pt>
                <c:pt idx="5">
                  <c:v>91.1</c:v>
                </c:pt>
                <c:pt idx="6">
                  <c:v>91.1</c:v>
                </c:pt>
                <c:pt idx="7">
                  <c:v>91.1</c:v>
                </c:pt>
                <c:pt idx="8">
                  <c:v>91.1</c:v>
                </c:pt>
              </c:numCache>
            </c:numRef>
          </c:val>
          <c:extLst>
            <c:ext xmlns:c16="http://schemas.microsoft.com/office/drawing/2014/chart" uri="{C3380CC4-5D6E-409C-BE32-E72D297353CC}">
              <c16:uniqueId val="{00000001-E871-4280-A9BF-0E926203063E}"/>
            </c:ext>
          </c:extLst>
        </c:ser>
        <c:dLbls>
          <c:showLegendKey val="0"/>
          <c:showVal val="0"/>
          <c:showCatName val="0"/>
          <c:showSerName val="0"/>
          <c:showPercent val="0"/>
          <c:showBubbleSize val="0"/>
        </c:dLbls>
        <c:gapWidth val="182"/>
        <c:axId val="341760888"/>
        <c:axId val="341761280"/>
      </c:barChart>
      <c:catAx>
        <c:axId val="3417608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61280"/>
        <c:crosses val="autoZero"/>
        <c:auto val="1"/>
        <c:lblAlgn val="ctr"/>
        <c:lblOffset val="100"/>
        <c:noMultiLvlLbl val="0"/>
      </c:catAx>
      <c:valAx>
        <c:axId val="341761280"/>
        <c:scaling>
          <c:orientation val="minMax"/>
        </c:scaling>
        <c:delete val="1"/>
        <c:axPos val="b"/>
        <c:numFmt formatCode="General" sourceLinked="1"/>
        <c:majorTickMark val="none"/>
        <c:minorTickMark val="none"/>
        <c:tickLblPos val="nextTo"/>
        <c:crossAx val="341760888"/>
        <c:crosses val="autoZero"/>
        <c:crossBetween val="between"/>
      </c:valAx>
      <c:spPr>
        <a:noFill/>
        <a:ln>
          <a:noFill/>
        </a:ln>
        <a:effectLst/>
      </c:spPr>
    </c:plotArea>
    <c:legend>
      <c:legendPos val="r"/>
      <c:legendEntry>
        <c:idx val="1"/>
        <c:delete val="1"/>
      </c:legendEntry>
      <c:legendEntry>
        <c:idx val="2"/>
        <c:delete val="1"/>
      </c:legendEntry>
      <c:layout>
        <c:manualLayout>
          <c:xMode val="edge"/>
          <c:yMode val="edge"/>
          <c:x val="0.65804304079242271"/>
          <c:y val="0.90960699960029345"/>
          <c:w val="0.23742973358014424"/>
          <c:h val="5.2550684196137044E-2"/>
        </c:manualLayout>
      </c:layout>
      <c:overlay val="0"/>
      <c:spPr>
        <a:noFill/>
        <a:ln>
          <a:noFill/>
        </a:ln>
        <a:effectLst/>
      </c:spPr>
      <c:txPr>
        <a:bodyPr rot="0" spcFirstLastPara="1" vertOverflow="ellipsis" vert="horz" wrap="square" anchor="ctr" anchorCtr="1"/>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Percentage Immunized</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2019</c:v>
                </c:pt>
                <c:pt idx="1">
                  <c:v>2020*</c:v>
                </c:pt>
                <c:pt idx="2">
                  <c:v>2021</c:v>
                </c:pt>
                <c:pt idx="3">
                  <c:v>2022</c:v>
                </c:pt>
                <c:pt idx="4">
                  <c:v>2023</c:v>
                </c:pt>
              </c:strCache>
            </c:strRef>
          </c:cat>
          <c:val>
            <c:numRef>
              <c:f>Sheet1!$B$2:$B$6</c:f>
              <c:numCache>
                <c:formatCode>0%</c:formatCode>
                <c:ptCount val="5"/>
                <c:pt idx="0">
                  <c:v>0.89200000000000002</c:v>
                </c:pt>
                <c:pt idx="1">
                  <c:v>0.85399999999999998</c:v>
                </c:pt>
                <c:pt idx="2">
                  <c:v>0.91300000000000003</c:v>
                </c:pt>
                <c:pt idx="3">
                  <c:v>0.91500000000000004</c:v>
                </c:pt>
                <c:pt idx="4">
                  <c:v>0.93300000000000005</c:v>
                </c:pt>
              </c:numCache>
            </c:numRef>
          </c:val>
          <c:smooth val="0"/>
          <c:extLst>
            <c:ext xmlns:c16="http://schemas.microsoft.com/office/drawing/2014/chart" uri="{C3380CC4-5D6E-409C-BE32-E72D297353CC}">
              <c16:uniqueId val="{00000000-7B25-4C99-8769-D1CF899DAA83}"/>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105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2505454302559163"/>
          <c:y val="2.2254750892818548E-2"/>
          <c:w val="0.86088297098065247"/>
          <c:h val="0.89094451655009699"/>
        </c:manualLayout>
      </c:layout>
      <c:barChart>
        <c:barDir val="bar"/>
        <c:grouping val="clustered"/>
        <c:varyColors val="0"/>
        <c:ser>
          <c:idx val="0"/>
          <c:order val="0"/>
          <c:tx>
            <c:strRef>
              <c:f>Sheet1!$B$1</c:f>
              <c:strCache>
                <c:ptCount val="1"/>
                <c:pt idx="0">
                  <c:v>% with HS </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c:v>
                </c:pt>
                <c:pt idx="1">
                  <c:v>Cumberland</c:v>
                </c:pt>
                <c:pt idx="2">
                  <c:v>Salem</c:v>
                </c:pt>
                <c:pt idx="3">
                  <c:v>Hudson</c:v>
                </c:pt>
                <c:pt idx="4">
                  <c:v>Mercer</c:v>
                </c:pt>
                <c:pt idx="5">
                  <c:v>Warren</c:v>
                </c:pt>
                <c:pt idx="6">
                  <c:v>Atlantic</c:v>
                </c:pt>
                <c:pt idx="7">
                  <c:v>Gloucester</c:v>
                </c:pt>
                <c:pt idx="8">
                  <c:v>Camden</c:v>
                </c:pt>
                <c:pt idx="9">
                  <c:v>Monmouth</c:v>
                </c:pt>
                <c:pt idx="10">
                  <c:v>Union</c:v>
                </c:pt>
                <c:pt idx="11">
                  <c:v>Essex</c:v>
                </c:pt>
                <c:pt idx="12">
                  <c:v>Passaic</c:v>
                </c:pt>
                <c:pt idx="13">
                  <c:v>Bergen</c:v>
                </c:pt>
                <c:pt idx="14">
                  <c:v>Middlesex</c:v>
                </c:pt>
                <c:pt idx="15">
                  <c:v>Cape May</c:v>
                </c:pt>
                <c:pt idx="16">
                  <c:v>Somerset</c:v>
                </c:pt>
                <c:pt idx="17">
                  <c:v>Sussex</c:v>
                </c:pt>
                <c:pt idx="18">
                  <c:v>Hunterdon</c:v>
                </c:pt>
                <c:pt idx="19">
                  <c:v>Burlington</c:v>
                </c:pt>
                <c:pt idx="20">
                  <c:v>Morris</c:v>
                </c:pt>
              </c:strCache>
            </c:strRef>
          </c:cat>
          <c:val>
            <c:numRef>
              <c:f>Sheet1!$B$2:$B$22</c:f>
              <c:numCache>
                <c:formatCode>0.0%</c:formatCode>
                <c:ptCount val="21"/>
                <c:pt idx="0">
                  <c:v>0.9</c:v>
                </c:pt>
                <c:pt idx="1">
                  <c:v>0.91700000000000004</c:v>
                </c:pt>
                <c:pt idx="2">
                  <c:v>0.91900000000000004</c:v>
                </c:pt>
                <c:pt idx="3">
                  <c:v>0.92400000000000004</c:v>
                </c:pt>
                <c:pt idx="4">
                  <c:v>0.92500000000000004</c:v>
                </c:pt>
                <c:pt idx="5">
                  <c:v>0.93100000000000005</c:v>
                </c:pt>
                <c:pt idx="7">
                  <c:v>0.93400000000000005</c:v>
                </c:pt>
                <c:pt idx="8" formatCode="General">
                  <c:v>0.93500000000000005</c:v>
                </c:pt>
                <c:pt idx="9">
                  <c:v>0.94</c:v>
                </c:pt>
                <c:pt idx="10">
                  <c:v>0.94299999999999995</c:v>
                </c:pt>
                <c:pt idx="11">
                  <c:v>0.94499999999999995</c:v>
                </c:pt>
                <c:pt idx="12">
                  <c:v>0.94499999999999995</c:v>
                </c:pt>
                <c:pt idx="13">
                  <c:v>0.94599999999999995</c:v>
                </c:pt>
                <c:pt idx="14">
                  <c:v>0.95199999999999996</c:v>
                </c:pt>
                <c:pt idx="15">
                  <c:v>0.95299999999999996</c:v>
                </c:pt>
                <c:pt idx="16">
                  <c:v>0.95799999999999996</c:v>
                </c:pt>
                <c:pt idx="17">
                  <c:v>0.96</c:v>
                </c:pt>
                <c:pt idx="18">
                  <c:v>0.96099999999999997</c:v>
                </c:pt>
                <c:pt idx="19">
                  <c:v>0.96199999999999997</c:v>
                </c:pt>
                <c:pt idx="20">
                  <c:v>0.96499999999999997</c:v>
                </c:pt>
              </c:numCache>
            </c:numRef>
          </c:val>
          <c:extLst>
            <c:ext xmlns:c16="http://schemas.microsoft.com/office/drawing/2014/chart" uri="{C3380CC4-5D6E-409C-BE32-E72D297353CC}">
              <c16:uniqueId val="{00000000-20B2-4075-AADE-FC86D5CD88A3}"/>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c:v>
                </c:pt>
                <c:pt idx="1">
                  <c:v>Cumberland</c:v>
                </c:pt>
                <c:pt idx="2">
                  <c:v>Salem</c:v>
                </c:pt>
                <c:pt idx="3">
                  <c:v>Hudson</c:v>
                </c:pt>
                <c:pt idx="4">
                  <c:v>Mercer</c:v>
                </c:pt>
                <c:pt idx="5">
                  <c:v>Warren</c:v>
                </c:pt>
                <c:pt idx="6">
                  <c:v>Atlantic</c:v>
                </c:pt>
                <c:pt idx="7">
                  <c:v>Gloucester</c:v>
                </c:pt>
                <c:pt idx="8">
                  <c:v>Camden</c:v>
                </c:pt>
                <c:pt idx="9">
                  <c:v>Monmouth</c:v>
                </c:pt>
                <c:pt idx="10">
                  <c:v>Union</c:v>
                </c:pt>
                <c:pt idx="11">
                  <c:v>Essex</c:v>
                </c:pt>
                <c:pt idx="12">
                  <c:v>Passaic</c:v>
                </c:pt>
                <c:pt idx="13">
                  <c:v>Bergen</c:v>
                </c:pt>
                <c:pt idx="14">
                  <c:v>Middlesex</c:v>
                </c:pt>
                <c:pt idx="15">
                  <c:v>Cape May</c:v>
                </c:pt>
                <c:pt idx="16">
                  <c:v>Somerset</c:v>
                </c:pt>
                <c:pt idx="17">
                  <c:v>Sussex</c:v>
                </c:pt>
                <c:pt idx="18">
                  <c:v>Hunterdon</c:v>
                </c:pt>
                <c:pt idx="19">
                  <c:v>Burlington</c:v>
                </c:pt>
                <c:pt idx="20">
                  <c:v>Morris</c:v>
                </c:pt>
              </c:strCache>
            </c:strRef>
          </c:cat>
          <c:val>
            <c:numRef>
              <c:f>Sheet1!$C$2:$C$22</c:f>
              <c:numCache>
                <c:formatCode>General</c:formatCode>
                <c:ptCount val="21"/>
                <c:pt idx="6">
                  <c:v>0.93300000000000005</c:v>
                </c:pt>
              </c:numCache>
            </c:numRef>
          </c:val>
          <c:extLst>
            <c:ext xmlns:c16="http://schemas.microsoft.com/office/drawing/2014/chart" uri="{C3380CC4-5D6E-409C-BE32-E72D297353CC}">
              <c16:uniqueId val="{00000001-20B2-4075-AADE-FC86D5CD88A3}"/>
            </c:ext>
          </c:extLst>
        </c:ser>
        <c:ser>
          <c:idx val="2"/>
          <c:order val="2"/>
          <c:tx>
            <c:strRef>
              <c:f>Sheet1!$D$1</c:f>
              <c:strCache>
                <c:ptCount val="1"/>
                <c:pt idx="0">
                  <c:v>NJ Avg. 94%</c:v>
                </c:pt>
              </c:strCache>
            </c:strRef>
          </c:tx>
          <c:spPr>
            <a:noFill/>
            <a:ln>
              <a:noFill/>
            </a:ln>
            <a:effectLst/>
          </c:spPr>
          <c:invertIfNegative val="0"/>
          <c:trendline>
            <c:name>NJ avg 69%</c:name>
            <c:spPr>
              <a:ln w="19050" cap="rnd">
                <a:solidFill>
                  <a:schemeClr val="dk1">
                    <a:tint val="75000"/>
                  </a:schemeClr>
                </a:solidFill>
                <a:prstDash val="sysDot"/>
              </a:ln>
              <a:effectLst/>
            </c:spPr>
            <c:trendlineType val="linear"/>
            <c:dispRSqr val="0"/>
            <c:dispEq val="0"/>
          </c:trendline>
          <c:cat>
            <c:strRef>
              <c:f>Sheet1!$A$2:$A$22</c:f>
              <c:strCache>
                <c:ptCount val="21"/>
                <c:pt idx="0">
                  <c:v>Ocean</c:v>
                </c:pt>
                <c:pt idx="1">
                  <c:v>Cumberland</c:v>
                </c:pt>
                <c:pt idx="2">
                  <c:v>Salem</c:v>
                </c:pt>
                <c:pt idx="3">
                  <c:v>Hudson</c:v>
                </c:pt>
                <c:pt idx="4">
                  <c:v>Mercer</c:v>
                </c:pt>
                <c:pt idx="5">
                  <c:v>Warren</c:v>
                </c:pt>
                <c:pt idx="6">
                  <c:v>Atlantic</c:v>
                </c:pt>
                <c:pt idx="7">
                  <c:v>Gloucester</c:v>
                </c:pt>
                <c:pt idx="8">
                  <c:v>Camden</c:v>
                </c:pt>
                <c:pt idx="9">
                  <c:v>Monmouth</c:v>
                </c:pt>
                <c:pt idx="10">
                  <c:v>Union</c:v>
                </c:pt>
                <c:pt idx="11">
                  <c:v>Essex</c:v>
                </c:pt>
                <c:pt idx="12">
                  <c:v>Passaic</c:v>
                </c:pt>
                <c:pt idx="13">
                  <c:v>Bergen</c:v>
                </c:pt>
                <c:pt idx="14">
                  <c:v>Middlesex</c:v>
                </c:pt>
                <c:pt idx="15">
                  <c:v>Cape May</c:v>
                </c:pt>
                <c:pt idx="16">
                  <c:v>Somerset</c:v>
                </c:pt>
                <c:pt idx="17">
                  <c:v>Sussex</c:v>
                </c:pt>
                <c:pt idx="18">
                  <c:v>Hunterdon</c:v>
                </c:pt>
                <c:pt idx="19">
                  <c:v>Burlington</c:v>
                </c:pt>
                <c:pt idx="20">
                  <c:v>Morris</c:v>
                </c:pt>
              </c:strCache>
            </c:strRef>
          </c:cat>
          <c:val>
            <c:numRef>
              <c:f>Sheet1!$D$2:$D$22</c:f>
              <c:numCache>
                <c:formatCode>0%</c:formatCode>
                <c:ptCount val="21"/>
                <c:pt idx="0">
                  <c:v>0.94</c:v>
                </c:pt>
                <c:pt idx="1">
                  <c:v>0.94</c:v>
                </c:pt>
                <c:pt idx="2">
                  <c:v>0.94</c:v>
                </c:pt>
                <c:pt idx="3">
                  <c:v>0.94</c:v>
                </c:pt>
                <c:pt idx="4">
                  <c:v>0.94</c:v>
                </c:pt>
                <c:pt idx="5">
                  <c:v>0.94</c:v>
                </c:pt>
                <c:pt idx="6">
                  <c:v>0.94</c:v>
                </c:pt>
                <c:pt idx="7">
                  <c:v>0.94</c:v>
                </c:pt>
                <c:pt idx="8">
                  <c:v>0.94</c:v>
                </c:pt>
                <c:pt idx="9">
                  <c:v>0.94</c:v>
                </c:pt>
                <c:pt idx="10">
                  <c:v>0.94</c:v>
                </c:pt>
                <c:pt idx="11">
                  <c:v>0.94</c:v>
                </c:pt>
                <c:pt idx="12">
                  <c:v>0.94</c:v>
                </c:pt>
                <c:pt idx="13">
                  <c:v>0.94</c:v>
                </c:pt>
                <c:pt idx="14">
                  <c:v>0.94</c:v>
                </c:pt>
                <c:pt idx="15">
                  <c:v>0.94</c:v>
                </c:pt>
                <c:pt idx="16">
                  <c:v>0.94</c:v>
                </c:pt>
                <c:pt idx="17">
                  <c:v>0.94</c:v>
                </c:pt>
                <c:pt idx="18">
                  <c:v>0.94</c:v>
                </c:pt>
                <c:pt idx="19">
                  <c:v>0.94</c:v>
                </c:pt>
                <c:pt idx="20">
                  <c:v>0.94</c:v>
                </c:pt>
              </c:numCache>
            </c:numRef>
          </c:val>
          <c:extLst>
            <c:ext xmlns:c16="http://schemas.microsoft.com/office/drawing/2014/chart" uri="{C3380CC4-5D6E-409C-BE32-E72D297353CC}">
              <c16:uniqueId val="{00000002-20B2-4075-AADE-FC86D5CD88A3}"/>
            </c:ext>
          </c:extLst>
        </c:ser>
        <c:dLbls>
          <c:showLegendKey val="0"/>
          <c:showVal val="0"/>
          <c:showCatName val="0"/>
          <c:showSerName val="0"/>
          <c:showPercent val="0"/>
          <c:showBubbleSize val="0"/>
        </c:dLbls>
        <c:gapWidth val="182"/>
        <c:axId val="341760888"/>
        <c:axId val="341761280"/>
      </c:barChart>
      <c:catAx>
        <c:axId val="3417608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61280"/>
        <c:crosses val="autoZero"/>
        <c:auto val="1"/>
        <c:lblAlgn val="ctr"/>
        <c:lblOffset val="100"/>
        <c:noMultiLvlLbl val="0"/>
      </c:catAx>
      <c:valAx>
        <c:axId val="341761280"/>
        <c:scaling>
          <c:orientation val="minMax"/>
        </c:scaling>
        <c:delete val="1"/>
        <c:axPos val="b"/>
        <c:numFmt formatCode="0.0%" sourceLinked="1"/>
        <c:majorTickMark val="none"/>
        <c:minorTickMark val="none"/>
        <c:tickLblPos val="nextTo"/>
        <c:crossAx val="341760888"/>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8678652011593047"/>
          <c:y val="0.89750664543378378"/>
          <c:w val="0.13781334588678359"/>
          <c:h val="3.981848067224534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8350920828877963E-2"/>
          <c:y val="0.11532268134300505"/>
          <c:w val="0.90360912398324889"/>
          <c:h val="0.75769968729082504"/>
        </c:manualLayout>
      </c:layout>
      <c:barChart>
        <c:barDir val="col"/>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1-6A6B-4F7A-9D35-B0FC40E147CF}"/>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Hunterdon</c:v>
                </c:pt>
                <c:pt idx="2">
                  <c:v>Morris</c:v>
                </c:pt>
                <c:pt idx="3">
                  <c:v>Somerset</c:v>
                </c:pt>
                <c:pt idx="4">
                  <c:v>Ocean</c:v>
                </c:pt>
                <c:pt idx="5">
                  <c:v>Bergen</c:v>
                </c:pt>
                <c:pt idx="6">
                  <c:v>Warren</c:v>
                </c:pt>
                <c:pt idx="7">
                  <c:v>Monmouth</c:v>
                </c:pt>
                <c:pt idx="8">
                  <c:v>Middlesex</c:v>
                </c:pt>
                <c:pt idx="9">
                  <c:v>Burlington</c:v>
                </c:pt>
                <c:pt idx="10">
                  <c:v>Gloucester</c:v>
                </c:pt>
                <c:pt idx="11">
                  <c:v>Union</c:v>
                </c:pt>
                <c:pt idx="12">
                  <c:v>Hudson</c:v>
                </c:pt>
                <c:pt idx="13">
                  <c:v>Mercer</c:v>
                </c:pt>
                <c:pt idx="14">
                  <c:v>Essex</c:v>
                </c:pt>
                <c:pt idx="15">
                  <c:v>Passaic</c:v>
                </c:pt>
                <c:pt idx="16">
                  <c:v>Salem</c:v>
                </c:pt>
                <c:pt idx="17">
                  <c:v>Camden</c:v>
                </c:pt>
                <c:pt idx="18">
                  <c:v>Atlantic</c:v>
                </c:pt>
                <c:pt idx="19">
                  <c:v>Cape May</c:v>
                </c:pt>
                <c:pt idx="20">
                  <c:v>Cumberland</c:v>
                </c:pt>
              </c:strCache>
            </c:strRef>
          </c:cat>
          <c:val>
            <c:numRef>
              <c:f>Sheet1!$B$2:$B$22</c:f>
              <c:numCache>
                <c:formatCode>General</c:formatCode>
                <c:ptCount val="21"/>
                <c:pt idx="18">
                  <c:v>31.99</c:v>
                </c:pt>
              </c:numCache>
            </c:numRef>
          </c:val>
          <c:extLst>
            <c:ext xmlns:c16="http://schemas.microsoft.com/office/drawing/2014/chart" uri="{C3380CC4-5D6E-409C-BE32-E72D297353CC}">
              <c16:uniqueId val="{00000000-50C8-4FAC-8890-40F4E483D441}"/>
            </c:ext>
          </c:extLst>
        </c:ser>
        <c:ser>
          <c:idx val="1"/>
          <c:order val="1"/>
          <c:tx>
            <c:strRef>
              <c:f>Sheet1!$C$1</c:f>
              <c:strCache>
                <c:ptCount val="1"/>
                <c:pt idx="0">
                  <c:v>Total Crime Rate</c:v>
                </c:pt>
              </c:strCache>
            </c:strRef>
          </c:tx>
          <c:spPr>
            <a:solidFill>
              <a:srgbClr val="C00000"/>
            </a:solidFill>
            <a:ln>
              <a:noFill/>
            </a:ln>
            <a:effectLst/>
          </c:spPr>
          <c:invertIfNegative val="0"/>
          <c:dLbls>
            <c:dLbl>
              <c:idx val="1"/>
              <c:layout>
                <c:manualLayout>
                  <c:x val="0"/>
                  <c:y val="2.3148152367336024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E9B5-43C4-9B8F-A9544197AFD9}"/>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Hunterdon</c:v>
                </c:pt>
                <c:pt idx="2">
                  <c:v>Morris</c:v>
                </c:pt>
                <c:pt idx="3">
                  <c:v>Somerset</c:v>
                </c:pt>
                <c:pt idx="4">
                  <c:v>Ocean</c:v>
                </c:pt>
                <c:pt idx="5">
                  <c:v>Bergen</c:v>
                </c:pt>
                <c:pt idx="6">
                  <c:v>Warren</c:v>
                </c:pt>
                <c:pt idx="7">
                  <c:v>Monmouth</c:v>
                </c:pt>
                <c:pt idx="8">
                  <c:v>Middlesex</c:v>
                </c:pt>
                <c:pt idx="9">
                  <c:v>Burlington</c:v>
                </c:pt>
                <c:pt idx="10">
                  <c:v>Gloucester</c:v>
                </c:pt>
                <c:pt idx="11">
                  <c:v>Union</c:v>
                </c:pt>
                <c:pt idx="12">
                  <c:v>Hudson</c:v>
                </c:pt>
                <c:pt idx="13">
                  <c:v>Mercer</c:v>
                </c:pt>
                <c:pt idx="14">
                  <c:v>Essex</c:v>
                </c:pt>
                <c:pt idx="15">
                  <c:v>Passaic</c:v>
                </c:pt>
                <c:pt idx="16">
                  <c:v>Salem</c:v>
                </c:pt>
                <c:pt idx="17">
                  <c:v>Camden</c:v>
                </c:pt>
                <c:pt idx="18">
                  <c:v>Atlantic</c:v>
                </c:pt>
                <c:pt idx="19">
                  <c:v>Cape May</c:v>
                </c:pt>
                <c:pt idx="20">
                  <c:v>Cumberland</c:v>
                </c:pt>
              </c:strCache>
            </c:strRef>
          </c:cat>
          <c:val>
            <c:numRef>
              <c:f>Sheet1!$C$2:$C$22</c:f>
              <c:numCache>
                <c:formatCode>0.00</c:formatCode>
                <c:ptCount val="21"/>
                <c:pt idx="0">
                  <c:v>4.64669619900251</c:v>
                </c:pt>
                <c:pt idx="1">
                  <c:v>4.8090019487458902</c:v>
                </c:pt>
                <c:pt idx="2">
                  <c:v>6.9093938354486202</c:v>
                </c:pt>
                <c:pt idx="3">
                  <c:v>8.1732139636888306</c:v>
                </c:pt>
                <c:pt idx="4">
                  <c:v>8.9309554709670191</c:v>
                </c:pt>
                <c:pt idx="5">
                  <c:v>10.8784975598718</c:v>
                </c:pt>
                <c:pt idx="6">
                  <c:v>11.921618204804</c:v>
                </c:pt>
                <c:pt idx="7">
                  <c:v>13.6995486004603</c:v>
                </c:pt>
                <c:pt idx="8">
                  <c:v>14.419292484687601</c:v>
                </c:pt>
                <c:pt idx="9">
                  <c:v>15.3824528068675</c:v>
                </c:pt>
                <c:pt idx="10">
                  <c:v>17.154399448221501</c:v>
                </c:pt>
                <c:pt idx="11">
                  <c:v>18.7673468825543</c:v>
                </c:pt>
                <c:pt idx="12">
                  <c:v>19.2884387274574</c:v>
                </c:pt>
                <c:pt idx="13">
                  <c:v>20.153219864234199</c:v>
                </c:pt>
                <c:pt idx="14">
                  <c:v>21.222646419994099</c:v>
                </c:pt>
                <c:pt idx="15">
                  <c:v>21.524020323339801</c:v>
                </c:pt>
                <c:pt idx="16">
                  <c:v>23.676413037401499</c:v>
                </c:pt>
                <c:pt idx="17">
                  <c:v>26.3819833686218</c:v>
                </c:pt>
                <c:pt idx="19">
                  <c:v>33.451202263083502</c:v>
                </c:pt>
                <c:pt idx="20">
                  <c:v>37.615277816088799</c:v>
                </c:pt>
              </c:numCache>
            </c:numRef>
          </c:val>
          <c:extLst>
            <c:ext xmlns:c16="http://schemas.microsoft.com/office/drawing/2014/chart" uri="{C3380CC4-5D6E-409C-BE32-E72D297353CC}">
              <c16:uniqueId val="{00000001-50C8-4FAC-8890-40F4E483D441}"/>
            </c:ext>
          </c:extLst>
        </c:ser>
        <c:dLbls>
          <c:showLegendKey val="0"/>
          <c:showVal val="0"/>
          <c:showCatName val="0"/>
          <c:showSerName val="0"/>
          <c:showPercent val="0"/>
          <c:showBubbleSize val="0"/>
        </c:dLbls>
        <c:gapWidth val="150"/>
        <c:axId val="379075784"/>
        <c:axId val="379076176"/>
      </c:barChart>
      <c:catAx>
        <c:axId val="3790757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076176"/>
        <c:crosses val="autoZero"/>
        <c:auto val="1"/>
        <c:lblAlgn val="ctr"/>
        <c:lblOffset val="100"/>
        <c:noMultiLvlLbl val="0"/>
      </c:catAx>
      <c:valAx>
        <c:axId val="379076176"/>
        <c:scaling>
          <c:orientation val="minMax"/>
        </c:scaling>
        <c:delete val="0"/>
        <c:axPos val="l"/>
        <c:numFmt formatCode="General" sourceLinked="1"/>
        <c:majorTickMark val="none"/>
        <c:minorTickMark val="none"/>
        <c:tickLblPos val="none"/>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07578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6924549676392386"/>
          <c:y val="0.19597785215895699"/>
          <c:w val="0.61270764791818322"/>
          <c:h val="0.78863229168083471"/>
        </c:manualLayout>
      </c:layout>
      <c:pieChart>
        <c:varyColors val="1"/>
        <c:ser>
          <c:idx val="0"/>
          <c:order val="0"/>
          <c:tx>
            <c:strRef>
              <c:f>Sheet1!$B$1</c:f>
              <c:strCache>
                <c:ptCount val="1"/>
                <c:pt idx="0">
                  <c:v>Column2</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C-CF75-4244-A626-75A8FBFC0599}"/>
              </c:ext>
            </c:extLst>
          </c:dPt>
          <c:dPt>
            <c:idx val="1"/>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D-CF75-4244-A626-75A8FBFC0599}"/>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E-CF75-4244-A626-75A8FBFC0599}"/>
              </c:ext>
            </c:extLst>
          </c:dPt>
          <c:dPt>
            <c:idx val="3"/>
            <c:bubble3D val="0"/>
            <c:spPr>
              <a:solidFill>
                <a:srgbClr val="C00000"/>
              </a:solidFill>
              <a:ln w="19050">
                <a:solidFill>
                  <a:schemeClr val="lt1"/>
                </a:solidFill>
              </a:ln>
              <a:effectLst/>
            </c:spPr>
            <c:extLst>
              <c:ext xmlns:c16="http://schemas.microsoft.com/office/drawing/2014/chart" uri="{C3380CC4-5D6E-409C-BE32-E72D297353CC}">
                <c16:uniqueId val="{0000000B-CF75-4244-A626-75A8FBFC0599}"/>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9-8D16-4C97-ADDD-95C7377C6427}"/>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B-8D16-4C97-ADDD-95C7377C6427}"/>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D-8D16-4C97-ADDD-95C7377C6427}"/>
              </c:ext>
            </c:extLst>
          </c:dPt>
          <c:dPt>
            <c:idx val="7"/>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F-8D16-4C97-ADDD-95C7377C6427}"/>
              </c:ext>
            </c:extLst>
          </c:dPt>
          <c:dPt>
            <c:idx val="8"/>
            <c:bubble3D val="0"/>
            <c:explosion val="19"/>
            <c:spPr>
              <a:solidFill>
                <a:schemeClr val="dk1">
                  <a:tint val="55000"/>
                </a:schemeClr>
              </a:solidFill>
              <a:ln w="19050">
                <a:solidFill>
                  <a:schemeClr val="lt1"/>
                </a:solidFill>
              </a:ln>
              <a:effectLst/>
            </c:spPr>
            <c:extLst>
              <c:ext xmlns:c16="http://schemas.microsoft.com/office/drawing/2014/chart" uri="{C3380CC4-5D6E-409C-BE32-E72D297353CC}">
                <c16:uniqueId val="{0000000A-CF75-4244-A626-75A8FBFC0599}"/>
              </c:ext>
            </c:extLst>
          </c:dPt>
          <c:dLbls>
            <c:dLbl>
              <c:idx val="0"/>
              <c:layout>
                <c:manualLayout>
                  <c:x val="-0.19661875889641212"/>
                  <c:y val="-3.1967614073929965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C-CF75-4244-A626-75A8FBFC0599}"/>
                </c:ext>
              </c:extLst>
            </c:dLbl>
            <c:dLbl>
              <c:idx val="1"/>
              <c:layout>
                <c:manualLayout>
                  <c:x val="7.2285361310428656E-3"/>
                  <c:y val="-3.0685329307261661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D-CF75-4244-A626-75A8FBFC0599}"/>
                </c:ext>
              </c:extLst>
            </c:dLbl>
            <c:dLbl>
              <c:idx val="2"/>
              <c:layout>
                <c:manualLayout>
                  <c:x val="-2.3378668575519061E-2"/>
                  <c:y val="0.16962559627459778"/>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E-CF75-4244-A626-75A8FBFC0599}"/>
                </c:ext>
              </c:extLst>
            </c:dLbl>
            <c:dLbl>
              <c:idx val="3"/>
              <c:layout>
                <c:manualLayout>
                  <c:x val="6.3223574325936505E-2"/>
                  <c:y val="-0.35250870589346928"/>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B-CF75-4244-A626-75A8FBFC0599}"/>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Sheet1!$A$2:$A$5</c:f>
              <c:strCache>
                <c:ptCount val="4"/>
                <c:pt idx="0">
                  <c:v>Murder</c:v>
                </c:pt>
                <c:pt idx="1">
                  <c:v>Rape</c:v>
                </c:pt>
                <c:pt idx="2">
                  <c:v>Robbery</c:v>
                </c:pt>
                <c:pt idx="3">
                  <c:v>Aggravated Assault</c:v>
                </c:pt>
              </c:strCache>
            </c:strRef>
          </c:cat>
          <c:val>
            <c:numRef>
              <c:f>Sheet1!$B$2:$B$5</c:f>
              <c:numCache>
                <c:formatCode>General</c:formatCode>
                <c:ptCount val="4"/>
                <c:pt idx="0">
                  <c:v>14</c:v>
                </c:pt>
                <c:pt idx="1">
                  <c:v>94</c:v>
                </c:pt>
                <c:pt idx="2">
                  <c:v>254</c:v>
                </c:pt>
                <c:pt idx="3">
                  <c:v>633</c:v>
                </c:pt>
              </c:numCache>
            </c:numRef>
          </c:val>
          <c:extLst>
            <c:ext xmlns:c16="http://schemas.microsoft.com/office/drawing/2014/chart" uri="{C3380CC4-5D6E-409C-BE32-E72D297353CC}">
              <c16:uniqueId val="{00000000-CF75-4244-A626-75A8FBFC0599}"/>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pieChart>
        <c:varyColors val="1"/>
        <c:ser>
          <c:idx val="0"/>
          <c:order val="0"/>
          <c:tx>
            <c:strRef>
              <c:f>Sheet1!$B$1</c:f>
              <c:strCache>
                <c:ptCount val="1"/>
                <c:pt idx="0">
                  <c:v>Count</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1-5E99-47CB-AD62-97A1DF6719AF}"/>
              </c:ext>
            </c:extLst>
          </c:dPt>
          <c:dPt>
            <c:idx val="1"/>
            <c:bubble3D val="0"/>
            <c:spPr>
              <a:solidFill>
                <a:srgbClr val="C00000"/>
              </a:solidFill>
              <a:ln w="19050">
                <a:solidFill>
                  <a:schemeClr val="lt1"/>
                </a:solidFill>
              </a:ln>
              <a:effectLst/>
            </c:spPr>
            <c:extLst>
              <c:ext xmlns:c16="http://schemas.microsoft.com/office/drawing/2014/chart" uri="{C3380CC4-5D6E-409C-BE32-E72D297353CC}">
                <c16:uniqueId val="{00000002-5E99-47CB-AD62-97A1DF6719AF}"/>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3-5E99-47CB-AD62-97A1DF6719AF}"/>
              </c:ext>
            </c:extLst>
          </c:dPt>
          <c:dPt>
            <c:idx val="3"/>
            <c:bubble3D val="0"/>
            <c:explosion val="26"/>
            <c:spPr>
              <a:solidFill>
                <a:schemeClr val="dk1">
                  <a:tint val="98500"/>
                </a:schemeClr>
              </a:solidFill>
              <a:ln w="19050">
                <a:solidFill>
                  <a:schemeClr val="lt1"/>
                </a:solidFill>
              </a:ln>
              <a:effectLst/>
            </c:spPr>
            <c:extLst>
              <c:ext xmlns:c16="http://schemas.microsoft.com/office/drawing/2014/chart" uri="{C3380CC4-5D6E-409C-BE32-E72D297353CC}">
                <c16:uniqueId val="{00000007-56C3-4AE5-937C-2AED0AC58FA8}"/>
              </c:ext>
            </c:extLst>
          </c:dPt>
          <c:dLbls>
            <c:dLbl>
              <c:idx val="0"/>
              <c:layout>
                <c:manualLayout>
                  <c:x val="3.7721840064538055E-2"/>
                  <c:y val="6.1907015758477235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1-5E99-47CB-AD62-97A1DF6719AF}"/>
                </c:ext>
              </c:extLst>
            </c:dLbl>
            <c:dLbl>
              <c:idx val="1"/>
              <c:layout>
                <c:manualLayout>
                  <c:x val="0.36402540666401562"/>
                  <c:y val="8.4689438521271074E-4"/>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2-5E99-47CB-AD62-97A1DF6719AF}"/>
                </c:ext>
              </c:extLst>
            </c:dLbl>
            <c:dLbl>
              <c:idx val="2"/>
              <c:layout>
                <c:manualLayout>
                  <c:x val="-4.0840773939642319E-2"/>
                  <c:y val="6.678654616113916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3-5E99-47CB-AD62-97A1DF6719AF}"/>
                </c:ext>
              </c:extLst>
            </c:dLbl>
            <c:dLbl>
              <c:idx val="3"/>
              <c:layout>
                <c:manualLayout>
                  <c:x val="3.7529092688297461E-2"/>
                  <c:y val="4.0740752621975101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7-56C3-4AE5-937C-2AED0AC58FA8}"/>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Sheet1!$A$2:$A$4</c:f>
              <c:strCache>
                <c:ptCount val="3"/>
                <c:pt idx="0">
                  <c:v>Burglary</c:v>
                </c:pt>
                <c:pt idx="1">
                  <c:v>Larceny</c:v>
                </c:pt>
                <c:pt idx="2">
                  <c:v>Motor Vehicle Theft</c:v>
                </c:pt>
              </c:strCache>
            </c:strRef>
          </c:cat>
          <c:val>
            <c:numRef>
              <c:f>Sheet1!$B$2:$B$4</c:f>
              <c:numCache>
                <c:formatCode>General</c:formatCode>
                <c:ptCount val="3"/>
                <c:pt idx="0">
                  <c:v>1246</c:v>
                </c:pt>
                <c:pt idx="1">
                  <c:v>5074</c:v>
                </c:pt>
                <c:pt idx="2">
                  <c:v>443</c:v>
                </c:pt>
              </c:numCache>
            </c:numRef>
          </c:val>
          <c:extLst>
            <c:ext xmlns:c16="http://schemas.microsoft.com/office/drawing/2014/chart" uri="{C3380CC4-5D6E-409C-BE32-E72D297353CC}">
              <c16:uniqueId val="{00000000-5E99-47CB-AD62-97A1DF6719AF}"/>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7785556102362212E-2"/>
          <c:y val="1.5158577218329465E-2"/>
          <c:w val="0.88658944389763783"/>
          <c:h val="0.88857709698127474"/>
        </c:manualLayout>
      </c:layout>
      <c:barChart>
        <c:barDir val="bar"/>
        <c:grouping val="clustered"/>
        <c:varyColors val="0"/>
        <c:ser>
          <c:idx val="0"/>
          <c:order val="0"/>
          <c:tx>
            <c:strRef>
              <c:f>Sheet1!$B$1</c:f>
              <c:strCache>
                <c:ptCount val="1"/>
                <c:pt idx="0">
                  <c:v>Rate per 1,000 youth</c:v>
                </c:pt>
              </c:strCache>
            </c:strRef>
          </c:tx>
          <c:spPr>
            <a:solidFill>
              <a:srgbClr val="C00000"/>
            </a:solidFill>
            <a:ln>
              <a:noFill/>
            </a:ln>
            <a:effectLst/>
          </c:spPr>
          <c:invertIfNegative val="0"/>
          <c:dLbls>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Somerset</c:v>
                </c:pt>
                <c:pt idx="2">
                  <c:v>Sussex</c:v>
                </c:pt>
                <c:pt idx="3">
                  <c:v>Morris</c:v>
                </c:pt>
                <c:pt idx="4">
                  <c:v>Ocean</c:v>
                </c:pt>
                <c:pt idx="5">
                  <c:v>Passaic</c:v>
                </c:pt>
                <c:pt idx="6">
                  <c:v>Middlesex</c:v>
                </c:pt>
                <c:pt idx="7">
                  <c:v>Gloucester</c:v>
                </c:pt>
                <c:pt idx="8">
                  <c:v>Union</c:v>
                </c:pt>
                <c:pt idx="9">
                  <c:v>Burlington</c:v>
                </c:pt>
                <c:pt idx="10">
                  <c:v>Bergen</c:v>
                </c:pt>
                <c:pt idx="11">
                  <c:v>Monmouth</c:v>
                </c:pt>
                <c:pt idx="12">
                  <c:v>Hudson</c:v>
                </c:pt>
                <c:pt idx="13">
                  <c:v>Salem</c:v>
                </c:pt>
                <c:pt idx="14">
                  <c:v>Atlantic</c:v>
                </c:pt>
                <c:pt idx="15">
                  <c:v>Essex</c:v>
                </c:pt>
                <c:pt idx="16">
                  <c:v>Warren</c:v>
                </c:pt>
                <c:pt idx="17">
                  <c:v>Camden</c:v>
                </c:pt>
                <c:pt idx="18">
                  <c:v>Mercer</c:v>
                </c:pt>
                <c:pt idx="19">
                  <c:v>Cumberland</c:v>
                </c:pt>
                <c:pt idx="20">
                  <c:v>Cape May</c:v>
                </c:pt>
              </c:strCache>
            </c:strRef>
          </c:cat>
          <c:val>
            <c:numRef>
              <c:f>Sheet1!$B$2:$B$22</c:f>
              <c:numCache>
                <c:formatCode>General</c:formatCode>
                <c:ptCount val="21"/>
                <c:pt idx="0">
                  <c:v>0.78259999999999996</c:v>
                </c:pt>
                <c:pt idx="1">
                  <c:v>1.0397700000000001</c:v>
                </c:pt>
                <c:pt idx="2">
                  <c:v>1.0717000000000001</c:v>
                </c:pt>
                <c:pt idx="3">
                  <c:v>1.1459600000000001</c:v>
                </c:pt>
                <c:pt idx="4">
                  <c:v>1.1575200000000001</c:v>
                </c:pt>
                <c:pt idx="5">
                  <c:v>1.5809</c:v>
                </c:pt>
                <c:pt idx="6">
                  <c:v>2.1857099999999998</c:v>
                </c:pt>
                <c:pt idx="7">
                  <c:v>2.2530600000000001</c:v>
                </c:pt>
                <c:pt idx="8">
                  <c:v>2.4234200000000001</c:v>
                </c:pt>
                <c:pt idx="9">
                  <c:v>2.5204599999999999</c:v>
                </c:pt>
                <c:pt idx="10">
                  <c:v>2.5415899999999998</c:v>
                </c:pt>
                <c:pt idx="11">
                  <c:v>2.6693199999999999</c:v>
                </c:pt>
                <c:pt idx="12">
                  <c:v>3.1207600000000002</c:v>
                </c:pt>
                <c:pt idx="13">
                  <c:v>3.4020800000000002</c:v>
                </c:pt>
                <c:pt idx="15">
                  <c:v>4.2535100000000003</c:v>
                </c:pt>
                <c:pt idx="16">
                  <c:v>4.2708700000000004</c:v>
                </c:pt>
                <c:pt idx="17">
                  <c:v>6.7025499999999996</c:v>
                </c:pt>
                <c:pt idx="18">
                  <c:v>7.0067399999999997</c:v>
                </c:pt>
                <c:pt idx="19">
                  <c:v>7.95573</c:v>
                </c:pt>
                <c:pt idx="20">
                  <c:v>33.877429999999997</c:v>
                </c:pt>
              </c:numCache>
            </c:numRef>
          </c:val>
          <c:extLst>
            <c:ext xmlns:c16="http://schemas.microsoft.com/office/drawing/2014/chart" uri="{C3380CC4-5D6E-409C-BE32-E72D297353CC}">
              <c16:uniqueId val="{00000000-C984-4440-AE17-A81DBF5F907F}"/>
            </c:ext>
          </c:extLst>
        </c:ser>
        <c:ser>
          <c:idx val="1"/>
          <c:order val="1"/>
          <c:tx>
            <c:strRef>
              <c:f>Sheet1!$C$1</c:f>
              <c:strCache>
                <c:ptCount val="1"/>
                <c:pt idx="0">
                  <c:v>County</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5-C984-4440-AE17-A81DBF5F907F}"/>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Somerset</c:v>
                </c:pt>
                <c:pt idx="2">
                  <c:v>Sussex</c:v>
                </c:pt>
                <c:pt idx="3">
                  <c:v>Morris</c:v>
                </c:pt>
                <c:pt idx="4">
                  <c:v>Ocean</c:v>
                </c:pt>
                <c:pt idx="5">
                  <c:v>Passaic</c:v>
                </c:pt>
                <c:pt idx="6">
                  <c:v>Middlesex</c:v>
                </c:pt>
                <c:pt idx="7">
                  <c:v>Gloucester</c:v>
                </c:pt>
                <c:pt idx="8">
                  <c:v>Union</c:v>
                </c:pt>
                <c:pt idx="9">
                  <c:v>Burlington</c:v>
                </c:pt>
                <c:pt idx="10">
                  <c:v>Bergen</c:v>
                </c:pt>
                <c:pt idx="11">
                  <c:v>Monmouth</c:v>
                </c:pt>
                <c:pt idx="12">
                  <c:v>Hudson</c:v>
                </c:pt>
                <c:pt idx="13">
                  <c:v>Salem</c:v>
                </c:pt>
                <c:pt idx="14">
                  <c:v>Atlantic</c:v>
                </c:pt>
                <c:pt idx="15">
                  <c:v>Essex</c:v>
                </c:pt>
                <c:pt idx="16">
                  <c:v>Warren</c:v>
                </c:pt>
                <c:pt idx="17">
                  <c:v>Camden</c:v>
                </c:pt>
                <c:pt idx="18">
                  <c:v>Mercer</c:v>
                </c:pt>
                <c:pt idx="19">
                  <c:v>Cumberland</c:v>
                </c:pt>
                <c:pt idx="20">
                  <c:v>Cape May</c:v>
                </c:pt>
              </c:strCache>
            </c:strRef>
          </c:cat>
          <c:val>
            <c:numRef>
              <c:f>Sheet1!$C$2:$C$22</c:f>
              <c:numCache>
                <c:formatCode>General</c:formatCode>
                <c:ptCount val="21"/>
                <c:pt idx="14">
                  <c:v>3.43</c:v>
                </c:pt>
              </c:numCache>
            </c:numRef>
          </c:val>
          <c:extLst>
            <c:ext xmlns:c16="http://schemas.microsoft.com/office/drawing/2014/chart" uri="{C3380CC4-5D6E-409C-BE32-E72D297353CC}">
              <c16:uniqueId val="{00000001-C984-4440-AE17-A81DBF5F907F}"/>
            </c:ext>
          </c:extLst>
        </c:ser>
        <c:ser>
          <c:idx val="2"/>
          <c:order val="2"/>
          <c:tx>
            <c:strRef>
              <c:f>Sheet1!$D$1</c:f>
              <c:strCache>
                <c:ptCount val="1"/>
                <c:pt idx="0">
                  <c:v>NJ Rate 4.19</c:v>
                </c:pt>
              </c:strCache>
            </c:strRef>
          </c:tx>
          <c:spPr>
            <a:no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Hunterdon</c:v>
                </c:pt>
                <c:pt idx="1">
                  <c:v>Somerset</c:v>
                </c:pt>
                <c:pt idx="2">
                  <c:v>Sussex</c:v>
                </c:pt>
                <c:pt idx="3">
                  <c:v>Morris</c:v>
                </c:pt>
                <c:pt idx="4">
                  <c:v>Ocean</c:v>
                </c:pt>
                <c:pt idx="5">
                  <c:v>Passaic</c:v>
                </c:pt>
                <c:pt idx="6">
                  <c:v>Middlesex</c:v>
                </c:pt>
                <c:pt idx="7">
                  <c:v>Gloucester</c:v>
                </c:pt>
                <c:pt idx="8">
                  <c:v>Union</c:v>
                </c:pt>
                <c:pt idx="9">
                  <c:v>Burlington</c:v>
                </c:pt>
                <c:pt idx="10">
                  <c:v>Bergen</c:v>
                </c:pt>
                <c:pt idx="11">
                  <c:v>Monmouth</c:v>
                </c:pt>
                <c:pt idx="12">
                  <c:v>Hudson</c:v>
                </c:pt>
                <c:pt idx="13">
                  <c:v>Salem</c:v>
                </c:pt>
                <c:pt idx="14">
                  <c:v>Atlantic</c:v>
                </c:pt>
                <c:pt idx="15">
                  <c:v>Essex</c:v>
                </c:pt>
                <c:pt idx="16">
                  <c:v>Warren</c:v>
                </c:pt>
                <c:pt idx="17">
                  <c:v>Camden</c:v>
                </c:pt>
                <c:pt idx="18">
                  <c:v>Mercer</c:v>
                </c:pt>
                <c:pt idx="19">
                  <c:v>Cumberland</c:v>
                </c:pt>
                <c:pt idx="20">
                  <c:v>Cape May</c:v>
                </c:pt>
              </c:strCache>
            </c:strRef>
          </c:cat>
          <c:val>
            <c:numRef>
              <c:f>Sheet1!$D$2:$D$22</c:f>
              <c:numCache>
                <c:formatCode>General</c:formatCode>
                <c:ptCount val="21"/>
                <c:pt idx="0">
                  <c:v>4.1863299999999999</c:v>
                </c:pt>
                <c:pt idx="1">
                  <c:v>4.1863299999999999</c:v>
                </c:pt>
                <c:pt idx="2">
                  <c:v>4.1863299999999999</c:v>
                </c:pt>
                <c:pt idx="3">
                  <c:v>4.1863299999999999</c:v>
                </c:pt>
                <c:pt idx="4">
                  <c:v>4.1863299999999999</c:v>
                </c:pt>
                <c:pt idx="5">
                  <c:v>4.1863299999999999</c:v>
                </c:pt>
                <c:pt idx="6">
                  <c:v>4.1863299999999999</c:v>
                </c:pt>
                <c:pt idx="7">
                  <c:v>4.1863299999999999</c:v>
                </c:pt>
                <c:pt idx="8">
                  <c:v>4.1863299999999999</c:v>
                </c:pt>
                <c:pt idx="9">
                  <c:v>4.1863299999999999</c:v>
                </c:pt>
                <c:pt idx="10">
                  <c:v>4.1863299999999999</c:v>
                </c:pt>
                <c:pt idx="11">
                  <c:v>4.1863299999999999</c:v>
                </c:pt>
                <c:pt idx="12">
                  <c:v>4.1863299999999999</c:v>
                </c:pt>
                <c:pt idx="13">
                  <c:v>4.1863299999999999</c:v>
                </c:pt>
                <c:pt idx="14">
                  <c:v>4.1863299999999999</c:v>
                </c:pt>
                <c:pt idx="15">
                  <c:v>4.1863299999999999</c:v>
                </c:pt>
                <c:pt idx="16">
                  <c:v>4.1863299999999999</c:v>
                </c:pt>
                <c:pt idx="17">
                  <c:v>4.1863299999999999</c:v>
                </c:pt>
                <c:pt idx="18">
                  <c:v>4.1863299999999999</c:v>
                </c:pt>
                <c:pt idx="19">
                  <c:v>4.1863299999999999</c:v>
                </c:pt>
                <c:pt idx="20">
                  <c:v>4.1863299999999999</c:v>
                </c:pt>
              </c:numCache>
            </c:numRef>
          </c:val>
          <c:extLst>
            <c:ext xmlns:c16="http://schemas.microsoft.com/office/drawing/2014/chart" uri="{C3380CC4-5D6E-409C-BE32-E72D297353CC}">
              <c16:uniqueId val="{00000002-C984-4440-AE17-A81DBF5F907F}"/>
            </c:ext>
          </c:extLst>
        </c:ser>
        <c:dLbls>
          <c:showLegendKey val="0"/>
          <c:showVal val="0"/>
          <c:showCatName val="0"/>
          <c:showSerName val="0"/>
          <c:showPercent val="0"/>
          <c:showBubbleSize val="0"/>
        </c:dLbls>
        <c:gapWidth val="182"/>
        <c:axId val="379078528"/>
        <c:axId val="379078920"/>
      </c:barChart>
      <c:catAx>
        <c:axId val="379078528"/>
        <c:scaling>
          <c:orientation val="minMax"/>
        </c:scaling>
        <c:delete val="0"/>
        <c:axPos val="l"/>
        <c:numFmt formatCode="General" sourceLinked="1"/>
        <c:majorTickMark val="none"/>
        <c:minorTickMark val="none"/>
        <c:tickLblPos val="nextTo"/>
        <c:spPr>
          <a:solidFill>
            <a:schemeClr val="bg1"/>
          </a:solid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078920"/>
        <c:crosses val="autoZero"/>
        <c:auto val="1"/>
        <c:lblAlgn val="ctr"/>
        <c:lblOffset val="100"/>
        <c:noMultiLvlLbl val="0"/>
      </c:catAx>
      <c:valAx>
        <c:axId val="379078920"/>
        <c:scaling>
          <c:orientation val="minMax"/>
        </c:scaling>
        <c:delete val="1"/>
        <c:axPos val="b"/>
        <c:numFmt formatCode="General" sourceLinked="1"/>
        <c:majorTickMark val="none"/>
        <c:minorTickMark val="none"/>
        <c:tickLblPos val="nextTo"/>
        <c:crossAx val="379078528"/>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12615206692913383"/>
          <c:y val="0.889045580568534"/>
          <c:w val="0.1667054625984252"/>
          <c:h val="4.06828759998543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3650793650793648E-2"/>
          <c:y val="8.0972833237696135E-2"/>
          <c:w val="0.93470836978710992"/>
          <c:h val="0.75557217131231635"/>
        </c:manualLayout>
      </c:layout>
      <c:lineChart>
        <c:grouping val="standard"/>
        <c:varyColors val="0"/>
        <c:ser>
          <c:idx val="0"/>
          <c:order val="0"/>
          <c:tx>
            <c:strRef>
              <c:f>Sheet1!$B$1</c:f>
              <c:strCache>
                <c:ptCount val="1"/>
                <c:pt idx="0">
                  <c:v>Atlantic County</c:v>
                </c:pt>
              </c:strCache>
            </c:strRef>
          </c:tx>
          <c:spPr>
            <a:ln w="28575" cap="rnd">
              <a:solidFill>
                <a:srgbClr val="C00000"/>
              </a:solidFill>
              <a:round/>
            </a:ln>
            <a:effectLst/>
          </c:spPr>
          <c:marker>
            <c:symbol val="square"/>
            <c:size val="5"/>
            <c:spPr>
              <a:solidFill>
                <a:srgbClr val="C00000"/>
              </a:solidFill>
              <a:ln w="9525">
                <a:solidFill>
                  <a:srgbClr val="C00000"/>
                </a:solidFill>
              </a:ln>
              <a:effectLst/>
            </c:spPr>
          </c:marker>
          <c:dLbls>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2018</c:v>
                </c:pt>
                <c:pt idx="1">
                  <c:v>2019</c:v>
                </c:pt>
                <c:pt idx="2">
                  <c:v>2020</c:v>
                </c:pt>
                <c:pt idx="3">
                  <c:v>2021</c:v>
                </c:pt>
                <c:pt idx="4">
                  <c:v>2022</c:v>
                </c:pt>
              </c:numCache>
            </c:numRef>
          </c:cat>
          <c:val>
            <c:numRef>
              <c:f>Sheet1!$B$2:$B$6</c:f>
              <c:numCache>
                <c:formatCode>General</c:formatCode>
                <c:ptCount val="5"/>
                <c:pt idx="0">
                  <c:v>11.57019</c:v>
                </c:pt>
                <c:pt idx="1">
                  <c:v>13.558529999999999</c:v>
                </c:pt>
                <c:pt idx="2">
                  <c:v>7.7</c:v>
                </c:pt>
                <c:pt idx="4">
                  <c:v>3.4252600000000002</c:v>
                </c:pt>
              </c:numCache>
            </c:numRef>
          </c:val>
          <c:smooth val="0"/>
          <c:extLst>
            <c:ext xmlns:c16="http://schemas.microsoft.com/office/drawing/2014/chart" uri="{C3380CC4-5D6E-409C-BE32-E72D297353CC}">
              <c16:uniqueId val="{00000000-C337-41A1-A164-B6645D0FA9D6}"/>
            </c:ext>
          </c:extLst>
        </c:ser>
        <c:ser>
          <c:idx val="1"/>
          <c:order val="1"/>
          <c:tx>
            <c:strRef>
              <c:f>Sheet1!$C$1</c:f>
              <c:strCache>
                <c:ptCount val="1"/>
                <c:pt idx="0">
                  <c:v>New Jersey</c:v>
                </c:pt>
              </c:strCache>
            </c:strRef>
          </c:tx>
          <c:spPr>
            <a:ln w="28575" cap="rnd">
              <a:solidFill>
                <a:schemeClr val="bg1">
                  <a:lumMod val="75000"/>
                </a:schemeClr>
              </a:solidFill>
              <a:round/>
            </a:ln>
            <a:effectLst/>
          </c:spPr>
          <c:marker>
            <c:symbol val="circle"/>
            <c:size val="5"/>
            <c:spPr>
              <a:solidFill>
                <a:schemeClr val="bg1">
                  <a:lumMod val="75000"/>
                </a:schemeClr>
              </a:solidFill>
              <a:ln w="9525">
                <a:solidFill>
                  <a:schemeClr val="bg1">
                    <a:lumMod val="75000"/>
                  </a:schemeClr>
                </a:solidFill>
              </a:ln>
              <a:effectLst/>
            </c:spPr>
          </c:marker>
          <c:dLbls>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2018</c:v>
                </c:pt>
                <c:pt idx="1">
                  <c:v>2019</c:v>
                </c:pt>
                <c:pt idx="2">
                  <c:v>2020</c:v>
                </c:pt>
                <c:pt idx="3">
                  <c:v>2021</c:v>
                </c:pt>
                <c:pt idx="4">
                  <c:v>2022</c:v>
                </c:pt>
              </c:numCache>
            </c:numRef>
          </c:cat>
          <c:val>
            <c:numRef>
              <c:f>Sheet1!$C$2:$C$6</c:f>
              <c:numCache>
                <c:formatCode>General</c:formatCode>
                <c:ptCount val="5"/>
                <c:pt idx="0">
                  <c:v>7.4523599999999997</c:v>
                </c:pt>
                <c:pt idx="1">
                  <c:v>7.5911299999999997</c:v>
                </c:pt>
                <c:pt idx="2">
                  <c:v>4.63103</c:v>
                </c:pt>
                <c:pt idx="4">
                  <c:v>4.1863299999999999</c:v>
                </c:pt>
              </c:numCache>
            </c:numRef>
          </c:val>
          <c:smooth val="0"/>
          <c:extLst>
            <c:ext xmlns:c16="http://schemas.microsoft.com/office/drawing/2014/chart" uri="{C3380CC4-5D6E-409C-BE32-E72D297353CC}">
              <c16:uniqueId val="{00000003-C337-41A1-A164-B6645D0FA9D6}"/>
            </c:ext>
          </c:extLst>
        </c:ser>
        <c:dLbls>
          <c:showLegendKey val="0"/>
          <c:showVal val="0"/>
          <c:showCatName val="0"/>
          <c:showSerName val="0"/>
          <c:showPercent val="0"/>
          <c:showBubbleSize val="0"/>
        </c:dLbls>
        <c:marker val="1"/>
        <c:smooth val="0"/>
        <c:axId val="379079704"/>
        <c:axId val="379080096"/>
      </c:lineChart>
      <c:catAx>
        <c:axId val="3790797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080096"/>
        <c:crosses val="autoZero"/>
        <c:auto val="1"/>
        <c:lblAlgn val="ctr"/>
        <c:lblOffset val="100"/>
        <c:noMultiLvlLbl val="0"/>
      </c:catAx>
      <c:valAx>
        <c:axId val="379080096"/>
        <c:scaling>
          <c:orientation val="minMax"/>
          <c:max val="32"/>
          <c:min val="0"/>
        </c:scaling>
        <c:delete val="1"/>
        <c:axPos val="l"/>
        <c:numFmt formatCode="General" sourceLinked="1"/>
        <c:majorTickMark val="none"/>
        <c:minorTickMark val="none"/>
        <c:tickLblPos val="nextTo"/>
        <c:crossAx val="379079704"/>
        <c:crosses val="autoZero"/>
        <c:crossBetween val="between"/>
      </c:valAx>
      <c:spPr>
        <a:noFill/>
        <a:ln>
          <a:noFill/>
        </a:ln>
        <a:effectLst/>
      </c:spPr>
    </c:plotArea>
    <c:legend>
      <c:legendPos val="r"/>
      <c:layout>
        <c:manualLayout>
          <c:xMode val="edge"/>
          <c:yMode val="edge"/>
          <c:x val="0.3811892263467066"/>
          <c:y val="6.8140319163664999E-3"/>
          <c:w val="0.56722347206599166"/>
          <c:h val="8.917039072145227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8853552868140534E-2"/>
          <c:y val="0"/>
          <c:w val="0.88658944389763783"/>
          <c:h val="0.91053357481892216"/>
        </c:manualLayout>
      </c:layout>
      <c:barChart>
        <c:barDir val="bar"/>
        <c:grouping val="clustered"/>
        <c:varyColors val="0"/>
        <c:ser>
          <c:idx val="0"/>
          <c:order val="0"/>
          <c:tx>
            <c:strRef>
              <c:f>Sheet1!$B$1</c:f>
              <c:strCache>
                <c:ptCount val="1"/>
                <c:pt idx="0">
                  <c:v>Vandalism Copy County</c:v>
                </c:pt>
              </c:strCache>
            </c:strRef>
          </c:tx>
          <c:spPr>
            <a:solidFill>
              <a:srgbClr val="FFFF00"/>
            </a:solidFill>
            <a:ln>
              <a:noFill/>
            </a:ln>
            <a:effectLst/>
          </c:spPr>
          <c:invertIfNegative val="0"/>
          <c:cat>
            <c:strRef>
              <c:f>Sheet1!$A$2:$A$22</c:f>
              <c:strCache>
                <c:ptCount val="21"/>
                <c:pt idx="0">
                  <c:v>Warren</c:v>
                </c:pt>
                <c:pt idx="1">
                  <c:v>Hunterdon</c:v>
                </c:pt>
                <c:pt idx="2">
                  <c:v>Salem</c:v>
                </c:pt>
                <c:pt idx="3">
                  <c:v>Cape May </c:v>
                </c:pt>
                <c:pt idx="4">
                  <c:v>Sussex</c:v>
                </c:pt>
                <c:pt idx="5">
                  <c:v>Atlantic</c:v>
                </c:pt>
                <c:pt idx="6">
                  <c:v>Morris</c:v>
                </c:pt>
                <c:pt idx="7">
                  <c:v>Gloucester </c:v>
                </c:pt>
                <c:pt idx="8">
                  <c:v>Passaic</c:v>
                </c:pt>
                <c:pt idx="9">
                  <c:v>Hudson </c:v>
                </c:pt>
                <c:pt idx="10">
                  <c:v>Somerset</c:v>
                </c:pt>
                <c:pt idx="11">
                  <c:v>Cumberland </c:v>
                </c:pt>
                <c:pt idx="12">
                  <c:v>Monmouth</c:v>
                </c:pt>
                <c:pt idx="13">
                  <c:v>Burlington</c:v>
                </c:pt>
                <c:pt idx="14">
                  <c:v>Ocean</c:v>
                </c:pt>
                <c:pt idx="15">
                  <c:v>Mercer</c:v>
                </c:pt>
                <c:pt idx="16">
                  <c:v>Bergen</c:v>
                </c:pt>
                <c:pt idx="17">
                  <c:v>Camden </c:v>
                </c:pt>
                <c:pt idx="18">
                  <c:v>Union</c:v>
                </c:pt>
                <c:pt idx="19">
                  <c:v>Middlesex</c:v>
                </c:pt>
                <c:pt idx="20">
                  <c:v>Essex </c:v>
                </c:pt>
              </c:strCache>
            </c:strRef>
          </c:cat>
          <c:val>
            <c:numRef>
              <c:f>Sheet1!$B$2:$B$22</c:f>
              <c:numCache>
                <c:formatCode>General</c:formatCode>
                <c:ptCount val="21"/>
                <c:pt idx="5">
                  <c:v>60</c:v>
                </c:pt>
              </c:numCache>
            </c:numRef>
          </c:val>
          <c:extLst>
            <c:ext xmlns:c16="http://schemas.microsoft.com/office/drawing/2014/chart" uri="{C3380CC4-5D6E-409C-BE32-E72D297353CC}">
              <c16:uniqueId val="{00000000-05E2-409C-AA14-41D62EE07F63}"/>
            </c:ext>
          </c:extLst>
        </c:ser>
        <c:ser>
          <c:idx val="1"/>
          <c:order val="1"/>
          <c:tx>
            <c:strRef>
              <c:f>Sheet1!$C$1</c:f>
              <c:strCache>
                <c:ptCount val="1"/>
                <c:pt idx="0">
                  <c:v>Vandalism</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Warren</c:v>
                </c:pt>
                <c:pt idx="1">
                  <c:v>Hunterdon</c:v>
                </c:pt>
                <c:pt idx="2">
                  <c:v>Salem</c:v>
                </c:pt>
                <c:pt idx="3">
                  <c:v>Cape May </c:v>
                </c:pt>
                <c:pt idx="4">
                  <c:v>Sussex</c:v>
                </c:pt>
                <c:pt idx="5">
                  <c:v>Atlantic</c:v>
                </c:pt>
                <c:pt idx="6">
                  <c:v>Morris</c:v>
                </c:pt>
                <c:pt idx="7">
                  <c:v>Gloucester </c:v>
                </c:pt>
                <c:pt idx="8">
                  <c:v>Passaic</c:v>
                </c:pt>
                <c:pt idx="9">
                  <c:v>Hudson </c:v>
                </c:pt>
                <c:pt idx="10">
                  <c:v>Somerset</c:v>
                </c:pt>
                <c:pt idx="11">
                  <c:v>Cumberland </c:v>
                </c:pt>
                <c:pt idx="12">
                  <c:v>Monmouth</c:v>
                </c:pt>
                <c:pt idx="13">
                  <c:v>Burlington</c:v>
                </c:pt>
                <c:pt idx="14">
                  <c:v>Ocean</c:v>
                </c:pt>
                <c:pt idx="15">
                  <c:v>Mercer</c:v>
                </c:pt>
                <c:pt idx="16">
                  <c:v>Bergen</c:v>
                </c:pt>
                <c:pt idx="17">
                  <c:v>Camden </c:v>
                </c:pt>
                <c:pt idx="18">
                  <c:v>Union</c:v>
                </c:pt>
                <c:pt idx="19">
                  <c:v>Middlesex</c:v>
                </c:pt>
                <c:pt idx="20">
                  <c:v>Essex </c:v>
                </c:pt>
              </c:strCache>
            </c:strRef>
          </c:cat>
          <c:val>
            <c:numRef>
              <c:f>Sheet1!$C$2:$C$22</c:f>
              <c:numCache>
                <c:formatCode>General</c:formatCode>
                <c:ptCount val="21"/>
                <c:pt idx="0">
                  <c:v>8</c:v>
                </c:pt>
                <c:pt idx="1">
                  <c:v>15</c:v>
                </c:pt>
                <c:pt idx="2">
                  <c:v>17</c:v>
                </c:pt>
                <c:pt idx="3">
                  <c:v>26</c:v>
                </c:pt>
                <c:pt idx="4">
                  <c:v>42</c:v>
                </c:pt>
                <c:pt idx="5">
                  <c:v>60</c:v>
                </c:pt>
                <c:pt idx="6">
                  <c:v>73</c:v>
                </c:pt>
                <c:pt idx="7">
                  <c:v>81</c:v>
                </c:pt>
                <c:pt idx="8">
                  <c:v>81</c:v>
                </c:pt>
                <c:pt idx="9">
                  <c:v>89</c:v>
                </c:pt>
                <c:pt idx="10">
                  <c:v>91</c:v>
                </c:pt>
                <c:pt idx="11">
                  <c:v>93</c:v>
                </c:pt>
                <c:pt idx="12">
                  <c:v>93</c:v>
                </c:pt>
                <c:pt idx="13">
                  <c:v>102</c:v>
                </c:pt>
                <c:pt idx="14">
                  <c:v>107</c:v>
                </c:pt>
                <c:pt idx="15">
                  <c:v>121</c:v>
                </c:pt>
                <c:pt idx="16">
                  <c:v>131</c:v>
                </c:pt>
                <c:pt idx="17">
                  <c:v>161</c:v>
                </c:pt>
                <c:pt idx="18">
                  <c:v>177</c:v>
                </c:pt>
                <c:pt idx="19">
                  <c:v>220</c:v>
                </c:pt>
                <c:pt idx="20">
                  <c:v>264</c:v>
                </c:pt>
              </c:numCache>
            </c:numRef>
          </c:val>
          <c:extLst>
            <c:ext xmlns:c16="http://schemas.microsoft.com/office/drawing/2014/chart" uri="{C3380CC4-5D6E-409C-BE32-E72D297353CC}">
              <c16:uniqueId val="{00000001-05E2-409C-AA14-41D62EE07F63}"/>
            </c:ext>
          </c:extLst>
        </c:ser>
        <c:ser>
          <c:idx val="2"/>
          <c:order val="2"/>
          <c:tx>
            <c:strRef>
              <c:f>Sheet1!$D$1</c:f>
              <c:strCache>
                <c:ptCount val="1"/>
                <c:pt idx="0">
                  <c:v>Violence</c:v>
                </c:pt>
              </c:strCache>
            </c:strRef>
          </c:tx>
          <c:spPr>
            <a:solidFill>
              <a:schemeClr val="bg1">
                <a:lumMod val="75000"/>
              </a:schemeClr>
            </a:solidFill>
            <a:ln>
              <a:noFill/>
            </a:ln>
            <a:effectLst/>
          </c:spPr>
          <c:invertIfNegative val="0"/>
          <c:dLbls>
            <c:dLbl>
              <c:idx val="3"/>
              <c:layout>
                <c:manualLayout>
                  <c:x val="0"/>
                  <c:y val="-2.26664327443230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D20D-46E6-A9E5-0C05D2081AAC}"/>
                </c:ext>
              </c:extLst>
            </c:dLbl>
            <c:dLbl>
              <c:idx val="20"/>
              <c:layout>
                <c:manualLayout>
                  <c:x val="-1.0407727330808165E-16"/>
                  <c:y val="-2.266643274432144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D20D-46E6-A9E5-0C05D2081AAC}"/>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Warren</c:v>
                </c:pt>
                <c:pt idx="1">
                  <c:v>Hunterdon</c:v>
                </c:pt>
                <c:pt idx="2">
                  <c:v>Salem</c:v>
                </c:pt>
                <c:pt idx="3">
                  <c:v>Cape May </c:v>
                </c:pt>
                <c:pt idx="4">
                  <c:v>Sussex</c:v>
                </c:pt>
                <c:pt idx="5">
                  <c:v>Atlantic</c:v>
                </c:pt>
                <c:pt idx="6">
                  <c:v>Morris</c:v>
                </c:pt>
                <c:pt idx="7">
                  <c:v>Gloucester </c:v>
                </c:pt>
                <c:pt idx="8">
                  <c:v>Passaic</c:v>
                </c:pt>
                <c:pt idx="9">
                  <c:v>Hudson </c:v>
                </c:pt>
                <c:pt idx="10">
                  <c:v>Somerset</c:v>
                </c:pt>
                <c:pt idx="11">
                  <c:v>Cumberland </c:v>
                </c:pt>
                <c:pt idx="12">
                  <c:v>Monmouth</c:v>
                </c:pt>
                <c:pt idx="13">
                  <c:v>Burlington</c:v>
                </c:pt>
                <c:pt idx="14">
                  <c:v>Ocean</c:v>
                </c:pt>
                <c:pt idx="15">
                  <c:v>Mercer</c:v>
                </c:pt>
                <c:pt idx="16">
                  <c:v>Bergen</c:v>
                </c:pt>
                <c:pt idx="17">
                  <c:v>Camden </c:v>
                </c:pt>
                <c:pt idx="18">
                  <c:v>Union</c:v>
                </c:pt>
                <c:pt idx="19">
                  <c:v>Middlesex</c:v>
                </c:pt>
                <c:pt idx="20">
                  <c:v>Essex </c:v>
                </c:pt>
              </c:strCache>
            </c:strRef>
          </c:cat>
          <c:val>
            <c:numRef>
              <c:f>Sheet1!$D$2:$D$22</c:f>
              <c:numCache>
                <c:formatCode>General</c:formatCode>
                <c:ptCount val="21"/>
                <c:pt idx="0">
                  <c:v>86</c:v>
                </c:pt>
                <c:pt idx="1">
                  <c:v>117</c:v>
                </c:pt>
                <c:pt idx="2">
                  <c:v>93</c:v>
                </c:pt>
                <c:pt idx="3">
                  <c:v>105</c:v>
                </c:pt>
                <c:pt idx="4">
                  <c:v>177</c:v>
                </c:pt>
                <c:pt idx="5">
                  <c:v>680</c:v>
                </c:pt>
                <c:pt idx="6">
                  <c:v>310</c:v>
                </c:pt>
                <c:pt idx="7">
                  <c:v>696</c:v>
                </c:pt>
                <c:pt idx="8">
                  <c:v>724</c:v>
                </c:pt>
                <c:pt idx="9">
                  <c:v>666</c:v>
                </c:pt>
                <c:pt idx="10">
                  <c:v>308</c:v>
                </c:pt>
                <c:pt idx="11">
                  <c:v>817</c:v>
                </c:pt>
                <c:pt idx="12">
                  <c:v>705</c:v>
                </c:pt>
                <c:pt idx="13">
                  <c:v>1118</c:v>
                </c:pt>
                <c:pt idx="14">
                  <c:v>611</c:v>
                </c:pt>
                <c:pt idx="15">
                  <c:v>811</c:v>
                </c:pt>
                <c:pt idx="16">
                  <c:v>568</c:v>
                </c:pt>
                <c:pt idx="17">
                  <c:v>1404</c:v>
                </c:pt>
                <c:pt idx="18">
                  <c:v>1296</c:v>
                </c:pt>
                <c:pt idx="19">
                  <c:v>1375</c:v>
                </c:pt>
                <c:pt idx="20">
                  <c:v>1863</c:v>
                </c:pt>
              </c:numCache>
            </c:numRef>
          </c:val>
          <c:extLst>
            <c:ext xmlns:c16="http://schemas.microsoft.com/office/drawing/2014/chart" uri="{C3380CC4-5D6E-409C-BE32-E72D297353CC}">
              <c16:uniqueId val="{00000000-18E5-4B78-A160-1AF82D68EB77}"/>
            </c:ext>
          </c:extLst>
        </c:ser>
        <c:ser>
          <c:idx val="3"/>
          <c:order val="3"/>
          <c:tx>
            <c:strRef>
              <c:f>Sheet1!$E$1</c:f>
              <c:strCache>
                <c:ptCount val="1"/>
                <c:pt idx="0">
                  <c:v> Violence Copy County </c:v>
                </c:pt>
              </c:strCache>
            </c:strRef>
          </c:tx>
          <c:spPr>
            <a:solidFill>
              <a:srgbClr val="FFFF00"/>
            </a:solidFill>
            <a:ln>
              <a:noFill/>
            </a:ln>
            <a:effectLst/>
          </c:spPr>
          <c:invertIfNegative val="0"/>
          <c:cat>
            <c:strRef>
              <c:f>Sheet1!$A$2:$A$22</c:f>
              <c:strCache>
                <c:ptCount val="21"/>
                <c:pt idx="0">
                  <c:v>Warren</c:v>
                </c:pt>
                <c:pt idx="1">
                  <c:v>Hunterdon</c:v>
                </c:pt>
                <c:pt idx="2">
                  <c:v>Salem</c:v>
                </c:pt>
                <c:pt idx="3">
                  <c:v>Cape May </c:v>
                </c:pt>
                <c:pt idx="4">
                  <c:v>Sussex</c:v>
                </c:pt>
                <c:pt idx="5">
                  <c:v>Atlantic</c:v>
                </c:pt>
                <c:pt idx="6">
                  <c:v>Morris</c:v>
                </c:pt>
                <c:pt idx="7">
                  <c:v>Gloucester </c:v>
                </c:pt>
                <c:pt idx="8">
                  <c:v>Passaic</c:v>
                </c:pt>
                <c:pt idx="9">
                  <c:v>Hudson </c:v>
                </c:pt>
                <c:pt idx="10">
                  <c:v>Somerset</c:v>
                </c:pt>
                <c:pt idx="11">
                  <c:v>Cumberland </c:v>
                </c:pt>
                <c:pt idx="12">
                  <c:v>Monmouth</c:v>
                </c:pt>
                <c:pt idx="13">
                  <c:v>Burlington</c:v>
                </c:pt>
                <c:pt idx="14">
                  <c:v>Ocean</c:v>
                </c:pt>
                <c:pt idx="15">
                  <c:v>Mercer</c:v>
                </c:pt>
                <c:pt idx="16">
                  <c:v>Bergen</c:v>
                </c:pt>
                <c:pt idx="17">
                  <c:v>Camden </c:v>
                </c:pt>
                <c:pt idx="18">
                  <c:v>Union</c:v>
                </c:pt>
                <c:pt idx="19">
                  <c:v>Middlesex</c:v>
                </c:pt>
                <c:pt idx="20">
                  <c:v>Essex </c:v>
                </c:pt>
              </c:strCache>
            </c:strRef>
          </c:cat>
          <c:val>
            <c:numRef>
              <c:f>Sheet1!$E$2:$E$22</c:f>
              <c:numCache>
                <c:formatCode>General</c:formatCode>
                <c:ptCount val="21"/>
                <c:pt idx="5">
                  <c:v>680</c:v>
                </c:pt>
              </c:numCache>
            </c:numRef>
          </c:val>
          <c:extLst>
            <c:ext xmlns:c16="http://schemas.microsoft.com/office/drawing/2014/chart" uri="{C3380CC4-5D6E-409C-BE32-E72D297353CC}">
              <c16:uniqueId val="{00000001-18E5-4B78-A160-1AF82D68EB77}"/>
            </c:ext>
          </c:extLst>
        </c:ser>
        <c:dLbls>
          <c:showLegendKey val="0"/>
          <c:showVal val="0"/>
          <c:showCatName val="0"/>
          <c:showSerName val="0"/>
          <c:showPercent val="0"/>
          <c:showBubbleSize val="0"/>
        </c:dLbls>
        <c:gapWidth val="0"/>
        <c:overlap val="-26"/>
        <c:axId val="378091760"/>
        <c:axId val="378092152"/>
      </c:barChart>
      <c:catAx>
        <c:axId val="3780917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2152"/>
        <c:crosses val="autoZero"/>
        <c:auto val="1"/>
        <c:lblAlgn val="ctr"/>
        <c:lblOffset val="100"/>
        <c:noMultiLvlLbl val="0"/>
      </c:catAx>
      <c:valAx>
        <c:axId val="378092152"/>
        <c:scaling>
          <c:orientation val="minMax"/>
        </c:scaling>
        <c:delete val="1"/>
        <c:axPos val="b"/>
        <c:numFmt formatCode="General" sourceLinked="1"/>
        <c:majorTickMark val="none"/>
        <c:minorTickMark val="none"/>
        <c:tickLblPos val="nextTo"/>
        <c:crossAx val="378091760"/>
        <c:crosses val="autoZero"/>
        <c:crossBetween val="between"/>
      </c:valAx>
      <c:spPr>
        <a:noFill/>
        <a:ln>
          <a:noFill/>
        </a:ln>
        <a:effectLst/>
      </c:spPr>
    </c:plotArea>
    <c:legend>
      <c:legendPos val="b"/>
      <c:legendEntry>
        <c:idx val="0"/>
        <c:delete val="1"/>
      </c:legendEntry>
      <c:legendEntry>
        <c:idx val="3"/>
        <c:delete val="1"/>
      </c:legendEntry>
      <c:layout>
        <c:manualLayout>
          <c:xMode val="edge"/>
          <c:yMode val="edge"/>
          <c:x val="0.42205814775776068"/>
          <c:y val="0.89705769353909204"/>
          <c:w val="0.15588370448447852"/>
          <c:h val="3.4460928205767669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Percentage Immunized</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2020</c:v>
                </c:pt>
                <c:pt idx="1">
                  <c:v>2021</c:v>
                </c:pt>
                <c:pt idx="2">
                  <c:v>2022</c:v>
                </c:pt>
                <c:pt idx="3">
                  <c:v>2023</c:v>
                </c:pt>
                <c:pt idx="4">
                  <c:v>2024</c:v>
                </c:pt>
              </c:numCache>
            </c:numRef>
          </c:cat>
          <c:val>
            <c:numRef>
              <c:f>Sheet1!$B$2:$B$6</c:f>
              <c:numCache>
                <c:formatCode>0.00</c:formatCode>
                <c:ptCount val="5"/>
                <c:pt idx="0">
                  <c:v>8.1999999999999993</c:v>
                </c:pt>
                <c:pt idx="1">
                  <c:v>8.3000000000000007</c:v>
                </c:pt>
                <c:pt idx="2">
                  <c:v>8.5</c:v>
                </c:pt>
                <c:pt idx="3">
                  <c:v>8.2146456482999994</c:v>
                </c:pt>
                <c:pt idx="4">
                  <c:v>7.7464122836999998</c:v>
                </c:pt>
              </c:numCache>
            </c:numRef>
          </c:val>
          <c:smooth val="0"/>
          <c:extLst>
            <c:ext xmlns:c16="http://schemas.microsoft.com/office/drawing/2014/chart" uri="{C3380CC4-5D6E-409C-BE32-E72D297353CC}">
              <c16:uniqueId val="{00000000-3FC5-478D-84CD-ACD7A997E8D7}"/>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max val="15"/>
          <c:min val="0"/>
        </c:scaling>
        <c:delete val="0"/>
        <c:axPos val="l"/>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105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668518545746315"/>
          <c:y val="2.7295378678279719E-2"/>
          <c:w val="0.85039762639412286"/>
          <c:h val="0.87923525460425567"/>
        </c:manualLayout>
      </c:layout>
      <c:barChart>
        <c:barDir val="bar"/>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Salem</c:v>
                </c:pt>
                <c:pt idx="2">
                  <c:v>Mercer</c:v>
                </c:pt>
                <c:pt idx="3">
                  <c:v>Morris</c:v>
                </c:pt>
                <c:pt idx="4">
                  <c:v>Hunterdon</c:v>
                </c:pt>
                <c:pt idx="5">
                  <c:v>Bergen</c:v>
                </c:pt>
                <c:pt idx="6">
                  <c:v>Cumberland</c:v>
                </c:pt>
                <c:pt idx="7">
                  <c:v>Somerset</c:v>
                </c:pt>
                <c:pt idx="8">
                  <c:v>Warren</c:v>
                </c:pt>
                <c:pt idx="9">
                  <c:v>Monmouth</c:v>
                </c:pt>
                <c:pt idx="10">
                  <c:v>Burlington</c:v>
                </c:pt>
                <c:pt idx="11">
                  <c:v>Sussex</c:v>
                </c:pt>
                <c:pt idx="12">
                  <c:v>Union</c:v>
                </c:pt>
                <c:pt idx="13">
                  <c:v>Camden</c:v>
                </c:pt>
                <c:pt idx="14">
                  <c:v>Atlantic</c:v>
                </c:pt>
                <c:pt idx="15">
                  <c:v>Essex</c:v>
                </c:pt>
                <c:pt idx="16">
                  <c:v>Gloucester</c:v>
                </c:pt>
                <c:pt idx="17">
                  <c:v>Passaic</c:v>
                </c:pt>
                <c:pt idx="18">
                  <c:v>Ocean</c:v>
                </c:pt>
                <c:pt idx="19">
                  <c:v>Middlesex</c:v>
                </c:pt>
                <c:pt idx="20">
                  <c:v>Hudson</c:v>
                </c:pt>
              </c:strCache>
            </c:strRef>
          </c:cat>
          <c:val>
            <c:numRef>
              <c:f>Sheet1!$B$2:$B$22</c:f>
              <c:numCache>
                <c:formatCode>General</c:formatCode>
                <c:ptCount val="21"/>
                <c:pt idx="14">
                  <c:v>7.7</c:v>
                </c:pt>
              </c:numCache>
            </c:numRef>
          </c:val>
          <c:extLst>
            <c:ext xmlns:c16="http://schemas.microsoft.com/office/drawing/2014/chart" uri="{C3380CC4-5D6E-409C-BE32-E72D297353CC}">
              <c16:uniqueId val="{00000000-1BAA-4B2A-844E-16DF638A171C}"/>
            </c:ext>
          </c:extLst>
        </c:ser>
        <c:ser>
          <c:idx val="1"/>
          <c:order val="1"/>
          <c:tx>
            <c:strRef>
              <c:f>Sheet1!$C$1</c:f>
              <c:strCache>
                <c:ptCount val="1"/>
                <c:pt idx="0">
                  <c:v>Rate of Associations per 10,000</c:v>
                </c:pt>
              </c:strCache>
            </c:strRef>
          </c:tx>
          <c:spPr>
            <a:solidFill>
              <a:srgbClr val="C00000"/>
            </a:solidFill>
            <a:ln>
              <a:noFill/>
            </a:ln>
            <a:effectLst/>
          </c:spPr>
          <c:invertIfNegative val="0"/>
          <c:dLbls>
            <c:dLbl>
              <c:idx val="1"/>
              <c:layout>
                <c:manualLayout>
                  <c:x val="0"/>
                  <c:y val="2.3148152367336024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1BAA-4B2A-844E-16DF638A171C}"/>
                </c:ext>
              </c:extLst>
            </c:dLbl>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Salem</c:v>
                </c:pt>
                <c:pt idx="2">
                  <c:v>Mercer</c:v>
                </c:pt>
                <c:pt idx="3">
                  <c:v>Morris</c:v>
                </c:pt>
                <c:pt idx="4">
                  <c:v>Hunterdon</c:v>
                </c:pt>
                <c:pt idx="5">
                  <c:v>Bergen</c:v>
                </c:pt>
                <c:pt idx="6">
                  <c:v>Cumberland</c:v>
                </c:pt>
                <c:pt idx="7">
                  <c:v>Somerset</c:v>
                </c:pt>
                <c:pt idx="8">
                  <c:v>Warren</c:v>
                </c:pt>
                <c:pt idx="9">
                  <c:v>Monmouth</c:v>
                </c:pt>
                <c:pt idx="10">
                  <c:v>Burlington</c:v>
                </c:pt>
                <c:pt idx="11">
                  <c:v>Sussex</c:v>
                </c:pt>
                <c:pt idx="12">
                  <c:v>Union</c:v>
                </c:pt>
                <c:pt idx="13">
                  <c:v>Camden</c:v>
                </c:pt>
                <c:pt idx="14">
                  <c:v>Atlantic</c:v>
                </c:pt>
                <c:pt idx="15">
                  <c:v>Essex</c:v>
                </c:pt>
                <c:pt idx="16">
                  <c:v>Gloucester</c:v>
                </c:pt>
                <c:pt idx="17">
                  <c:v>Passaic</c:v>
                </c:pt>
                <c:pt idx="18">
                  <c:v>Ocean</c:v>
                </c:pt>
                <c:pt idx="19">
                  <c:v>Middlesex</c:v>
                </c:pt>
                <c:pt idx="20">
                  <c:v>Hudson</c:v>
                </c:pt>
              </c:strCache>
            </c:strRef>
          </c:cat>
          <c:val>
            <c:numRef>
              <c:f>Sheet1!$C$2:$C$22</c:f>
              <c:numCache>
                <c:formatCode>General</c:formatCode>
                <c:ptCount val="21"/>
                <c:pt idx="0">
                  <c:v>12.230689623</c:v>
                </c:pt>
                <c:pt idx="1">
                  <c:v>11.222826921999999</c:v>
                </c:pt>
                <c:pt idx="2">
                  <c:v>10.883705020000001</c:v>
                </c:pt>
                <c:pt idx="3">
                  <c:v>10.098222829999999</c:v>
                </c:pt>
                <c:pt idx="4">
                  <c:v>9.5440411317000002</c:v>
                </c:pt>
                <c:pt idx="5">
                  <c:v>9.5196258409999999</c:v>
                </c:pt>
                <c:pt idx="6">
                  <c:v>9.4384450649999998</c:v>
                </c:pt>
                <c:pt idx="7">
                  <c:v>9.2869314648000003</c:v>
                </c:pt>
                <c:pt idx="8">
                  <c:v>8.6696589031000002</c:v>
                </c:pt>
                <c:pt idx="9">
                  <c:v>8.3984913706000004</c:v>
                </c:pt>
                <c:pt idx="10">
                  <c:v>8.3356846999999998</c:v>
                </c:pt>
                <c:pt idx="11">
                  <c:v>8.1762778010999995</c:v>
                </c:pt>
                <c:pt idx="12">
                  <c:v>8.1277507629999999</c:v>
                </c:pt>
                <c:pt idx="13">
                  <c:v>7.8469407432000002</c:v>
                </c:pt>
                <c:pt idx="15">
                  <c:v>7.4861068383999996</c:v>
                </c:pt>
                <c:pt idx="16">
                  <c:v>7.3568775310000003</c:v>
                </c:pt>
                <c:pt idx="17">
                  <c:v>7.0254401998000002</c:v>
                </c:pt>
                <c:pt idx="18">
                  <c:v>7.0108074292999998</c:v>
                </c:pt>
                <c:pt idx="19">
                  <c:v>6.1918641461000004</c:v>
                </c:pt>
                <c:pt idx="20">
                  <c:v>5.2529457067000003</c:v>
                </c:pt>
              </c:numCache>
            </c:numRef>
          </c:val>
          <c:extLst>
            <c:ext xmlns:c16="http://schemas.microsoft.com/office/drawing/2014/chart" uri="{C3380CC4-5D6E-409C-BE32-E72D297353CC}">
              <c16:uniqueId val="{00000002-1BAA-4B2A-844E-16DF638A171C}"/>
            </c:ext>
          </c:extLst>
        </c:ser>
        <c:ser>
          <c:idx val="2"/>
          <c:order val="2"/>
          <c:tx>
            <c:strRef>
              <c:f>Sheet1!$D$1</c:f>
              <c:strCache>
                <c:ptCount val="1"/>
                <c:pt idx="0">
                  <c:v>New Jersey Rate 8.1</c:v>
                </c:pt>
              </c:strCache>
            </c:strRef>
          </c:tx>
          <c:spPr>
            <a:noFill/>
            <a:ln>
              <a:noFill/>
            </a:ln>
            <a:effectLst/>
          </c:spPr>
          <c:invertIfNegative val="0"/>
          <c:trendline>
            <c:spPr>
              <a:ln w="19050" cap="rnd">
                <a:solidFill>
                  <a:schemeClr val="bg1">
                    <a:lumMod val="65000"/>
                  </a:schemeClr>
                </a:solidFill>
                <a:prstDash val="sysDot"/>
              </a:ln>
              <a:effectLst/>
            </c:spPr>
            <c:trendlineType val="linear"/>
            <c:dispRSqr val="0"/>
            <c:dispEq val="0"/>
          </c:trendline>
          <c:cat>
            <c:strRef>
              <c:f>Sheet1!$A$2:$A$22</c:f>
              <c:strCache>
                <c:ptCount val="21"/>
                <c:pt idx="0">
                  <c:v>Cape May</c:v>
                </c:pt>
                <c:pt idx="1">
                  <c:v>Salem</c:v>
                </c:pt>
                <c:pt idx="2">
                  <c:v>Mercer</c:v>
                </c:pt>
                <c:pt idx="3">
                  <c:v>Morris</c:v>
                </c:pt>
                <c:pt idx="4">
                  <c:v>Hunterdon</c:v>
                </c:pt>
                <c:pt idx="5">
                  <c:v>Bergen</c:v>
                </c:pt>
                <c:pt idx="6">
                  <c:v>Cumberland</c:v>
                </c:pt>
                <c:pt idx="7">
                  <c:v>Somerset</c:v>
                </c:pt>
                <c:pt idx="8">
                  <c:v>Warren</c:v>
                </c:pt>
                <c:pt idx="9">
                  <c:v>Monmouth</c:v>
                </c:pt>
                <c:pt idx="10">
                  <c:v>Burlington</c:v>
                </c:pt>
                <c:pt idx="11">
                  <c:v>Sussex</c:v>
                </c:pt>
                <c:pt idx="12">
                  <c:v>Union</c:v>
                </c:pt>
                <c:pt idx="13">
                  <c:v>Camden</c:v>
                </c:pt>
                <c:pt idx="14">
                  <c:v>Atlantic</c:v>
                </c:pt>
                <c:pt idx="15">
                  <c:v>Essex</c:v>
                </c:pt>
                <c:pt idx="16">
                  <c:v>Gloucester</c:v>
                </c:pt>
                <c:pt idx="17">
                  <c:v>Passaic</c:v>
                </c:pt>
                <c:pt idx="18">
                  <c:v>Ocean</c:v>
                </c:pt>
                <c:pt idx="19">
                  <c:v>Middlesex</c:v>
                </c:pt>
                <c:pt idx="20">
                  <c:v>Hudson</c:v>
                </c:pt>
              </c:strCache>
            </c:strRef>
          </c:cat>
          <c:val>
            <c:numRef>
              <c:f>Sheet1!$D$2:$D$22</c:f>
              <c:numCache>
                <c:formatCode>General</c:formatCode>
                <c:ptCount val="21"/>
                <c:pt idx="0">
                  <c:v>8.0790924483000008</c:v>
                </c:pt>
                <c:pt idx="1">
                  <c:v>8.0790924483000008</c:v>
                </c:pt>
                <c:pt idx="2">
                  <c:v>8.0790924483000008</c:v>
                </c:pt>
                <c:pt idx="3">
                  <c:v>8.0790924483000008</c:v>
                </c:pt>
                <c:pt idx="4">
                  <c:v>8.0790924483000008</c:v>
                </c:pt>
                <c:pt idx="5">
                  <c:v>8.0790924483000008</c:v>
                </c:pt>
                <c:pt idx="6">
                  <c:v>8.0790924483000008</c:v>
                </c:pt>
                <c:pt idx="7">
                  <c:v>8.0790924483000008</c:v>
                </c:pt>
                <c:pt idx="8">
                  <c:v>8.0790924483000008</c:v>
                </c:pt>
                <c:pt idx="9">
                  <c:v>8.0790924483000008</c:v>
                </c:pt>
                <c:pt idx="10">
                  <c:v>8.0790924483000008</c:v>
                </c:pt>
                <c:pt idx="11">
                  <c:v>8.0790924483000008</c:v>
                </c:pt>
                <c:pt idx="12">
                  <c:v>8.0790924483000008</c:v>
                </c:pt>
                <c:pt idx="13">
                  <c:v>8.0790924483000008</c:v>
                </c:pt>
                <c:pt idx="14">
                  <c:v>8.0790924483000008</c:v>
                </c:pt>
                <c:pt idx="15">
                  <c:v>8.0790924483000008</c:v>
                </c:pt>
                <c:pt idx="16">
                  <c:v>8.0790924483000008</c:v>
                </c:pt>
                <c:pt idx="17">
                  <c:v>8.0790924483000008</c:v>
                </c:pt>
                <c:pt idx="18">
                  <c:v>8.0790924483000008</c:v>
                </c:pt>
                <c:pt idx="19">
                  <c:v>8.0790924483000008</c:v>
                </c:pt>
                <c:pt idx="20">
                  <c:v>8.0790924483000008</c:v>
                </c:pt>
              </c:numCache>
            </c:numRef>
          </c:val>
          <c:extLst>
            <c:ext xmlns:c16="http://schemas.microsoft.com/office/drawing/2014/chart" uri="{C3380CC4-5D6E-409C-BE32-E72D297353CC}">
              <c16:uniqueId val="{00000003-1BAA-4B2A-844E-16DF638A171C}"/>
            </c:ext>
          </c:extLst>
        </c:ser>
        <c:dLbls>
          <c:showLegendKey val="0"/>
          <c:showVal val="0"/>
          <c:showCatName val="0"/>
          <c:showSerName val="0"/>
          <c:showPercent val="0"/>
          <c:showBubbleSize val="0"/>
        </c:dLbls>
        <c:gapWidth val="150"/>
        <c:axId val="379075784"/>
        <c:axId val="379076176"/>
      </c:barChart>
      <c:catAx>
        <c:axId val="37907578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076176"/>
        <c:crosses val="autoZero"/>
        <c:auto val="1"/>
        <c:lblAlgn val="ctr"/>
        <c:lblOffset val="100"/>
        <c:noMultiLvlLbl val="0"/>
      </c:catAx>
      <c:valAx>
        <c:axId val="379076176"/>
        <c:scaling>
          <c:orientation val="minMax"/>
        </c:scaling>
        <c:delete val="0"/>
        <c:axPos val="t"/>
        <c:numFmt formatCode="General" sourceLinked="1"/>
        <c:majorTickMark val="none"/>
        <c:minorTickMark val="none"/>
        <c:tickLblPos val="none"/>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075784"/>
        <c:crosses val="autoZero"/>
        <c:crossBetween val="between"/>
      </c:valAx>
      <c:spPr>
        <a:noFill/>
        <a:ln>
          <a:noFill/>
        </a:ln>
        <a:effectLst/>
      </c:spPr>
    </c:plotArea>
    <c:legend>
      <c:legendPos val="t"/>
      <c:legendEntry>
        <c:idx val="0"/>
        <c:delete val="1"/>
      </c:legendEntry>
      <c:legendEntry>
        <c:idx val="1"/>
        <c:delete val="1"/>
      </c:legendEntry>
      <c:legendEntry>
        <c:idx val="3"/>
        <c:delete val="1"/>
      </c:legendEntry>
      <c:layout>
        <c:manualLayout>
          <c:xMode val="edge"/>
          <c:yMode val="edge"/>
          <c:x val="0.49699893568213416"/>
          <c:y val="0.87962459137687043"/>
          <c:w val="0.23365767972704013"/>
          <c:h val="3.433466811432566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8853552868140534E-2"/>
          <c:y val="0"/>
          <c:w val="0.88658944389763783"/>
          <c:h val="0.91053357481892216"/>
        </c:manualLayout>
      </c:layout>
      <c:barChart>
        <c:barDir val="bar"/>
        <c:grouping val="clustered"/>
        <c:varyColors val="0"/>
        <c:ser>
          <c:idx val="1"/>
          <c:order val="0"/>
          <c:tx>
            <c:strRef>
              <c:f>Sheet1!$B$1</c:f>
              <c:strCache>
                <c:ptCount val="1"/>
                <c:pt idx="0">
                  <c:v>Rate</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Hudson</c:v>
                </c:pt>
                <c:pt idx="1">
                  <c:v>Morris</c:v>
                </c:pt>
                <c:pt idx="2">
                  <c:v>Bergen</c:v>
                </c:pt>
                <c:pt idx="3">
                  <c:v>Hunterdon</c:v>
                </c:pt>
                <c:pt idx="4">
                  <c:v>Passaic</c:v>
                </c:pt>
                <c:pt idx="5">
                  <c:v>Mercer</c:v>
                </c:pt>
                <c:pt idx="6">
                  <c:v>Middlesex</c:v>
                </c:pt>
                <c:pt idx="7">
                  <c:v>Somerset</c:v>
                </c:pt>
                <c:pt idx="8">
                  <c:v>Monmouth</c:v>
                </c:pt>
                <c:pt idx="9">
                  <c:v>Union</c:v>
                </c:pt>
                <c:pt idx="10">
                  <c:v>Ocean</c:v>
                </c:pt>
                <c:pt idx="11">
                  <c:v>Gloucester</c:v>
                </c:pt>
                <c:pt idx="12">
                  <c:v>Sussex</c:v>
                </c:pt>
                <c:pt idx="13">
                  <c:v>Burlington</c:v>
                </c:pt>
                <c:pt idx="14">
                  <c:v>Essex</c:v>
                </c:pt>
                <c:pt idx="15">
                  <c:v>Warren</c:v>
                </c:pt>
                <c:pt idx="16">
                  <c:v>Salem</c:v>
                </c:pt>
                <c:pt idx="17">
                  <c:v>Atlantic</c:v>
                </c:pt>
                <c:pt idx="18">
                  <c:v>Camden</c:v>
                </c:pt>
                <c:pt idx="19">
                  <c:v>Cape May</c:v>
                </c:pt>
                <c:pt idx="20">
                  <c:v>Cumberland</c:v>
                </c:pt>
                <c:pt idx="21">
                  <c:v>New Jersey</c:v>
                </c:pt>
              </c:strCache>
            </c:strRef>
          </c:cat>
          <c:val>
            <c:numRef>
              <c:f>Sheet1!$B$2:$B$23</c:f>
              <c:numCache>
                <c:formatCode>0.00</c:formatCode>
                <c:ptCount val="22"/>
                <c:pt idx="0">
                  <c:v>3.0271325732263965</c:v>
                </c:pt>
                <c:pt idx="1">
                  <c:v>3.594369970469744</c:v>
                </c:pt>
                <c:pt idx="2">
                  <c:v>3.6262113768757889</c:v>
                </c:pt>
                <c:pt idx="3">
                  <c:v>5.1254167899378711</c:v>
                </c:pt>
                <c:pt idx="4">
                  <c:v>5.4657960112418777</c:v>
                </c:pt>
                <c:pt idx="5">
                  <c:v>5.4878628577638322</c:v>
                </c:pt>
                <c:pt idx="6">
                  <c:v>5.797470349023957</c:v>
                </c:pt>
                <c:pt idx="7">
                  <c:v>5.897301537781197</c:v>
                </c:pt>
                <c:pt idx="8">
                  <c:v>6.0081730482699527</c:v>
                </c:pt>
                <c:pt idx="9">
                  <c:v>6.4768519185602509</c:v>
                </c:pt>
                <c:pt idx="10">
                  <c:v>7.5612357105601493</c:v>
                </c:pt>
                <c:pt idx="11">
                  <c:v>8.4148828600318772</c:v>
                </c:pt>
                <c:pt idx="12">
                  <c:v>8.6669125365258584</c:v>
                </c:pt>
                <c:pt idx="13">
                  <c:v>9.1776626088671094</c:v>
                </c:pt>
                <c:pt idx="14">
                  <c:v>9.2362820490348039</c:v>
                </c:pt>
                <c:pt idx="15">
                  <c:v>11.444244774425425</c:v>
                </c:pt>
                <c:pt idx="16">
                  <c:v>12.684450393600407</c:v>
                </c:pt>
                <c:pt idx="18">
                  <c:v>14.386615119562835</c:v>
                </c:pt>
                <c:pt idx="19">
                  <c:v>14.71397288055145</c:v>
                </c:pt>
                <c:pt idx="20">
                  <c:v>16.603924442815739</c:v>
                </c:pt>
                <c:pt idx="21">
                  <c:v>7.0967961214655295</c:v>
                </c:pt>
              </c:numCache>
            </c:numRef>
          </c:val>
          <c:extLst>
            <c:ext xmlns:c16="http://schemas.microsoft.com/office/drawing/2014/chart" uri="{C3380CC4-5D6E-409C-BE32-E72D297353CC}">
              <c16:uniqueId val="{00000001-C741-456B-9E2D-1E7DCD41CD62}"/>
            </c:ext>
          </c:extLst>
        </c:ser>
        <c:ser>
          <c:idx val="2"/>
          <c:order val="1"/>
          <c:tx>
            <c:strRef>
              <c:f>Sheet1!$C$1</c:f>
              <c:strCache>
                <c:ptCount val="1"/>
                <c:pt idx="0">
                  <c:v>County</c:v>
                </c:pt>
              </c:strCache>
            </c:strRef>
          </c:tx>
          <c:spPr>
            <a:solidFill>
              <a:schemeClr val="bg1">
                <a:lumMod val="75000"/>
              </a:schemeClr>
            </a:solidFill>
            <a:ln>
              <a:noFill/>
            </a:ln>
            <a:effectLst/>
          </c:spPr>
          <c:invertIfNegative val="0"/>
          <c:dLbls>
            <c:dLbl>
              <c:idx val="3"/>
              <c:layout>
                <c:manualLayout>
                  <c:x val="0"/>
                  <c:y val="-2.26664327443230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C741-456B-9E2D-1E7DCD41CD62}"/>
                </c:ext>
              </c:extLst>
            </c:dLbl>
            <c:dLbl>
              <c:idx val="20"/>
              <c:layout>
                <c:manualLayout>
                  <c:x val="-1.0407727330808165E-16"/>
                  <c:y val="-2.266643274432144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C741-456B-9E2D-1E7DCD41CD62}"/>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Hudson</c:v>
                </c:pt>
                <c:pt idx="1">
                  <c:v>Morris</c:v>
                </c:pt>
                <c:pt idx="2">
                  <c:v>Bergen</c:v>
                </c:pt>
                <c:pt idx="3">
                  <c:v>Hunterdon</c:v>
                </c:pt>
                <c:pt idx="4">
                  <c:v>Passaic</c:v>
                </c:pt>
                <c:pt idx="5">
                  <c:v>Mercer</c:v>
                </c:pt>
                <c:pt idx="6">
                  <c:v>Middlesex</c:v>
                </c:pt>
                <c:pt idx="7">
                  <c:v>Somerset</c:v>
                </c:pt>
                <c:pt idx="8">
                  <c:v>Monmouth</c:v>
                </c:pt>
                <c:pt idx="9">
                  <c:v>Union</c:v>
                </c:pt>
                <c:pt idx="10">
                  <c:v>Ocean</c:v>
                </c:pt>
                <c:pt idx="11">
                  <c:v>Gloucester</c:v>
                </c:pt>
                <c:pt idx="12">
                  <c:v>Sussex</c:v>
                </c:pt>
                <c:pt idx="13">
                  <c:v>Burlington</c:v>
                </c:pt>
                <c:pt idx="14">
                  <c:v>Essex</c:v>
                </c:pt>
                <c:pt idx="15">
                  <c:v>Warren</c:v>
                </c:pt>
                <c:pt idx="16">
                  <c:v>Salem</c:v>
                </c:pt>
                <c:pt idx="17">
                  <c:v>Atlantic</c:v>
                </c:pt>
                <c:pt idx="18">
                  <c:v>Camden</c:v>
                </c:pt>
                <c:pt idx="19">
                  <c:v>Cape May</c:v>
                </c:pt>
                <c:pt idx="20">
                  <c:v>Cumberland</c:v>
                </c:pt>
                <c:pt idx="21">
                  <c:v>New Jersey</c:v>
                </c:pt>
              </c:strCache>
            </c:strRef>
          </c:cat>
          <c:val>
            <c:numRef>
              <c:f>Sheet1!$C$2:$C$23</c:f>
              <c:numCache>
                <c:formatCode>General</c:formatCode>
                <c:ptCount val="22"/>
                <c:pt idx="17" formatCode="0.00">
                  <c:v>13.440392971849612</c:v>
                </c:pt>
              </c:numCache>
            </c:numRef>
          </c:val>
          <c:extLst>
            <c:ext xmlns:c16="http://schemas.microsoft.com/office/drawing/2014/chart" uri="{C3380CC4-5D6E-409C-BE32-E72D297353CC}">
              <c16:uniqueId val="{00000004-C741-456B-9E2D-1E7DCD41CD62}"/>
            </c:ext>
          </c:extLst>
        </c:ser>
        <c:dLbls>
          <c:showLegendKey val="0"/>
          <c:showVal val="0"/>
          <c:showCatName val="0"/>
          <c:showSerName val="0"/>
          <c:showPercent val="0"/>
          <c:showBubbleSize val="0"/>
        </c:dLbls>
        <c:gapWidth val="0"/>
        <c:overlap val="-22"/>
        <c:axId val="378091760"/>
        <c:axId val="378092152"/>
      </c:barChart>
      <c:catAx>
        <c:axId val="3780917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2152"/>
        <c:crosses val="autoZero"/>
        <c:auto val="1"/>
        <c:lblAlgn val="ctr"/>
        <c:lblOffset val="100"/>
        <c:noMultiLvlLbl val="0"/>
      </c:catAx>
      <c:valAx>
        <c:axId val="378092152"/>
        <c:scaling>
          <c:orientation val="minMax"/>
        </c:scaling>
        <c:delete val="1"/>
        <c:axPos val="b"/>
        <c:numFmt formatCode="0.00" sourceLinked="1"/>
        <c:majorTickMark val="none"/>
        <c:minorTickMark val="none"/>
        <c:tickLblPos val="nextTo"/>
        <c:crossAx val="37809176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DV incidents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2016</c:v>
                </c:pt>
                <c:pt idx="1">
                  <c:v>2017</c:v>
                </c:pt>
                <c:pt idx="2">
                  <c:v>2018</c:v>
                </c:pt>
                <c:pt idx="3">
                  <c:v>2019</c:v>
                </c:pt>
                <c:pt idx="4">
                  <c:v>2020</c:v>
                </c:pt>
              </c:numCache>
            </c:numRef>
          </c:cat>
          <c:val>
            <c:numRef>
              <c:f>Sheet1!$B$2:$B$6</c:f>
              <c:numCache>
                <c:formatCode>General</c:formatCode>
                <c:ptCount val="5"/>
                <c:pt idx="0">
                  <c:v>4563</c:v>
                </c:pt>
                <c:pt idx="1">
                  <c:v>3866</c:v>
                </c:pt>
                <c:pt idx="2">
                  <c:v>3826</c:v>
                </c:pt>
                <c:pt idx="3">
                  <c:v>3187</c:v>
                </c:pt>
                <c:pt idx="4">
                  <c:v>3557</c:v>
                </c:pt>
              </c:numCache>
            </c:numRef>
          </c:val>
          <c:smooth val="0"/>
          <c:extLst>
            <c:ext xmlns:c16="http://schemas.microsoft.com/office/drawing/2014/chart" uri="{C3380CC4-5D6E-409C-BE32-E72D297353CC}">
              <c16:uniqueId val="{00000000-B77B-4290-9C31-4B7F1C941F7C}"/>
            </c:ext>
          </c:extLst>
        </c:ser>
        <c:dLbls>
          <c:showLegendKey val="0"/>
          <c:showVal val="0"/>
          <c:showCatName val="0"/>
          <c:showSerName val="0"/>
          <c:showPercent val="0"/>
          <c:showBubbleSize val="0"/>
        </c:dLbls>
        <c:marker val="1"/>
        <c:smooth val="0"/>
        <c:axId val="379951400"/>
        <c:axId val="379951792"/>
      </c:lineChart>
      <c:catAx>
        <c:axId val="379951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1792"/>
        <c:crosses val="autoZero"/>
        <c:auto val="1"/>
        <c:lblAlgn val="ctr"/>
        <c:lblOffset val="100"/>
        <c:noMultiLvlLbl val="0"/>
      </c:catAx>
      <c:valAx>
        <c:axId val="3799517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140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tx>
            <c:strRef>
              <c:f>Sheet1!$B$1</c:f>
              <c:strCache>
                <c:ptCount val="1"/>
                <c:pt idx="0">
                  <c:v>2020</c:v>
                </c:pt>
              </c:strCache>
            </c:strRef>
          </c:tx>
          <c:dPt>
            <c:idx val="0"/>
            <c:bubble3D val="0"/>
            <c:spPr>
              <a:solidFill>
                <a:srgbClr val="C00000"/>
              </a:solidFill>
              <a:ln w="19050">
                <a:solidFill>
                  <a:schemeClr val="lt1"/>
                </a:solidFill>
              </a:ln>
              <a:effectLst/>
            </c:spPr>
            <c:extLst>
              <c:ext xmlns:c16="http://schemas.microsoft.com/office/drawing/2014/chart" uri="{C3380CC4-5D6E-409C-BE32-E72D297353CC}">
                <c16:uniqueId val="{0000000E-8FDA-461A-863D-0289773ABB37}"/>
              </c:ext>
            </c:extLst>
          </c:dPt>
          <c:dPt>
            <c:idx val="1"/>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F-8FDA-461A-863D-0289773ABB37}"/>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6-8FDA-461A-863D-0289773ABB37}"/>
              </c:ext>
            </c:extLst>
          </c:dPt>
          <c:dPt>
            <c:idx val="3"/>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09-8FDA-461A-863D-0289773ABB37}"/>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8-8FDA-461A-863D-0289773ABB37}"/>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7-8FDA-461A-863D-0289773ABB37}"/>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B-8FDA-461A-863D-0289773ABB37}"/>
              </c:ext>
            </c:extLst>
          </c:dPt>
          <c:dPt>
            <c:idx val="7"/>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5-8FDA-461A-863D-0289773ABB37}"/>
              </c:ext>
            </c:extLst>
          </c:dPt>
          <c:dPt>
            <c:idx val="8"/>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A-8FDA-461A-863D-0289773ABB37}"/>
              </c:ext>
            </c:extLst>
          </c:dPt>
          <c:dPt>
            <c:idx val="9"/>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4-8FDA-461A-863D-0289773ABB37}"/>
              </c:ext>
            </c:extLst>
          </c:dPt>
          <c:dPt>
            <c:idx val="10"/>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03-8FDA-461A-863D-0289773ABB37}"/>
              </c:ext>
            </c:extLst>
          </c:dPt>
          <c:dPt>
            <c:idx val="11"/>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2-8FDA-461A-863D-0289773ABB37}"/>
              </c:ext>
            </c:extLst>
          </c:dPt>
          <c:dPt>
            <c:idx val="12"/>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C-8FDA-461A-863D-0289773ABB37}"/>
              </c:ext>
            </c:extLst>
          </c:dPt>
          <c:dPt>
            <c:idx val="13"/>
            <c:bubble3D val="0"/>
            <c:spPr>
              <a:solidFill>
                <a:srgbClr val="C00000"/>
              </a:solidFill>
              <a:ln w="19050">
                <a:solidFill>
                  <a:schemeClr val="lt1"/>
                </a:solidFill>
              </a:ln>
              <a:effectLst/>
            </c:spPr>
            <c:extLst>
              <c:ext xmlns:c16="http://schemas.microsoft.com/office/drawing/2014/chart" uri="{C3380CC4-5D6E-409C-BE32-E72D297353CC}">
                <c16:uniqueId val="{0000000D-8FDA-461A-863D-0289773ABB37}"/>
              </c:ext>
            </c:extLst>
          </c:dPt>
          <c:dPt>
            <c:idx val="14"/>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1D-30ED-475B-86B2-3D1C58B1EF88}"/>
              </c:ext>
            </c:extLst>
          </c:dPt>
          <c:dPt>
            <c:idx val="15"/>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1F-30ED-475B-86B2-3D1C58B1EF88}"/>
              </c:ext>
            </c:extLst>
          </c:dPt>
          <c:dPt>
            <c:idx val="16"/>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21-30ED-475B-86B2-3D1C58B1EF88}"/>
              </c:ext>
            </c:extLst>
          </c:dPt>
          <c:dPt>
            <c:idx val="17"/>
            <c:bubble3D val="0"/>
            <c:spPr>
              <a:solidFill>
                <a:schemeClr val="tx1">
                  <a:lumMod val="75000"/>
                  <a:lumOff val="25000"/>
                </a:schemeClr>
              </a:solidFill>
              <a:ln w="19050">
                <a:solidFill>
                  <a:schemeClr val="lt1"/>
                </a:solidFill>
              </a:ln>
              <a:effectLst/>
            </c:spPr>
            <c:extLst>
              <c:ext xmlns:c16="http://schemas.microsoft.com/office/drawing/2014/chart" uri="{C3380CC4-5D6E-409C-BE32-E72D297353CC}">
                <c16:uniqueId val="{00000023-30ED-475B-86B2-3D1C58B1EF88}"/>
              </c:ext>
            </c:extLst>
          </c:dPt>
          <c:dPt>
            <c:idx val="18"/>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25-30ED-475B-86B2-3D1C58B1EF88}"/>
              </c:ext>
            </c:extLst>
          </c:dPt>
          <c:dLbls>
            <c:dLbl>
              <c:idx val="0"/>
              <c:layout>
                <c:manualLayout>
                  <c:x val="9.2187500000000006E-2"/>
                  <c:y val="-8.906249452125403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E-8FDA-461A-863D-0289773ABB37}"/>
                </c:ext>
              </c:extLst>
            </c:dLbl>
            <c:dLbl>
              <c:idx val="1"/>
              <c:layout>
                <c:manualLayout>
                  <c:x val="-0.13037919047428781"/>
                  <c:y val="-4.2187497404804625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F-8FDA-461A-863D-0289773ABB37}"/>
                </c:ext>
              </c:extLst>
            </c:dLbl>
            <c:dLbl>
              <c:idx val="2"/>
              <c:layout>
                <c:manualLayout>
                  <c:x val="-8.6601863573346621E-2"/>
                  <c:y val="-9.6093744088721469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6-8FDA-461A-863D-0289773ABB37}"/>
                </c:ext>
              </c:extLst>
            </c:dLbl>
            <c:dLbl>
              <c:idx val="3"/>
              <c:layout>
                <c:manualLayout>
                  <c:x val="-0.13570381888435126"/>
                  <c:y val="-6.7968745818851747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9-8FDA-461A-863D-0289773ABB37}"/>
                </c:ext>
              </c:extLst>
            </c:dLbl>
            <c:dLbl>
              <c:idx val="4"/>
              <c:layout>
                <c:manualLayout>
                  <c:x val="-7.4547943032020988E-2"/>
                  <c:y val="-8.2031244953786608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8-8FDA-461A-863D-0289773ABB37}"/>
                </c:ext>
              </c:extLst>
            </c:dLbl>
            <c:dLbl>
              <c:idx val="5"/>
              <c:layout>
                <c:manualLayout>
                  <c:x val="-6.9611350353862775E-2"/>
                  <c:y val="-0.1101562432236563"/>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7-8FDA-461A-863D-0289773ABB37}"/>
                </c:ext>
              </c:extLst>
            </c:dLbl>
            <c:dLbl>
              <c:idx val="6"/>
              <c:layout>
                <c:manualLayout>
                  <c:x val="1.6015356476230161E-2"/>
                  <c:y val="-8.203124495378662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B-8FDA-461A-863D-0289773ABB37}"/>
                </c:ext>
              </c:extLst>
            </c:dLbl>
            <c:dLbl>
              <c:idx val="7"/>
              <c:layout>
                <c:manualLayout>
                  <c:x val="8.9657106185378095E-3"/>
                  <c:y val="-9.843749394454393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5-8FDA-461A-863D-0289773ABB37}"/>
                </c:ext>
              </c:extLst>
            </c:dLbl>
            <c:dLbl>
              <c:idx val="8"/>
              <c:layout>
                <c:manualLayout>
                  <c:x val="7.2649818079855571E-2"/>
                  <c:y val="-7.4999995386319199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A-8FDA-461A-863D-0289773ABB37}"/>
                </c:ext>
              </c:extLst>
            </c:dLbl>
            <c:dLbl>
              <c:idx val="9"/>
              <c:layout>
                <c:manualLayout>
                  <c:x val="8.7875007528312565E-2"/>
                  <c:y val="-6.562499596302930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4-8FDA-461A-863D-0289773ABB37}"/>
                </c:ext>
              </c:extLst>
            </c:dLbl>
            <c:dLbl>
              <c:idx val="10"/>
              <c:layout>
                <c:manualLayout>
                  <c:x val="0.10817203717361332"/>
                  <c:y val="-6.328124610720681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8FDA-461A-863D-0289773ABB37}"/>
                </c:ext>
              </c:extLst>
            </c:dLbl>
            <c:dLbl>
              <c:idx val="11"/>
              <c:layout>
                <c:manualLayout>
                  <c:x val="8.097598616817453E-2"/>
                  <c:y val="-4.218749740480454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2-8FDA-461A-863D-0289773ABB37}"/>
                </c:ext>
              </c:extLst>
            </c:dLbl>
            <c:dLbl>
              <c:idx val="12"/>
              <c:layout>
                <c:manualLayout>
                  <c:x val="7.3843281326138613E-2"/>
                  <c:y val="-2.109374870240227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C-8FDA-461A-863D-0289773ABB37}"/>
                </c:ext>
              </c:extLst>
            </c:dLbl>
            <c:dLbl>
              <c:idx val="13"/>
              <c:layout>
                <c:manualLayout>
                  <c:x val="0.13100685079356278"/>
                  <c:y val="-7.26562455304967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D-8FDA-461A-863D-0289773ABB37}"/>
                </c:ext>
              </c:extLst>
            </c:dLbl>
            <c:dLbl>
              <c:idx val="14"/>
              <c:layout>
                <c:manualLayout>
                  <c:x val="6.3616425455842965E-2"/>
                  <c:y val="-5.624999653973947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1D-30ED-475B-86B2-3D1C58B1EF88}"/>
                </c:ext>
              </c:extLst>
            </c:dLbl>
            <c:dLbl>
              <c:idx val="15"/>
              <c:layout>
                <c:manualLayout>
                  <c:x val="-5.3260263172333698E-2"/>
                  <c:y val="6.0937496251384338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1F-30ED-475B-86B2-3D1C58B1EF88}"/>
                </c:ext>
              </c:extLst>
            </c:dLbl>
            <c:dLbl>
              <c:idx val="16"/>
              <c:layout>
                <c:manualLayout>
                  <c:x val="-9.1726008796796835E-2"/>
                  <c:y val="6.5624995963029287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21-30ED-475B-86B2-3D1C58B1EF88}"/>
                </c:ext>
              </c:extLst>
            </c:dLbl>
            <c:dLbl>
              <c:idx val="17"/>
              <c:layout>
                <c:manualLayout>
                  <c:x val="-0.10208217108030618"/>
                  <c:y val="9.3749994232898547E-3"/>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23-30ED-475B-86B2-3D1C58B1EF88}"/>
                </c:ext>
              </c:extLst>
            </c:dLbl>
            <c:dLbl>
              <c:idx val="18"/>
              <c:layout>
                <c:manualLayout>
                  <c:x val="7.6931491248926384E-2"/>
                  <c:y val="-0.11484374293530125"/>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25-30ED-475B-86B2-3D1C58B1EF88}"/>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Sheet1!$A$2:$A$8</c:f>
              <c:strCache>
                <c:ptCount val="7"/>
                <c:pt idx="0">
                  <c:v>Harassment</c:v>
                </c:pt>
                <c:pt idx="1">
                  <c:v>Assault</c:v>
                </c:pt>
                <c:pt idx="2">
                  <c:v>Criminal mischief</c:v>
                </c:pt>
                <c:pt idx="3">
                  <c:v>Contempt of Court</c:v>
                </c:pt>
                <c:pt idx="4">
                  <c:v>Terroristic Threats</c:v>
                </c:pt>
                <c:pt idx="5">
                  <c:v>Burglary</c:v>
                </c:pt>
                <c:pt idx="6">
                  <c:v>Other</c:v>
                </c:pt>
              </c:strCache>
            </c:strRef>
          </c:cat>
          <c:val>
            <c:numRef>
              <c:f>Sheet1!$B$2:$B$8</c:f>
              <c:numCache>
                <c:formatCode>General</c:formatCode>
                <c:ptCount val="7"/>
                <c:pt idx="0">
                  <c:v>2180</c:v>
                </c:pt>
                <c:pt idx="1">
                  <c:v>1032</c:v>
                </c:pt>
                <c:pt idx="2">
                  <c:v>179</c:v>
                </c:pt>
                <c:pt idx="3">
                  <c:v>123</c:v>
                </c:pt>
                <c:pt idx="4" formatCode="#,##0">
                  <c:v>95</c:v>
                </c:pt>
                <c:pt idx="5">
                  <c:v>29</c:v>
                </c:pt>
                <c:pt idx="6">
                  <c:v>69</c:v>
                </c:pt>
              </c:numCache>
            </c:numRef>
          </c:val>
          <c:extLst>
            <c:ext xmlns:c16="http://schemas.microsoft.com/office/drawing/2014/chart" uri="{C3380CC4-5D6E-409C-BE32-E72D297353CC}">
              <c16:uniqueId val="{00000000-8FDA-461A-863D-0289773ABB37}"/>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8350920828877963E-2"/>
          <c:y val="0.11532268134300505"/>
          <c:w val="0.90360912398324889"/>
          <c:h val="0.75769968729082504"/>
        </c:manualLayout>
      </c:layout>
      <c:barChart>
        <c:barDir val="col"/>
        <c:grouping val="clustered"/>
        <c:varyColors val="0"/>
        <c:ser>
          <c:idx val="0"/>
          <c:order val="0"/>
          <c:tx>
            <c:strRef>
              <c:f>Sheet1!$C$1</c:f>
              <c:strCache>
                <c:ptCount val="1"/>
                <c:pt idx="0">
                  <c:v># NEW COMPLAINTS FILED</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1-5BB4-4111-809D-3FAA7E056C4D}"/>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Salem</c:v>
                </c:pt>
                <c:pt idx="2">
                  <c:v>Warren</c:v>
                </c:pt>
                <c:pt idx="3">
                  <c:v>Cape May</c:v>
                </c:pt>
                <c:pt idx="4">
                  <c:v>Sussex</c:v>
                </c:pt>
                <c:pt idx="5">
                  <c:v>Somerset</c:v>
                </c:pt>
                <c:pt idx="6">
                  <c:v>Morris</c:v>
                </c:pt>
                <c:pt idx="7">
                  <c:v>Cumberland</c:v>
                </c:pt>
                <c:pt idx="8">
                  <c:v>Gloucester</c:v>
                </c:pt>
                <c:pt idx="9">
                  <c:v>Mercer</c:v>
                </c:pt>
                <c:pt idx="10">
                  <c:v>Atlantic</c:v>
                </c:pt>
                <c:pt idx="11">
                  <c:v>Monmouth</c:v>
                </c:pt>
                <c:pt idx="12">
                  <c:v>Union</c:v>
                </c:pt>
                <c:pt idx="13">
                  <c:v>Ocean</c:v>
                </c:pt>
                <c:pt idx="14">
                  <c:v>Burlington</c:v>
                </c:pt>
                <c:pt idx="15">
                  <c:v>Passaic</c:v>
                </c:pt>
                <c:pt idx="16">
                  <c:v>Bergen</c:v>
                </c:pt>
                <c:pt idx="17">
                  <c:v>Middlesex</c:v>
                </c:pt>
                <c:pt idx="18">
                  <c:v>Hudson</c:v>
                </c:pt>
                <c:pt idx="19">
                  <c:v>Essex </c:v>
                </c:pt>
                <c:pt idx="20">
                  <c:v>Camden</c:v>
                </c:pt>
              </c:strCache>
            </c:strRef>
          </c:cat>
          <c:val>
            <c:numRef>
              <c:f>Sheet1!$C$2:$C$22</c:f>
              <c:numCache>
                <c:formatCode>General</c:formatCode>
                <c:ptCount val="21"/>
                <c:pt idx="0">
                  <c:v>304</c:v>
                </c:pt>
                <c:pt idx="1">
                  <c:v>517</c:v>
                </c:pt>
                <c:pt idx="2">
                  <c:v>522</c:v>
                </c:pt>
                <c:pt idx="3">
                  <c:v>540</c:v>
                </c:pt>
                <c:pt idx="4">
                  <c:v>552</c:v>
                </c:pt>
                <c:pt idx="5">
                  <c:v>919</c:v>
                </c:pt>
                <c:pt idx="6">
                  <c:v>1193</c:v>
                </c:pt>
                <c:pt idx="7">
                  <c:v>1382</c:v>
                </c:pt>
                <c:pt idx="8">
                  <c:v>1735</c:v>
                </c:pt>
                <c:pt idx="9">
                  <c:v>1750</c:v>
                </c:pt>
                <c:pt idx="11">
                  <c:v>1856</c:v>
                </c:pt>
                <c:pt idx="12">
                  <c:v>2033</c:v>
                </c:pt>
                <c:pt idx="13">
                  <c:v>2297</c:v>
                </c:pt>
                <c:pt idx="14">
                  <c:v>2308</c:v>
                </c:pt>
                <c:pt idx="15">
                  <c:v>2538</c:v>
                </c:pt>
                <c:pt idx="16">
                  <c:v>2666</c:v>
                </c:pt>
                <c:pt idx="17">
                  <c:v>2820</c:v>
                </c:pt>
                <c:pt idx="18">
                  <c:v>2958</c:v>
                </c:pt>
                <c:pt idx="19">
                  <c:v>3813</c:v>
                </c:pt>
                <c:pt idx="20">
                  <c:v>3870</c:v>
                </c:pt>
              </c:numCache>
            </c:numRef>
          </c:val>
          <c:extLst>
            <c:ext xmlns:c16="http://schemas.microsoft.com/office/drawing/2014/chart" uri="{C3380CC4-5D6E-409C-BE32-E72D297353CC}">
              <c16:uniqueId val="{00000002-5BB4-4111-809D-3FAA7E056C4D}"/>
            </c:ext>
          </c:extLst>
        </c:ser>
        <c:ser>
          <c:idx val="1"/>
          <c:order val="1"/>
          <c:tx>
            <c:strRef>
              <c:f>Sheet1!$B$1</c:f>
              <c:strCache>
                <c:ptCount val="1"/>
                <c:pt idx="0">
                  <c:v>COUNTY COPY</c:v>
                </c:pt>
              </c:strCache>
            </c:strRef>
          </c:tx>
          <c:spPr>
            <a:solidFill>
              <a:srgbClr val="C00000"/>
            </a:solidFill>
            <a:ln>
              <a:noFill/>
            </a:ln>
            <a:effectLst/>
          </c:spPr>
          <c:invertIfNegative val="0"/>
          <c:dLbls>
            <c:dLbl>
              <c:idx val="1"/>
              <c:layout>
                <c:manualLayout>
                  <c:x val="0"/>
                  <c:y val="2.3148152367336024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5BB4-4111-809D-3FAA7E056C4D}"/>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Salem</c:v>
                </c:pt>
                <c:pt idx="2">
                  <c:v>Warren</c:v>
                </c:pt>
                <c:pt idx="3">
                  <c:v>Cape May</c:v>
                </c:pt>
                <c:pt idx="4">
                  <c:v>Sussex</c:v>
                </c:pt>
                <c:pt idx="5">
                  <c:v>Somerset</c:v>
                </c:pt>
                <c:pt idx="6">
                  <c:v>Morris</c:v>
                </c:pt>
                <c:pt idx="7">
                  <c:v>Cumberland</c:v>
                </c:pt>
                <c:pt idx="8">
                  <c:v>Gloucester</c:v>
                </c:pt>
                <c:pt idx="9">
                  <c:v>Mercer</c:v>
                </c:pt>
                <c:pt idx="10">
                  <c:v>Atlantic</c:v>
                </c:pt>
                <c:pt idx="11">
                  <c:v>Monmouth</c:v>
                </c:pt>
                <c:pt idx="12">
                  <c:v>Union</c:v>
                </c:pt>
                <c:pt idx="13">
                  <c:v>Ocean</c:v>
                </c:pt>
                <c:pt idx="14">
                  <c:v>Burlington</c:v>
                </c:pt>
                <c:pt idx="15">
                  <c:v>Passaic</c:v>
                </c:pt>
                <c:pt idx="16">
                  <c:v>Bergen</c:v>
                </c:pt>
                <c:pt idx="17">
                  <c:v>Middlesex</c:v>
                </c:pt>
                <c:pt idx="18">
                  <c:v>Hudson</c:v>
                </c:pt>
                <c:pt idx="19">
                  <c:v>Essex </c:v>
                </c:pt>
                <c:pt idx="20">
                  <c:v>Camden</c:v>
                </c:pt>
              </c:strCache>
            </c:strRef>
          </c:cat>
          <c:val>
            <c:numRef>
              <c:f>Sheet1!$B$2:$B$22</c:f>
              <c:numCache>
                <c:formatCode>General</c:formatCode>
                <c:ptCount val="21"/>
                <c:pt idx="10">
                  <c:v>1828</c:v>
                </c:pt>
              </c:numCache>
            </c:numRef>
          </c:val>
          <c:extLst>
            <c:ext xmlns:c16="http://schemas.microsoft.com/office/drawing/2014/chart" uri="{C3380CC4-5D6E-409C-BE32-E72D297353CC}">
              <c16:uniqueId val="{00000004-5BB4-4111-809D-3FAA7E056C4D}"/>
            </c:ext>
          </c:extLst>
        </c:ser>
        <c:dLbls>
          <c:showLegendKey val="0"/>
          <c:showVal val="0"/>
          <c:showCatName val="0"/>
          <c:showSerName val="0"/>
          <c:showPercent val="0"/>
          <c:showBubbleSize val="0"/>
        </c:dLbls>
        <c:gapWidth val="150"/>
        <c:axId val="379075784"/>
        <c:axId val="379076176"/>
      </c:barChart>
      <c:catAx>
        <c:axId val="3790757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076176"/>
        <c:crosses val="autoZero"/>
        <c:auto val="1"/>
        <c:lblAlgn val="ctr"/>
        <c:lblOffset val="100"/>
        <c:noMultiLvlLbl val="0"/>
      </c:catAx>
      <c:valAx>
        <c:axId val="379076176"/>
        <c:scaling>
          <c:orientation val="minMax"/>
        </c:scaling>
        <c:delete val="0"/>
        <c:axPos val="l"/>
        <c:numFmt formatCode="General" sourceLinked="1"/>
        <c:majorTickMark val="none"/>
        <c:minorTickMark val="none"/>
        <c:tickLblPos val="none"/>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07578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8853552868140534E-2"/>
          <c:y val="0"/>
          <c:w val="0.88658944389763783"/>
          <c:h val="0.95991504921782422"/>
        </c:manualLayout>
      </c:layout>
      <c:barChart>
        <c:barDir val="bar"/>
        <c:grouping val="clustered"/>
        <c:varyColors val="0"/>
        <c:ser>
          <c:idx val="0"/>
          <c:order val="0"/>
          <c:tx>
            <c:strRef>
              <c:f>Sheet1!$B$1</c:f>
              <c:strCache>
                <c:ptCount val="1"/>
                <c:pt idx="0">
                  <c:v>Males Copy County</c:v>
                </c:pt>
              </c:strCache>
            </c:strRef>
          </c:tx>
          <c:spPr>
            <a:solidFill>
              <a:srgbClr val="FFFF00"/>
            </a:solidFill>
            <a:ln>
              <a:noFill/>
            </a:ln>
            <a:effectLst/>
          </c:spPr>
          <c:invertIfNegative val="0"/>
          <c:cat>
            <c:strRef>
              <c:f>Sheet1!$A$2:$A$22</c:f>
              <c:strCache>
                <c:ptCount val="21"/>
                <c:pt idx="0">
                  <c:v>Cumberland </c:v>
                </c:pt>
                <c:pt idx="1">
                  <c:v>Atlantic</c:v>
                </c:pt>
                <c:pt idx="2">
                  <c:v>Passaic</c:v>
                </c:pt>
                <c:pt idx="3">
                  <c:v>Camden </c:v>
                </c:pt>
                <c:pt idx="4">
                  <c:v>Salem</c:v>
                </c:pt>
                <c:pt idx="5">
                  <c:v>Union</c:v>
                </c:pt>
                <c:pt idx="6">
                  <c:v>Essex </c:v>
                </c:pt>
                <c:pt idx="7">
                  <c:v>Warren</c:v>
                </c:pt>
                <c:pt idx="8">
                  <c:v>Ocean</c:v>
                </c:pt>
                <c:pt idx="9">
                  <c:v>Gloucester </c:v>
                </c:pt>
                <c:pt idx="10">
                  <c:v>Hudson </c:v>
                </c:pt>
                <c:pt idx="11">
                  <c:v>Sussex</c:v>
                </c:pt>
                <c:pt idx="12">
                  <c:v>Mercer</c:v>
                </c:pt>
                <c:pt idx="13">
                  <c:v>Burlington</c:v>
                </c:pt>
                <c:pt idx="14">
                  <c:v>Middlesex</c:v>
                </c:pt>
                <c:pt idx="15">
                  <c:v>Bergen</c:v>
                </c:pt>
                <c:pt idx="16">
                  <c:v>Cape May </c:v>
                </c:pt>
                <c:pt idx="17">
                  <c:v>Monmouth</c:v>
                </c:pt>
                <c:pt idx="18">
                  <c:v>Morris</c:v>
                </c:pt>
                <c:pt idx="19">
                  <c:v>Somerset</c:v>
                </c:pt>
                <c:pt idx="20">
                  <c:v>Hunterdon</c:v>
                </c:pt>
              </c:strCache>
            </c:strRef>
          </c:cat>
          <c:val>
            <c:numRef>
              <c:f>Sheet1!$B$2:$B$22</c:f>
              <c:numCache>
                <c:formatCode>General</c:formatCode>
                <c:ptCount val="21"/>
                <c:pt idx="1">
                  <c:v>61252</c:v>
                </c:pt>
              </c:numCache>
            </c:numRef>
          </c:val>
          <c:extLst>
            <c:ext xmlns:c16="http://schemas.microsoft.com/office/drawing/2014/chart" uri="{C3380CC4-5D6E-409C-BE32-E72D297353CC}">
              <c16:uniqueId val="{00000000-05E2-409C-AA14-41D62EE07F63}"/>
            </c:ext>
          </c:extLst>
        </c:ser>
        <c:ser>
          <c:idx val="1"/>
          <c:order val="1"/>
          <c:tx>
            <c:strRef>
              <c:f>Sheet1!$C$1</c:f>
              <c:strCache>
                <c:ptCount val="1"/>
                <c:pt idx="0">
                  <c:v>Males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 </c:v>
                </c:pt>
                <c:pt idx="1">
                  <c:v>Atlantic</c:v>
                </c:pt>
                <c:pt idx="2">
                  <c:v>Passaic</c:v>
                </c:pt>
                <c:pt idx="3">
                  <c:v>Camden </c:v>
                </c:pt>
                <c:pt idx="4">
                  <c:v>Salem</c:v>
                </c:pt>
                <c:pt idx="5">
                  <c:v>Union</c:v>
                </c:pt>
                <c:pt idx="6">
                  <c:v>Essex </c:v>
                </c:pt>
                <c:pt idx="7">
                  <c:v>Warren</c:v>
                </c:pt>
                <c:pt idx="8">
                  <c:v>Ocean</c:v>
                </c:pt>
                <c:pt idx="9">
                  <c:v>Gloucester </c:v>
                </c:pt>
                <c:pt idx="10">
                  <c:v>Hudson </c:v>
                </c:pt>
                <c:pt idx="11">
                  <c:v>Sussex</c:v>
                </c:pt>
                <c:pt idx="12">
                  <c:v>Mercer</c:v>
                </c:pt>
                <c:pt idx="13">
                  <c:v>Burlington</c:v>
                </c:pt>
                <c:pt idx="14">
                  <c:v>Middlesex</c:v>
                </c:pt>
                <c:pt idx="15">
                  <c:v>Bergen</c:v>
                </c:pt>
                <c:pt idx="16">
                  <c:v>Cape May </c:v>
                </c:pt>
                <c:pt idx="17">
                  <c:v>Monmouth</c:v>
                </c:pt>
                <c:pt idx="18">
                  <c:v>Morris</c:v>
                </c:pt>
                <c:pt idx="19">
                  <c:v>Somerset</c:v>
                </c:pt>
                <c:pt idx="20">
                  <c:v>Hunterdon</c:v>
                </c:pt>
              </c:strCache>
            </c:strRef>
          </c:cat>
          <c:val>
            <c:numRef>
              <c:f>Sheet1!$C$2:$C$22</c:f>
              <c:numCache>
                <c:formatCode>"$"#,##0_);[Red]\("$"#,##0\)</c:formatCode>
                <c:ptCount val="21"/>
                <c:pt idx="0">
                  <c:v>44193</c:v>
                </c:pt>
                <c:pt idx="1">
                  <c:v>61252</c:v>
                </c:pt>
                <c:pt idx="2">
                  <c:v>61377</c:v>
                </c:pt>
                <c:pt idx="3">
                  <c:v>66809</c:v>
                </c:pt>
                <c:pt idx="4">
                  <c:v>67089</c:v>
                </c:pt>
                <c:pt idx="5">
                  <c:v>69065</c:v>
                </c:pt>
                <c:pt idx="6">
                  <c:v>71089</c:v>
                </c:pt>
                <c:pt idx="7">
                  <c:v>71319</c:v>
                </c:pt>
                <c:pt idx="8">
                  <c:v>72333</c:v>
                </c:pt>
                <c:pt idx="9">
                  <c:v>73743</c:v>
                </c:pt>
                <c:pt idx="10">
                  <c:v>75785</c:v>
                </c:pt>
                <c:pt idx="11">
                  <c:v>80397</c:v>
                </c:pt>
                <c:pt idx="12" formatCode="_(&quot;$&quot;* #,##0_);_(&quot;$&quot;* \(#,##0\);_(&quot;$&quot;* &quot;-&quot;??_);_(@_)">
                  <c:v>80506</c:v>
                </c:pt>
                <c:pt idx="13">
                  <c:v>80699</c:v>
                </c:pt>
                <c:pt idx="14">
                  <c:v>83057</c:v>
                </c:pt>
                <c:pt idx="15">
                  <c:v>89729</c:v>
                </c:pt>
                <c:pt idx="16">
                  <c:v>92526</c:v>
                </c:pt>
                <c:pt idx="17">
                  <c:v>100632</c:v>
                </c:pt>
                <c:pt idx="18">
                  <c:v>101283</c:v>
                </c:pt>
                <c:pt idx="19">
                  <c:v>101760</c:v>
                </c:pt>
                <c:pt idx="20">
                  <c:v>102871</c:v>
                </c:pt>
              </c:numCache>
            </c:numRef>
          </c:val>
          <c:extLst>
            <c:ext xmlns:c16="http://schemas.microsoft.com/office/drawing/2014/chart" uri="{C3380CC4-5D6E-409C-BE32-E72D297353CC}">
              <c16:uniqueId val="{00000001-05E2-409C-AA14-41D62EE07F63}"/>
            </c:ext>
          </c:extLst>
        </c:ser>
        <c:ser>
          <c:idx val="2"/>
          <c:order val="2"/>
          <c:tx>
            <c:strRef>
              <c:f>Sheet1!$D$1</c:f>
              <c:strCache>
                <c:ptCount val="1"/>
                <c:pt idx="0">
                  <c:v>Females</c:v>
                </c:pt>
              </c:strCache>
            </c:strRef>
          </c:tx>
          <c:spPr>
            <a:solidFill>
              <a:schemeClr val="bg1">
                <a:lumMod val="75000"/>
              </a:schemeClr>
            </a:solidFill>
            <a:ln>
              <a:noFill/>
            </a:ln>
            <a:effectLst/>
          </c:spPr>
          <c:invertIfNegative val="0"/>
          <c:dLbls>
            <c:dLbl>
              <c:idx val="3"/>
              <c:layout>
                <c:manualLayout>
                  <c:x val="0"/>
                  <c:y val="-2.26664327443230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D20D-46E6-A9E5-0C05D2081AAC}"/>
                </c:ext>
              </c:extLst>
            </c:dLbl>
            <c:dLbl>
              <c:idx val="20"/>
              <c:layout>
                <c:manualLayout>
                  <c:x val="-1.0407727330808165E-16"/>
                  <c:y val="-2.266643274432144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D20D-46E6-A9E5-0C05D2081AAC}"/>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 </c:v>
                </c:pt>
                <c:pt idx="1">
                  <c:v>Atlantic</c:v>
                </c:pt>
                <c:pt idx="2">
                  <c:v>Passaic</c:v>
                </c:pt>
                <c:pt idx="3">
                  <c:v>Camden </c:v>
                </c:pt>
                <c:pt idx="4">
                  <c:v>Salem</c:v>
                </c:pt>
                <c:pt idx="5">
                  <c:v>Union</c:v>
                </c:pt>
                <c:pt idx="6">
                  <c:v>Essex </c:v>
                </c:pt>
                <c:pt idx="7">
                  <c:v>Warren</c:v>
                </c:pt>
                <c:pt idx="8">
                  <c:v>Ocean</c:v>
                </c:pt>
                <c:pt idx="9">
                  <c:v>Gloucester </c:v>
                </c:pt>
                <c:pt idx="10">
                  <c:v>Hudson </c:v>
                </c:pt>
                <c:pt idx="11">
                  <c:v>Sussex</c:v>
                </c:pt>
                <c:pt idx="12">
                  <c:v>Mercer</c:v>
                </c:pt>
                <c:pt idx="13">
                  <c:v>Burlington</c:v>
                </c:pt>
                <c:pt idx="14">
                  <c:v>Middlesex</c:v>
                </c:pt>
                <c:pt idx="15">
                  <c:v>Bergen</c:v>
                </c:pt>
                <c:pt idx="16">
                  <c:v>Cape May </c:v>
                </c:pt>
                <c:pt idx="17">
                  <c:v>Monmouth</c:v>
                </c:pt>
                <c:pt idx="18">
                  <c:v>Morris</c:v>
                </c:pt>
                <c:pt idx="19">
                  <c:v>Somerset</c:v>
                </c:pt>
                <c:pt idx="20">
                  <c:v>Hunterdon</c:v>
                </c:pt>
              </c:strCache>
            </c:strRef>
          </c:cat>
          <c:val>
            <c:numRef>
              <c:f>Sheet1!$D$2:$D$22</c:f>
              <c:numCache>
                <c:formatCode>"$"#,##0_);[Red]\("$"#,##0\)</c:formatCode>
                <c:ptCount val="21"/>
                <c:pt idx="0">
                  <c:v>40386</c:v>
                </c:pt>
                <c:pt idx="1">
                  <c:v>53469</c:v>
                </c:pt>
                <c:pt idx="2">
                  <c:v>51479</c:v>
                </c:pt>
                <c:pt idx="3">
                  <c:v>57069</c:v>
                </c:pt>
                <c:pt idx="4">
                  <c:v>56942</c:v>
                </c:pt>
                <c:pt idx="5">
                  <c:v>61502</c:v>
                </c:pt>
                <c:pt idx="6">
                  <c:v>61523</c:v>
                </c:pt>
                <c:pt idx="7">
                  <c:v>62848</c:v>
                </c:pt>
                <c:pt idx="8">
                  <c:v>61112</c:v>
                </c:pt>
                <c:pt idx="9">
                  <c:v>63620</c:v>
                </c:pt>
                <c:pt idx="10">
                  <c:v>69718</c:v>
                </c:pt>
                <c:pt idx="11">
                  <c:v>62436</c:v>
                </c:pt>
                <c:pt idx="12" formatCode="_(&quot;$&quot;* #,##0_);_(&quot;$&quot;* \(#,##0\);_(&quot;$&quot;* &quot;-&quot;??_);_(@_)">
                  <c:v>64064</c:v>
                </c:pt>
                <c:pt idx="13">
                  <c:v>63780</c:v>
                </c:pt>
                <c:pt idx="14">
                  <c:v>64840</c:v>
                </c:pt>
                <c:pt idx="15">
                  <c:v>71707</c:v>
                </c:pt>
                <c:pt idx="16">
                  <c:v>62029</c:v>
                </c:pt>
                <c:pt idx="17">
                  <c:v>74078</c:v>
                </c:pt>
                <c:pt idx="18">
                  <c:v>80133</c:v>
                </c:pt>
                <c:pt idx="19">
                  <c:v>77864</c:v>
                </c:pt>
                <c:pt idx="20">
                  <c:v>81235</c:v>
                </c:pt>
              </c:numCache>
            </c:numRef>
          </c:val>
          <c:extLst>
            <c:ext xmlns:c16="http://schemas.microsoft.com/office/drawing/2014/chart" uri="{C3380CC4-5D6E-409C-BE32-E72D297353CC}">
              <c16:uniqueId val="{00000000-18E5-4B78-A160-1AF82D68EB77}"/>
            </c:ext>
          </c:extLst>
        </c:ser>
        <c:ser>
          <c:idx val="3"/>
          <c:order val="3"/>
          <c:tx>
            <c:strRef>
              <c:f>Sheet1!$E$1</c:f>
              <c:strCache>
                <c:ptCount val="1"/>
                <c:pt idx="0">
                  <c:v>Females Copy County</c:v>
                </c:pt>
              </c:strCache>
            </c:strRef>
          </c:tx>
          <c:spPr>
            <a:solidFill>
              <a:srgbClr val="FFFF00"/>
            </a:solidFill>
            <a:ln>
              <a:noFill/>
            </a:ln>
            <a:effectLst/>
          </c:spPr>
          <c:invertIfNegative val="0"/>
          <c:cat>
            <c:strRef>
              <c:f>Sheet1!$A$2:$A$22</c:f>
              <c:strCache>
                <c:ptCount val="21"/>
                <c:pt idx="0">
                  <c:v>Cumberland </c:v>
                </c:pt>
                <c:pt idx="1">
                  <c:v>Atlantic</c:v>
                </c:pt>
                <c:pt idx="2">
                  <c:v>Passaic</c:v>
                </c:pt>
                <c:pt idx="3">
                  <c:v>Camden </c:v>
                </c:pt>
                <c:pt idx="4">
                  <c:v>Salem</c:v>
                </c:pt>
                <c:pt idx="5">
                  <c:v>Union</c:v>
                </c:pt>
                <c:pt idx="6">
                  <c:v>Essex </c:v>
                </c:pt>
                <c:pt idx="7">
                  <c:v>Warren</c:v>
                </c:pt>
                <c:pt idx="8">
                  <c:v>Ocean</c:v>
                </c:pt>
                <c:pt idx="9">
                  <c:v>Gloucester </c:v>
                </c:pt>
                <c:pt idx="10">
                  <c:v>Hudson </c:v>
                </c:pt>
                <c:pt idx="11">
                  <c:v>Sussex</c:v>
                </c:pt>
                <c:pt idx="12">
                  <c:v>Mercer</c:v>
                </c:pt>
                <c:pt idx="13">
                  <c:v>Burlington</c:v>
                </c:pt>
                <c:pt idx="14">
                  <c:v>Middlesex</c:v>
                </c:pt>
                <c:pt idx="15">
                  <c:v>Bergen</c:v>
                </c:pt>
                <c:pt idx="16">
                  <c:v>Cape May </c:v>
                </c:pt>
                <c:pt idx="17">
                  <c:v>Monmouth</c:v>
                </c:pt>
                <c:pt idx="18">
                  <c:v>Morris</c:v>
                </c:pt>
                <c:pt idx="19">
                  <c:v>Somerset</c:v>
                </c:pt>
                <c:pt idx="20">
                  <c:v>Hunterdon</c:v>
                </c:pt>
              </c:strCache>
            </c:strRef>
          </c:cat>
          <c:val>
            <c:numRef>
              <c:f>Sheet1!$E$2:$E$22</c:f>
              <c:numCache>
                <c:formatCode>General</c:formatCode>
                <c:ptCount val="21"/>
                <c:pt idx="1">
                  <c:v>53469</c:v>
                </c:pt>
              </c:numCache>
            </c:numRef>
          </c:val>
          <c:extLst>
            <c:ext xmlns:c16="http://schemas.microsoft.com/office/drawing/2014/chart" uri="{C3380CC4-5D6E-409C-BE32-E72D297353CC}">
              <c16:uniqueId val="{00000001-18E5-4B78-A160-1AF82D68EB77}"/>
            </c:ext>
          </c:extLst>
        </c:ser>
        <c:dLbls>
          <c:showLegendKey val="0"/>
          <c:showVal val="0"/>
          <c:showCatName val="0"/>
          <c:showSerName val="0"/>
          <c:showPercent val="0"/>
          <c:showBubbleSize val="0"/>
        </c:dLbls>
        <c:gapWidth val="0"/>
        <c:overlap val="-26"/>
        <c:axId val="378091760"/>
        <c:axId val="378092152"/>
      </c:barChart>
      <c:catAx>
        <c:axId val="3780917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2152"/>
        <c:crosses val="autoZero"/>
        <c:auto val="1"/>
        <c:lblAlgn val="ctr"/>
        <c:lblOffset val="100"/>
        <c:noMultiLvlLbl val="0"/>
      </c:catAx>
      <c:valAx>
        <c:axId val="378092152"/>
        <c:scaling>
          <c:orientation val="minMax"/>
        </c:scaling>
        <c:delete val="1"/>
        <c:axPos val="b"/>
        <c:numFmt formatCode="General" sourceLinked="1"/>
        <c:majorTickMark val="none"/>
        <c:minorTickMark val="none"/>
        <c:tickLblPos val="nextTo"/>
        <c:crossAx val="378091760"/>
        <c:crosses val="autoZero"/>
        <c:crossBetween val="between"/>
      </c:valAx>
      <c:spPr>
        <a:noFill/>
        <a:ln>
          <a:noFill/>
        </a:ln>
        <a:effectLst/>
      </c:spPr>
    </c:plotArea>
    <c:legend>
      <c:legendPos val="b"/>
      <c:legendEntry>
        <c:idx val="0"/>
        <c:delete val="1"/>
      </c:legendEntry>
      <c:legendEntry>
        <c:idx val="3"/>
        <c:delete val="1"/>
      </c:legendEntry>
      <c:layout>
        <c:manualLayout>
          <c:xMode val="edge"/>
          <c:yMode val="edge"/>
          <c:x val="0.72774467679945487"/>
          <c:y val="0"/>
          <c:w val="0.18268745077319054"/>
          <c:h val="2.2096611840970112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4471982108715501E-2"/>
          <c:y val="6.6885722930692157E-2"/>
          <c:w val="0.90998286138149154"/>
          <c:h val="0.82810590063910949"/>
        </c:manualLayout>
      </c:layout>
      <c:lineChart>
        <c:grouping val="standard"/>
        <c:varyColors val="0"/>
        <c:ser>
          <c:idx val="0"/>
          <c:order val="0"/>
          <c:tx>
            <c:strRef>
              <c:f>Sheet1!$B$1</c:f>
              <c:strCache>
                <c:ptCount val="1"/>
                <c:pt idx="0">
                  <c:v>Males</c:v>
                </c:pt>
              </c:strCache>
            </c:strRef>
          </c:tx>
          <c:spPr>
            <a:ln w="28575" cap="rnd">
              <a:solidFill>
                <a:srgbClr val="C00000"/>
              </a:solidFill>
              <a:round/>
            </a:ln>
            <a:effectLst/>
          </c:spPr>
          <c:marker>
            <c:symbol val="squar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2019</c:v>
                </c:pt>
                <c:pt idx="1">
                  <c:v>2020*</c:v>
                </c:pt>
                <c:pt idx="2">
                  <c:v>2021</c:v>
                </c:pt>
                <c:pt idx="3">
                  <c:v>2022</c:v>
                </c:pt>
                <c:pt idx="4">
                  <c:v>2023</c:v>
                </c:pt>
              </c:strCache>
            </c:strRef>
          </c:cat>
          <c:val>
            <c:numRef>
              <c:f>Sheet1!$B$2:$B$6</c:f>
              <c:numCache>
                <c:formatCode>_("$"* #,##0_);_("$"* \(#,##0\);_("$"* "-"??_);_(@_)</c:formatCode>
                <c:ptCount val="5"/>
                <c:pt idx="0">
                  <c:v>50804</c:v>
                </c:pt>
                <c:pt idx="1">
                  <c:v>51771</c:v>
                </c:pt>
                <c:pt idx="2">
                  <c:v>56309</c:v>
                </c:pt>
                <c:pt idx="3">
                  <c:v>62380</c:v>
                </c:pt>
                <c:pt idx="4">
                  <c:v>61252</c:v>
                </c:pt>
              </c:numCache>
            </c:numRef>
          </c:val>
          <c:smooth val="0"/>
          <c:extLst>
            <c:ext xmlns:c16="http://schemas.microsoft.com/office/drawing/2014/chart" uri="{C3380CC4-5D6E-409C-BE32-E72D297353CC}">
              <c16:uniqueId val="{00000000-CE1F-400C-B9F0-66EC5CBFF71B}"/>
            </c:ext>
          </c:extLst>
        </c:ser>
        <c:ser>
          <c:idx val="1"/>
          <c:order val="1"/>
          <c:tx>
            <c:strRef>
              <c:f>Sheet1!$C$1</c:f>
              <c:strCache>
                <c:ptCount val="1"/>
                <c:pt idx="0">
                  <c:v>Females</c:v>
                </c:pt>
              </c:strCache>
            </c:strRef>
          </c:tx>
          <c:spPr>
            <a:ln w="28575" cap="rnd">
              <a:solidFill>
                <a:schemeClr val="bg1">
                  <a:lumMod val="75000"/>
                </a:schemeClr>
              </a:solidFill>
              <a:round/>
            </a:ln>
            <a:effectLst/>
          </c:spPr>
          <c:marker>
            <c:symbol val="circle"/>
            <c:size val="5"/>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2019</c:v>
                </c:pt>
                <c:pt idx="1">
                  <c:v>2020*</c:v>
                </c:pt>
                <c:pt idx="2">
                  <c:v>2021</c:v>
                </c:pt>
                <c:pt idx="3">
                  <c:v>2022</c:v>
                </c:pt>
                <c:pt idx="4">
                  <c:v>2023</c:v>
                </c:pt>
              </c:strCache>
            </c:strRef>
          </c:cat>
          <c:val>
            <c:numRef>
              <c:f>Sheet1!$C$2:$C$6</c:f>
              <c:numCache>
                <c:formatCode>_("$"* #,##0_);_("$"* \(#,##0\);_("$"* "-"??_);_(@_)</c:formatCode>
                <c:ptCount val="5"/>
                <c:pt idx="0">
                  <c:v>42462</c:v>
                </c:pt>
                <c:pt idx="1">
                  <c:v>45940</c:v>
                </c:pt>
                <c:pt idx="2">
                  <c:v>51716</c:v>
                </c:pt>
                <c:pt idx="3">
                  <c:v>48840</c:v>
                </c:pt>
                <c:pt idx="4">
                  <c:v>53469</c:v>
                </c:pt>
              </c:numCache>
            </c:numRef>
          </c:val>
          <c:smooth val="0"/>
          <c:extLst>
            <c:ext xmlns:c16="http://schemas.microsoft.com/office/drawing/2014/chart" uri="{C3380CC4-5D6E-409C-BE32-E72D297353CC}">
              <c16:uniqueId val="{00000001-CE1F-400C-B9F0-66EC5CBFF71B}"/>
            </c:ext>
          </c:extLst>
        </c:ser>
        <c:dLbls>
          <c:showLegendKey val="0"/>
          <c:showVal val="0"/>
          <c:showCatName val="0"/>
          <c:showSerName val="0"/>
          <c:showPercent val="0"/>
          <c:showBubbleSize val="0"/>
        </c:dLbls>
        <c:marker val="1"/>
        <c:smooth val="0"/>
        <c:axId val="379073432"/>
        <c:axId val="379073824"/>
      </c:lineChart>
      <c:catAx>
        <c:axId val="379073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073824"/>
        <c:crosses val="autoZero"/>
        <c:auto val="1"/>
        <c:lblAlgn val="ctr"/>
        <c:lblOffset val="100"/>
        <c:noMultiLvlLbl val="0"/>
      </c:catAx>
      <c:valAx>
        <c:axId val="379073824"/>
        <c:scaling>
          <c:orientation val="minMax"/>
        </c:scaling>
        <c:delete val="0"/>
        <c:axPos val="l"/>
        <c:majorGridlines>
          <c:spPr>
            <a:ln w="9525" cap="flat" cmpd="sng" algn="ctr">
              <a:solidFill>
                <a:schemeClr val="tx1">
                  <a:lumMod val="15000"/>
                  <a:lumOff val="85000"/>
                </a:schemeClr>
              </a:solidFill>
              <a:round/>
            </a:ln>
            <a:effectLst/>
          </c:spPr>
        </c:majorGridlines>
        <c:numFmt formatCode="_(&quot;$&quot;* #,##0_);_(&quot;$&quot;* \(#,##0\);_(&quot;$&quot;*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073432"/>
        <c:crosses val="autoZero"/>
        <c:crossBetween val="between"/>
      </c:valAx>
      <c:spPr>
        <a:noFill/>
        <a:ln>
          <a:noFill/>
        </a:ln>
        <a:effectLst/>
      </c:spPr>
    </c:plotArea>
    <c:legend>
      <c:legendPos val="b"/>
      <c:layout>
        <c:manualLayout>
          <c:xMode val="edge"/>
          <c:yMode val="edge"/>
          <c:x val="0.76115451217919061"/>
          <c:y val="5.052700751033058E-3"/>
          <c:w val="0.17647736293611843"/>
          <c:h val="3.4743709777462689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 reported incidents 2021-2022</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Warren</c:v>
                </c:pt>
                <c:pt idx="2">
                  <c:v>Cape May</c:v>
                </c:pt>
                <c:pt idx="3">
                  <c:v>Sussex</c:v>
                </c:pt>
                <c:pt idx="4">
                  <c:v>Hunterdon</c:v>
                </c:pt>
                <c:pt idx="5">
                  <c:v>Somerset</c:v>
                </c:pt>
                <c:pt idx="6">
                  <c:v>Gloucester</c:v>
                </c:pt>
                <c:pt idx="7">
                  <c:v>Mercer</c:v>
                </c:pt>
                <c:pt idx="8">
                  <c:v>Cumberland</c:v>
                </c:pt>
                <c:pt idx="9">
                  <c:v>Morris</c:v>
                </c:pt>
                <c:pt idx="10">
                  <c:v>Bergen</c:v>
                </c:pt>
                <c:pt idx="11">
                  <c:v>Monmouth</c:v>
                </c:pt>
                <c:pt idx="12">
                  <c:v>Ocean</c:v>
                </c:pt>
                <c:pt idx="13">
                  <c:v>Atlantic</c:v>
                </c:pt>
                <c:pt idx="14">
                  <c:v>Camden</c:v>
                </c:pt>
                <c:pt idx="15">
                  <c:v>Burlington</c:v>
                </c:pt>
                <c:pt idx="16">
                  <c:v>Hudson</c:v>
                </c:pt>
                <c:pt idx="17">
                  <c:v>Essex</c:v>
                </c:pt>
                <c:pt idx="18">
                  <c:v>Passaic</c:v>
                </c:pt>
                <c:pt idx="19">
                  <c:v>Middlesex</c:v>
                </c:pt>
                <c:pt idx="20">
                  <c:v>Union</c:v>
                </c:pt>
              </c:strCache>
            </c:strRef>
          </c:cat>
          <c:val>
            <c:numRef>
              <c:f>Sheet1!$B$2:$B$22</c:f>
              <c:numCache>
                <c:formatCode>General</c:formatCode>
                <c:ptCount val="21"/>
                <c:pt idx="0">
                  <c:v>43</c:v>
                </c:pt>
                <c:pt idx="1">
                  <c:v>130</c:v>
                </c:pt>
                <c:pt idx="2">
                  <c:v>132</c:v>
                </c:pt>
                <c:pt idx="3">
                  <c:v>141</c:v>
                </c:pt>
                <c:pt idx="4">
                  <c:v>149</c:v>
                </c:pt>
                <c:pt idx="5">
                  <c:v>268</c:v>
                </c:pt>
                <c:pt idx="6">
                  <c:v>326</c:v>
                </c:pt>
                <c:pt idx="7">
                  <c:v>358</c:v>
                </c:pt>
                <c:pt idx="8">
                  <c:v>376</c:v>
                </c:pt>
                <c:pt idx="9">
                  <c:v>403</c:v>
                </c:pt>
                <c:pt idx="10">
                  <c:v>443</c:v>
                </c:pt>
                <c:pt idx="11">
                  <c:v>501</c:v>
                </c:pt>
                <c:pt idx="12">
                  <c:v>522</c:v>
                </c:pt>
                <c:pt idx="14">
                  <c:v>564</c:v>
                </c:pt>
                <c:pt idx="15">
                  <c:v>571</c:v>
                </c:pt>
                <c:pt idx="16">
                  <c:v>603</c:v>
                </c:pt>
                <c:pt idx="17">
                  <c:v>625</c:v>
                </c:pt>
                <c:pt idx="18">
                  <c:v>680</c:v>
                </c:pt>
                <c:pt idx="19">
                  <c:v>875</c:v>
                </c:pt>
                <c:pt idx="20">
                  <c:v>1008</c:v>
                </c:pt>
              </c:numCache>
            </c:numRef>
          </c:val>
          <c:extLst>
            <c:ext xmlns:c16="http://schemas.microsoft.com/office/drawing/2014/chart" uri="{C3380CC4-5D6E-409C-BE32-E72D297353CC}">
              <c16:uniqueId val="{00000000-5B0B-4DAF-BD31-BD4A36E8B26A}"/>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Warren</c:v>
                </c:pt>
                <c:pt idx="2">
                  <c:v>Cape May</c:v>
                </c:pt>
                <c:pt idx="3">
                  <c:v>Sussex</c:v>
                </c:pt>
                <c:pt idx="4">
                  <c:v>Hunterdon</c:v>
                </c:pt>
                <c:pt idx="5">
                  <c:v>Somerset</c:v>
                </c:pt>
                <c:pt idx="6">
                  <c:v>Gloucester</c:v>
                </c:pt>
                <c:pt idx="7">
                  <c:v>Mercer</c:v>
                </c:pt>
                <c:pt idx="8">
                  <c:v>Cumberland</c:v>
                </c:pt>
                <c:pt idx="9">
                  <c:v>Morris</c:v>
                </c:pt>
                <c:pt idx="10">
                  <c:v>Bergen</c:v>
                </c:pt>
                <c:pt idx="11">
                  <c:v>Monmouth</c:v>
                </c:pt>
                <c:pt idx="12">
                  <c:v>Ocean</c:v>
                </c:pt>
                <c:pt idx="13">
                  <c:v>Atlantic</c:v>
                </c:pt>
                <c:pt idx="14">
                  <c:v>Camden</c:v>
                </c:pt>
                <c:pt idx="15">
                  <c:v>Burlington</c:v>
                </c:pt>
                <c:pt idx="16">
                  <c:v>Hudson</c:v>
                </c:pt>
                <c:pt idx="17">
                  <c:v>Essex</c:v>
                </c:pt>
                <c:pt idx="18">
                  <c:v>Passaic</c:v>
                </c:pt>
                <c:pt idx="19">
                  <c:v>Middlesex</c:v>
                </c:pt>
                <c:pt idx="20">
                  <c:v>Union</c:v>
                </c:pt>
              </c:strCache>
            </c:strRef>
          </c:cat>
          <c:val>
            <c:numRef>
              <c:f>Sheet1!$C$2:$C$22</c:f>
              <c:numCache>
                <c:formatCode>General</c:formatCode>
                <c:ptCount val="21"/>
                <c:pt idx="13">
                  <c:v>524</c:v>
                </c:pt>
              </c:numCache>
            </c:numRef>
          </c:val>
          <c:extLst>
            <c:ext xmlns:c16="http://schemas.microsoft.com/office/drawing/2014/chart" uri="{C3380CC4-5D6E-409C-BE32-E72D297353CC}">
              <c16:uniqueId val="{00000001-5B0B-4DAF-BD31-BD4A36E8B26A}"/>
            </c:ext>
          </c:extLst>
        </c:ser>
        <c:dLbls>
          <c:showLegendKey val="0"/>
          <c:showVal val="0"/>
          <c:showCatName val="0"/>
          <c:showSerName val="0"/>
          <c:showPercent val="0"/>
          <c:showBubbleSize val="0"/>
        </c:dLbls>
        <c:gapWidth val="219"/>
        <c:overlap val="-27"/>
        <c:axId val="382906824"/>
        <c:axId val="382907216"/>
      </c:barChart>
      <c:catAx>
        <c:axId val="382906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68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deaths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2019</c:v>
                </c:pt>
                <c:pt idx="1">
                  <c:v>2020</c:v>
                </c:pt>
                <c:pt idx="2">
                  <c:v>2021</c:v>
                </c:pt>
                <c:pt idx="3">
                  <c:v>2022</c:v>
                </c:pt>
                <c:pt idx="4">
                  <c:v>2023</c:v>
                </c:pt>
              </c:numCache>
            </c:numRef>
          </c:cat>
          <c:val>
            <c:numRef>
              <c:f>Sheet1!$B$2:$B$6</c:f>
              <c:numCache>
                <c:formatCode>General</c:formatCode>
                <c:ptCount val="5"/>
                <c:pt idx="0">
                  <c:v>180</c:v>
                </c:pt>
                <c:pt idx="1">
                  <c:v>216</c:v>
                </c:pt>
                <c:pt idx="2">
                  <c:v>188</c:v>
                </c:pt>
                <c:pt idx="3">
                  <c:v>255</c:v>
                </c:pt>
                <c:pt idx="4">
                  <c:v>179</c:v>
                </c:pt>
              </c:numCache>
            </c:numRef>
          </c:val>
          <c:smooth val="0"/>
          <c:extLst>
            <c:ext xmlns:c16="http://schemas.microsoft.com/office/drawing/2014/chart" uri="{C3380CC4-5D6E-409C-BE32-E72D297353CC}">
              <c16:uniqueId val="{00000000-EFD2-4CDE-9649-FC6E4AC0CB44}"/>
            </c:ext>
          </c:extLst>
        </c:ser>
        <c:dLbls>
          <c:showLegendKey val="0"/>
          <c:showVal val="0"/>
          <c:showCatName val="0"/>
          <c:showSerName val="0"/>
          <c:showPercent val="0"/>
          <c:showBubbleSize val="0"/>
        </c:dLbls>
        <c:marker val="1"/>
        <c:smooth val="0"/>
        <c:axId val="380651616"/>
        <c:axId val="380652008"/>
      </c:lineChart>
      <c:catAx>
        <c:axId val="3806516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0652008"/>
        <c:crosses val="autoZero"/>
        <c:auto val="1"/>
        <c:lblAlgn val="ctr"/>
        <c:lblOffset val="100"/>
        <c:noMultiLvlLbl val="0"/>
      </c:catAx>
      <c:valAx>
        <c:axId val="380652008"/>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065161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5221435928103926E-2"/>
          <c:y val="4.2078842055059962E-2"/>
          <c:w val="0.90608126515831089"/>
          <c:h val="0.84531184453137953"/>
        </c:manualLayout>
      </c:layout>
      <c:barChart>
        <c:barDir val="bar"/>
        <c:grouping val="clustered"/>
        <c:varyColors val="0"/>
        <c:ser>
          <c:idx val="0"/>
          <c:order val="0"/>
          <c:tx>
            <c:strRef>
              <c:f>Sheet1!$B$1</c:f>
              <c:strCache>
                <c:ptCount val="1"/>
                <c:pt idx="0">
                  <c:v>% change</c:v>
                </c:pt>
              </c:strCache>
            </c:strRef>
          </c:tx>
          <c:spPr>
            <a:solidFill>
              <a:srgbClr val="C00000"/>
            </a:solidFill>
            <a:ln>
              <a:noFill/>
            </a:ln>
            <a:effectLst/>
          </c:spPr>
          <c:invertIfNegative val="0"/>
          <c:dLbls>
            <c:dLbl>
              <c:idx val="0"/>
              <c:layout>
                <c:manualLayout>
                  <c:x val="0"/>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F556-4113-9208-D0A7408EF1DC}"/>
                </c:ext>
              </c:extLst>
            </c:dLbl>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Hudson</c:v>
                </c:pt>
                <c:pt idx="2">
                  <c:v>Morris</c:v>
                </c:pt>
                <c:pt idx="3">
                  <c:v>Cumberland</c:v>
                </c:pt>
                <c:pt idx="4">
                  <c:v>Mercer</c:v>
                </c:pt>
                <c:pt idx="5">
                  <c:v>Essex</c:v>
                </c:pt>
                <c:pt idx="6">
                  <c:v>Gloucester</c:v>
                </c:pt>
                <c:pt idx="7">
                  <c:v>Passaic</c:v>
                </c:pt>
                <c:pt idx="8">
                  <c:v>Camden</c:v>
                </c:pt>
                <c:pt idx="9">
                  <c:v>Ocean</c:v>
                </c:pt>
                <c:pt idx="10">
                  <c:v>Warren</c:v>
                </c:pt>
                <c:pt idx="11">
                  <c:v>Monmouth</c:v>
                </c:pt>
                <c:pt idx="12">
                  <c:v>Burlington</c:v>
                </c:pt>
                <c:pt idx="13">
                  <c:v>Union</c:v>
                </c:pt>
                <c:pt idx="14">
                  <c:v>Sussex</c:v>
                </c:pt>
                <c:pt idx="15">
                  <c:v>Cape May</c:v>
                </c:pt>
                <c:pt idx="16">
                  <c:v>Atlantic</c:v>
                </c:pt>
                <c:pt idx="17">
                  <c:v>Bergen</c:v>
                </c:pt>
                <c:pt idx="18">
                  <c:v>Middlesex</c:v>
                </c:pt>
                <c:pt idx="19">
                  <c:v>Somerset</c:v>
                </c:pt>
                <c:pt idx="20">
                  <c:v>Hunterdon</c:v>
                </c:pt>
              </c:strCache>
            </c:strRef>
          </c:cat>
          <c:val>
            <c:numRef>
              <c:f>Sheet1!$B$2:$B$22</c:f>
              <c:numCache>
                <c:formatCode>0%</c:formatCode>
                <c:ptCount val="21"/>
                <c:pt idx="0">
                  <c:v>0.27272727272727298</c:v>
                </c:pt>
                <c:pt idx="1">
                  <c:v>0.11377245508981999</c:v>
                </c:pt>
                <c:pt idx="2">
                  <c:v>7.8125E-2</c:v>
                </c:pt>
                <c:pt idx="3">
                  <c:v>0</c:v>
                </c:pt>
                <c:pt idx="4">
                  <c:v>0</c:v>
                </c:pt>
                <c:pt idx="5">
                  <c:v>-6.6666666666666697E-3</c:v>
                </c:pt>
                <c:pt idx="6">
                  <c:v>-5.7471264367816098E-2</c:v>
                </c:pt>
                <c:pt idx="7">
                  <c:v>-6.2937062937062901E-2</c:v>
                </c:pt>
                <c:pt idx="8">
                  <c:v>-7.9096045197740106E-2</c:v>
                </c:pt>
                <c:pt idx="9">
                  <c:v>-9.6774193548387094E-2</c:v>
                </c:pt>
                <c:pt idx="10">
                  <c:v>-0.1</c:v>
                </c:pt>
                <c:pt idx="11">
                  <c:v>-0.105960264900662</c:v>
                </c:pt>
                <c:pt idx="12">
                  <c:v>-0.15231788079470199</c:v>
                </c:pt>
                <c:pt idx="13">
                  <c:v>-0.16666666666666699</c:v>
                </c:pt>
                <c:pt idx="14">
                  <c:v>-0.17857142857142899</c:v>
                </c:pt>
                <c:pt idx="15">
                  <c:v>-0.25</c:v>
                </c:pt>
                <c:pt idx="17">
                  <c:v>-0.30107526881720398</c:v>
                </c:pt>
                <c:pt idx="18">
                  <c:v>-0.30622009569378</c:v>
                </c:pt>
                <c:pt idx="19">
                  <c:v>-0.38</c:v>
                </c:pt>
                <c:pt idx="20">
                  <c:v>-0.38888888888888901</c:v>
                </c:pt>
              </c:numCache>
            </c:numRef>
          </c:val>
          <c:extLst>
            <c:ext xmlns:c16="http://schemas.microsoft.com/office/drawing/2014/chart" uri="{C3380CC4-5D6E-409C-BE32-E72D297353CC}">
              <c16:uniqueId val="{00000000-04A8-4177-BB48-8FD7C5AB59AC}"/>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Hudson</c:v>
                </c:pt>
                <c:pt idx="2">
                  <c:v>Morris</c:v>
                </c:pt>
                <c:pt idx="3">
                  <c:v>Cumberland</c:v>
                </c:pt>
                <c:pt idx="4">
                  <c:v>Mercer</c:v>
                </c:pt>
                <c:pt idx="5">
                  <c:v>Essex</c:v>
                </c:pt>
                <c:pt idx="6">
                  <c:v>Gloucester</c:v>
                </c:pt>
                <c:pt idx="7">
                  <c:v>Passaic</c:v>
                </c:pt>
                <c:pt idx="8">
                  <c:v>Camden</c:v>
                </c:pt>
                <c:pt idx="9">
                  <c:v>Ocean</c:v>
                </c:pt>
                <c:pt idx="10">
                  <c:v>Warren</c:v>
                </c:pt>
                <c:pt idx="11">
                  <c:v>Monmouth</c:v>
                </c:pt>
                <c:pt idx="12">
                  <c:v>Burlington</c:v>
                </c:pt>
                <c:pt idx="13">
                  <c:v>Union</c:v>
                </c:pt>
                <c:pt idx="14">
                  <c:v>Sussex</c:v>
                </c:pt>
                <c:pt idx="15">
                  <c:v>Cape May</c:v>
                </c:pt>
                <c:pt idx="16">
                  <c:v>Atlantic</c:v>
                </c:pt>
                <c:pt idx="17">
                  <c:v>Bergen</c:v>
                </c:pt>
                <c:pt idx="18">
                  <c:v>Middlesex</c:v>
                </c:pt>
                <c:pt idx="19">
                  <c:v>Somerset</c:v>
                </c:pt>
                <c:pt idx="20">
                  <c:v>Hunterdon</c:v>
                </c:pt>
              </c:strCache>
            </c:strRef>
          </c:cat>
          <c:val>
            <c:numRef>
              <c:f>Sheet1!$C$2:$C$22</c:f>
              <c:numCache>
                <c:formatCode>General</c:formatCode>
                <c:ptCount val="21"/>
                <c:pt idx="16">
                  <c:v>-0.29803921568627501</c:v>
                </c:pt>
              </c:numCache>
            </c:numRef>
          </c:val>
          <c:extLst>
            <c:ext xmlns:c16="http://schemas.microsoft.com/office/drawing/2014/chart" uri="{C3380CC4-5D6E-409C-BE32-E72D297353CC}">
              <c16:uniqueId val="{00000001-04A8-4177-BB48-8FD7C5AB59AC}"/>
            </c:ext>
          </c:extLst>
        </c:ser>
        <c:ser>
          <c:idx val="2"/>
          <c:order val="2"/>
          <c:tx>
            <c:strRef>
              <c:f>Sheet1!$D$1</c:f>
              <c:strCache>
                <c:ptCount val="1"/>
                <c:pt idx="0">
                  <c:v>NJ -54% Change</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Salem</c:v>
                </c:pt>
                <c:pt idx="1">
                  <c:v>Hudson</c:v>
                </c:pt>
                <c:pt idx="2">
                  <c:v>Morris</c:v>
                </c:pt>
                <c:pt idx="3">
                  <c:v>Cumberland</c:v>
                </c:pt>
                <c:pt idx="4">
                  <c:v>Mercer</c:v>
                </c:pt>
                <c:pt idx="5">
                  <c:v>Essex</c:v>
                </c:pt>
                <c:pt idx="6">
                  <c:v>Gloucester</c:v>
                </c:pt>
                <c:pt idx="7">
                  <c:v>Passaic</c:v>
                </c:pt>
                <c:pt idx="8">
                  <c:v>Camden</c:v>
                </c:pt>
                <c:pt idx="9">
                  <c:v>Ocean</c:v>
                </c:pt>
                <c:pt idx="10">
                  <c:v>Warren</c:v>
                </c:pt>
                <c:pt idx="11">
                  <c:v>Monmouth</c:v>
                </c:pt>
                <c:pt idx="12">
                  <c:v>Burlington</c:v>
                </c:pt>
                <c:pt idx="13">
                  <c:v>Union</c:v>
                </c:pt>
                <c:pt idx="14">
                  <c:v>Sussex</c:v>
                </c:pt>
                <c:pt idx="15">
                  <c:v>Cape May</c:v>
                </c:pt>
                <c:pt idx="16">
                  <c:v>Atlantic</c:v>
                </c:pt>
                <c:pt idx="17">
                  <c:v>Bergen</c:v>
                </c:pt>
                <c:pt idx="18">
                  <c:v>Middlesex</c:v>
                </c:pt>
                <c:pt idx="19">
                  <c:v>Somerset</c:v>
                </c:pt>
                <c:pt idx="20">
                  <c:v>Hunterdon</c:v>
                </c:pt>
              </c:strCache>
            </c:strRef>
          </c:cat>
          <c:val>
            <c:numRef>
              <c:f>Sheet1!$D$2:$D$22</c:f>
              <c:numCache>
                <c:formatCode>0%</c:formatCode>
                <c:ptCount val="21"/>
                <c:pt idx="0">
                  <c:v>-0.54</c:v>
                </c:pt>
                <c:pt idx="1">
                  <c:v>-0.54</c:v>
                </c:pt>
                <c:pt idx="2">
                  <c:v>-0.54</c:v>
                </c:pt>
                <c:pt idx="3">
                  <c:v>-0.54</c:v>
                </c:pt>
                <c:pt idx="4">
                  <c:v>-0.54</c:v>
                </c:pt>
                <c:pt idx="5">
                  <c:v>-0.54</c:v>
                </c:pt>
                <c:pt idx="6">
                  <c:v>-0.54</c:v>
                </c:pt>
                <c:pt idx="7">
                  <c:v>-0.54</c:v>
                </c:pt>
                <c:pt idx="8">
                  <c:v>-0.54</c:v>
                </c:pt>
                <c:pt idx="9">
                  <c:v>-0.54</c:v>
                </c:pt>
                <c:pt idx="10">
                  <c:v>-0.54</c:v>
                </c:pt>
                <c:pt idx="11">
                  <c:v>-0.54</c:v>
                </c:pt>
                <c:pt idx="12">
                  <c:v>-0.54</c:v>
                </c:pt>
                <c:pt idx="13">
                  <c:v>-0.54</c:v>
                </c:pt>
                <c:pt idx="14">
                  <c:v>-0.54</c:v>
                </c:pt>
                <c:pt idx="15">
                  <c:v>-0.54</c:v>
                </c:pt>
                <c:pt idx="16">
                  <c:v>-0.54</c:v>
                </c:pt>
                <c:pt idx="17">
                  <c:v>-0.54</c:v>
                </c:pt>
                <c:pt idx="18">
                  <c:v>-0.54</c:v>
                </c:pt>
                <c:pt idx="19">
                  <c:v>-0.54</c:v>
                </c:pt>
                <c:pt idx="20">
                  <c:v>-0.54</c:v>
                </c:pt>
              </c:numCache>
            </c:numRef>
          </c:val>
          <c:extLst>
            <c:ext xmlns:c16="http://schemas.microsoft.com/office/drawing/2014/chart" uri="{C3380CC4-5D6E-409C-BE32-E72D297353CC}">
              <c16:uniqueId val="{00000002-04A8-4177-BB48-8FD7C5AB59AC}"/>
            </c:ext>
          </c:extLst>
        </c:ser>
        <c:dLbls>
          <c:showLegendKey val="0"/>
          <c:showVal val="0"/>
          <c:showCatName val="0"/>
          <c:showSerName val="0"/>
          <c:showPercent val="0"/>
          <c:showBubbleSize val="0"/>
        </c:dLbls>
        <c:gapWidth val="182"/>
        <c:axId val="380652792"/>
        <c:axId val="380653184"/>
      </c:barChart>
      <c:catAx>
        <c:axId val="380652792"/>
        <c:scaling>
          <c:orientation val="maxMin"/>
        </c:scaling>
        <c:delete val="0"/>
        <c:axPos val="l"/>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0653184"/>
        <c:crosses val="autoZero"/>
        <c:auto val="1"/>
        <c:lblAlgn val="ctr"/>
        <c:lblOffset val="100"/>
        <c:noMultiLvlLbl val="0"/>
      </c:catAx>
      <c:valAx>
        <c:axId val="380653184"/>
        <c:scaling>
          <c:orientation val="minMax"/>
          <c:min val="-0.5"/>
        </c:scaling>
        <c:delete val="1"/>
        <c:axPos val="t"/>
        <c:numFmt formatCode="0%" sourceLinked="1"/>
        <c:majorTickMark val="out"/>
        <c:minorTickMark val="none"/>
        <c:tickLblPos val="nextTo"/>
        <c:crossAx val="380652792"/>
        <c:crosses val="autoZero"/>
        <c:crossBetween val="between"/>
      </c:valAx>
      <c:spPr>
        <a:noFill/>
        <a:ln>
          <a:noFill/>
        </a:ln>
        <a:effectLst/>
      </c:spPr>
    </c:plotArea>
    <c:legend>
      <c:legendPos val="b"/>
      <c:legendEntry>
        <c:idx val="0"/>
        <c:delete val="1"/>
      </c:legendEntry>
      <c:legendEntry>
        <c:idx val="1"/>
        <c:delete val="1"/>
      </c:legendEntry>
      <c:legendEntry>
        <c:idx val="2"/>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3"/>
        <c:delete val="1"/>
      </c:legendEntry>
      <c:layout>
        <c:manualLayout>
          <c:xMode val="edge"/>
          <c:yMode val="edge"/>
          <c:x val="8.8932284542477175E-2"/>
          <c:y val="0.88904297508930297"/>
          <c:w val="0.19921671171678976"/>
          <c:h val="3.7643997166028641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tx>
            <c:strRef>
              <c:f>Sheet1!$A$2</c:f>
              <c:strCache>
                <c:ptCount val="1"/>
                <c:pt idx="0">
                  <c:v>Atlantic</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2-2542-40EB-8EDA-07035534AFCB}"/>
              </c:ext>
            </c:extLst>
          </c:dPt>
          <c:dPt>
            <c:idx val="1"/>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3-2542-40EB-8EDA-07035534AFCB}"/>
              </c:ext>
            </c:extLst>
          </c:dPt>
          <c:dPt>
            <c:idx val="2"/>
            <c:bubble3D val="0"/>
            <c:spPr>
              <a:solidFill>
                <a:srgbClr val="C00000"/>
              </a:solidFill>
              <a:ln w="19050">
                <a:solidFill>
                  <a:schemeClr val="lt1"/>
                </a:solidFill>
              </a:ln>
              <a:effectLst/>
            </c:spPr>
            <c:extLst>
              <c:ext xmlns:c16="http://schemas.microsoft.com/office/drawing/2014/chart" uri="{C3380CC4-5D6E-409C-BE32-E72D297353CC}">
                <c16:uniqueId val="{00000004-2542-40EB-8EDA-07035534AFCB}"/>
              </c:ext>
            </c:extLst>
          </c:dPt>
          <c:dPt>
            <c:idx val="3"/>
            <c:bubble3D val="0"/>
            <c:spPr>
              <a:solidFill>
                <a:schemeClr val="bg1">
                  <a:lumMod val="75000"/>
                </a:schemeClr>
              </a:solidFill>
              <a:ln w="19050">
                <a:solidFill>
                  <a:schemeClr val="lt1"/>
                </a:solidFill>
              </a:ln>
              <a:effectLst/>
            </c:spPr>
            <c:extLst>
              <c:ext xmlns:c16="http://schemas.microsoft.com/office/drawing/2014/chart" uri="{C3380CC4-5D6E-409C-BE32-E72D297353CC}">
                <c16:uniqueId val="{00000005-2542-40EB-8EDA-07035534AFCB}"/>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6-2542-40EB-8EDA-07035534AFCB}"/>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1-2542-40EB-8EDA-07035534AFCB}"/>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C-F0C0-405E-9C47-5C1E6BE72BDF}"/>
              </c:ext>
            </c:extLst>
          </c:dPt>
          <c:dLbls>
            <c:dLbl>
              <c:idx val="0"/>
              <c:layout>
                <c:manualLayout>
                  <c:x val="0.10625"/>
                  <c:y val="-2.109374870240231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2-2542-40EB-8EDA-07035534AFCB}"/>
                </c:ext>
              </c:extLst>
            </c:dLbl>
            <c:dLbl>
              <c:idx val="1"/>
              <c:layout>
                <c:manualLayout>
                  <c:x val="5.6250000000000001E-2"/>
                  <c:y val="6.5624995963029106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2542-40EB-8EDA-07035534AFCB}"/>
                </c:ext>
              </c:extLst>
            </c:dLbl>
            <c:dLbl>
              <c:idx val="2"/>
              <c:layout>
                <c:manualLayout>
                  <c:x val="-9.8437499999999997E-2"/>
                  <c:y val="1.640624899075732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4-2542-40EB-8EDA-07035534AFCB}"/>
                </c:ext>
              </c:extLst>
            </c:dLbl>
            <c:dLbl>
              <c:idx val="3"/>
              <c:layout>
                <c:manualLayout>
                  <c:x val="-0.10000000000000002"/>
                  <c:y val="1.4062499134934847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5-2542-40EB-8EDA-07035534AFCB}"/>
                </c:ext>
              </c:extLst>
            </c:dLbl>
            <c:dLbl>
              <c:idx val="4"/>
              <c:layout>
                <c:manualLayout>
                  <c:x val="-0.10781250000000001"/>
                  <c:y val="-4.9218746972271965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6-2542-40EB-8EDA-07035534AFCB}"/>
                </c:ext>
              </c:extLst>
            </c:dLbl>
            <c:dLbl>
              <c:idx val="5"/>
              <c:layout>
                <c:manualLayout>
                  <c:x val="-4.6874999999999998E-3"/>
                  <c:y val="-8.4374994809609083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1-2542-40EB-8EDA-07035534AFCB}"/>
                </c:ext>
              </c:extLst>
            </c:dLbl>
            <c:dLbl>
              <c:idx val="6"/>
              <c:layout>
                <c:manualLayout>
                  <c:x val="7.0312500000000056E-2"/>
                  <c:y val="-8.4374994809609083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C-F0C0-405E-9C47-5C1E6BE72BDF}"/>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Sheet1!$B$1:$H$1</c:f>
              <c:strCache>
                <c:ptCount val="7"/>
                <c:pt idx="0">
                  <c:v>Alcohol</c:v>
                </c:pt>
                <c:pt idx="1">
                  <c:v>Heroin</c:v>
                </c:pt>
                <c:pt idx="2">
                  <c:v>Other Opiates</c:v>
                </c:pt>
                <c:pt idx="3">
                  <c:v>Cocaine</c:v>
                </c:pt>
                <c:pt idx="4">
                  <c:v>Marijuana</c:v>
                </c:pt>
                <c:pt idx="5">
                  <c:v>Methamphetamines</c:v>
                </c:pt>
                <c:pt idx="6">
                  <c:v>Other Drugs</c:v>
                </c:pt>
              </c:strCache>
            </c:strRef>
          </c:cat>
          <c:val>
            <c:numRef>
              <c:f>Sheet1!$B$2:$H$2</c:f>
              <c:numCache>
                <c:formatCode>0%</c:formatCode>
                <c:ptCount val="7"/>
                <c:pt idx="0">
                  <c:v>0.34</c:v>
                </c:pt>
                <c:pt idx="1">
                  <c:v>0.06</c:v>
                </c:pt>
                <c:pt idx="2">
                  <c:v>0.43</c:v>
                </c:pt>
                <c:pt idx="3">
                  <c:v>7.0000000000000007E-2</c:v>
                </c:pt>
                <c:pt idx="4">
                  <c:v>0.04</c:v>
                </c:pt>
                <c:pt idx="5">
                  <c:v>0.02</c:v>
                </c:pt>
                <c:pt idx="6">
                  <c:v>0.04</c:v>
                </c:pt>
              </c:numCache>
            </c:numRef>
          </c:val>
          <c:extLst>
            <c:ext xmlns:c16="http://schemas.microsoft.com/office/drawing/2014/chart" uri="{C3380CC4-5D6E-409C-BE32-E72D297353CC}">
              <c16:uniqueId val="{00000000-2542-40EB-8EDA-07035534AFCB}"/>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bar"/>
        <c:grouping val="clustered"/>
        <c:varyColors val="1"/>
        <c:ser>
          <c:idx val="0"/>
          <c:order val="0"/>
          <c:tx>
            <c:strRef>
              <c:f>Sheet1!$B$1</c:f>
              <c:strCache>
                <c:ptCount val="1"/>
                <c:pt idx="0">
                  <c:v># of Programs</c:v>
                </c:pt>
              </c:strCache>
            </c:strRef>
          </c:tx>
          <c:spPr>
            <a:solidFill>
              <a:schemeClr val="bg1">
                <a:lumMod val="65000"/>
              </a:schemeClr>
            </a:solidFill>
          </c:spPr>
          <c:invertIfNegative val="0"/>
          <c:dPt>
            <c:idx val="0"/>
            <c:invertIfNegative val="0"/>
            <c:bubble3D val="0"/>
            <c:spPr>
              <a:solidFill>
                <a:schemeClr val="bg1">
                  <a:lumMod val="65000"/>
                </a:schemeClr>
              </a:solidFill>
              <a:ln>
                <a:noFill/>
              </a:ln>
              <a:effectLst/>
            </c:spPr>
            <c:extLst>
              <c:ext xmlns:c16="http://schemas.microsoft.com/office/drawing/2014/chart" uri="{C3380CC4-5D6E-409C-BE32-E72D297353CC}">
                <c16:uniqueId val="{00000001-69C9-402B-95AD-BB01203BDF94}"/>
              </c:ext>
            </c:extLst>
          </c:dPt>
          <c:dPt>
            <c:idx val="1"/>
            <c:invertIfNegative val="0"/>
            <c:bubble3D val="0"/>
            <c:spPr>
              <a:solidFill>
                <a:schemeClr val="bg1">
                  <a:lumMod val="65000"/>
                </a:schemeClr>
              </a:solidFill>
              <a:ln>
                <a:noFill/>
              </a:ln>
              <a:effectLst/>
            </c:spPr>
            <c:extLst>
              <c:ext xmlns:c16="http://schemas.microsoft.com/office/drawing/2014/chart" uri="{C3380CC4-5D6E-409C-BE32-E72D297353CC}">
                <c16:uniqueId val="{00000003-69C9-402B-95AD-BB01203BDF94}"/>
              </c:ext>
            </c:extLst>
          </c:dPt>
          <c:dPt>
            <c:idx val="2"/>
            <c:invertIfNegative val="0"/>
            <c:bubble3D val="0"/>
            <c:spPr>
              <a:solidFill>
                <a:schemeClr val="bg1">
                  <a:lumMod val="65000"/>
                </a:schemeClr>
              </a:solidFill>
              <a:ln>
                <a:noFill/>
              </a:ln>
              <a:effectLst/>
            </c:spPr>
            <c:extLst>
              <c:ext xmlns:c16="http://schemas.microsoft.com/office/drawing/2014/chart" uri="{C3380CC4-5D6E-409C-BE32-E72D297353CC}">
                <c16:uniqueId val="{00000005-69C9-402B-95AD-BB01203BDF94}"/>
              </c:ext>
            </c:extLst>
          </c:dPt>
          <c:dPt>
            <c:idx val="3"/>
            <c:invertIfNegative val="0"/>
            <c:bubble3D val="0"/>
            <c:spPr>
              <a:solidFill>
                <a:schemeClr val="bg1">
                  <a:lumMod val="65000"/>
                </a:schemeClr>
              </a:solidFill>
              <a:ln>
                <a:noFill/>
              </a:ln>
              <a:effectLst/>
            </c:spPr>
            <c:extLst>
              <c:ext xmlns:c16="http://schemas.microsoft.com/office/drawing/2014/chart" uri="{C3380CC4-5D6E-409C-BE32-E72D297353CC}">
                <c16:uniqueId val="{00000007-69C9-402B-95AD-BB01203BDF94}"/>
              </c:ext>
            </c:extLst>
          </c:dPt>
          <c:dPt>
            <c:idx val="4"/>
            <c:invertIfNegative val="0"/>
            <c:bubble3D val="0"/>
            <c:spPr>
              <a:solidFill>
                <a:schemeClr val="bg1">
                  <a:lumMod val="65000"/>
                </a:schemeClr>
              </a:solidFill>
              <a:ln>
                <a:noFill/>
              </a:ln>
              <a:effectLst/>
            </c:spPr>
            <c:extLst>
              <c:ext xmlns:c16="http://schemas.microsoft.com/office/drawing/2014/chart" uri="{C3380CC4-5D6E-409C-BE32-E72D297353CC}">
                <c16:uniqueId val="{00000009-69C9-402B-95AD-BB01203BDF94}"/>
              </c:ext>
            </c:extLst>
          </c:dPt>
          <c:dPt>
            <c:idx val="5"/>
            <c:invertIfNegative val="0"/>
            <c:bubble3D val="0"/>
            <c:spPr>
              <a:solidFill>
                <a:schemeClr val="bg1">
                  <a:lumMod val="65000"/>
                </a:schemeClr>
              </a:solidFill>
              <a:ln>
                <a:noFill/>
              </a:ln>
              <a:effectLst/>
            </c:spPr>
            <c:extLst>
              <c:ext xmlns:c16="http://schemas.microsoft.com/office/drawing/2014/chart" uri="{C3380CC4-5D6E-409C-BE32-E72D297353CC}">
                <c16:uniqueId val="{0000000B-69C9-402B-95AD-BB01203BDF94}"/>
              </c:ext>
            </c:extLst>
          </c:dPt>
          <c:dPt>
            <c:idx val="6"/>
            <c:invertIfNegative val="0"/>
            <c:bubble3D val="0"/>
            <c:spPr>
              <a:solidFill>
                <a:schemeClr val="bg1">
                  <a:lumMod val="65000"/>
                </a:schemeClr>
              </a:solidFill>
              <a:ln>
                <a:noFill/>
              </a:ln>
              <a:effectLst/>
            </c:spPr>
            <c:extLst>
              <c:ext xmlns:c16="http://schemas.microsoft.com/office/drawing/2014/chart" uri="{C3380CC4-5D6E-409C-BE32-E72D297353CC}">
                <c16:uniqueId val="{0000000D-69C9-402B-95AD-BB01203BDF94}"/>
              </c:ext>
            </c:extLst>
          </c:dPt>
          <c:dPt>
            <c:idx val="7"/>
            <c:invertIfNegative val="0"/>
            <c:bubble3D val="0"/>
            <c:spPr>
              <a:solidFill>
                <a:schemeClr val="bg1">
                  <a:lumMod val="65000"/>
                </a:schemeClr>
              </a:solidFill>
              <a:ln>
                <a:noFill/>
              </a:ln>
              <a:effectLst/>
            </c:spPr>
            <c:extLst>
              <c:ext xmlns:c16="http://schemas.microsoft.com/office/drawing/2014/chart" uri="{C3380CC4-5D6E-409C-BE32-E72D297353CC}">
                <c16:uniqueId val="{0000000F-69C9-402B-95AD-BB01203BDF94}"/>
              </c:ext>
            </c:extLst>
          </c:dPt>
          <c:dPt>
            <c:idx val="8"/>
            <c:invertIfNegative val="0"/>
            <c:bubble3D val="0"/>
            <c:spPr>
              <a:solidFill>
                <a:schemeClr val="bg1">
                  <a:lumMod val="65000"/>
                </a:schemeClr>
              </a:solidFill>
              <a:ln>
                <a:noFill/>
              </a:ln>
              <a:effectLst/>
            </c:spPr>
            <c:extLst>
              <c:ext xmlns:c16="http://schemas.microsoft.com/office/drawing/2014/chart" uri="{C3380CC4-5D6E-409C-BE32-E72D297353CC}">
                <c16:uniqueId val="{00000011-69C9-402B-95AD-BB01203BDF94}"/>
              </c:ext>
            </c:extLst>
          </c:dPt>
          <c:dPt>
            <c:idx val="9"/>
            <c:invertIfNegative val="0"/>
            <c:bubble3D val="0"/>
            <c:spPr>
              <a:solidFill>
                <a:schemeClr val="bg1">
                  <a:lumMod val="65000"/>
                </a:schemeClr>
              </a:solidFill>
              <a:ln>
                <a:noFill/>
              </a:ln>
              <a:effectLst/>
            </c:spPr>
            <c:extLst>
              <c:ext xmlns:c16="http://schemas.microsoft.com/office/drawing/2014/chart" uri="{C3380CC4-5D6E-409C-BE32-E72D297353CC}">
                <c16:uniqueId val="{00000013-69C9-402B-95AD-BB01203BDF94}"/>
              </c:ext>
            </c:extLst>
          </c:dPt>
          <c:dPt>
            <c:idx val="10"/>
            <c:invertIfNegative val="0"/>
            <c:bubble3D val="0"/>
            <c:spPr>
              <a:solidFill>
                <a:schemeClr val="bg1">
                  <a:lumMod val="65000"/>
                </a:schemeClr>
              </a:solidFill>
              <a:ln>
                <a:noFill/>
              </a:ln>
              <a:effectLst/>
            </c:spPr>
            <c:extLst>
              <c:ext xmlns:c16="http://schemas.microsoft.com/office/drawing/2014/chart" uri="{C3380CC4-5D6E-409C-BE32-E72D297353CC}">
                <c16:uniqueId val="{00000015-69C9-402B-95AD-BB01203BDF94}"/>
              </c:ext>
            </c:extLst>
          </c:dPt>
          <c:dPt>
            <c:idx val="11"/>
            <c:invertIfNegative val="0"/>
            <c:bubble3D val="0"/>
            <c:spPr>
              <a:solidFill>
                <a:schemeClr val="bg1">
                  <a:lumMod val="65000"/>
                </a:schemeClr>
              </a:solidFill>
              <a:ln>
                <a:noFill/>
              </a:ln>
              <a:effectLst/>
            </c:spPr>
            <c:extLst>
              <c:ext xmlns:c16="http://schemas.microsoft.com/office/drawing/2014/chart" uri="{C3380CC4-5D6E-409C-BE32-E72D297353CC}">
                <c16:uniqueId val="{00000017-69C9-402B-95AD-BB01203BDF94}"/>
              </c:ext>
            </c:extLst>
          </c:dPt>
          <c:dPt>
            <c:idx val="12"/>
            <c:invertIfNegative val="0"/>
            <c:bubble3D val="0"/>
            <c:spPr>
              <a:solidFill>
                <a:schemeClr val="bg1">
                  <a:lumMod val="65000"/>
                </a:schemeClr>
              </a:solidFill>
              <a:ln>
                <a:noFill/>
              </a:ln>
              <a:effectLst/>
            </c:spPr>
            <c:extLst>
              <c:ext xmlns:c16="http://schemas.microsoft.com/office/drawing/2014/chart" uri="{C3380CC4-5D6E-409C-BE32-E72D297353CC}">
                <c16:uniqueId val="{00000019-69C9-402B-95AD-BB01203BDF94}"/>
              </c:ext>
            </c:extLst>
          </c:dPt>
          <c:dPt>
            <c:idx val="13"/>
            <c:invertIfNegative val="0"/>
            <c:bubble3D val="0"/>
            <c:spPr>
              <a:solidFill>
                <a:schemeClr val="bg1">
                  <a:lumMod val="65000"/>
                </a:schemeClr>
              </a:solidFill>
              <a:ln>
                <a:noFill/>
              </a:ln>
              <a:effectLst/>
            </c:spPr>
            <c:extLst>
              <c:ext xmlns:c16="http://schemas.microsoft.com/office/drawing/2014/chart" uri="{C3380CC4-5D6E-409C-BE32-E72D297353CC}">
                <c16:uniqueId val="{0000001B-69C9-402B-95AD-BB01203BDF94}"/>
              </c:ext>
            </c:extLst>
          </c:dPt>
          <c:dPt>
            <c:idx val="14"/>
            <c:invertIfNegative val="0"/>
            <c:bubble3D val="0"/>
            <c:spPr>
              <a:solidFill>
                <a:schemeClr val="bg1">
                  <a:lumMod val="65000"/>
                </a:schemeClr>
              </a:solidFill>
              <a:ln>
                <a:noFill/>
              </a:ln>
              <a:effectLst/>
            </c:spPr>
            <c:extLst>
              <c:ext xmlns:c16="http://schemas.microsoft.com/office/drawing/2014/chart" uri="{C3380CC4-5D6E-409C-BE32-E72D297353CC}">
                <c16:uniqueId val="{0000001D-69C9-402B-95AD-BB01203BDF94}"/>
              </c:ext>
            </c:extLst>
          </c:dPt>
          <c:dPt>
            <c:idx val="15"/>
            <c:invertIfNegative val="0"/>
            <c:bubble3D val="0"/>
            <c:spPr>
              <a:solidFill>
                <a:schemeClr val="bg1">
                  <a:lumMod val="65000"/>
                </a:schemeClr>
              </a:solidFill>
              <a:ln>
                <a:noFill/>
              </a:ln>
              <a:effectLst/>
            </c:spPr>
            <c:extLst>
              <c:ext xmlns:c16="http://schemas.microsoft.com/office/drawing/2014/chart" uri="{C3380CC4-5D6E-409C-BE32-E72D297353CC}">
                <c16:uniqueId val="{0000001F-69C9-402B-95AD-BB01203BDF94}"/>
              </c:ext>
            </c:extLst>
          </c:dPt>
          <c:dPt>
            <c:idx val="16"/>
            <c:invertIfNegative val="0"/>
            <c:bubble3D val="0"/>
            <c:spPr>
              <a:solidFill>
                <a:schemeClr val="bg1">
                  <a:lumMod val="65000"/>
                </a:schemeClr>
              </a:solidFill>
              <a:ln>
                <a:noFill/>
              </a:ln>
              <a:effectLst/>
            </c:spPr>
            <c:extLst>
              <c:ext xmlns:c16="http://schemas.microsoft.com/office/drawing/2014/chart" uri="{C3380CC4-5D6E-409C-BE32-E72D297353CC}">
                <c16:uniqueId val="{00000021-69C9-402B-95AD-BB01203BDF94}"/>
              </c:ext>
            </c:extLst>
          </c:dPt>
          <c:dPt>
            <c:idx val="17"/>
            <c:invertIfNegative val="0"/>
            <c:bubble3D val="0"/>
            <c:spPr>
              <a:solidFill>
                <a:schemeClr val="bg1">
                  <a:lumMod val="65000"/>
                </a:schemeClr>
              </a:solidFill>
              <a:ln>
                <a:noFill/>
              </a:ln>
              <a:effectLst/>
            </c:spPr>
            <c:extLst>
              <c:ext xmlns:c16="http://schemas.microsoft.com/office/drawing/2014/chart" uri="{C3380CC4-5D6E-409C-BE32-E72D297353CC}">
                <c16:uniqueId val="{00000023-69C9-402B-95AD-BB01203BDF94}"/>
              </c:ext>
            </c:extLst>
          </c:dPt>
          <c:dPt>
            <c:idx val="18"/>
            <c:invertIfNegative val="0"/>
            <c:bubble3D val="0"/>
            <c:spPr>
              <a:solidFill>
                <a:schemeClr val="bg1">
                  <a:lumMod val="65000"/>
                </a:schemeClr>
              </a:solidFill>
              <a:ln>
                <a:noFill/>
              </a:ln>
              <a:effectLst/>
            </c:spPr>
            <c:extLst>
              <c:ext xmlns:c16="http://schemas.microsoft.com/office/drawing/2014/chart" uri="{C3380CC4-5D6E-409C-BE32-E72D297353CC}">
                <c16:uniqueId val="{00000025-69C9-402B-95AD-BB01203BDF94}"/>
              </c:ext>
            </c:extLst>
          </c:dPt>
          <c:dPt>
            <c:idx val="19"/>
            <c:invertIfNegative val="0"/>
            <c:bubble3D val="0"/>
            <c:spPr>
              <a:solidFill>
                <a:schemeClr val="bg1">
                  <a:lumMod val="65000"/>
                </a:schemeClr>
              </a:solidFill>
              <a:ln>
                <a:noFill/>
              </a:ln>
              <a:effectLst/>
            </c:spPr>
            <c:extLst>
              <c:ext xmlns:c16="http://schemas.microsoft.com/office/drawing/2014/chart" uri="{C3380CC4-5D6E-409C-BE32-E72D297353CC}">
                <c16:uniqueId val="{00000027-69C9-402B-95AD-BB01203BDF94}"/>
              </c:ext>
            </c:extLst>
          </c:dPt>
          <c:dPt>
            <c:idx val="20"/>
            <c:invertIfNegative val="0"/>
            <c:bubble3D val="0"/>
            <c:spPr>
              <a:solidFill>
                <a:schemeClr val="bg1">
                  <a:lumMod val="65000"/>
                </a:schemeClr>
              </a:solidFill>
              <a:ln>
                <a:noFill/>
              </a:ln>
              <a:effectLst/>
            </c:spPr>
            <c:extLst>
              <c:ext xmlns:c16="http://schemas.microsoft.com/office/drawing/2014/chart" uri="{C3380CC4-5D6E-409C-BE32-E72D297353CC}">
                <c16:uniqueId val="{00000029-69C9-402B-95AD-BB01203BDF94}"/>
              </c:ext>
            </c:extLst>
          </c:dPt>
          <c:dPt>
            <c:idx val="21"/>
            <c:invertIfNegative val="0"/>
            <c:bubble3D val="0"/>
            <c:spPr>
              <a:solidFill>
                <a:schemeClr val="bg1">
                  <a:lumMod val="65000"/>
                </a:schemeClr>
              </a:solidFill>
              <a:ln>
                <a:noFill/>
              </a:ln>
              <a:effectLst/>
            </c:spPr>
            <c:extLst>
              <c:ext xmlns:c16="http://schemas.microsoft.com/office/drawing/2014/chart" uri="{C3380CC4-5D6E-409C-BE32-E72D297353CC}">
                <c16:uniqueId val="{0000002B-C780-40EB-AB71-77D3A79E6F9C}"/>
              </c:ext>
            </c:extLst>
          </c:dPt>
          <c:dPt>
            <c:idx val="22"/>
            <c:invertIfNegative val="0"/>
            <c:bubble3D val="0"/>
            <c:spPr>
              <a:solidFill>
                <a:schemeClr val="bg1">
                  <a:lumMod val="65000"/>
                </a:schemeClr>
              </a:solidFill>
              <a:ln>
                <a:noFill/>
              </a:ln>
              <a:effectLst/>
            </c:spPr>
            <c:extLst>
              <c:ext xmlns:c16="http://schemas.microsoft.com/office/drawing/2014/chart" uri="{C3380CC4-5D6E-409C-BE32-E72D297353CC}">
                <c16:uniqueId val="{0000002D-C780-40EB-AB71-77D3A79E6F9C}"/>
              </c:ext>
            </c:extLst>
          </c:dPt>
          <c:dPt>
            <c:idx val="23"/>
            <c:invertIfNegative val="0"/>
            <c:bubble3D val="0"/>
            <c:spPr>
              <a:solidFill>
                <a:schemeClr val="bg1">
                  <a:lumMod val="65000"/>
                </a:schemeClr>
              </a:solidFill>
              <a:ln>
                <a:noFill/>
              </a:ln>
              <a:effectLst/>
            </c:spPr>
            <c:extLst>
              <c:ext xmlns:c16="http://schemas.microsoft.com/office/drawing/2014/chart" uri="{C3380CC4-5D6E-409C-BE32-E72D297353CC}">
                <c16:uniqueId val="{0000002F-C780-40EB-AB71-77D3A79E6F9C}"/>
              </c:ext>
            </c:extLst>
          </c:dPt>
          <c:dPt>
            <c:idx val="24"/>
            <c:invertIfNegative val="0"/>
            <c:bubble3D val="0"/>
            <c:spPr>
              <a:solidFill>
                <a:schemeClr val="bg1">
                  <a:lumMod val="65000"/>
                </a:schemeClr>
              </a:solidFill>
              <a:ln>
                <a:noFill/>
              </a:ln>
              <a:effectLst/>
            </c:spPr>
            <c:extLst>
              <c:ext xmlns:c16="http://schemas.microsoft.com/office/drawing/2014/chart" uri="{C3380CC4-5D6E-409C-BE32-E72D297353CC}">
                <c16:uniqueId val="{00000031-C780-40EB-AB71-77D3A79E6F9C}"/>
              </c:ext>
            </c:extLst>
          </c:dPt>
          <c:dPt>
            <c:idx val="25"/>
            <c:invertIfNegative val="0"/>
            <c:bubble3D val="0"/>
            <c:spPr>
              <a:solidFill>
                <a:schemeClr val="bg1">
                  <a:lumMod val="65000"/>
                </a:schemeClr>
              </a:solidFill>
              <a:ln>
                <a:noFill/>
              </a:ln>
              <a:effectLst/>
            </c:spPr>
            <c:extLst>
              <c:ext xmlns:c16="http://schemas.microsoft.com/office/drawing/2014/chart" uri="{C3380CC4-5D6E-409C-BE32-E72D297353CC}">
                <c16:uniqueId val="{00000033-C780-40EB-AB71-77D3A79E6F9C}"/>
              </c:ext>
            </c:extLst>
          </c:dPt>
          <c:dPt>
            <c:idx val="26"/>
            <c:invertIfNegative val="0"/>
            <c:bubble3D val="0"/>
            <c:spPr>
              <a:solidFill>
                <a:schemeClr val="bg1">
                  <a:lumMod val="65000"/>
                </a:schemeClr>
              </a:solidFill>
              <a:ln>
                <a:noFill/>
              </a:ln>
              <a:effectLst/>
            </c:spPr>
            <c:extLst>
              <c:ext xmlns:c16="http://schemas.microsoft.com/office/drawing/2014/chart" uri="{C3380CC4-5D6E-409C-BE32-E72D297353CC}">
                <c16:uniqueId val="{00000035-C780-40EB-AB71-77D3A79E6F9C}"/>
              </c:ext>
            </c:extLst>
          </c:dPt>
          <c:dPt>
            <c:idx val="27"/>
            <c:invertIfNegative val="0"/>
            <c:bubble3D val="0"/>
            <c:spPr>
              <a:solidFill>
                <a:schemeClr val="bg1">
                  <a:lumMod val="65000"/>
                </a:schemeClr>
              </a:solidFill>
              <a:ln>
                <a:noFill/>
              </a:ln>
              <a:effectLst/>
            </c:spPr>
            <c:extLst>
              <c:ext xmlns:c16="http://schemas.microsoft.com/office/drawing/2014/chart" uri="{C3380CC4-5D6E-409C-BE32-E72D297353CC}">
                <c16:uniqueId val="{00000037-C780-40EB-AB71-77D3A79E6F9C}"/>
              </c:ext>
            </c:extLst>
          </c:dPt>
          <c:dPt>
            <c:idx val="28"/>
            <c:invertIfNegative val="0"/>
            <c:bubble3D val="0"/>
            <c:spPr>
              <a:solidFill>
                <a:schemeClr val="bg1">
                  <a:lumMod val="65000"/>
                </a:schemeClr>
              </a:solidFill>
              <a:ln>
                <a:noFill/>
              </a:ln>
              <a:effectLst/>
            </c:spPr>
            <c:extLst>
              <c:ext xmlns:c16="http://schemas.microsoft.com/office/drawing/2014/chart" uri="{C3380CC4-5D6E-409C-BE32-E72D297353CC}">
                <c16:uniqueId val="{00000039-C780-40EB-AB71-77D3A79E6F9C}"/>
              </c:ext>
            </c:extLst>
          </c:dPt>
          <c:dPt>
            <c:idx val="29"/>
            <c:invertIfNegative val="0"/>
            <c:bubble3D val="0"/>
            <c:spPr>
              <a:solidFill>
                <a:schemeClr val="bg1">
                  <a:lumMod val="65000"/>
                </a:schemeClr>
              </a:solidFill>
              <a:ln>
                <a:noFill/>
              </a:ln>
              <a:effectLst/>
            </c:spPr>
            <c:extLst>
              <c:ext xmlns:c16="http://schemas.microsoft.com/office/drawing/2014/chart" uri="{C3380CC4-5D6E-409C-BE32-E72D297353CC}">
                <c16:uniqueId val="{0000003B-601C-4295-83FA-435C7AABE298}"/>
              </c:ext>
            </c:extLst>
          </c:dPt>
          <c:dPt>
            <c:idx val="30"/>
            <c:invertIfNegative val="0"/>
            <c:bubble3D val="0"/>
            <c:spPr>
              <a:solidFill>
                <a:schemeClr val="bg1">
                  <a:lumMod val="65000"/>
                </a:schemeClr>
              </a:solidFill>
              <a:ln>
                <a:noFill/>
              </a:ln>
              <a:effectLst/>
            </c:spPr>
            <c:extLst>
              <c:ext xmlns:c16="http://schemas.microsoft.com/office/drawing/2014/chart" uri="{C3380CC4-5D6E-409C-BE32-E72D297353CC}">
                <c16:uniqueId val="{0000003D-601C-4295-83FA-435C7AABE298}"/>
              </c:ext>
            </c:extLst>
          </c:dPt>
          <c:dPt>
            <c:idx val="31"/>
            <c:invertIfNegative val="0"/>
            <c:bubble3D val="0"/>
            <c:spPr>
              <a:solidFill>
                <a:schemeClr val="bg1">
                  <a:lumMod val="65000"/>
                </a:schemeClr>
              </a:solidFill>
              <a:ln>
                <a:noFill/>
              </a:ln>
              <a:effectLst/>
            </c:spPr>
            <c:extLst>
              <c:ext xmlns:c16="http://schemas.microsoft.com/office/drawing/2014/chart" uri="{C3380CC4-5D6E-409C-BE32-E72D297353CC}">
                <c16:uniqueId val="{0000003F-601C-4295-83FA-435C7AABE298}"/>
              </c:ext>
            </c:extLst>
          </c:dPt>
          <c:dPt>
            <c:idx val="32"/>
            <c:invertIfNegative val="0"/>
            <c:bubble3D val="0"/>
            <c:spPr>
              <a:solidFill>
                <a:schemeClr val="bg1">
                  <a:lumMod val="65000"/>
                </a:schemeClr>
              </a:solidFill>
              <a:ln>
                <a:noFill/>
              </a:ln>
              <a:effectLst/>
            </c:spPr>
            <c:extLst>
              <c:ext xmlns:c16="http://schemas.microsoft.com/office/drawing/2014/chart" uri="{C3380CC4-5D6E-409C-BE32-E72D297353CC}">
                <c16:uniqueId val="{00000041-601C-4295-83FA-435C7AABE298}"/>
              </c:ext>
            </c:extLst>
          </c:dPt>
          <c:dPt>
            <c:idx val="33"/>
            <c:invertIfNegative val="0"/>
            <c:bubble3D val="0"/>
            <c:spPr>
              <a:solidFill>
                <a:schemeClr val="bg1">
                  <a:lumMod val="65000"/>
                </a:schemeClr>
              </a:solidFill>
              <a:ln>
                <a:noFill/>
              </a:ln>
              <a:effectLst/>
            </c:spPr>
            <c:extLst>
              <c:ext xmlns:c16="http://schemas.microsoft.com/office/drawing/2014/chart" uri="{C3380CC4-5D6E-409C-BE32-E72D297353CC}">
                <c16:uniqueId val="{00000043-601C-4295-83FA-435C7AABE298}"/>
              </c:ext>
            </c:extLst>
          </c:dPt>
          <c:dPt>
            <c:idx val="34"/>
            <c:invertIfNegative val="0"/>
            <c:bubble3D val="0"/>
            <c:spPr>
              <a:solidFill>
                <a:schemeClr val="bg1">
                  <a:lumMod val="65000"/>
                </a:schemeClr>
              </a:solidFill>
              <a:ln>
                <a:noFill/>
              </a:ln>
              <a:effectLst/>
            </c:spPr>
            <c:extLst>
              <c:ext xmlns:c16="http://schemas.microsoft.com/office/drawing/2014/chart" uri="{C3380CC4-5D6E-409C-BE32-E72D297353CC}">
                <c16:uniqueId val="{00000045-601C-4295-83FA-435C7AABE298}"/>
              </c:ext>
            </c:extLst>
          </c:dPt>
          <c:dPt>
            <c:idx val="35"/>
            <c:invertIfNegative val="0"/>
            <c:bubble3D val="0"/>
            <c:spPr>
              <a:solidFill>
                <a:schemeClr val="bg1">
                  <a:lumMod val="65000"/>
                </a:schemeClr>
              </a:solidFill>
              <a:ln>
                <a:noFill/>
              </a:ln>
              <a:effectLst/>
            </c:spPr>
            <c:extLst>
              <c:ext xmlns:c16="http://schemas.microsoft.com/office/drawing/2014/chart" uri="{C3380CC4-5D6E-409C-BE32-E72D297353CC}">
                <c16:uniqueId val="{00000047-601C-4295-83FA-435C7AABE298}"/>
              </c:ext>
            </c:extLst>
          </c:dPt>
          <c:dPt>
            <c:idx val="36"/>
            <c:invertIfNegative val="0"/>
            <c:bubble3D val="0"/>
            <c:spPr>
              <a:solidFill>
                <a:schemeClr val="bg1">
                  <a:lumMod val="65000"/>
                </a:schemeClr>
              </a:solidFill>
              <a:ln>
                <a:noFill/>
              </a:ln>
              <a:effectLst/>
            </c:spPr>
            <c:extLst>
              <c:ext xmlns:c16="http://schemas.microsoft.com/office/drawing/2014/chart" uri="{C3380CC4-5D6E-409C-BE32-E72D297353CC}">
                <c16:uniqueId val="{00000049-601C-4295-83FA-435C7AABE298}"/>
              </c:ext>
            </c:extLst>
          </c:dPt>
          <c:dPt>
            <c:idx val="37"/>
            <c:invertIfNegative val="0"/>
            <c:bubble3D val="0"/>
            <c:spPr>
              <a:solidFill>
                <a:schemeClr val="bg1">
                  <a:lumMod val="65000"/>
                </a:schemeClr>
              </a:solidFill>
              <a:ln>
                <a:noFill/>
              </a:ln>
              <a:effectLst/>
            </c:spPr>
            <c:extLst>
              <c:ext xmlns:c16="http://schemas.microsoft.com/office/drawing/2014/chart" uri="{C3380CC4-5D6E-409C-BE32-E72D297353CC}">
                <c16:uniqueId val="{0000004B-601C-4295-83FA-435C7AABE298}"/>
              </c:ext>
            </c:extLst>
          </c:dPt>
          <c:dPt>
            <c:idx val="38"/>
            <c:invertIfNegative val="0"/>
            <c:bubble3D val="0"/>
            <c:spPr>
              <a:solidFill>
                <a:schemeClr val="bg1">
                  <a:lumMod val="65000"/>
                </a:schemeClr>
              </a:solidFill>
              <a:ln>
                <a:noFill/>
              </a:ln>
              <a:effectLst/>
            </c:spPr>
            <c:extLst>
              <c:ext xmlns:c16="http://schemas.microsoft.com/office/drawing/2014/chart" uri="{C3380CC4-5D6E-409C-BE32-E72D297353CC}">
                <c16:uniqueId val="{0000004D-601C-4295-83FA-435C7AABE298}"/>
              </c:ext>
            </c:extLst>
          </c:dPt>
          <c:dPt>
            <c:idx val="39"/>
            <c:invertIfNegative val="0"/>
            <c:bubble3D val="0"/>
            <c:spPr>
              <a:solidFill>
                <a:schemeClr val="bg1">
                  <a:lumMod val="65000"/>
                </a:schemeClr>
              </a:solidFill>
              <a:ln>
                <a:noFill/>
              </a:ln>
              <a:effectLst/>
            </c:spPr>
            <c:extLst>
              <c:ext xmlns:c16="http://schemas.microsoft.com/office/drawing/2014/chart" uri="{C3380CC4-5D6E-409C-BE32-E72D297353CC}">
                <c16:uniqueId val="{0000004F-601C-4295-83FA-435C7AABE298}"/>
              </c:ext>
            </c:extLst>
          </c:dPt>
          <c:dPt>
            <c:idx val="40"/>
            <c:invertIfNegative val="0"/>
            <c:bubble3D val="0"/>
            <c:spPr>
              <a:solidFill>
                <a:schemeClr val="bg1">
                  <a:lumMod val="65000"/>
                </a:schemeClr>
              </a:solidFill>
              <a:ln>
                <a:noFill/>
              </a:ln>
              <a:effectLst/>
            </c:spPr>
            <c:extLst>
              <c:ext xmlns:c16="http://schemas.microsoft.com/office/drawing/2014/chart" uri="{C3380CC4-5D6E-409C-BE32-E72D297353CC}">
                <c16:uniqueId val="{00000051-601C-4295-83FA-435C7AABE298}"/>
              </c:ext>
            </c:extLst>
          </c:dPt>
          <c:dPt>
            <c:idx val="41"/>
            <c:invertIfNegative val="0"/>
            <c:bubble3D val="0"/>
            <c:spPr>
              <a:solidFill>
                <a:schemeClr val="bg1">
                  <a:lumMod val="65000"/>
                </a:schemeClr>
              </a:solidFill>
              <a:ln>
                <a:noFill/>
              </a:ln>
              <a:effectLst/>
            </c:spPr>
            <c:extLst>
              <c:ext xmlns:c16="http://schemas.microsoft.com/office/drawing/2014/chart" uri="{C3380CC4-5D6E-409C-BE32-E72D297353CC}">
                <c16:uniqueId val="{00000053-601C-4295-83FA-435C7AABE298}"/>
              </c:ext>
            </c:extLst>
          </c:dPt>
          <c:dPt>
            <c:idx val="42"/>
            <c:invertIfNegative val="0"/>
            <c:bubble3D val="0"/>
            <c:spPr>
              <a:solidFill>
                <a:schemeClr val="bg1">
                  <a:lumMod val="65000"/>
                </a:schemeClr>
              </a:solidFill>
              <a:ln>
                <a:noFill/>
              </a:ln>
              <a:effectLst/>
            </c:spPr>
            <c:extLst>
              <c:ext xmlns:c16="http://schemas.microsoft.com/office/drawing/2014/chart" uri="{C3380CC4-5D6E-409C-BE32-E72D297353CC}">
                <c16:uniqueId val="{00000055-601C-4295-83FA-435C7AABE298}"/>
              </c:ext>
            </c:extLst>
          </c:dPt>
          <c:dPt>
            <c:idx val="43"/>
            <c:invertIfNegative val="0"/>
            <c:bubble3D val="0"/>
            <c:spPr>
              <a:solidFill>
                <a:schemeClr val="bg1">
                  <a:lumMod val="65000"/>
                </a:schemeClr>
              </a:solidFill>
              <a:ln>
                <a:noFill/>
              </a:ln>
              <a:effectLst/>
            </c:spPr>
            <c:extLst>
              <c:ext xmlns:c16="http://schemas.microsoft.com/office/drawing/2014/chart" uri="{C3380CC4-5D6E-409C-BE32-E72D297353CC}">
                <c16:uniqueId val="{00000057-601C-4295-83FA-435C7AABE298}"/>
              </c:ext>
            </c:extLst>
          </c:dPt>
          <c:dPt>
            <c:idx val="44"/>
            <c:invertIfNegative val="0"/>
            <c:bubble3D val="0"/>
            <c:spPr>
              <a:solidFill>
                <a:schemeClr val="bg1">
                  <a:lumMod val="65000"/>
                </a:schemeClr>
              </a:solidFill>
              <a:ln>
                <a:noFill/>
              </a:ln>
              <a:effectLst/>
            </c:spPr>
            <c:extLst>
              <c:ext xmlns:c16="http://schemas.microsoft.com/office/drawing/2014/chart" uri="{C3380CC4-5D6E-409C-BE32-E72D297353CC}">
                <c16:uniqueId val="{00000059-601C-4295-83FA-435C7AABE298}"/>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Sheet1!$A$2:$A$24</c:f>
              <c:strCache>
                <c:ptCount val="23"/>
                <c:pt idx="0">
                  <c:v>Community Support Services (CSS)</c:v>
                </c:pt>
                <c:pt idx="1">
                  <c:v>Outpatient</c:v>
                </c:pt>
                <c:pt idx="2">
                  <c:v>Residential Services</c:v>
                </c:pt>
                <c:pt idx="3">
                  <c:v>Access Center</c:v>
                </c:pt>
                <c:pt idx="4">
                  <c:v>Acute Care Family Support</c:v>
                </c:pt>
                <c:pt idx="5">
                  <c:v>Certified Community Behavioral Health Clinic (CCBHC)</c:v>
                </c:pt>
                <c:pt idx="6">
                  <c:v>County Mental Health Board</c:v>
                </c:pt>
                <c:pt idx="7">
                  <c:v>Early Intervention Support Services (EISS)</c:v>
                </c:pt>
                <c:pt idx="8">
                  <c:v>Homeless Services (PATH)</c:v>
                </c:pt>
                <c:pt idx="9">
                  <c:v>Integrated Case Management Services (ICMS)</c:v>
                </c:pt>
                <c:pt idx="10">
                  <c:v>Intensive Family Support Services (IFSS)</c:v>
                </c:pt>
                <c:pt idx="11">
                  <c:v>Intensive Outpatient Tx and Support Services (IOTSS)</c:v>
                </c:pt>
                <c:pt idx="12">
                  <c:v>Involuntary Outpatient Commitment (IOC)</c:v>
                </c:pt>
                <c:pt idx="13">
                  <c:v>Jail Diversion</c:v>
                </c:pt>
                <c:pt idx="14">
                  <c:v>Justice Involved Services (JIS)</c:v>
                </c:pt>
                <c:pt idx="15">
                  <c:v>Partial Care</c:v>
                </c:pt>
                <c:pt idx="16">
                  <c:v>Primary Screening Services</c:v>
                </c:pt>
                <c:pt idx="17">
                  <c:v>Program of Assertive Community Treatment (PACT)</c:v>
                </c:pt>
                <c:pt idx="18">
                  <c:v>Residential Intensive Support Team (RIST)</c:v>
                </c:pt>
                <c:pt idx="19">
                  <c:v>Self-Help Center/Community Wellness Center</c:v>
                </c:pt>
                <c:pt idx="20">
                  <c:v>Short Term Care Facility (STCF)</c:v>
                </c:pt>
                <c:pt idx="21">
                  <c:v>Supported Employment Services/HR Advantage</c:v>
                </c:pt>
                <c:pt idx="22">
                  <c:v>Systems Advocacy</c:v>
                </c:pt>
              </c:strCache>
            </c:strRef>
          </c:cat>
          <c:val>
            <c:numRef>
              <c:f>Sheet1!$B$2:$B$24</c:f>
              <c:numCache>
                <c:formatCode>General</c:formatCode>
                <c:ptCount val="23"/>
                <c:pt idx="0">
                  <c:v>5</c:v>
                </c:pt>
                <c:pt idx="1">
                  <c:v>3</c:v>
                </c:pt>
                <c:pt idx="2">
                  <c:v>2</c:v>
                </c:pt>
                <c:pt idx="3">
                  <c:v>1</c:v>
                </c:pt>
                <c:pt idx="4">
                  <c:v>1</c:v>
                </c:pt>
                <c:pt idx="5">
                  <c:v>1</c:v>
                </c:pt>
                <c:pt idx="6">
                  <c:v>1</c:v>
                </c:pt>
                <c:pt idx="7">
                  <c:v>1</c:v>
                </c:pt>
                <c:pt idx="8">
                  <c:v>1</c:v>
                </c:pt>
                <c:pt idx="9">
                  <c:v>1</c:v>
                </c:pt>
                <c:pt idx="10">
                  <c:v>1</c:v>
                </c:pt>
                <c:pt idx="11">
                  <c:v>1</c:v>
                </c:pt>
                <c:pt idx="12">
                  <c:v>1</c:v>
                </c:pt>
                <c:pt idx="13">
                  <c:v>1</c:v>
                </c:pt>
                <c:pt idx="14">
                  <c:v>1</c:v>
                </c:pt>
                <c:pt idx="15">
                  <c:v>1</c:v>
                </c:pt>
                <c:pt idx="16">
                  <c:v>1</c:v>
                </c:pt>
                <c:pt idx="17">
                  <c:v>1</c:v>
                </c:pt>
                <c:pt idx="18">
                  <c:v>1</c:v>
                </c:pt>
                <c:pt idx="19">
                  <c:v>1</c:v>
                </c:pt>
                <c:pt idx="20">
                  <c:v>1</c:v>
                </c:pt>
                <c:pt idx="21">
                  <c:v>1</c:v>
                </c:pt>
                <c:pt idx="22">
                  <c:v>1</c:v>
                </c:pt>
              </c:numCache>
            </c:numRef>
          </c:val>
          <c:extLst>
            <c:ext xmlns:c16="http://schemas.microsoft.com/office/drawing/2014/chart" uri="{C3380CC4-5D6E-409C-BE32-E72D297353CC}">
              <c16:uniqueId val="{00000000-DB58-4427-98AE-BF994D851C05}"/>
            </c:ext>
          </c:extLst>
        </c:ser>
        <c:dLbls>
          <c:showLegendKey val="0"/>
          <c:showVal val="0"/>
          <c:showCatName val="0"/>
          <c:showSerName val="0"/>
          <c:showPercent val="0"/>
          <c:showBubbleSize val="0"/>
        </c:dLbls>
        <c:gapWidth val="182"/>
        <c:axId val="380656712"/>
        <c:axId val="380657104"/>
      </c:barChart>
      <c:catAx>
        <c:axId val="380656712"/>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0657104"/>
        <c:crosses val="autoZero"/>
        <c:auto val="0"/>
        <c:lblAlgn val="ctr"/>
        <c:lblOffset val="100"/>
        <c:noMultiLvlLbl val="0"/>
      </c:catAx>
      <c:valAx>
        <c:axId val="380657104"/>
        <c:scaling>
          <c:orientation val="minMax"/>
        </c:scaling>
        <c:delete val="1"/>
        <c:axPos val="t"/>
        <c:numFmt formatCode="General" sourceLinked="1"/>
        <c:majorTickMark val="none"/>
        <c:minorTickMark val="none"/>
        <c:tickLblPos val="nextTo"/>
        <c:crossAx val="380656712"/>
        <c:crosses val="autoZero"/>
        <c:crossBetween val="midCat"/>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Monmouth</c:v>
                </c:pt>
                <c:pt idx="1">
                  <c:v>Union</c:v>
                </c:pt>
                <c:pt idx="2">
                  <c:v>Passaic</c:v>
                </c:pt>
                <c:pt idx="3">
                  <c:v>Hunterdon</c:v>
                </c:pt>
                <c:pt idx="4">
                  <c:v>Camden</c:v>
                </c:pt>
                <c:pt idx="5">
                  <c:v>Hudson</c:v>
                </c:pt>
                <c:pt idx="6">
                  <c:v>Bergen</c:v>
                </c:pt>
                <c:pt idx="7">
                  <c:v>Mercer</c:v>
                </c:pt>
                <c:pt idx="8">
                  <c:v>Ocean</c:v>
                </c:pt>
                <c:pt idx="9">
                  <c:v>Essex</c:v>
                </c:pt>
                <c:pt idx="10">
                  <c:v>Morris</c:v>
                </c:pt>
                <c:pt idx="11">
                  <c:v>Somerset</c:v>
                </c:pt>
                <c:pt idx="12">
                  <c:v>Warren</c:v>
                </c:pt>
                <c:pt idx="13">
                  <c:v>Burlington</c:v>
                </c:pt>
                <c:pt idx="14">
                  <c:v>Atlantic</c:v>
                </c:pt>
                <c:pt idx="15">
                  <c:v>Middlesex</c:v>
                </c:pt>
                <c:pt idx="16">
                  <c:v>Cumberland</c:v>
                </c:pt>
                <c:pt idx="17">
                  <c:v>Gloucester</c:v>
                </c:pt>
                <c:pt idx="18">
                  <c:v>Sussex</c:v>
                </c:pt>
                <c:pt idx="19">
                  <c:v>Cape May</c:v>
                </c:pt>
                <c:pt idx="20">
                  <c:v>Salem</c:v>
                </c:pt>
              </c:strCache>
            </c:strRef>
          </c:cat>
          <c:val>
            <c:numRef>
              <c:f>Sheet1!$B$2:$B$22</c:f>
              <c:numCache>
                <c:formatCode>0.0%</c:formatCode>
                <c:ptCount val="21"/>
                <c:pt idx="0">
                  <c:v>0.122</c:v>
                </c:pt>
                <c:pt idx="1">
                  <c:v>0.124</c:v>
                </c:pt>
                <c:pt idx="2">
                  <c:v>0.125</c:v>
                </c:pt>
                <c:pt idx="3">
                  <c:v>0.13</c:v>
                </c:pt>
                <c:pt idx="4">
                  <c:v>0.13200000000000001</c:v>
                </c:pt>
                <c:pt idx="5">
                  <c:v>0.13300000000000001</c:v>
                </c:pt>
                <c:pt idx="6">
                  <c:v>0.13900000000000001</c:v>
                </c:pt>
                <c:pt idx="7">
                  <c:v>0.13900000000000001</c:v>
                </c:pt>
                <c:pt idx="8">
                  <c:v>0.14099999999999999</c:v>
                </c:pt>
                <c:pt idx="9">
                  <c:v>0.14399999999999999</c:v>
                </c:pt>
                <c:pt idx="10">
                  <c:v>0.14699999999999999</c:v>
                </c:pt>
                <c:pt idx="11">
                  <c:v>0.15</c:v>
                </c:pt>
                <c:pt idx="12">
                  <c:v>0.15</c:v>
                </c:pt>
                <c:pt idx="13">
                  <c:v>0.151</c:v>
                </c:pt>
                <c:pt idx="15">
                  <c:v>0.16400000000000001</c:v>
                </c:pt>
                <c:pt idx="16">
                  <c:v>0.17799999999999999</c:v>
                </c:pt>
                <c:pt idx="17">
                  <c:v>0.182</c:v>
                </c:pt>
                <c:pt idx="18">
                  <c:v>0.189</c:v>
                </c:pt>
              </c:numCache>
            </c:numRef>
          </c:val>
          <c:extLst>
            <c:ext xmlns:c16="http://schemas.microsoft.com/office/drawing/2014/chart" uri="{C3380CC4-5D6E-409C-BE32-E72D297353CC}">
              <c16:uniqueId val="{00000000-04BA-46A4-86D3-05D635EF69B4}"/>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Monmouth</c:v>
                </c:pt>
                <c:pt idx="1">
                  <c:v>Union</c:v>
                </c:pt>
                <c:pt idx="2">
                  <c:v>Passaic</c:v>
                </c:pt>
                <c:pt idx="3">
                  <c:v>Hunterdon</c:v>
                </c:pt>
                <c:pt idx="4">
                  <c:v>Camden</c:v>
                </c:pt>
                <c:pt idx="5">
                  <c:v>Hudson</c:v>
                </c:pt>
                <c:pt idx="6">
                  <c:v>Bergen</c:v>
                </c:pt>
                <c:pt idx="7">
                  <c:v>Mercer</c:v>
                </c:pt>
                <c:pt idx="8">
                  <c:v>Ocean</c:v>
                </c:pt>
                <c:pt idx="9">
                  <c:v>Essex</c:v>
                </c:pt>
                <c:pt idx="10">
                  <c:v>Morris</c:v>
                </c:pt>
                <c:pt idx="11">
                  <c:v>Somerset</c:v>
                </c:pt>
                <c:pt idx="12">
                  <c:v>Warren</c:v>
                </c:pt>
                <c:pt idx="13">
                  <c:v>Burlington</c:v>
                </c:pt>
                <c:pt idx="14">
                  <c:v>Atlantic</c:v>
                </c:pt>
                <c:pt idx="15">
                  <c:v>Middlesex</c:v>
                </c:pt>
                <c:pt idx="16">
                  <c:v>Cumberland</c:v>
                </c:pt>
                <c:pt idx="17">
                  <c:v>Gloucester</c:v>
                </c:pt>
                <c:pt idx="18">
                  <c:v>Sussex</c:v>
                </c:pt>
                <c:pt idx="19">
                  <c:v>Cape May</c:v>
                </c:pt>
                <c:pt idx="20">
                  <c:v>Salem</c:v>
                </c:pt>
              </c:strCache>
            </c:strRef>
          </c:cat>
          <c:val>
            <c:numRef>
              <c:f>Sheet1!$C$2:$C$22</c:f>
              <c:numCache>
                <c:formatCode>General</c:formatCode>
                <c:ptCount val="21"/>
                <c:pt idx="14">
                  <c:v>0.153</c:v>
                </c:pt>
              </c:numCache>
            </c:numRef>
          </c:val>
          <c:extLst>
            <c:ext xmlns:c16="http://schemas.microsoft.com/office/drawing/2014/chart" uri="{C3380CC4-5D6E-409C-BE32-E72D297353CC}">
              <c16:uniqueId val="{00000001-04BA-46A4-86D3-05D635EF69B4}"/>
            </c:ext>
          </c:extLst>
        </c:ser>
        <c:ser>
          <c:idx val="2"/>
          <c:order val="2"/>
          <c:tx>
            <c:strRef>
              <c:f>Sheet1!$D$1</c:f>
              <c:strCache>
                <c:ptCount val="1"/>
                <c:pt idx="0">
                  <c:v>NJ Overall 14.2%</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Monmouth</c:v>
                </c:pt>
                <c:pt idx="1">
                  <c:v>Union</c:v>
                </c:pt>
                <c:pt idx="2">
                  <c:v>Passaic</c:v>
                </c:pt>
                <c:pt idx="3">
                  <c:v>Hunterdon</c:v>
                </c:pt>
                <c:pt idx="4">
                  <c:v>Camden</c:v>
                </c:pt>
                <c:pt idx="5">
                  <c:v>Hudson</c:v>
                </c:pt>
                <c:pt idx="6">
                  <c:v>Bergen</c:v>
                </c:pt>
                <c:pt idx="7">
                  <c:v>Mercer</c:v>
                </c:pt>
                <c:pt idx="8">
                  <c:v>Ocean</c:v>
                </c:pt>
                <c:pt idx="9">
                  <c:v>Essex</c:v>
                </c:pt>
                <c:pt idx="10">
                  <c:v>Morris</c:v>
                </c:pt>
                <c:pt idx="11">
                  <c:v>Somerset</c:v>
                </c:pt>
                <c:pt idx="12">
                  <c:v>Warren</c:v>
                </c:pt>
                <c:pt idx="13">
                  <c:v>Burlington</c:v>
                </c:pt>
                <c:pt idx="14">
                  <c:v>Atlantic</c:v>
                </c:pt>
                <c:pt idx="15">
                  <c:v>Middlesex</c:v>
                </c:pt>
                <c:pt idx="16">
                  <c:v>Cumberland</c:v>
                </c:pt>
                <c:pt idx="17">
                  <c:v>Gloucester</c:v>
                </c:pt>
                <c:pt idx="18">
                  <c:v>Sussex</c:v>
                </c:pt>
                <c:pt idx="19">
                  <c:v>Cape May</c:v>
                </c:pt>
                <c:pt idx="20">
                  <c:v>Salem</c:v>
                </c:pt>
              </c:strCache>
            </c:strRef>
          </c:cat>
          <c:val>
            <c:numRef>
              <c:f>Sheet1!$D$2:$D$22</c:f>
              <c:numCache>
                <c:formatCode>0.0%</c:formatCode>
                <c:ptCount val="21"/>
                <c:pt idx="0">
                  <c:v>0.14199999999999999</c:v>
                </c:pt>
                <c:pt idx="1">
                  <c:v>0.14199999999999999</c:v>
                </c:pt>
                <c:pt idx="2">
                  <c:v>0.14199999999999999</c:v>
                </c:pt>
                <c:pt idx="3">
                  <c:v>0.14199999999999999</c:v>
                </c:pt>
                <c:pt idx="4">
                  <c:v>0.14199999999999999</c:v>
                </c:pt>
                <c:pt idx="5">
                  <c:v>0.14199999999999999</c:v>
                </c:pt>
                <c:pt idx="6">
                  <c:v>0.14199999999999999</c:v>
                </c:pt>
                <c:pt idx="7">
                  <c:v>0.14199999999999999</c:v>
                </c:pt>
                <c:pt idx="8">
                  <c:v>0.14199999999999999</c:v>
                </c:pt>
                <c:pt idx="9">
                  <c:v>0.14199999999999999</c:v>
                </c:pt>
                <c:pt idx="10">
                  <c:v>0.14199999999999999</c:v>
                </c:pt>
                <c:pt idx="11">
                  <c:v>0.14199999999999999</c:v>
                </c:pt>
                <c:pt idx="12">
                  <c:v>0.14199999999999999</c:v>
                </c:pt>
                <c:pt idx="13">
                  <c:v>0.14199999999999999</c:v>
                </c:pt>
                <c:pt idx="14">
                  <c:v>0.14199999999999999</c:v>
                </c:pt>
                <c:pt idx="15">
                  <c:v>0.14199999999999999</c:v>
                </c:pt>
                <c:pt idx="16">
                  <c:v>0.14199999999999999</c:v>
                </c:pt>
                <c:pt idx="17">
                  <c:v>0.14199999999999999</c:v>
                </c:pt>
                <c:pt idx="18">
                  <c:v>0.14199999999999999</c:v>
                </c:pt>
                <c:pt idx="19">
                  <c:v>0.14199999999999999</c:v>
                </c:pt>
                <c:pt idx="20">
                  <c:v>0.14199999999999999</c:v>
                </c:pt>
              </c:numCache>
            </c:numRef>
          </c:val>
          <c:extLst>
            <c:ext xmlns:c16="http://schemas.microsoft.com/office/drawing/2014/chart" uri="{C3380CC4-5D6E-409C-BE32-E72D297353CC}">
              <c16:uniqueId val="{00000003-04BA-46A4-86D3-05D635EF69B4}"/>
            </c:ext>
          </c:extLst>
        </c:ser>
        <c:dLbls>
          <c:showLegendKey val="0"/>
          <c:showVal val="0"/>
          <c:showCatName val="0"/>
          <c:showSerName val="0"/>
          <c:showPercent val="0"/>
          <c:showBubbleSize val="0"/>
        </c:dLbls>
        <c:gapWidth val="182"/>
        <c:axId val="382046816"/>
        <c:axId val="382047208"/>
      </c:barChart>
      <c:catAx>
        <c:axId val="38204681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47208"/>
        <c:crosses val="autoZero"/>
        <c:auto val="1"/>
        <c:lblAlgn val="ctr"/>
        <c:lblOffset val="100"/>
        <c:noMultiLvlLbl val="0"/>
      </c:catAx>
      <c:valAx>
        <c:axId val="382047208"/>
        <c:scaling>
          <c:orientation val="minMax"/>
        </c:scaling>
        <c:delete val="1"/>
        <c:axPos val="b"/>
        <c:numFmt formatCode="0.0%" sourceLinked="1"/>
        <c:majorTickMark val="none"/>
        <c:minorTickMark val="none"/>
        <c:tickLblPos val="nextTo"/>
        <c:crossAx val="382046816"/>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2953254732842447"/>
          <c:y val="0.92865042873932724"/>
          <c:w val="0.2399515323371392"/>
          <c:h val="3.341980240993467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332012475713262"/>
          <c:y val="6.5454554825276276E-2"/>
          <c:w val="0.83667987524286735"/>
          <c:h val="0.8188815775063103"/>
        </c:manualLayout>
      </c:layout>
      <c:lineChart>
        <c:grouping val="standard"/>
        <c:varyColors val="0"/>
        <c:ser>
          <c:idx val="0"/>
          <c:order val="0"/>
          <c:tx>
            <c:strRef>
              <c:f>Sheet1!$B$1</c:f>
              <c:strCache>
                <c:ptCount val="1"/>
                <c:pt idx="0">
                  <c:v>Percent</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2017</c:v>
                </c:pt>
                <c:pt idx="1">
                  <c:v>2018</c:v>
                </c:pt>
                <c:pt idx="2">
                  <c:v>2020</c:v>
                </c:pt>
                <c:pt idx="3">
                  <c:v>2021</c:v>
                </c:pt>
                <c:pt idx="4">
                  <c:v>2022</c:v>
                </c:pt>
              </c:numCache>
            </c:numRef>
          </c:cat>
          <c:val>
            <c:numRef>
              <c:f>Sheet1!$B$2:$B$6</c:f>
              <c:numCache>
                <c:formatCode>0.0%</c:formatCode>
                <c:ptCount val="5"/>
                <c:pt idx="0">
                  <c:v>0.13800000000000001</c:v>
                </c:pt>
                <c:pt idx="1">
                  <c:v>0.113</c:v>
                </c:pt>
                <c:pt idx="2">
                  <c:v>0.153</c:v>
                </c:pt>
                <c:pt idx="3">
                  <c:v>0.16300000000000001</c:v>
                </c:pt>
                <c:pt idx="4">
                  <c:v>0.153</c:v>
                </c:pt>
              </c:numCache>
            </c:numRef>
          </c:val>
          <c:smooth val="0"/>
          <c:extLst>
            <c:ext xmlns:c16="http://schemas.microsoft.com/office/drawing/2014/chart" uri="{C3380CC4-5D6E-409C-BE32-E72D297353CC}">
              <c16:uniqueId val="{00000000-2551-4554-B4A9-75BF515071EB}"/>
            </c:ext>
          </c:extLst>
        </c:ser>
        <c:dLbls>
          <c:showLegendKey val="0"/>
          <c:showVal val="0"/>
          <c:showCatName val="0"/>
          <c:showSerName val="0"/>
          <c:showPercent val="0"/>
          <c:showBubbleSize val="0"/>
        </c:dLbls>
        <c:marker val="1"/>
        <c:smooth val="0"/>
        <c:axId val="382047992"/>
        <c:axId val="382048384"/>
      </c:lineChart>
      <c:catAx>
        <c:axId val="3820479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48384"/>
        <c:crosses val="autoZero"/>
        <c:auto val="1"/>
        <c:lblAlgn val="ctr"/>
        <c:lblOffset val="100"/>
        <c:noMultiLvlLbl val="0"/>
      </c:catAx>
      <c:valAx>
        <c:axId val="382048384"/>
        <c:scaling>
          <c:orientation val="minMax"/>
          <c:max val="0.30000000000000004"/>
        </c:scaling>
        <c:delete val="0"/>
        <c:axPos val="l"/>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4799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9013124661000574"/>
          <c:y val="4.6075091515290038E-2"/>
          <c:w val="0.78215227679579491"/>
          <c:h val="0.88737199851817994"/>
        </c:manualLayout>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Asian, non-Hispanic</c:v>
                </c:pt>
                <c:pt idx="1">
                  <c:v>Black/African American, non-Hispanic</c:v>
                </c:pt>
                <c:pt idx="2">
                  <c:v>White, non-Hispanic</c:v>
                </c:pt>
                <c:pt idx="3">
                  <c:v>Other, non-Hispanic</c:v>
                </c:pt>
                <c:pt idx="4">
                  <c:v>Hispanic/Latino</c:v>
                </c:pt>
              </c:strCache>
            </c:strRef>
          </c:cat>
          <c:val>
            <c:numRef>
              <c:f>Sheet1!$B$2:$B$6</c:f>
              <c:numCache>
                <c:formatCode>General</c:formatCode>
                <c:ptCount val="5"/>
                <c:pt idx="2" formatCode="0.0%">
                  <c:v>0.253</c:v>
                </c:pt>
              </c:numCache>
            </c:numRef>
          </c:val>
          <c:extLst>
            <c:ext xmlns:c16="http://schemas.microsoft.com/office/drawing/2014/chart" uri="{C3380CC4-5D6E-409C-BE32-E72D297353CC}">
              <c16:uniqueId val="{00000000-5BC7-46A8-A5A7-0ADB9F3F5A6E}"/>
            </c:ext>
          </c:extLst>
        </c:ser>
        <c:dLbls>
          <c:showLegendKey val="0"/>
          <c:showVal val="0"/>
          <c:showCatName val="0"/>
          <c:showSerName val="0"/>
          <c:showPercent val="0"/>
          <c:showBubbleSize val="0"/>
        </c:dLbls>
        <c:gapWidth val="182"/>
        <c:axId val="382049168"/>
        <c:axId val="382049560"/>
      </c:barChart>
      <c:catAx>
        <c:axId val="382049168"/>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49560"/>
        <c:crosses val="autoZero"/>
        <c:auto val="1"/>
        <c:lblAlgn val="ctr"/>
        <c:lblOffset val="100"/>
        <c:noMultiLvlLbl val="0"/>
      </c:catAx>
      <c:valAx>
        <c:axId val="382049560"/>
        <c:scaling>
          <c:orientation val="minMax"/>
          <c:max val="0.30000000000000004"/>
        </c:scaling>
        <c:delete val="1"/>
        <c:axPos val="t"/>
        <c:numFmt formatCode="General" sourceLinked="1"/>
        <c:majorTickMark val="none"/>
        <c:minorTickMark val="none"/>
        <c:tickLblPos val="nextTo"/>
        <c:crossAx val="38204916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Male</c:v>
                </c:pt>
                <c:pt idx="1">
                  <c:v>Female</c:v>
                </c:pt>
              </c:strCache>
            </c:strRef>
          </c:cat>
          <c:val>
            <c:numRef>
              <c:f>Sheet1!$B$2:$B$3</c:f>
              <c:numCache>
                <c:formatCode>0.0%</c:formatCode>
                <c:ptCount val="2"/>
                <c:pt idx="1">
                  <c:v>0.18099999999999999</c:v>
                </c:pt>
              </c:numCache>
            </c:numRef>
          </c:val>
          <c:extLst>
            <c:ext xmlns:c16="http://schemas.microsoft.com/office/drawing/2014/chart" uri="{C3380CC4-5D6E-409C-BE32-E72D297353CC}">
              <c16:uniqueId val="{00000000-22CC-4E1F-891A-AB117FB994A7}"/>
            </c:ext>
          </c:extLst>
        </c:ser>
        <c:dLbls>
          <c:showLegendKey val="0"/>
          <c:showVal val="0"/>
          <c:showCatName val="0"/>
          <c:showSerName val="0"/>
          <c:showPercent val="0"/>
          <c:showBubbleSize val="0"/>
        </c:dLbls>
        <c:gapWidth val="182"/>
        <c:axId val="382050344"/>
        <c:axId val="382050736"/>
      </c:barChart>
      <c:catAx>
        <c:axId val="38205034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50736"/>
        <c:crosses val="autoZero"/>
        <c:auto val="1"/>
        <c:lblAlgn val="ctr"/>
        <c:lblOffset val="100"/>
        <c:noMultiLvlLbl val="0"/>
      </c:catAx>
      <c:valAx>
        <c:axId val="382050736"/>
        <c:scaling>
          <c:orientation val="minMax"/>
          <c:max val="0.30000000000000004"/>
          <c:min val="0"/>
        </c:scaling>
        <c:delete val="1"/>
        <c:axPos val="b"/>
        <c:numFmt formatCode="0.0%" sourceLinked="1"/>
        <c:majorTickMark val="none"/>
        <c:minorTickMark val="none"/>
        <c:tickLblPos val="nextTo"/>
        <c:crossAx val="38205034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Middlesex</c:v>
                </c:pt>
                <c:pt idx="2">
                  <c:v>Hudson</c:v>
                </c:pt>
                <c:pt idx="3">
                  <c:v>Union</c:v>
                </c:pt>
                <c:pt idx="4">
                  <c:v>Morris</c:v>
                </c:pt>
                <c:pt idx="5">
                  <c:v>Somerset</c:v>
                </c:pt>
                <c:pt idx="6">
                  <c:v>Passaic</c:v>
                </c:pt>
                <c:pt idx="7">
                  <c:v>Camden</c:v>
                </c:pt>
                <c:pt idx="8">
                  <c:v>Bergen</c:v>
                </c:pt>
                <c:pt idx="9">
                  <c:v>Mercer</c:v>
                </c:pt>
                <c:pt idx="10">
                  <c:v>Cumberland</c:v>
                </c:pt>
                <c:pt idx="11">
                  <c:v>Monmouth</c:v>
                </c:pt>
                <c:pt idx="12">
                  <c:v>Ocean</c:v>
                </c:pt>
                <c:pt idx="13">
                  <c:v>Cape May</c:v>
                </c:pt>
                <c:pt idx="14">
                  <c:v>Atlantic</c:v>
                </c:pt>
                <c:pt idx="15">
                  <c:v>Burlington</c:v>
                </c:pt>
                <c:pt idx="16">
                  <c:v>Hunterdon</c:v>
                </c:pt>
                <c:pt idx="17">
                  <c:v>Sussex</c:v>
                </c:pt>
                <c:pt idx="18">
                  <c:v>Gloucester</c:v>
                </c:pt>
                <c:pt idx="19">
                  <c:v>Salem</c:v>
                </c:pt>
                <c:pt idx="20">
                  <c:v>Warren</c:v>
                </c:pt>
              </c:strCache>
            </c:strRef>
          </c:cat>
          <c:val>
            <c:numRef>
              <c:f>Sheet1!$B$2:$B$22</c:f>
              <c:numCache>
                <c:formatCode>0.0%</c:formatCode>
                <c:ptCount val="21"/>
                <c:pt idx="0">
                  <c:v>0.125</c:v>
                </c:pt>
                <c:pt idx="1">
                  <c:v>0.127</c:v>
                </c:pt>
                <c:pt idx="2">
                  <c:v>0.13100000000000001</c:v>
                </c:pt>
                <c:pt idx="3">
                  <c:v>0.13400000000000001</c:v>
                </c:pt>
                <c:pt idx="4">
                  <c:v>0.13500000000000001</c:v>
                </c:pt>
                <c:pt idx="5">
                  <c:v>0.13700000000000001</c:v>
                </c:pt>
                <c:pt idx="6">
                  <c:v>0.14199999999999999</c:v>
                </c:pt>
                <c:pt idx="7">
                  <c:v>0.14699999999999999</c:v>
                </c:pt>
                <c:pt idx="8">
                  <c:v>0.14799999999999999</c:v>
                </c:pt>
                <c:pt idx="9">
                  <c:v>0.14799999999999999</c:v>
                </c:pt>
                <c:pt idx="10">
                  <c:v>0.152</c:v>
                </c:pt>
                <c:pt idx="11">
                  <c:v>0.161</c:v>
                </c:pt>
                <c:pt idx="12">
                  <c:v>0.16600000000000001</c:v>
                </c:pt>
                <c:pt idx="13">
                  <c:v>0.17</c:v>
                </c:pt>
                <c:pt idx="15">
                  <c:v>0.183</c:v>
                </c:pt>
                <c:pt idx="16">
                  <c:v>0.19600000000000001</c:v>
                </c:pt>
                <c:pt idx="17">
                  <c:v>0.23</c:v>
                </c:pt>
                <c:pt idx="18">
                  <c:v>0.24</c:v>
                </c:pt>
              </c:numCache>
            </c:numRef>
          </c:val>
          <c:extLst>
            <c:ext xmlns:c16="http://schemas.microsoft.com/office/drawing/2014/chart" uri="{C3380CC4-5D6E-409C-BE32-E72D297353CC}">
              <c16:uniqueId val="{00000000-CD7C-4B71-B01A-BFE42ACAFB42}"/>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Middlesex</c:v>
                </c:pt>
                <c:pt idx="2">
                  <c:v>Hudson</c:v>
                </c:pt>
                <c:pt idx="3">
                  <c:v>Union</c:v>
                </c:pt>
                <c:pt idx="4">
                  <c:v>Morris</c:v>
                </c:pt>
                <c:pt idx="5">
                  <c:v>Somerset</c:v>
                </c:pt>
                <c:pt idx="6">
                  <c:v>Passaic</c:v>
                </c:pt>
                <c:pt idx="7">
                  <c:v>Camden</c:v>
                </c:pt>
                <c:pt idx="8">
                  <c:v>Bergen</c:v>
                </c:pt>
                <c:pt idx="9">
                  <c:v>Mercer</c:v>
                </c:pt>
                <c:pt idx="10">
                  <c:v>Cumberland</c:v>
                </c:pt>
                <c:pt idx="11">
                  <c:v>Monmouth</c:v>
                </c:pt>
                <c:pt idx="12">
                  <c:v>Ocean</c:v>
                </c:pt>
                <c:pt idx="13">
                  <c:v>Cape May</c:v>
                </c:pt>
                <c:pt idx="14">
                  <c:v>Atlantic</c:v>
                </c:pt>
                <c:pt idx="15">
                  <c:v>Burlington</c:v>
                </c:pt>
                <c:pt idx="16">
                  <c:v>Hunterdon</c:v>
                </c:pt>
                <c:pt idx="17">
                  <c:v>Sussex</c:v>
                </c:pt>
                <c:pt idx="18">
                  <c:v>Gloucester</c:v>
                </c:pt>
                <c:pt idx="19">
                  <c:v>Salem</c:v>
                </c:pt>
                <c:pt idx="20">
                  <c:v>Warren</c:v>
                </c:pt>
              </c:strCache>
            </c:strRef>
          </c:cat>
          <c:val>
            <c:numRef>
              <c:f>Sheet1!$C$2:$C$22</c:f>
              <c:numCache>
                <c:formatCode>General</c:formatCode>
                <c:ptCount val="21"/>
                <c:pt idx="14">
                  <c:v>0.18099999999999999</c:v>
                </c:pt>
              </c:numCache>
            </c:numRef>
          </c:val>
          <c:extLst>
            <c:ext xmlns:c16="http://schemas.microsoft.com/office/drawing/2014/chart" uri="{C3380CC4-5D6E-409C-BE32-E72D297353CC}">
              <c16:uniqueId val="{00000001-CD7C-4B71-B01A-BFE42ACAFB42}"/>
            </c:ext>
          </c:extLst>
        </c:ser>
        <c:ser>
          <c:idx val="2"/>
          <c:order val="2"/>
          <c:tx>
            <c:strRef>
              <c:f>Sheet1!$D$1</c:f>
              <c:strCache>
                <c:ptCount val="1"/>
                <c:pt idx="0">
                  <c:v>NJ Overall 15.00%</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Essex</c:v>
                </c:pt>
                <c:pt idx="1">
                  <c:v>Middlesex</c:v>
                </c:pt>
                <c:pt idx="2">
                  <c:v>Hudson</c:v>
                </c:pt>
                <c:pt idx="3">
                  <c:v>Union</c:v>
                </c:pt>
                <c:pt idx="4">
                  <c:v>Morris</c:v>
                </c:pt>
                <c:pt idx="5">
                  <c:v>Somerset</c:v>
                </c:pt>
                <c:pt idx="6">
                  <c:v>Passaic</c:v>
                </c:pt>
                <c:pt idx="7">
                  <c:v>Camden</c:v>
                </c:pt>
                <c:pt idx="8">
                  <c:v>Bergen</c:v>
                </c:pt>
                <c:pt idx="9">
                  <c:v>Mercer</c:v>
                </c:pt>
                <c:pt idx="10">
                  <c:v>Cumberland</c:v>
                </c:pt>
                <c:pt idx="11">
                  <c:v>Monmouth</c:v>
                </c:pt>
                <c:pt idx="12">
                  <c:v>Ocean</c:v>
                </c:pt>
                <c:pt idx="13">
                  <c:v>Cape May</c:v>
                </c:pt>
                <c:pt idx="14">
                  <c:v>Atlantic</c:v>
                </c:pt>
                <c:pt idx="15">
                  <c:v>Burlington</c:v>
                </c:pt>
                <c:pt idx="16">
                  <c:v>Hunterdon</c:v>
                </c:pt>
                <c:pt idx="17">
                  <c:v>Sussex</c:v>
                </c:pt>
                <c:pt idx="18">
                  <c:v>Gloucester</c:v>
                </c:pt>
                <c:pt idx="19">
                  <c:v>Salem</c:v>
                </c:pt>
                <c:pt idx="20">
                  <c:v>Warren</c:v>
                </c:pt>
              </c:strCache>
            </c:strRef>
          </c:cat>
          <c:val>
            <c:numRef>
              <c:f>Sheet1!$D$2:$D$22</c:f>
              <c:numCache>
                <c:formatCode>0.0%</c:formatCode>
                <c:ptCount val="21"/>
                <c:pt idx="0">
                  <c:v>0.15</c:v>
                </c:pt>
                <c:pt idx="1">
                  <c:v>0.15</c:v>
                </c:pt>
                <c:pt idx="2">
                  <c:v>0.15</c:v>
                </c:pt>
                <c:pt idx="3">
                  <c:v>0.15</c:v>
                </c:pt>
                <c:pt idx="4">
                  <c:v>0.15</c:v>
                </c:pt>
                <c:pt idx="5">
                  <c:v>0.15</c:v>
                </c:pt>
                <c:pt idx="6">
                  <c:v>0.15</c:v>
                </c:pt>
                <c:pt idx="7">
                  <c:v>0.15</c:v>
                </c:pt>
                <c:pt idx="8">
                  <c:v>0.15</c:v>
                </c:pt>
                <c:pt idx="9">
                  <c:v>0.15</c:v>
                </c:pt>
                <c:pt idx="10">
                  <c:v>0.15</c:v>
                </c:pt>
                <c:pt idx="11">
                  <c:v>0.15</c:v>
                </c:pt>
                <c:pt idx="12">
                  <c:v>0.15</c:v>
                </c:pt>
                <c:pt idx="13">
                  <c:v>0.15</c:v>
                </c:pt>
                <c:pt idx="14">
                  <c:v>0.15</c:v>
                </c:pt>
                <c:pt idx="15">
                  <c:v>0.15</c:v>
                </c:pt>
                <c:pt idx="16">
                  <c:v>0.15</c:v>
                </c:pt>
                <c:pt idx="17">
                  <c:v>0.15</c:v>
                </c:pt>
                <c:pt idx="18">
                  <c:v>0.15</c:v>
                </c:pt>
                <c:pt idx="19">
                  <c:v>0.15</c:v>
                </c:pt>
                <c:pt idx="20">
                  <c:v>0.15</c:v>
                </c:pt>
              </c:numCache>
            </c:numRef>
          </c:val>
          <c:extLst>
            <c:ext xmlns:c16="http://schemas.microsoft.com/office/drawing/2014/chart" uri="{C3380CC4-5D6E-409C-BE32-E72D297353CC}">
              <c16:uniqueId val="{00000002-CD7C-4B71-B01A-BFE42ACAFB42}"/>
            </c:ext>
          </c:extLst>
        </c:ser>
        <c:dLbls>
          <c:showLegendKey val="0"/>
          <c:showVal val="0"/>
          <c:showCatName val="0"/>
          <c:showSerName val="0"/>
          <c:showPercent val="0"/>
          <c:showBubbleSize val="0"/>
        </c:dLbls>
        <c:gapWidth val="182"/>
        <c:axId val="382051520"/>
        <c:axId val="382051912"/>
      </c:barChart>
      <c:catAx>
        <c:axId val="38205152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51912"/>
        <c:crosses val="autoZero"/>
        <c:auto val="1"/>
        <c:lblAlgn val="ctr"/>
        <c:lblOffset val="100"/>
        <c:noMultiLvlLbl val="0"/>
      </c:catAx>
      <c:valAx>
        <c:axId val="382051912"/>
        <c:scaling>
          <c:orientation val="minMax"/>
        </c:scaling>
        <c:delete val="1"/>
        <c:axPos val="b"/>
        <c:numFmt formatCode="0.0%" sourceLinked="1"/>
        <c:majorTickMark val="none"/>
        <c:minorTickMark val="none"/>
        <c:tickLblPos val="nextTo"/>
        <c:crossAx val="382051520"/>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45225270389548056"/>
          <c:y val="0.9335550306211724"/>
          <c:w val="0.24538656519516722"/>
          <c:h val="3.57842519685039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110582326005385"/>
          <c:y val="7.1850645292856952E-2"/>
          <c:w val="0.80378857891741462"/>
          <c:h val="0.78310877220773834"/>
        </c:manualLayout>
      </c:layout>
      <c:lineChart>
        <c:grouping val="standard"/>
        <c:varyColors val="0"/>
        <c:ser>
          <c:idx val="0"/>
          <c:order val="0"/>
          <c:tx>
            <c:strRef>
              <c:f>Sheet1!$B$1</c:f>
              <c:strCache>
                <c:ptCount val="1"/>
                <c:pt idx="0">
                  <c:v>Percent</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2017</c:v>
                </c:pt>
                <c:pt idx="1">
                  <c:v>2018</c:v>
                </c:pt>
                <c:pt idx="2">
                  <c:v>2020</c:v>
                </c:pt>
                <c:pt idx="3">
                  <c:v>2021</c:v>
                </c:pt>
                <c:pt idx="4">
                  <c:v>2022</c:v>
                </c:pt>
              </c:numCache>
            </c:numRef>
          </c:cat>
          <c:val>
            <c:numRef>
              <c:f>Sheet1!$B$2:$B$6</c:f>
              <c:numCache>
                <c:formatCode>0.0%</c:formatCode>
                <c:ptCount val="5"/>
                <c:pt idx="0">
                  <c:v>0.187</c:v>
                </c:pt>
                <c:pt idx="1">
                  <c:v>0.106</c:v>
                </c:pt>
                <c:pt idx="2">
                  <c:v>0.17299999999999999</c:v>
                </c:pt>
                <c:pt idx="3">
                  <c:v>0.219</c:v>
                </c:pt>
                <c:pt idx="4">
                  <c:v>0.18099999999999999</c:v>
                </c:pt>
              </c:numCache>
            </c:numRef>
          </c:val>
          <c:smooth val="0"/>
          <c:extLst>
            <c:ext xmlns:c16="http://schemas.microsoft.com/office/drawing/2014/chart" uri="{C3380CC4-5D6E-409C-BE32-E72D297353CC}">
              <c16:uniqueId val="{00000000-804B-4F67-81B2-9D09B799B5F9}"/>
            </c:ext>
          </c:extLst>
        </c:ser>
        <c:dLbls>
          <c:showLegendKey val="0"/>
          <c:showVal val="0"/>
          <c:showCatName val="0"/>
          <c:showSerName val="0"/>
          <c:showPercent val="0"/>
          <c:showBubbleSize val="0"/>
        </c:dLbls>
        <c:marker val="1"/>
        <c:smooth val="0"/>
        <c:axId val="382052696"/>
        <c:axId val="382053088"/>
      </c:lineChart>
      <c:catAx>
        <c:axId val="3820526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2053088"/>
        <c:crosses val="autoZero"/>
        <c:auto val="1"/>
        <c:lblAlgn val="ctr"/>
        <c:lblOffset val="100"/>
        <c:noMultiLvlLbl val="0"/>
      </c:catAx>
      <c:valAx>
        <c:axId val="382053088"/>
        <c:scaling>
          <c:orientation val="minMax"/>
          <c:max val="0.30000000000000004"/>
        </c:scaling>
        <c:delete val="0"/>
        <c:axPos val="l"/>
        <c:numFmt formatCode="0.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205269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Asian, non-Hispanic</c:v>
                </c:pt>
                <c:pt idx="1">
                  <c:v>Black/African American, non-Hispanic</c:v>
                </c:pt>
                <c:pt idx="2">
                  <c:v>White, non-Hispanic</c:v>
                </c:pt>
                <c:pt idx="3">
                  <c:v>Other, non-Hispanic</c:v>
                </c:pt>
                <c:pt idx="4">
                  <c:v>Hispanic/Latino</c:v>
                </c:pt>
              </c:strCache>
            </c:strRef>
          </c:cat>
          <c:val>
            <c:numRef>
              <c:f>Sheet1!$B$2:$B$6</c:f>
              <c:numCache>
                <c:formatCode>General</c:formatCode>
                <c:ptCount val="5"/>
                <c:pt idx="2" formatCode="0.0%">
                  <c:v>0.23200000000000001</c:v>
                </c:pt>
              </c:numCache>
            </c:numRef>
          </c:val>
          <c:extLst>
            <c:ext xmlns:c16="http://schemas.microsoft.com/office/drawing/2014/chart" uri="{C3380CC4-5D6E-409C-BE32-E72D297353CC}">
              <c16:uniqueId val="{00000000-5BC7-46A8-A5A7-0ADB9F3F5A6E}"/>
            </c:ext>
          </c:extLst>
        </c:ser>
        <c:dLbls>
          <c:showLegendKey val="0"/>
          <c:showVal val="0"/>
          <c:showCatName val="0"/>
          <c:showSerName val="0"/>
          <c:showPercent val="0"/>
          <c:showBubbleSize val="0"/>
        </c:dLbls>
        <c:gapWidth val="182"/>
        <c:axId val="382053872"/>
        <c:axId val="382902512"/>
      </c:barChart>
      <c:catAx>
        <c:axId val="382053872"/>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2512"/>
        <c:crosses val="autoZero"/>
        <c:auto val="1"/>
        <c:lblAlgn val="ctr"/>
        <c:lblOffset val="100"/>
        <c:noMultiLvlLbl val="0"/>
      </c:catAx>
      <c:valAx>
        <c:axId val="382902512"/>
        <c:scaling>
          <c:orientation val="minMax"/>
          <c:max val="0.30000000000000004"/>
        </c:scaling>
        <c:delete val="1"/>
        <c:axPos val="t"/>
        <c:numFmt formatCode="General" sourceLinked="1"/>
        <c:majorTickMark val="none"/>
        <c:minorTickMark val="none"/>
        <c:tickLblPos val="nextTo"/>
        <c:crossAx val="38205387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2383536148890479"/>
          <c:y val="6.3646879639969151E-2"/>
          <c:w val="0.75116463851109516"/>
          <c:h val="0.87270624072006175"/>
        </c:manualLayout>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dLbl>
              <c:idx val="0"/>
              <c:tx>
                <c:rich>
                  <a:bodyPr/>
                  <a:lstStyle/>
                  <a:p>
                    <a:endParaRPr lang="en-US"/>
                  </a:p>
                </c:rich>
              </c:tx>
              <c:dLblPos val="ctr"/>
              <c:showLegendKey val="0"/>
              <c:showVal val="0"/>
              <c:showCatName val="0"/>
              <c:showSerName val="0"/>
              <c:showPercent val="0"/>
              <c:showBubbleSize val="0"/>
              <c:extLst>
                <c:ext xmlns:c15="http://schemas.microsoft.com/office/drawing/2012/chart" uri="{CE6537A1-D6FC-4f65-9D91-7224C49458BB}">
                  <c15:xForSave val="1"/>
                  <c15:showDataLabelsRange val="1"/>
                </c:ext>
                <c:ext xmlns:c16="http://schemas.microsoft.com/office/drawing/2014/chart" uri="{C3380CC4-5D6E-409C-BE32-E72D297353CC}">
                  <c16:uniqueId val="{00000001-BA9C-4957-9E02-2AE26489D95F}"/>
                </c:ext>
              </c:extLst>
            </c:dLbl>
            <c:dLbl>
              <c:idx val="1"/>
              <c:layout>
                <c:manualLayout>
                  <c:x val="0"/>
                  <c:y val="-0.13886591921447813"/>
                </c:manualLayout>
              </c:layout>
              <c:tx>
                <c:rich>
                  <a:bodyPr/>
                  <a:lstStyle/>
                  <a:p>
                    <a:fld id="{16052417-9F25-4A7D-887E-76390F014605}" type="CELLRANGE">
                      <a:rPr lang="en-US"/>
                      <a:pPr/>
                      <a:t>[CELLRANGE]</a:t>
                    </a:fld>
                    <a:endParaRPr lang="en-US"/>
                  </a:p>
                </c:rich>
              </c:tx>
              <c:dLblPos val="outEnd"/>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0-BA9C-4957-9E02-2AE26489D95F}"/>
                </c:ext>
              </c:extLst>
            </c:dLbl>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ctr"/>
            <c:showLegendKey val="0"/>
            <c:showVal val="0"/>
            <c:showCatName val="0"/>
            <c:showSerName val="0"/>
            <c:showPercent val="0"/>
            <c:showBubbleSize val="0"/>
            <c:showLeaderLines val="0"/>
            <c:extLst>
              <c:ext xmlns:c15="http://schemas.microsoft.com/office/drawing/2012/chart" uri="{CE6537A1-D6FC-4f65-9D91-7224C49458BB}">
                <c15:showDataLabelsRange val="1"/>
                <c15:showLeaderLines val="0"/>
              </c:ext>
            </c:extLst>
          </c:dLbls>
          <c:cat>
            <c:strRef>
              <c:f>Sheet1!$A$2:$A$3</c:f>
              <c:strCache>
                <c:ptCount val="2"/>
                <c:pt idx="0">
                  <c:v>Male</c:v>
                </c:pt>
                <c:pt idx="1">
                  <c:v>Female</c:v>
                </c:pt>
              </c:strCache>
            </c:strRef>
          </c:cat>
          <c:val>
            <c:numRef>
              <c:f>Sheet1!$B$2:$B$3</c:f>
              <c:numCache>
                <c:formatCode>0.0%</c:formatCode>
                <c:ptCount val="2"/>
                <c:pt idx="1">
                  <c:v>0.36699999999999999</c:v>
                </c:pt>
              </c:numCache>
            </c:numRef>
          </c:val>
          <c:extLst>
            <c:ext xmlns:c15="http://schemas.microsoft.com/office/drawing/2012/chart" uri="{02D57815-91ED-43cb-92C2-25804820EDAC}">
              <c15:datalabelsRange>
                <c15:f>Sheet1!$B$2:$B$3</c15:f>
                <c15:dlblRangeCache>
                  <c:ptCount val="2"/>
                  <c:pt idx="1">
                    <c:v>36.7%</c:v>
                  </c:pt>
                </c15:dlblRangeCache>
              </c15:datalabelsRange>
            </c:ext>
            <c:ext xmlns:c16="http://schemas.microsoft.com/office/drawing/2014/chart" uri="{C3380CC4-5D6E-409C-BE32-E72D297353CC}">
              <c16:uniqueId val="{00000000-22CC-4E1F-891A-AB117FB994A7}"/>
            </c:ext>
          </c:extLst>
        </c:ser>
        <c:dLbls>
          <c:showLegendKey val="0"/>
          <c:showVal val="0"/>
          <c:showCatName val="0"/>
          <c:showSerName val="0"/>
          <c:showPercent val="0"/>
          <c:showBubbleSize val="0"/>
        </c:dLbls>
        <c:gapWidth val="182"/>
        <c:axId val="382903296"/>
        <c:axId val="382903688"/>
      </c:barChart>
      <c:catAx>
        <c:axId val="38290329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3688"/>
        <c:crosses val="autoZero"/>
        <c:auto val="1"/>
        <c:lblAlgn val="ctr"/>
        <c:lblOffset val="100"/>
        <c:noMultiLvlLbl val="0"/>
      </c:catAx>
      <c:valAx>
        <c:axId val="382903688"/>
        <c:scaling>
          <c:orientation val="minMax"/>
          <c:max val="0.30000000000000004"/>
          <c:min val="0"/>
        </c:scaling>
        <c:delete val="1"/>
        <c:axPos val="b"/>
        <c:numFmt formatCode="0.0%" sourceLinked="1"/>
        <c:majorTickMark val="none"/>
        <c:minorTickMark val="none"/>
        <c:tickLblPos val="nextTo"/>
        <c:crossAx val="38290329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bar"/>
        <c:grouping val="clustered"/>
        <c:varyColors val="0"/>
        <c:ser>
          <c:idx val="0"/>
          <c:order val="0"/>
          <c:tx>
            <c:strRef>
              <c:f>Sheet1!$B$1</c:f>
              <c:strCache>
                <c:ptCount val="1"/>
                <c:pt idx="0">
                  <c:v># DV incidents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Passaic</c:v>
                </c:pt>
                <c:pt idx="1">
                  <c:v>Essex</c:v>
                </c:pt>
                <c:pt idx="2">
                  <c:v>Union</c:v>
                </c:pt>
                <c:pt idx="3">
                  <c:v>Mercer</c:v>
                </c:pt>
                <c:pt idx="4">
                  <c:v>Morris</c:v>
                </c:pt>
                <c:pt idx="5">
                  <c:v>Hudson</c:v>
                </c:pt>
                <c:pt idx="6">
                  <c:v>Somerset</c:v>
                </c:pt>
                <c:pt idx="7">
                  <c:v>Middlesex</c:v>
                </c:pt>
                <c:pt idx="8">
                  <c:v>Bergen</c:v>
                </c:pt>
                <c:pt idx="9">
                  <c:v>Monmouth</c:v>
                </c:pt>
                <c:pt idx="10">
                  <c:v>Sussex</c:v>
                </c:pt>
                <c:pt idx="11">
                  <c:v>Burlington</c:v>
                </c:pt>
                <c:pt idx="12">
                  <c:v>Cape May</c:v>
                </c:pt>
                <c:pt idx="13">
                  <c:v>Camden</c:v>
                </c:pt>
                <c:pt idx="14">
                  <c:v>Warren</c:v>
                </c:pt>
                <c:pt idx="15">
                  <c:v>Gloucester</c:v>
                </c:pt>
                <c:pt idx="16">
                  <c:v>Ocean</c:v>
                </c:pt>
                <c:pt idx="17">
                  <c:v>Hunterdon</c:v>
                </c:pt>
                <c:pt idx="18">
                  <c:v>Salem</c:v>
                </c:pt>
                <c:pt idx="19">
                  <c:v>Cumberland</c:v>
                </c:pt>
                <c:pt idx="20">
                  <c:v>Atlantic</c:v>
                </c:pt>
              </c:strCache>
            </c:strRef>
          </c:cat>
          <c:val>
            <c:numRef>
              <c:f>Sheet1!$B$2:$B$22</c:f>
              <c:numCache>
                <c:formatCode>General</c:formatCode>
                <c:ptCount val="21"/>
                <c:pt idx="0">
                  <c:v>5.6</c:v>
                </c:pt>
                <c:pt idx="1">
                  <c:v>6</c:v>
                </c:pt>
                <c:pt idx="2">
                  <c:v>6.5</c:v>
                </c:pt>
                <c:pt idx="3">
                  <c:v>6.6</c:v>
                </c:pt>
                <c:pt idx="4">
                  <c:v>6.9</c:v>
                </c:pt>
                <c:pt idx="5">
                  <c:v>7</c:v>
                </c:pt>
                <c:pt idx="6">
                  <c:v>7.1</c:v>
                </c:pt>
                <c:pt idx="7">
                  <c:v>7.4</c:v>
                </c:pt>
                <c:pt idx="8">
                  <c:v>7.8</c:v>
                </c:pt>
                <c:pt idx="9">
                  <c:v>8</c:v>
                </c:pt>
                <c:pt idx="10">
                  <c:v>8.6</c:v>
                </c:pt>
                <c:pt idx="11">
                  <c:v>8.9</c:v>
                </c:pt>
                <c:pt idx="12">
                  <c:v>9.1</c:v>
                </c:pt>
                <c:pt idx="13">
                  <c:v>9.4</c:v>
                </c:pt>
                <c:pt idx="14">
                  <c:v>9.4</c:v>
                </c:pt>
                <c:pt idx="15">
                  <c:v>9.6</c:v>
                </c:pt>
                <c:pt idx="16">
                  <c:v>10.1</c:v>
                </c:pt>
                <c:pt idx="17">
                  <c:v>10.7</c:v>
                </c:pt>
                <c:pt idx="18">
                  <c:v>10.7</c:v>
                </c:pt>
                <c:pt idx="19">
                  <c:v>11</c:v>
                </c:pt>
              </c:numCache>
            </c:numRef>
          </c:val>
          <c:extLst>
            <c:ext xmlns:c16="http://schemas.microsoft.com/office/drawing/2014/chart" uri="{C3380CC4-5D6E-409C-BE32-E72D297353CC}">
              <c16:uniqueId val="{00000000-5F44-4256-8B18-0744A59A5B9E}"/>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Passaic</c:v>
                </c:pt>
                <c:pt idx="1">
                  <c:v>Essex</c:v>
                </c:pt>
                <c:pt idx="2">
                  <c:v>Union</c:v>
                </c:pt>
                <c:pt idx="3">
                  <c:v>Mercer</c:v>
                </c:pt>
                <c:pt idx="4">
                  <c:v>Morris</c:v>
                </c:pt>
                <c:pt idx="5">
                  <c:v>Hudson</c:v>
                </c:pt>
                <c:pt idx="6">
                  <c:v>Somerset</c:v>
                </c:pt>
                <c:pt idx="7">
                  <c:v>Middlesex</c:v>
                </c:pt>
                <c:pt idx="8">
                  <c:v>Bergen</c:v>
                </c:pt>
                <c:pt idx="9">
                  <c:v>Monmouth</c:v>
                </c:pt>
                <c:pt idx="10">
                  <c:v>Sussex</c:v>
                </c:pt>
                <c:pt idx="11">
                  <c:v>Burlington</c:v>
                </c:pt>
                <c:pt idx="12">
                  <c:v>Cape May</c:v>
                </c:pt>
                <c:pt idx="13">
                  <c:v>Camden</c:v>
                </c:pt>
                <c:pt idx="14">
                  <c:v>Warren</c:v>
                </c:pt>
                <c:pt idx="15">
                  <c:v>Gloucester</c:v>
                </c:pt>
                <c:pt idx="16">
                  <c:v>Ocean</c:v>
                </c:pt>
                <c:pt idx="17">
                  <c:v>Hunterdon</c:v>
                </c:pt>
                <c:pt idx="18">
                  <c:v>Salem</c:v>
                </c:pt>
                <c:pt idx="19">
                  <c:v>Cumberland</c:v>
                </c:pt>
                <c:pt idx="20">
                  <c:v>Atlantic</c:v>
                </c:pt>
              </c:strCache>
            </c:strRef>
          </c:cat>
          <c:val>
            <c:numRef>
              <c:f>Sheet1!$C$2:$C$22</c:f>
              <c:numCache>
                <c:formatCode>General</c:formatCode>
                <c:ptCount val="21"/>
                <c:pt idx="20">
                  <c:v>11.3</c:v>
                </c:pt>
              </c:numCache>
            </c:numRef>
          </c:val>
          <c:extLst>
            <c:ext xmlns:c16="http://schemas.microsoft.com/office/drawing/2014/chart" uri="{C3380CC4-5D6E-409C-BE32-E72D297353CC}">
              <c16:uniqueId val="{00000001-5F44-4256-8B18-0744A59A5B9E}"/>
            </c:ext>
          </c:extLst>
        </c:ser>
        <c:ser>
          <c:idx val="2"/>
          <c:order val="2"/>
          <c:tx>
            <c:strRef>
              <c:f>Sheet1!$D$1</c:f>
              <c:strCache>
                <c:ptCount val="1"/>
                <c:pt idx="0">
                  <c:v>New Jersey avg. 7.8</c:v>
                </c:pt>
              </c:strCache>
            </c:strRef>
          </c:tx>
          <c:spPr>
            <a:noFill/>
            <a:ln>
              <a:noFill/>
            </a:ln>
            <a:effectLst/>
          </c:spPr>
          <c:invertIfNegative val="0"/>
          <c:trendline>
            <c:spPr>
              <a:ln w="19050" cap="rnd">
                <a:solidFill>
                  <a:schemeClr val="bg1">
                    <a:lumMod val="65000"/>
                  </a:schemeClr>
                </a:solidFill>
                <a:prstDash val="sysDot"/>
              </a:ln>
              <a:effectLst/>
            </c:spPr>
            <c:trendlineType val="linear"/>
            <c:dispRSqr val="0"/>
            <c:dispEq val="0"/>
          </c:trendline>
          <c:cat>
            <c:strRef>
              <c:f>Sheet1!$A$2:$A$22</c:f>
              <c:strCache>
                <c:ptCount val="21"/>
                <c:pt idx="0">
                  <c:v>Passaic</c:v>
                </c:pt>
                <c:pt idx="1">
                  <c:v>Essex</c:v>
                </c:pt>
                <c:pt idx="2">
                  <c:v>Union</c:v>
                </c:pt>
                <c:pt idx="3">
                  <c:v>Mercer</c:v>
                </c:pt>
                <c:pt idx="4">
                  <c:v>Morris</c:v>
                </c:pt>
                <c:pt idx="5">
                  <c:v>Hudson</c:v>
                </c:pt>
                <c:pt idx="6">
                  <c:v>Somerset</c:v>
                </c:pt>
                <c:pt idx="7">
                  <c:v>Middlesex</c:v>
                </c:pt>
                <c:pt idx="8">
                  <c:v>Bergen</c:v>
                </c:pt>
                <c:pt idx="9">
                  <c:v>Monmouth</c:v>
                </c:pt>
                <c:pt idx="10">
                  <c:v>Sussex</c:v>
                </c:pt>
                <c:pt idx="11">
                  <c:v>Burlington</c:v>
                </c:pt>
                <c:pt idx="12">
                  <c:v>Cape May</c:v>
                </c:pt>
                <c:pt idx="13">
                  <c:v>Camden</c:v>
                </c:pt>
                <c:pt idx="14">
                  <c:v>Warren</c:v>
                </c:pt>
                <c:pt idx="15">
                  <c:v>Gloucester</c:v>
                </c:pt>
                <c:pt idx="16">
                  <c:v>Ocean</c:v>
                </c:pt>
                <c:pt idx="17">
                  <c:v>Hunterdon</c:v>
                </c:pt>
                <c:pt idx="18">
                  <c:v>Salem</c:v>
                </c:pt>
                <c:pt idx="19">
                  <c:v>Cumberland</c:v>
                </c:pt>
                <c:pt idx="20">
                  <c:v>Atlantic</c:v>
                </c:pt>
              </c:strCache>
            </c:strRef>
          </c:cat>
          <c:val>
            <c:numRef>
              <c:f>Sheet1!$D$2:$D$22</c:f>
              <c:numCache>
                <c:formatCode>General</c:formatCode>
                <c:ptCount val="21"/>
                <c:pt idx="0">
                  <c:v>7.8</c:v>
                </c:pt>
                <c:pt idx="1">
                  <c:v>7.8</c:v>
                </c:pt>
                <c:pt idx="2">
                  <c:v>7.8</c:v>
                </c:pt>
                <c:pt idx="3">
                  <c:v>7.8</c:v>
                </c:pt>
                <c:pt idx="4">
                  <c:v>7.8</c:v>
                </c:pt>
                <c:pt idx="5">
                  <c:v>7.8</c:v>
                </c:pt>
                <c:pt idx="6">
                  <c:v>7.8</c:v>
                </c:pt>
                <c:pt idx="7">
                  <c:v>7.8</c:v>
                </c:pt>
                <c:pt idx="8">
                  <c:v>7.8</c:v>
                </c:pt>
                <c:pt idx="9">
                  <c:v>7.8</c:v>
                </c:pt>
                <c:pt idx="10">
                  <c:v>7.8</c:v>
                </c:pt>
                <c:pt idx="11">
                  <c:v>7.8</c:v>
                </c:pt>
                <c:pt idx="12">
                  <c:v>7.8</c:v>
                </c:pt>
                <c:pt idx="13">
                  <c:v>7.8</c:v>
                </c:pt>
                <c:pt idx="14">
                  <c:v>7.8</c:v>
                </c:pt>
                <c:pt idx="15">
                  <c:v>7.8</c:v>
                </c:pt>
                <c:pt idx="16">
                  <c:v>7.8</c:v>
                </c:pt>
                <c:pt idx="17">
                  <c:v>7.8</c:v>
                </c:pt>
                <c:pt idx="18">
                  <c:v>7.8</c:v>
                </c:pt>
                <c:pt idx="19">
                  <c:v>7.8</c:v>
                </c:pt>
                <c:pt idx="20">
                  <c:v>7.8</c:v>
                </c:pt>
              </c:numCache>
            </c:numRef>
          </c:val>
          <c:extLst>
            <c:ext xmlns:c16="http://schemas.microsoft.com/office/drawing/2014/chart" uri="{C3380CC4-5D6E-409C-BE32-E72D297353CC}">
              <c16:uniqueId val="{00000002-5F44-4256-8B18-0744A59A5B9E}"/>
            </c:ext>
          </c:extLst>
        </c:ser>
        <c:dLbls>
          <c:showLegendKey val="0"/>
          <c:showVal val="0"/>
          <c:showCatName val="0"/>
          <c:showSerName val="0"/>
          <c:showPercent val="0"/>
          <c:showBubbleSize val="0"/>
        </c:dLbls>
        <c:gapWidth val="182"/>
        <c:axId val="379950224"/>
        <c:axId val="379950616"/>
      </c:barChart>
      <c:catAx>
        <c:axId val="3799502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0616"/>
        <c:crosses val="autoZero"/>
        <c:auto val="1"/>
        <c:lblAlgn val="ctr"/>
        <c:lblOffset val="100"/>
        <c:noMultiLvlLbl val="0"/>
      </c:catAx>
      <c:valAx>
        <c:axId val="379950616"/>
        <c:scaling>
          <c:orientation val="minMax"/>
        </c:scaling>
        <c:delete val="1"/>
        <c:axPos val="b"/>
        <c:numFmt formatCode="General" sourceLinked="1"/>
        <c:majorTickMark val="none"/>
        <c:minorTickMark val="none"/>
        <c:tickLblPos val="nextTo"/>
        <c:crossAx val="379950224"/>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2549544783464563"/>
          <c:y val="0.9080626286870922"/>
          <c:w val="0.1771339812992126"/>
          <c:h val="4.0374874484813326E-2"/>
        </c:manualLayout>
      </c:layout>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1134265845434581E-2"/>
          <c:y val="0"/>
          <c:w val="0.89592326285297763"/>
          <c:h val="0.90272672630115924"/>
        </c:manualLayout>
      </c:layout>
      <c:barChart>
        <c:barDir val="bar"/>
        <c:grouping val="clustered"/>
        <c:varyColors val="0"/>
        <c:ser>
          <c:idx val="1"/>
          <c:order val="0"/>
          <c:tx>
            <c:strRef>
              <c:f>Sheet1!$B$1</c:f>
              <c:strCache>
                <c:ptCount val="1"/>
                <c:pt idx="0">
                  <c:v>2018 Copy This County</c:v>
                </c:pt>
              </c:strCache>
            </c:strRef>
          </c:tx>
          <c:spPr>
            <a:solidFill>
              <a:srgbClr val="FFFF00"/>
            </a:solidFill>
            <a:ln>
              <a:noFill/>
            </a:ln>
            <a:effectLst/>
          </c:spPr>
          <c:invertIfNegative val="0"/>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Morris</c:v>
                </c:pt>
                <c:pt idx="12">
                  <c:v>Burlington</c:v>
                </c:pt>
                <c:pt idx="13">
                  <c:v>Ocean</c:v>
                </c:pt>
                <c:pt idx="14">
                  <c:v>Camden</c:v>
                </c:pt>
                <c:pt idx="15">
                  <c:v>Passaic</c:v>
                </c:pt>
                <c:pt idx="16">
                  <c:v>Union</c:v>
                </c:pt>
                <c:pt idx="17">
                  <c:v>Monmouth</c:v>
                </c:pt>
                <c:pt idx="18">
                  <c:v>Middlesex</c:v>
                </c:pt>
                <c:pt idx="19">
                  <c:v>Essex</c:v>
                </c:pt>
                <c:pt idx="20">
                  <c:v>Bergen</c:v>
                </c:pt>
              </c:strCache>
            </c:strRef>
          </c:cat>
          <c:val>
            <c:numRef>
              <c:f>Sheet1!$B$2:$B$22</c:f>
              <c:numCache>
                <c:formatCode>General</c:formatCode>
                <c:ptCount val="21"/>
                <c:pt idx="6" formatCode="0">
                  <c:v>7481</c:v>
                </c:pt>
              </c:numCache>
            </c:numRef>
          </c:val>
          <c:extLst>
            <c:ext xmlns:c16="http://schemas.microsoft.com/office/drawing/2014/chart" uri="{C3380CC4-5D6E-409C-BE32-E72D297353CC}">
              <c16:uniqueId val="{00000001-5C21-4D9A-A4DC-1AC977C056DD}"/>
            </c:ext>
          </c:extLst>
        </c:ser>
        <c:ser>
          <c:idx val="0"/>
          <c:order val="1"/>
          <c:tx>
            <c:strRef>
              <c:f>Sheet1!$C$1</c:f>
              <c:strCache>
                <c:ptCount val="1"/>
                <c:pt idx="0">
                  <c:v>2022</c:v>
                </c:pt>
              </c:strCache>
            </c:strRef>
          </c:tx>
          <c:spPr>
            <a:solidFill>
              <a:schemeClr val="bg1">
                <a:lumMod val="75000"/>
              </a:schemeClr>
            </a:solidFill>
            <a:ln>
              <a:noFill/>
            </a:ln>
            <a:effectLst/>
          </c:spPr>
          <c:invertIfNegative val="0"/>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Morris</c:v>
                </c:pt>
                <c:pt idx="12">
                  <c:v>Burlington</c:v>
                </c:pt>
                <c:pt idx="13">
                  <c:v>Ocean</c:v>
                </c:pt>
                <c:pt idx="14">
                  <c:v>Camden</c:v>
                </c:pt>
                <c:pt idx="15">
                  <c:v>Passaic</c:v>
                </c:pt>
                <c:pt idx="16">
                  <c:v>Union</c:v>
                </c:pt>
                <c:pt idx="17">
                  <c:v>Monmouth</c:v>
                </c:pt>
                <c:pt idx="18">
                  <c:v>Middlesex</c:v>
                </c:pt>
                <c:pt idx="19">
                  <c:v>Essex</c:v>
                </c:pt>
                <c:pt idx="20">
                  <c:v>Bergen</c:v>
                </c:pt>
              </c:strCache>
            </c:strRef>
          </c:cat>
          <c:val>
            <c:numRef>
              <c:f>Sheet1!$C$2:$C$22</c:f>
              <c:numCache>
                <c:formatCode>0</c:formatCode>
                <c:ptCount val="21"/>
                <c:pt idx="0">
                  <c:v>2014</c:v>
                </c:pt>
                <c:pt idx="1">
                  <c:v>2189</c:v>
                </c:pt>
                <c:pt idx="2" formatCode="General">
                  <c:v>2963</c:v>
                </c:pt>
                <c:pt idx="3">
                  <c:v>3277</c:v>
                </c:pt>
                <c:pt idx="4">
                  <c:v>4046</c:v>
                </c:pt>
                <c:pt idx="5">
                  <c:v>4667</c:v>
                </c:pt>
                <c:pt idx="6">
                  <c:v>7481</c:v>
                </c:pt>
                <c:pt idx="7">
                  <c:v>8606</c:v>
                </c:pt>
                <c:pt idx="8">
                  <c:v>9040</c:v>
                </c:pt>
                <c:pt idx="9">
                  <c:v>9629</c:v>
                </c:pt>
                <c:pt idx="10">
                  <c:v>10703</c:v>
                </c:pt>
                <c:pt idx="11">
                  <c:v>13045</c:v>
                </c:pt>
                <c:pt idx="12">
                  <c:v>13437</c:v>
                </c:pt>
                <c:pt idx="13" formatCode="General">
                  <c:v>14097</c:v>
                </c:pt>
                <c:pt idx="14">
                  <c:v>13988</c:v>
                </c:pt>
                <c:pt idx="15">
                  <c:v>13732</c:v>
                </c:pt>
                <c:pt idx="16">
                  <c:v>14346</c:v>
                </c:pt>
                <c:pt idx="17">
                  <c:v>16887</c:v>
                </c:pt>
                <c:pt idx="18">
                  <c:v>18913</c:v>
                </c:pt>
                <c:pt idx="19">
                  <c:v>21815</c:v>
                </c:pt>
                <c:pt idx="20">
                  <c:v>23366</c:v>
                </c:pt>
              </c:numCache>
            </c:numRef>
          </c:val>
          <c:extLst>
            <c:ext xmlns:c16="http://schemas.microsoft.com/office/drawing/2014/chart" uri="{C3380CC4-5D6E-409C-BE32-E72D297353CC}">
              <c16:uniqueId val="{00000000-5C21-4D9A-A4DC-1AC977C056DD}"/>
            </c:ext>
          </c:extLst>
        </c:ser>
        <c:ser>
          <c:idx val="3"/>
          <c:order val="2"/>
          <c:tx>
            <c:strRef>
              <c:f>Sheet1!$D$1</c:f>
              <c:strCache>
                <c:ptCount val="1"/>
                <c:pt idx="0">
                  <c:v>2023</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Morris</c:v>
                </c:pt>
                <c:pt idx="12">
                  <c:v>Burlington</c:v>
                </c:pt>
                <c:pt idx="13">
                  <c:v>Ocean</c:v>
                </c:pt>
                <c:pt idx="14">
                  <c:v>Camden</c:v>
                </c:pt>
                <c:pt idx="15">
                  <c:v>Passaic</c:v>
                </c:pt>
                <c:pt idx="16">
                  <c:v>Union</c:v>
                </c:pt>
                <c:pt idx="17">
                  <c:v>Monmouth</c:v>
                </c:pt>
                <c:pt idx="18">
                  <c:v>Middlesex</c:v>
                </c:pt>
                <c:pt idx="19">
                  <c:v>Essex</c:v>
                </c:pt>
                <c:pt idx="20">
                  <c:v>Bergen</c:v>
                </c:pt>
              </c:strCache>
            </c:strRef>
          </c:cat>
          <c:val>
            <c:numRef>
              <c:f>Sheet1!$D$2:$D$22</c:f>
              <c:numCache>
                <c:formatCode>0</c:formatCode>
                <c:ptCount val="21"/>
                <c:pt idx="0">
                  <c:v>2096</c:v>
                </c:pt>
                <c:pt idx="1">
                  <c:v>2193</c:v>
                </c:pt>
                <c:pt idx="2" formatCode="General">
                  <c:v>3001</c:v>
                </c:pt>
                <c:pt idx="3">
                  <c:v>3473</c:v>
                </c:pt>
                <c:pt idx="4">
                  <c:v>4204</c:v>
                </c:pt>
                <c:pt idx="5">
                  <c:v>5010</c:v>
                </c:pt>
                <c:pt idx="6">
                  <c:v>7736</c:v>
                </c:pt>
                <c:pt idx="7">
                  <c:v>8863</c:v>
                </c:pt>
                <c:pt idx="8">
                  <c:v>9331</c:v>
                </c:pt>
                <c:pt idx="9">
                  <c:v>9990</c:v>
                </c:pt>
                <c:pt idx="10">
                  <c:v>12346</c:v>
                </c:pt>
                <c:pt idx="11">
                  <c:v>13508</c:v>
                </c:pt>
                <c:pt idx="12">
                  <c:v>13919</c:v>
                </c:pt>
                <c:pt idx="13" formatCode="General">
                  <c:v>14449</c:v>
                </c:pt>
                <c:pt idx="14">
                  <c:v>14584</c:v>
                </c:pt>
                <c:pt idx="15">
                  <c:v>14619</c:v>
                </c:pt>
                <c:pt idx="16">
                  <c:v>15059</c:v>
                </c:pt>
                <c:pt idx="17">
                  <c:v>17048</c:v>
                </c:pt>
                <c:pt idx="18">
                  <c:v>19932</c:v>
                </c:pt>
                <c:pt idx="19">
                  <c:v>22873</c:v>
                </c:pt>
                <c:pt idx="20">
                  <c:v>24487</c:v>
                </c:pt>
              </c:numCache>
            </c:numRef>
          </c:val>
          <c:extLst>
            <c:ext xmlns:c16="http://schemas.microsoft.com/office/drawing/2014/chart" uri="{C3380CC4-5D6E-409C-BE32-E72D297353CC}">
              <c16:uniqueId val="{00000003-5C21-4D9A-A4DC-1AC977C056DD}"/>
            </c:ext>
          </c:extLst>
        </c:ser>
        <c:ser>
          <c:idx val="4"/>
          <c:order val="3"/>
          <c:tx>
            <c:strRef>
              <c:f>Sheet1!$E$1</c:f>
              <c:strCache>
                <c:ptCount val="1"/>
                <c:pt idx="0">
                  <c:v>2019 Copy This County</c:v>
                </c:pt>
              </c:strCache>
            </c:strRef>
          </c:tx>
          <c:spPr>
            <a:solidFill>
              <a:srgbClr val="FFFF00"/>
            </a:solidFill>
            <a:ln>
              <a:noFill/>
            </a:ln>
            <a:effectLst/>
          </c:spPr>
          <c:invertIfNegative val="0"/>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Morris</c:v>
                </c:pt>
                <c:pt idx="12">
                  <c:v>Burlington</c:v>
                </c:pt>
                <c:pt idx="13">
                  <c:v>Ocean</c:v>
                </c:pt>
                <c:pt idx="14">
                  <c:v>Camden</c:v>
                </c:pt>
                <c:pt idx="15">
                  <c:v>Passaic</c:v>
                </c:pt>
                <c:pt idx="16">
                  <c:v>Union</c:v>
                </c:pt>
                <c:pt idx="17">
                  <c:v>Monmouth</c:v>
                </c:pt>
                <c:pt idx="18">
                  <c:v>Middlesex</c:v>
                </c:pt>
                <c:pt idx="19">
                  <c:v>Essex</c:v>
                </c:pt>
                <c:pt idx="20">
                  <c:v>Bergen</c:v>
                </c:pt>
              </c:strCache>
            </c:strRef>
          </c:cat>
          <c:val>
            <c:numRef>
              <c:f>Sheet1!$E$2:$E$22</c:f>
              <c:numCache>
                <c:formatCode>General</c:formatCode>
                <c:ptCount val="21"/>
                <c:pt idx="6">
                  <c:v>7736</c:v>
                </c:pt>
              </c:numCache>
            </c:numRef>
          </c:val>
          <c:extLst>
            <c:ext xmlns:c16="http://schemas.microsoft.com/office/drawing/2014/chart" uri="{C3380CC4-5D6E-409C-BE32-E72D297353CC}">
              <c16:uniqueId val="{00000004-5C21-4D9A-A4DC-1AC977C056DD}"/>
            </c:ext>
          </c:extLst>
        </c:ser>
        <c:dLbls>
          <c:showLegendKey val="0"/>
          <c:showVal val="0"/>
          <c:showCatName val="0"/>
          <c:showSerName val="0"/>
          <c:showPercent val="0"/>
          <c:showBubbleSize val="0"/>
        </c:dLbls>
        <c:gapWidth val="182"/>
        <c:axId val="382904472"/>
        <c:axId val="382904864"/>
      </c:barChart>
      <c:catAx>
        <c:axId val="38290447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4864"/>
        <c:crosses val="autoZero"/>
        <c:auto val="1"/>
        <c:lblAlgn val="ctr"/>
        <c:lblOffset val="100"/>
        <c:noMultiLvlLbl val="0"/>
      </c:catAx>
      <c:valAx>
        <c:axId val="382904864"/>
        <c:scaling>
          <c:orientation val="minMax"/>
        </c:scaling>
        <c:delete val="1"/>
        <c:axPos val="b"/>
        <c:numFmt formatCode="General" sourceLinked="1"/>
        <c:majorTickMark val="none"/>
        <c:minorTickMark val="none"/>
        <c:tickLblPos val="nextTo"/>
        <c:crossAx val="382904472"/>
        <c:crosses val="autoZero"/>
        <c:crossBetween val="between"/>
      </c:valAx>
      <c:spPr>
        <a:noFill/>
        <a:ln>
          <a:noFill/>
        </a:ln>
        <a:effectLst/>
      </c:spPr>
    </c:plotArea>
    <c:legend>
      <c:legendPos val="b"/>
      <c:legendEntry>
        <c:idx val="0"/>
        <c:delete val="1"/>
      </c:legendEntry>
      <c:legendEntry>
        <c:idx val="3"/>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2018-2019</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Hunterdon</c:v>
                </c:pt>
                <c:pt idx="3">
                  <c:v>Warren</c:v>
                </c:pt>
                <c:pt idx="4">
                  <c:v>Cumberland</c:v>
                </c:pt>
                <c:pt idx="5">
                  <c:v>Sussex</c:v>
                </c:pt>
                <c:pt idx="6">
                  <c:v>Gloucester</c:v>
                </c:pt>
                <c:pt idx="7">
                  <c:v>Atlantic</c:v>
                </c:pt>
                <c:pt idx="8">
                  <c:v>Somerset</c:v>
                </c:pt>
                <c:pt idx="9">
                  <c:v>Mercer</c:v>
                </c:pt>
                <c:pt idx="10">
                  <c:v>Morris</c:v>
                </c:pt>
                <c:pt idx="11">
                  <c:v>Burlington</c:v>
                </c:pt>
                <c:pt idx="12">
                  <c:v>Camden</c:v>
                </c:pt>
                <c:pt idx="13">
                  <c:v>Union</c:v>
                </c:pt>
                <c:pt idx="14">
                  <c:v>Monmouth</c:v>
                </c:pt>
                <c:pt idx="15">
                  <c:v>Hudson</c:v>
                </c:pt>
                <c:pt idx="16">
                  <c:v>Passaic</c:v>
                </c:pt>
                <c:pt idx="17">
                  <c:v>Middlesex</c:v>
                </c:pt>
                <c:pt idx="18">
                  <c:v>Essex</c:v>
                </c:pt>
                <c:pt idx="19">
                  <c:v>Bergen</c:v>
                </c:pt>
                <c:pt idx="20">
                  <c:v>Ocean</c:v>
                </c:pt>
              </c:strCache>
            </c:strRef>
          </c:cat>
          <c:val>
            <c:numRef>
              <c:f>Sheet1!$B$2:$B$22</c:f>
              <c:numCache>
                <c:formatCode>General</c:formatCode>
                <c:ptCount val="21"/>
                <c:pt idx="0">
                  <c:v>91</c:v>
                </c:pt>
                <c:pt idx="1">
                  <c:v>112</c:v>
                </c:pt>
                <c:pt idx="2">
                  <c:v>133</c:v>
                </c:pt>
                <c:pt idx="3">
                  <c:v>136</c:v>
                </c:pt>
                <c:pt idx="4">
                  <c:v>212</c:v>
                </c:pt>
                <c:pt idx="5">
                  <c:v>213</c:v>
                </c:pt>
                <c:pt idx="6">
                  <c:v>382</c:v>
                </c:pt>
                <c:pt idx="8">
                  <c:v>472</c:v>
                </c:pt>
                <c:pt idx="9">
                  <c:v>643</c:v>
                </c:pt>
                <c:pt idx="10">
                  <c:v>803</c:v>
                </c:pt>
                <c:pt idx="11">
                  <c:v>815</c:v>
                </c:pt>
                <c:pt idx="12">
                  <c:v>982</c:v>
                </c:pt>
                <c:pt idx="13">
                  <c:v>1112</c:v>
                </c:pt>
                <c:pt idx="14">
                  <c:v>1153</c:v>
                </c:pt>
                <c:pt idx="15">
                  <c:v>1244</c:v>
                </c:pt>
                <c:pt idx="16">
                  <c:v>1391</c:v>
                </c:pt>
                <c:pt idx="17">
                  <c:v>1586</c:v>
                </c:pt>
                <c:pt idx="18">
                  <c:v>1596</c:v>
                </c:pt>
                <c:pt idx="19">
                  <c:v>1632</c:v>
                </c:pt>
                <c:pt idx="20">
                  <c:v>1943</c:v>
                </c:pt>
              </c:numCache>
            </c:numRef>
          </c:val>
          <c:extLst>
            <c:ext xmlns:c16="http://schemas.microsoft.com/office/drawing/2014/chart" uri="{C3380CC4-5D6E-409C-BE32-E72D297353CC}">
              <c16:uniqueId val="{00000000-5B0B-4DAF-BD31-BD4A36E8B26A}"/>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Hunterdon</c:v>
                </c:pt>
                <c:pt idx="3">
                  <c:v>Warren</c:v>
                </c:pt>
                <c:pt idx="4">
                  <c:v>Cumberland</c:v>
                </c:pt>
                <c:pt idx="5">
                  <c:v>Sussex</c:v>
                </c:pt>
                <c:pt idx="6">
                  <c:v>Gloucester</c:v>
                </c:pt>
                <c:pt idx="7">
                  <c:v>Atlantic</c:v>
                </c:pt>
                <c:pt idx="8">
                  <c:v>Somerset</c:v>
                </c:pt>
                <c:pt idx="9">
                  <c:v>Mercer</c:v>
                </c:pt>
                <c:pt idx="10">
                  <c:v>Morris</c:v>
                </c:pt>
                <c:pt idx="11">
                  <c:v>Burlington</c:v>
                </c:pt>
                <c:pt idx="12">
                  <c:v>Camden</c:v>
                </c:pt>
                <c:pt idx="13">
                  <c:v>Union</c:v>
                </c:pt>
                <c:pt idx="14">
                  <c:v>Monmouth</c:v>
                </c:pt>
                <c:pt idx="15">
                  <c:v>Hudson</c:v>
                </c:pt>
                <c:pt idx="16">
                  <c:v>Passaic</c:v>
                </c:pt>
                <c:pt idx="17">
                  <c:v>Middlesex</c:v>
                </c:pt>
                <c:pt idx="18">
                  <c:v>Essex</c:v>
                </c:pt>
                <c:pt idx="19">
                  <c:v>Bergen</c:v>
                </c:pt>
                <c:pt idx="20">
                  <c:v>Ocean</c:v>
                </c:pt>
              </c:strCache>
            </c:strRef>
          </c:cat>
          <c:val>
            <c:numRef>
              <c:f>Sheet1!$C$2:$C$22</c:f>
              <c:numCache>
                <c:formatCode>General</c:formatCode>
                <c:ptCount val="21"/>
                <c:pt idx="7">
                  <c:v>451</c:v>
                </c:pt>
              </c:numCache>
            </c:numRef>
          </c:val>
          <c:extLst>
            <c:ext xmlns:c16="http://schemas.microsoft.com/office/drawing/2014/chart" uri="{C3380CC4-5D6E-409C-BE32-E72D297353CC}">
              <c16:uniqueId val="{00000001-5B0B-4DAF-BD31-BD4A36E8B26A}"/>
            </c:ext>
          </c:extLst>
        </c:ser>
        <c:dLbls>
          <c:showLegendKey val="0"/>
          <c:showVal val="0"/>
          <c:showCatName val="0"/>
          <c:showSerName val="0"/>
          <c:showPercent val="0"/>
          <c:showBubbleSize val="0"/>
        </c:dLbls>
        <c:gapWidth val="219"/>
        <c:overlap val="-27"/>
        <c:axId val="382906824"/>
        <c:axId val="382907216"/>
      </c:barChart>
      <c:catAx>
        <c:axId val="382906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68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2023</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Salem</c:v>
                </c:pt>
                <c:pt idx="1">
                  <c:v>Cape May</c:v>
                </c:pt>
                <c:pt idx="2">
                  <c:v>Hunterdon</c:v>
                </c:pt>
                <c:pt idx="3">
                  <c:v>Warren</c:v>
                </c:pt>
                <c:pt idx="4">
                  <c:v>Sussex</c:v>
                </c:pt>
                <c:pt idx="5">
                  <c:v>Cumberland</c:v>
                </c:pt>
                <c:pt idx="6">
                  <c:v>Gloucester</c:v>
                </c:pt>
                <c:pt idx="7">
                  <c:v>Somerset</c:v>
                </c:pt>
                <c:pt idx="8">
                  <c:v>Mercer</c:v>
                </c:pt>
                <c:pt idx="9">
                  <c:v>Atlantic</c:v>
                </c:pt>
                <c:pt idx="10">
                  <c:v>Morris</c:v>
                </c:pt>
                <c:pt idx="11">
                  <c:v>Hudson</c:v>
                </c:pt>
                <c:pt idx="12">
                  <c:v>Burlington</c:v>
                </c:pt>
                <c:pt idx="13">
                  <c:v>Passaic</c:v>
                </c:pt>
                <c:pt idx="14">
                  <c:v>Union</c:v>
                </c:pt>
                <c:pt idx="15">
                  <c:v>Monmouth</c:v>
                </c:pt>
                <c:pt idx="16">
                  <c:v>Camden</c:v>
                </c:pt>
                <c:pt idx="17">
                  <c:v>Ocean</c:v>
                </c:pt>
                <c:pt idx="18">
                  <c:v>Middlesex</c:v>
                </c:pt>
                <c:pt idx="19">
                  <c:v>Essex</c:v>
                </c:pt>
                <c:pt idx="20">
                  <c:v>Other</c:v>
                </c:pt>
                <c:pt idx="21">
                  <c:v>Bergen</c:v>
                </c:pt>
              </c:strCache>
            </c:strRef>
          </c:cat>
          <c:val>
            <c:numRef>
              <c:f>Sheet1!$B$2:$B$23</c:f>
              <c:numCache>
                <c:formatCode>General</c:formatCode>
                <c:ptCount val="22"/>
                <c:pt idx="0">
                  <c:v>50</c:v>
                </c:pt>
                <c:pt idx="1">
                  <c:v>147</c:v>
                </c:pt>
                <c:pt idx="2">
                  <c:v>149</c:v>
                </c:pt>
                <c:pt idx="3">
                  <c:v>163</c:v>
                </c:pt>
                <c:pt idx="4">
                  <c:v>182</c:v>
                </c:pt>
                <c:pt idx="5">
                  <c:v>210</c:v>
                </c:pt>
                <c:pt idx="6">
                  <c:v>428</c:v>
                </c:pt>
                <c:pt idx="7">
                  <c:v>460</c:v>
                </c:pt>
                <c:pt idx="8">
                  <c:v>511</c:v>
                </c:pt>
                <c:pt idx="10">
                  <c:v>633</c:v>
                </c:pt>
                <c:pt idx="11">
                  <c:v>803</c:v>
                </c:pt>
                <c:pt idx="12">
                  <c:v>808</c:v>
                </c:pt>
                <c:pt idx="13">
                  <c:v>833</c:v>
                </c:pt>
                <c:pt idx="14">
                  <c:v>834</c:v>
                </c:pt>
                <c:pt idx="15">
                  <c:v>919</c:v>
                </c:pt>
                <c:pt idx="16">
                  <c:v>955</c:v>
                </c:pt>
                <c:pt idx="17" formatCode="#,##0">
                  <c:v>1131</c:v>
                </c:pt>
                <c:pt idx="18" formatCode="#,##0">
                  <c:v>1152</c:v>
                </c:pt>
                <c:pt idx="19" formatCode="#,##0">
                  <c:v>1242</c:v>
                </c:pt>
                <c:pt idx="20" formatCode="#,##0">
                  <c:v>1278</c:v>
                </c:pt>
                <c:pt idx="21" formatCode="#,##0">
                  <c:v>1403</c:v>
                </c:pt>
              </c:numCache>
            </c:numRef>
          </c:val>
          <c:extLst>
            <c:ext xmlns:c16="http://schemas.microsoft.com/office/drawing/2014/chart" uri="{C3380CC4-5D6E-409C-BE32-E72D297353CC}">
              <c16:uniqueId val="{00000000-FEAC-42CD-B60F-515B0F9B4314}"/>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Salem</c:v>
                </c:pt>
                <c:pt idx="1">
                  <c:v>Cape May</c:v>
                </c:pt>
                <c:pt idx="2">
                  <c:v>Hunterdon</c:v>
                </c:pt>
                <c:pt idx="3">
                  <c:v>Warren</c:v>
                </c:pt>
                <c:pt idx="4">
                  <c:v>Sussex</c:v>
                </c:pt>
                <c:pt idx="5">
                  <c:v>Cumberland</c:v>
                </c:pt>
                <c:pt idx="6">
                  <c:v>Gloucester</c:v>
                </c:pt>
                <c:pt idx="7">
                  <c:v>Somerset</c:v>
                </c:pt>
                <c:pt idx="8">
                  <c:v>Mercer</c:v>
                </c:pt>
                <c:pt idx="9">
                  <c:v>Atlantic</c:v>
                </c:pt>
                <c:pt idx="10">
                  <c:v>Morris</c:v>
                </c:pt>
                <c:pt idx="11">
                  <c:v>Hudson</c:v>
                </c:pt>
                <c:pt idx="12">
                  <c:v>Burlington</c:v>
                </c:pt>
                <c:pt idx="13">
                  <c:v>Passaic</c:v>
                </c:pt>
                <c:pt idx="14">
                  <c:v>Union</c:v>
                </c:pt>
                <c:pt idx="15">
                  <c:v>Monmouth</c:v>
                </c:pt>
                <c:pt idx="16">
                  <c:v>Camden</c:v>
                </c:pt>
                <c:pt idx="17">
                  <c:v>Ocean</c:v>
                </c:pt>
                <c:pt idx="18">
                  <c:v>Middlesex</c:v>
                </c:pt>
                <c:pt idx="19">
                  <c:v>Essex</c:v>
                </c:pt>
                <c:pt idx="20">
                  <c:v>Other</c:v>
                </c:pt>
                <c:pt idx="21">
                  <c:v>Bergen</c:v>
                </c:pt>
              </c:strCache>
            </c:strRef>
          </c:cat>
          <c:val>
            <c:numRef>
              <c:f>Sheet1!$C$2:$C$23</c:f>
              <c:numCache>
                <c:formatCode>General</c:formatCode>
                <c:ptCount val="22"/>
                <c:pt idx="9">
                  <c:v>515</c:v>
                </c:pt>
              </c:numCache>
            </c:numRef>
          </c:val>
          <c:extLst>
            <c:ext xmlns:c16="http://schemas.microsoft.com/office/drawing/2014/chart" uri="{C3380CC4-5D6E-409C-BE32-E72D297353CC}">
              <c16:uniqueId val="{00000001-FEAC-42CD-B60F-515B0F9B4314}"/>
            </c:ext>
          </c:extLst>
        </c:ser>
        <c:dLbls>
          <c:showLegendKey val="0"/>
          <c:showVal val="0"/>
          <c:showCatName val="0"/>
          <c:showSerName val="0"/>
          <c:showPercent val="0"/>
          <c:showBubbleSize val="0"/>
        </c:dLbls>
        <c:gapWidth val="219"/>
        <c:axId val="382906824"/>
        <c:axId val="382907216"/>
      </c:barChart>
      <c:catAx>
        <c:axId val="3829068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1"/>
        <c:axPos val="b"/>
        <c:numFmt formatCode="General" sourceLinked="1"/>
        <c:majorTickMark val="none"/>
        <c:minorTickMark val="none"/>
        <c:tickLblPos val="nextTo"/>
        <c:crossAx val="3829068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deaths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2019</c:v>
                </c:pt>
                <c:pt idx="1">
                  <c:v>2020</c:v>
                </c:pt>
                <c:pt idx="2">
                  <c:v>2021</c:v>
                </c:pt>
                <c:pt idx="3">
                  <c:v>2022</c:v>
                </c:pt>
                <c:pt idx="4">
                  <c:v>2023</c:v>
                </c:pt>
              </c:numCache>
            </c:numRef>
          </c:cat>
          <c:val>
            <c:numRef>
              <c:f>Sheet1!$B$2:$B$6</c:f>
              <c:numCache>
                <c:formatCode>General</c:formatCode>
                <c:ptCount val="5"/>
                <c:pt idx="0">
                  <c:v>485</c:v>
                </c:pt>
                <c:pt idx="1">
                  <c:v>496</c:v>
                </c:pt>
                <c:pt idx="2">
                  <c:v>496</c:v>
                </c:pt>
                <c:pt idx="3">
                  <c:v>506</c:v>
                </c:pt>
                <c:pt idx="4">
                  <c:v>515</c:v>
                </c:pt>
              </c:numCache>
            </c:numRef>
          </c:val>
          <c:smooth val="0"/>
          <c:extLst>
            <c:ext xmlns:c16="http://schemas.microsoft.com/office/drawing/2014/chart" uri="{C3380CC4-5D6E-409C-BE32-E72D297353CC}">
              <c16:uniqueId val="{00000000-D20D-4A28-B5EC-C7A846A4DF3C}"/>
            </c:ext>
          </c:extLst>
        </c:ser>
        <c:dLbls>
          <c:showLegendKey val="0"/>
          <c:showVal val="0"/>
          <c:showCatName val="0"/>
          <c:showSerName val="0"/>
          <c:showPercent val="0"/>
          <c:showBubbleSize val="0"/>
        </c:dLbls>
        <c:marker val="1"/>
        <c:smooth val="0"/>
        <c:axId val="380651616"/>
        <c:axId val="380652008"/>
      </c:lineChart>
      <c:catAx>
        <c:axId val="3806516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0652008"/>
        <c:crosses val="autoZero"/>
        <c:auto val="1"/>
        <c:lblAlgn val="ctr"/>
        <c:lblOffset val="100"/>
        <c:noMultiLvlLbl val="0"/>
      </c:catAx>
      <c:valAx>
        <c:axId val="380652008"/>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065161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6729739708004067E-2"/>
          <c:y val="3.7018227233275872E-2"/>
          <c:w val="0.89294577531714114"/>
          <c:h val="0.8644988856810617"/>
        </c:manualLayout>
      </c:layout>
      <c:barChart>
        <c:barDir val="bar"/>
        <c:grouping val="clustered"/>
        <c:varyColors val="0"/>
        <c:ser>
          <c:idx val="0"/>
          <c:order val="0"/>
          <c:tx>
            <c:strRef>
              <c:f>Sheet1!$B$1</c:f>
              <c:strCache>
                <c:ptCount val="1"/>
                <c:pt idx="0">
                  <c:v>&lt;6 Years</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c:v>
                </c:pt>
                <c:pt idx="1">
                  <c:v>Bergen</c:v>
                </c:pt>
                <c:pt idx="2">
                  <c:v>Monmouth</c:v>
                </c:pt>
                <c:pt idx="3">
                  <c:v>Sussex</c:v>
                </c:pt>
                <c:pt idx="4">
                  <c:v>Gloucester</c:v>
                </c:pt>
                <c:pt idx="5">
                  <c:v>Burlington</c:v>
                </c:pt>
                <c:pt idx="6">
                  <c:v>Morris</c:v>
                </c:pt>
                <c:pt idx="7">
                  <c:v>Somerset</c:v>
                </c:pt>
                <c:pt idx="8">
                  <c:v>Cape May</c:v>
                </c:pt>
                <c:pt idx="9">
                  <c:v>Hunterdon</c:v>
                </c:pt>
                <c:pt idx="10">
                  <c:v>Camden</c:v>
                </c:pt>
                <c:pt idx="11">
                  <c:v>Middlesex</c:v>
                </c:pt>
                <c:pt idx="12">
                  <c:v>Atlantic</c:v>
                </c:pt>
                <c:pt idx="13">
                  <c:v>Hudson</c:v>
                </c:pt>
                <c:pt idx="14">
                  <c:v>Warren</c:v>
                </c:pt>
                <c:pt idx="15">
                  <c:v>Union</c:v>
                </c:pt>
                <c:pt idx="16">
                  <c:v>Passaic</c:v>
                </c:pt>
                <c:pt idx="17">
                  <c:v>Salem</c:v>
                </c:pt>
                <c:pt idx="18">
                  <c:v>Essex</c:v>
                </c:pt>
                <c:pt idx="19">
                  <c:v>Mercer</c:v>
                </c:pt>
                <c:pt idx="20">
                  <c:v>Cumberland</c:v>
                </c:pt>
              </c:strCache>
            </c:strRef>
          </c:cat>
          <c:val>
            <c:numRef>
              <c:f>Sheet1!$B$2:$B$22</c:f>
              <c:numCache>
                <c:formatCode>0.0%</c:formatCode>
                <c:ptCount val="21"/>
                <c:pt idx="0">
                  <c:v>5.0000000000000001E-3</c:v>
                </c:pt>
                <c:pt idx="1">
                  <c:v>8.9999999999999993E-3</c:v>
                </c:pt>
                <c:pt idx="2">
                  <c:v>8.9999999999999993E-3</c:v>
                </c:pt>
                <c:pt idx="3">
                  <c:v>8.9999999999999993E-3</c:v>
                </c:pt>
                <c:pt idx="4">
                  <c:v>1.0999999999999999E-2</c:v>
                </c:pt>
                <c:pt idx="5" formatCode="0.00%">
                  <c:v>1.2E-2</c:v>
                </c:pt>
                <c:pt idx="6">
                  <c:v>1.2E-2</c:v>
                </c:pt>
                <c:pt idx="7">
                  <c:v>1.2E-2</c:v>
                </c:pt>
                <c:pt idx="8">
                  <c:v>1.2999999999999999E-2</c:v>
                </c:pt>
                <c:pt idx="9">
                  <c:v>1.2999999999999999E-2</c:v>
                </c:pt>
                <c:pt idx="10">
                  <c:v>1.4E-2</c:v>
                </c:pt>
                <c:pt idx="11">
                  <c:v>1.4999999999999999E-2</c:v>
                </c:pt>
                <c:pt idx="13">
                  <c:v>1.7999999999999999E-2</c:v>
                </c:pt>
                <c:pt idx="14">
                  <c:v>0.02</c:v>
                </c:pt>
                <c:pt idx="15">
                  <c:v>2.3E-2</c:v>
                </c:pt>
                <c:pt idx="16">
                  <c:v>2.5000000000000001E-2</c:v>
                </c:pt>
                <c:pt idx="17">
                  <c:v>0.03</c:v>
                </c:pt>
                <c:pt idx="18">
                  <c:v>3.3000000000000002E-2</c:v>
                </c:pt>
                <c:pt idx="19">
                  <c:v>3.4000000000000002E-2</c:v>
                </c:pt>
                <c:pt idx="20">
                  <c:v>3.9E-2</c:v>
                </c:pt>
              </c:numCache>
            </c:numRef>
          </c:val>
          <c:extLst>
            <c:ext xmlns:c16="http://schemas.microsoft.com/office/drawing/2014/chart" uri="{C3380CC4-5D6E-409C-BE32-E72D297353CC}">
              <c16:uniqueId val="{00000000-35CF-4BCC-9051-73967968C40A}"/>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c:v>
                </c:pt>
                <c:pt idx="1">
                  <c:v>Bergen</c:v>
                </c:pt>
                <c:pt idx="2">
                  <c:v>Monmouth</c:v>
                </c:pt>
                <c:pt idx="3">
                  <c:v>Sussex</c:v>
                </c:pt>
                <c:pt idx="4">
                  <c:v>Gloucester</c:v>
                </c:pt>
                <c:pt idx="5">
                  <c:v>Burlington</c:v>
                </c:pt>
                <c:pt idx="6">
                  <c:v>Morris</c:v>
                </c:pt>
                <c:pt idx="7">
                  <c:v>Somerset</c:v>
                </c:pt>
                <c:pt idx="8">
                  <c:v>Cape May</c:v>
                </c:pt>
                <c:pt idx="9">
                  <c:v>Hunterdon</c:v>
                </c:pt>
                <c:pt idx="10">
                  <c:v>Camden</c:v>
                </c:pt>
                <c:pt idx="11">
                  <c:v>Middlesex</c:v>
                </c:pt>
                <c:pt idx="12">
                  <c:v>Atlantic</c:v>
                </c:pt>
                <c:pt idx="13">
                  <c:v>Hudson</c:v>
                </c:pt>
                <c:pt idx="14">
                  <c:v>Warren</c:v>
                </c:pt>
                <c:pt idx="15">
                  <c:v>Union</c:v>
                </c:pt>
                <c:pt idx="16">
                  <c:v>Passaic</c:v>
                </c:pt>
                <c:pt idx="17">
                  <c:v>Salem</c:v>
                </c:pt>
                <c:pt idx="18">
                  <c:v>Essex</c:v>
                </c:pt>
                <c:pt idx="19">
                  <c:v>Mercer</c:v>
                </c:pt>
                <c:pt idx="20">
                  <c:v>Cumberland</c:v>
                </c:pt>
              </c:strCache>
            </c:strRef>
          </c:cat>
          <c:val>
            <c:numRef>
              <c:f>Sheet1!$C$2:$C$22</c:f>
              <c:numCache>
                <c:formatCode>General</c:formatCode>
                <c:ptCount val="21"/>
                <c:pt idx="12" formatCode="0.0%">
                  <c:v>1.6E-2</c:v>
                </c:pt>
              </c:numCache>
            </c:numRef>
          </c:val>
          <c:extLst>
            <c:ext xmlns:c16="http://schemas.microsoft.com/office/drawing/2014/chart" uri="{C3380CC4-5D6E-409C-BE32-E72D297353CC}">
              <c16:uniqueId val="{00000001-35CF-4BCC-9051-73967968C40A}"/>
            </c:ext>
          </c:extLst>
        </c:ser>
        <c:ser>
          <c:idx val="2"/>
          <c:order val="2"/>
          <c:tx>
            <c:strRef>
              <c:f>Sheet1!$D$1</c:f>
              <c:strCache>
                <c:ptCount val="1"/>
                <c:pt idx="0">
                  <c:v>NJ Avg. 1.9%</c:v>
                </c:pt>
              </c:strCache>
            </c:strRef>
          </c:tx>
          <c:spPr>
            <a:noFill/>
            <a:ln>
              <a:noFill/>
            </a:ln>
            <a:effectLst/>
          </c:spPr>
          <c:invertIfNegative val="0"/>
          <c:trendline>
            <c:spPr>
              <a:ln w="19050" cap="rnd">
                <a:solidFill>
                  <a:schemeClr val="bg1">
                    <a:lumMod val="65000"/>
                  </a:schemeClr>
                </a:solidFill>
                <a:prstDash val="sysDot"/>
              </a:ln>
              <a:effectLst/>
            </c:spPr>
            <c:trendlineType val="linear"/>
            <c:dispRSqr val="0"/>
            <c:dispEq val="0"/>
          </c:trendline>
          <c:cat>
            <c:strRef>
              <c:f>Sheet1!$A$2:$A$22</c:f>
              <c:strCache>
                <c:ptCount val="21"/>
                <c:pt idx="0">
                  <c:v>Ocean</c:v>
                </c:pt>
                <c:pt idx="1">
                  <c:v>Bergen</c:v>
                </c:pt>
                <c:pt idx="2">
                  <c:v>Monmouth</c:v>
                </c:pt>
                <c:pt idx="3">
                  <c:v>Sussex</c:v>
                </c:pt>
                <c:pt idx="4">
                  <c:v>Gloucester</c:v>
                </c:pt>
                <c:pt idx="5">
                  <c:v>Burlington</c:v>
                </c:pt>
                <c:pt idx="6">
                  <c:v>Morris</c:v>
                </c:pt>
                <c:pt idx="7">
                  <c:v>Somerset</c:v>
                </c:pt>
                <c:pt idx="8">
                  <c:v>Cape May</c:v>
                </c:pt>
                <c:pt idx="9">
                  <c:v>Hunterdon</c:v>
                </c:pt>
                <c:pt idx="10">
                  <c:v>Camden</c:v>
                </c:pt>
                <c:pt idx="11">
                  <c:v>Middlesex</c:v>
                </c:pt>
                <c:pt idx="12">
                  <c:v>Atlantic</c:v>
                </c:pt>
                <c:pt idx="13">
                  <c:v>Hudson</c:v>
                </c:pt>
                <c:pt idx="14">
                  <c:v>Warren</c:v>
                </c:pt>
                <c:pt idx="15">
                  <c:v>Union</c:v>
                </c:pt>
                <c:pt idx="16">
                  <c:v>Passaic</c:v>
                </c:pt>
                <c:pt idx="17">
                  <c:v>Salem</c:v>
                </c:pt>
                <c:pt idx="18">
                  <c:v>Essex</c:v>
                </c:pt>
                <c:pt idx="19">
                  <c:v>Mercer</c:v>
                </c:pt>
                <c:pt idx="20">
                  <c:v>Cumberland</c:v>
                </c:pt>
              </c:strCache>
            </c:strRef>
          </c:cat>
          <c:val>
            <c:numRef>
              <c:f>Sheet1!$D$2:$D$22</c:f>
              <c:numCache>
                <c:formatCode>0.00%</c:formatCode>
                <c:ptCount val="21"/>
                <c:pt idx="0">
                  <c:v>1.9E-2</c:v>
                </c:pt>
                <c:pt idx="1">
                  <c:v>1.9E-2</c:v>
                </c:pt>
                <c:pt idx="2">
                  <c:v>1.9E-2</c:v>
                </c:pt>
                <c:pt idx="3">
                  <c:v>1.9E-2</c:v>
                </c:pt>
                <c:pt idx="4">
                  <c:v>1.9E-2</c:v>
                </c:pt>
                <c:pt idx="5">
                  <c:v>1.9E-2</c:v>
                </c:pt>
                <c:pt idx="6">
                  <c:v>1.9E-2</c:v>
                </c:pt>
                <c:pt idx="7">
                  <c:v>1.9E-2</c:v>
                </c:pt>
                <c:pt idx="8">
                  <c:v>1.9E-2</c:v>
                </c:pt>
                <c:pt idx="9">
                  <c:v>1.9E-2</c:v>
                </c:pt>
                <c:pt idx="10">
                  <c:v>1.9E-2</c:v>
                </c:pt>
                <c:pt idx="11">
                  <c:v>1.9E-2</c:v>
                </c:pt>
                <c:pt idx="12">
                  <c:v>1.9E-2</c:v>
                </c:pt>
                <c:pt idx="13">
                  <c:v>1.9E-2</c:v>
                </c:pt>
                <c:pt idx="14">
                  <c:v>1.9E-2</c:v>
                </c:pt>
                <c:pt idx="15">
                  <c:v>1.9E-2</c:v>
                </c:pt>
                <c:pt idx="16">
                  <c:v>1.9E-2</c:v>
                </c:pt>
                <c:pt idx="17">
                  <c:v>1.9E-2</c:v>
                </c:pt>
                <c:pt idx="18">
                  <c:v>1.9E-2</c:v>
                </c:pt>
                <c:pt idx="19">
                  <c:v>1.9E-2</c:v>
                </c:pt>
                <c:pt idx="20">
                  <c:v>1.9E-2</c:v>
                </c:pt>
              </c:numCache>
            </c:numRef>
          </c:val>
          <c:extLst>
            <c:ext xmlns:c16="http://schemas.microsoft.com/office/drawing/2014/chart" uri="{C3380CC4-5D6E-409C-BE32-E72D297353CC}">
              <c16:uniqueId val="{00000002-35CF-4BCC-9051-73967968C40A}"/>
            </c:ext>
          </c:extLst>
        </c:ser>
        <c:dLbls>
          <c:showLegendKey val="0"/>
          <c:showVal val="0"/>
          <c:showCatName val="0"/>
          <c:showSerName val="0"/>
          <c:showPercent val="0"/>
          <c:showBubbleSize val="0"/>
        </c:dLbls>
        <c:gapWidth val="219"/>
        <c:axId val="382906824"/>
        <c:axId val="382907216"/>
      </c:barChart>
      <c:catAx>
        <c:axId val="38290682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1"/>
        <c:axPos val="t"/>
        <c:numFmt formatCode="0.0%" sourceLinked="1"/>
        <c:majorTickMark val="none"/>
        <c:minorTickMark val="none"/>
        <c:tickLblPos val="nextTo"/>
        <c:crossAx val="382906824"/>
        <c:crosses val="autoZero"/>
        <c:crossBetween val="between"/>
      </c:valAx>
      <c:spPr>
        <a:noFill/>
        <a:ln>
          <a:noFill/>
        </a:ln>
        <a:effectLst/>
      </c:spPr>
    </c:plotArea>
    <c:legend>
      <c:legendPos val="b"/>
      <c:legendEntry>
        <c:idx val="0"/>
        <c:delete val="1"/>
      </c:legendEntry>
      <c:legendEntry>
        <c:idx val="1"/>
        <c:delete val="1"/>
      </c:legendEntry>
      <c:legendEntry>
        <c:idx val="2"/>
        <c:txPr>
          <a:bodyPr rot="0" spcFirstLastPara="1" vertOverflow="ellipsis" vert="horz" wrap="square" anchor="ctr" anchorCtr="1"/>
          <a:lstStyle/>
          <a:p>
            <a:pPr>
              <a:defRPr sz="10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3"/>
        <c:delete val="1"/>
      </c:legendEntry>
      <c:layout>
        <c:manualLayout>
          <c:xMode val="edge"/>
          <c:yMode val="edge"/>
          <c:x val="0.4073394893897625"/>
          <c:y val="0.89989833770778649"/>
          <c:w val="0.11452455282147037"/>
          <c:h val="3.7511689289678685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 enrolled 2019-2020</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Salem</c:v>
                </c:pt>
                <c:pt idx="2">
                  <c:v>Hunterdon</c:v>
                </c:pt>
                <c:pt idx="3">
                  <c:v>Sussex</c:v>
                </c:pt>
                <c:pt idx="4">
                  <c:v>Warren</c:v>
                </c:pt>
                <c:pt idx="5">
                  <c:v>Cumberland</c:v>
                </c:pt>
                <c:pt idx="6">
                  <c:v>Gloucester</c:v>
                </c:pt>
                <c:pt idx="7">
                  <c:v>Hudson</c:v>
                </c:pt>
                <c:pt idx="8">
                  <c:v>Atlantic</c:v>
                </c:pt>
                <c:pt idx="9">
                  <c:v>Somerset</c:v>
                </c:pt>
                <c:pt idx="10">
                  <c:v>Ocean</c:v>
                </c:pt>
                <c:pt idx="11">
                  <c:v>Mercer</c:v>
                </c:pt>
                <c:pt idx="12">
                  <c:v>Burlington</c:v>
                </c:pt>
                <c:pt idx="13">
                  <c:v>Essex</c:v>
                </c:pt>
                <c:pt idx="14">
                  <c:v>Camden</c:v>
                </c:pt>
                <c:pt idx="15">
                  <c:v>Morris</c:v>
                </c:pt>
                <c:pt idx="16">
                  <c:v>Union</c:v>
                </c:pt>
                <c:pt idx="17">
                  <c:v>Passaic</c:v>
                </c:pt>
                <c:pt idx="18">
                  <c:v>Monmouth</c:v>
                </c:pt>
                <c:pt idx="19">
                  <c:v>Middlesex</c:v>
                </c:pt>
                <c:pt idx="20">
                  <c:v>Bergen</c:v>
                </c:pt>
              </c:strCache>
            </c:strRef>
          </c:cat>
          <c:val>
            <c:numRef>
              <c:f>Sheet1!$B$2:$B$22</c:f>
              <c:numCache>
                <c:formatCode>General</c:formatCode>
                <c:ptCount val="21"/>
                <c:pt idx="0">
                  <c:v>58</c:v>
                </c:pt>
                <c:pt idx="1">
                  <c:v>69</c:v>
                </c:pt>
                <c:pt idx="2">
                  <c:v>108</c:v>
                </c:pt>
                <c:pt idx="3">
                  <c:v>188</c:v>
                </c:pt>
                <c:pt idx="4">
                  <c:v>213</c:v>
                </c:pt>
                <c:pt idx="5">
                  <c:v>228</c:v>
                </c:pt>
                <c:pt idx="6">
                  <c:v>260</c:v>
                </c:pt>
                <c:pt idx="7">
                  <c:v>320</c:v>
                </c:pt>
                <c:pt idx="9">
                  <c:v>369</c:v>
                </c:pt>
                <c:pt idx="10">
                  <c:v>432</c:v>
                </c:pt>
                <c:pt idx="11">
                  <c:v>448</c:v>
                </c:pt>
                <c:pt idx="12">
                  <c:v>474</c:v>
                </c:pt>
                <c:pt idx="13">
                  <c:v>582</c:v>
                </c:pt>
                <c:pt idx="14">
                  <c:v>590</c:v>
                </c:pt>
                <c:pt idx="15">
                  <c:v>615</c:v>
                </c:pt>
                <c:pt idx="16">
                  <c:v>649</c:v>
                </c:pt>
                <c:pt idx="17">
                  <c:v>680</c:v>
                </c:pt>
                <c:pt idx="18">
                  <c:v>763</c:v>
                </c:pt>
                <c:pt idx="19">
                  <c:v>776</c:v>
                </c:pt>
                <c:pt idx="20">
                  <c:v>851</c:v>
                </c:pt>
              </c:numCache>
            </c:numRef>
          </c:val>
          <c:extLst>
            <c:ext xmlns:c16="http://schemas.microsoft.com/office/drawing/2014/chart" uri="{C3380CC4-5D6E-409C-BE32-E72D297353CC}">
              <c16:uniqueId val="{00000000-5B0B-4DAF-BD31-BD4A36E8B26A}"/>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Salem</c:v>
                </c:pt>
                <c:pt idx="2">
                  <c:v>Hunterdon</c:v>
                </c:pt>
                <c:pt idx="3">
                  <c:v>Sussex</c:v>
                </c:pt>
                <c:pt idx="4">
                  <c:v>Warren</c:v>
                </c:pt>
                <c:pt idx="5">
                  <c:v>Cumberland</c:v>
                </c:pt>
                <c:pt idx="6">
                  <c:v>Gloucester</c:v>
                </c:pt>
                <c:pt idx="7">
                  <c:v>Hudson</c:v>
                </c:pt>
                <c:pt idx="8">
                  <c:v>Atlantic</c:v>
                </c:pt>
                <c:pt idx="9">
                  <c:v>Somerset</c:v>
                </c:pt>
                <c:pt idx="10">
                  <c:v>Ocean</c:v>
                </c:pt>
                <c:pt idx="11">
                  <c:v>Mercer</c:v>
                </c:pt>
                <c:pt idx="12">
                  <c:v>Burlington</c:v>
                </c:pt>
                <c:pt idx="13">
                  <c:v>Essex</c:v>
                </c:pt>
                <c:pt idx="14">
                  <c:v>Camden</c:v>
                </c:pt>
                <c:pt idx="15">
                  <c:v>Morris</c:v>
                </c:pt>
                <c:pt idx="16">
                  <c:v>Union</c:v>
                </c:pt>
                <c:pt idx="17">
                  <c:v>Passaic</c:v>
                </c:pt>
                <c:pt idx="18">
                  <c:v>Monmouth</c:v>
                </c:pt>
                <c:pt idx="19">
                  <c:v>Middlesex</c:v>
                </c:pt>
                <c:pt idx="20">
                  <c:v>Bergen</c:v>
                </c:pt>
              </c:strCache>
            </c:strRef>
          </c:cat>
          <c:val>
            <c:numRef>
              <c:f>Sheet1!$C$2:$C$22</c:f>
              <c:numCache>
                <c:formatCode>General</c:formatCode>
                <c:ptCount val="21"/>
                <c:pt idx="8">
                  <c:v>336</c:v>
                </c:pt>
              </c:numCache>
            </c:numRef>
          </c:val>
          <c:extLst>
            <c:ext xmlns:c16="http://schemas.microsoft.com/office/drawing/2014/chart" uri="{C3380CC4-5D6E-409C-BE32-E72D297353CC}">
              <c16:uniqueId val="{00000001-5B0B-4DAF-BD31-BD4A36E8B26A}"/>
            </c:ext>
          </c:extLst>
        </c:ser>
        <c:dLbls>
          <c:showLegendKey val="0"/>
          <c:showVal val="0"/>
          <c:showCatName val="0"/>
          <c:showSerName val="0"/>
          <c:showPercent val="0"/>
          <c:showBubbleSize val="0"/>
        </c:dLbls>
        <c:gapWidth val="219"/>
        <c:overlap val="-27"/>
        <c:axId val="382906824"/>
        <c:axId val="382907216"/>
      </c:barChart>
      <c:catAx>
        <c:axId val="382906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68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1"/>
          <c:order val="1"/>
          <c:tx>
            <c:strRef>
              <c:f>Sheet1!$C$1</c:f>
              <c:strCache>
                <c:ptCount val="1"/>
                <c:pt idx="0">
                  <c:v>In-Home</c:v>
                </c:pt>
              </c:strCache>
            </c:strRef>
          </c:tx>
          <c:spPr>
            <a:solidFill>
              <a:srgbClr val="C00000"/>
            </a:solidFill>
            <a:ln>
              <a:noFill/>
            </a:ln>
            <a:effectLst/>
          </c:spPr>
          <c:invertIfNegative val="0"/>
          <c:cat>
            <c:strRef>
              <c:f>Sheet1!$A$2:$A$23</c:f>
              <c:strCache>
                <c:ptCount val="22"/>
                <c:pt idx="0">
                  <c:v>Hunterdon</c:v>
                </c:pt>
                <c:pt idx="1">
                  <c:v>Sussex</c:v>
                </c:pt>
                <c:pt idx="2">
                  <c:v>Salem</c:v>
                </c:pt>
                <c:pt idx="3">
                  <c:v>Cape May</c:v>
                </c:pt>
                <c:pt idx="4">
                  <c:v>Somerset</c:v>
                </c:pt>
                <c:pt idx="5">
                  <c:v>Warren</c:v>
                </c:pt>
                <c:pt idx="6">
                  <c:v>Morris</c:v>
                </c:pt>
                <c:pt idx="7">
                  <c:v>Cumberland</c:v>
                </c:pt>
                <c:pt idx="8">
                  <c:v>Gloucester</c:v>
                </c:pt>
                <c:pt idx="9">
                  <c:v>Mercer</c:v>
                </c:pt>
                <c:pt idx="10">
                  <c:v>Monmouth</c:v>
                </c:pt>
                <c:pt idx="11">
                  <c:v>Bergen</c:v>
                </c:pt>
                <c:pt idx="12">
                  <c:v>Atlantic</c:v>
                </c:pt>
                <c:pt idx="13">
                  <c:v>Burlington</c:v>
                </c:pt>
                <c:pt idx="14">
                  <c:v>Union</c:v>
                </c:pt>
                <c:pt idx="15">
                  <c:v>Ocean</c:v>
                </c:pt>
                <c:pt idx="16">
                  <c:v>Passaic</c:v>
                </c:pt>
                <c:pt idx="17">
                  <c:v>Hudson</c:v>
                </c:pt>
                <c:pt idx="18">
                  <c:v>Middlesex</c:v>
                </c:pt>
                <c:pt idx="19">
                  <c:v>Essex</c:v>
                </c:pt>
                <c:pt idx="20">
                  <c:v>Other</c:v>
                </c:pt>
                <c:pt idx="21">
                  <c:v>Camden</c:v>
                </c:pt>
              </c:strCache>
            </c:strRef>
          </c:cat>
          <c:val>
            <c:numRef>
              <c:f>Sheet1!$C$2:$C$23</c:f>
              <c:numCache>
                <c:formatCode>General</c:formatCode>
                <c:ptCount val="22"/>
                <c:pt idx="0">
                  <c:v>151</c:v>
                </c:pt>
                <c:pt idx="1">
                  <c:v>332</c:v>
                </c:pt>
                <c:pt idx="2">
                  <c:v>322</c:v>
                </c:pt>
                <c:pt idx="3">
                  <c:v>368</c:v>
                </c:pt>
                <c:pt idx="4">
                  <c:v>558</c:v>
                </c:pt>
                <c:pt idx="5">
                  <c:v>568</c:v>
                </c:pt>
                <c:pt idx="6">
                  <c:v>747</c:v>
                </c:pt>
                <c:pt idx="7">
                  <c:v>909</c:v>
                </c:pt>
                <c:pt idx="8">
                  <c:v>1011</c:v>
                </c:pt>
                <c:pt idx="9">
                  <c:v>1088</c:v>
                </c:pt>
                <c:pt idx="10">
                  <c:v>1162</c:v>
                </c:pt>
                <c:pt idx="11">
                  <c:v>1261</c:v>
                </c:pt>
                <c:pt idx="12">
                  <c:v>1258</c:v>
                </c:pt>
                <c:pt idx="13">
                  <c:v>1265</c:v>
                </c:pt>
                <c:pt idx="14">
                  <c:v>1422</c:v>
                </c:pt>
                <c:pt idx="15">
                  <c:v>1520</c:v>
                </c:pt>
                <c:pt idx="16">
                  <c:v>1764</c:v>
                </c:pt>
                <c:pt idx="17">
                  <c:v>2062</c:v>
                </c:pt>
                <c:pt idx="18">
                  <c:v>2140</c:v>
                </c:pt>
                <c:pt idx="19">
                  <c:v>2415</c:v>
                </c:pt>
                <c:pt idx="20">
                  <c:v>2783</c:v>
                </c:pt>
                <c:pt idx="21">
                  <c:v>2447</c:v>
                </c:pt>
              </c:numCache>
            </c:numRef>
          </c:val>
          <c:extLst>
            <c:ext xmlns:c16="http://schemas.microsoft.com/office/drawing/2014/chart" uri="{C3380CC4-5D6E-409C-BE32-E72D297353CC}">
              <c16:uniqueId val="{00000001-09E3-4C73-A982-B02D1E1D5080}"/>
            </c:ext>
          </c:extLst>
        </c:ser>
        <c:ser>
          <c:idx val="2"/>
          <c:order val="2"/>
          <c:tx>
            <c:strRef>
              <c:f>Sheet1!$D$1</c:f>
              <c:strCache>
                <c:ptCount val="1"/>
                <c:pt idx="0">
                  <c:v>Out-of-Home Placement</c:v>
                </c:pt>
              </c:strCache>
            </c:strRef>
          </c:tx>
          <c:spPr>
            <a:solidFill>
              <a:schemeClr val="bg1">
                <a:lumMod val="75000"/>
              </a:schemeClr>
            </a:solidFill>
            <a:ln>
              <a:noFill/>
            </a:ln>
            <a:effectLst/>
          </c:spPr>
          <c:invertIfNegative val="0"/>
          <c:cat>
            <c:strRef>
              <c:f>Sheet1!$A$2:$A$23</c:f>
              <c:strCache>
                <c:ptCount val="22"/>
                <c:pt idx="0">
                  <c:v>Hunterdon</c:v>
                </c:pt>
                <c:pt idx="1">
                  <c:v>Sussex</c:v>
                </c:pt>
                <c:pt idx="2">
                  <c:v>Salem</c:v>
                </c:pt>
                <c:pt idx="3">
                  <c:v>Cape May</c:v>
                </c:pt>
                <c:pt idx="4">
                  <c:v>Somerset</c:v>
                </c:pt>
                <c:pt idx="5">
                  <c:v>Warren</c:v>
                </c:pt>
                <c:pt idx="6">
                  <c:v>Morris</c:v>
                </c:pt>
                <c:pt idx="7">
                  <c:v>Cumberland</c:v>
                </c:pt>
                <c:pt idx="8">
                  <c:v>Gloucester</c:v>
                </c:pt>
                <c:pt idx="9">
                  <c:v>Mercer</c:v>
                </c:pt>
                <c:pt idx="10">
                  <c:v>Monmouth</c:v>
                </c:pt>
                <c:pt idx="11">
                  <c:v>Bergen</c:v>
                </c:pt>
                <c:pt idx="12">
                  <c:v>Atlantic</c:v>
                </c:pt>
                <c:pt idx="13">
                  <c:v>Burlington</c:v>
                </c:pt>
                <c:pt idx="14">
                  <c:v>Union</c:v>
                </c:pt>
                <c:pt idx="15">
                  <c:v>Ocean</c:v>
                </c:pt>
                <c:pt idx="16">
                  <c:v>Passaic</c:v>
                </c:pt>
                <c:pt idx="17">
                  <c:v>Hudson</c:v>
                </c:pt>
                <c:pt idx="18">
                  <c:v>Middlesex</c:v>
                </c:pt>
                <c:pt idx="19">
                  <c:v>Essex</c:v>
                </c:pt>
                <c:pt idx="20">
                  <c:v>Other</c:v>
                </c:pt>
                <c:pt idx="21">
                  <c:v>Camden</c:v>
                </c:pt>
              </c:strCache>
            </c:strRef>
          </c:cat>
          <c:val>
            <c:numRef>
              <c:f>Sheet1!$D$2:$D$23</c:f>
              <c:numCache>
                <c:formatCode>General</c:formatCode>
                <c:ptCount val="22"/>
                <c:pt idx="0">
                  <c:v>8</c:v>
                </c:pt>
                <c:pt idx="1">
                  <c:v>30</c:v>
                </c:pt>
                <c:pt idx="2">
                  <c:v>49</c:v>
                </c:pt>
                <c:pt idx="3">
                  <c:v>68</c:v>
                </c:pt>
                <c:pt idx="4">
                  <c:v>29</c:v>
                </c:pt>
                <c:pt idx="5">
                  <c:v>32</c:v>
                </c:pt>
                <c:pt idx="6">
                  <c:v>62</c:v>
                </c:pt>
                <c:pt idx="7">
                  <c:v>95</c:v>
                </c:pt>
                <c:pt idx="8">
                  <c:v>161</c:v>
                </c:pt>
                <c:pt idx="9">
                  <c:v>212</c:v>
                </c:pt>
                <c:pt idx="10">
                  <c:v>180</c:v>
                </c:pt>
                <c:pt idx="11">
                  <c:v>85</c:v>
                </c:pt>
                <c:pt idx="12">
                  <c:v>167</c:v>
                </c:pt>
                <c:pt idx="13">
                  <c:v>183</c:v>
                </c:pt>
                <c:pt idx="14">
                  <c:v>154</c:v>
                </c:pt>
                <c:pt idx="15">
                  <c:v>185</c:v>
                </c:pt>
                <c:pt idx="16">
                  <c:v>166</c:v>
                </c:pt>
                <c:pt idx="17">
                  <c:v>167</c:v>
                </c:pt>
                <c:pt idx="18">
                  <c:v>173</c:v>
                </c:pt>
                <c:pt idx="19">
                  <c:v>370</c:v>
                </c:pt>
                <c:pt idx="20">
                  <c:v>6</c:v>
                </c:pt>
                <c:pt idx="21">
                  <c:v>427</c:v>
                </c:pt>
              </c:numCache>
            </c:numRef>
          </c:val>
          <c:extLst>
            <c:ext xmlns:c16="http://schemas.microsoft.com/office/drawing/2014/chart" uri="{C3380CC4-5D6E-409C-BE32-E72D297353CC}">
              <c16:uniqueId val="{00000000-EDFC-4B63-BD37-4E5D08F589DA}"/>
            </c:ext>
          </c:extLst>
        </c:ser>
        <c:ser>
          <c:idx val="3"/>
          <c:order val="3"/>
          <c:tx>
            <c:strRef>
              <c:f>Sheet1!$E$1</c:f>
              <c:strCache>
                <c:ptCount val="1"/>
                <c:pt idx="0">
                  <c:v>Total</c:v>
                </c:pt>
              </c:strCache>
            </c:strRef>
          </c:tx>
          <c:spPr>
            <a:no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Hunterdon</c:v>
                </c:pt>
                <c:pt idx="1">
                  <c:v>Sussex</c:v>
                </c:pt>
                <c:pt idx="2">
                  <c:v>Salem</c:v>
                </c:pt>
                <c:pt idx="3">
                  <c:v>Cape May</c:v>
                </c:pt>
                <c:pt idx="4">
                  <c:v>Somerset</c:v>
                </c:pt>
                <c:pt idx="5">
                  <c:v>Warren</c:v>
                </c:pt>
                <c:pt idx="6">
                  <c:v>Morris</c:v>
                </c:pt>
                <c:pt idx="7">
                  <c:v>Cumberland</c:v>
                </c:pt>
                <c:pt idx="8">
                  <c:v>Gloucester</c:v>
                </c:pt>
                <c:pt idx="9">
                  <c:v>Mercer</c:v>
                </c:pt>
                <c:pt idx="10">
                  <c:v>Monmouth</c:v>
                </c:pt>
                <c:pt idx="11">
                  <c:v>Bergen</c:v>
                </c:pt>
                <c:pt idx="12">
                  <c:v>Atlantic</c:v>
                </c:pt>
                <c:pt idx="13">
                  <c:v>Burlington</c:v>
                </c:pt>
                <c:pt idx="14">
                  <c:v>Union</c:v>
                </c:pt>
                <c:pt idx="15">
                  <c:v>Ocean</c:v>
                </c:pt>
                <c:pt idx="16">
                  <c:v>Passaic</c:v>
                </c:pt>
                <c:pt idx="17">
                  <c:v>Hudson</c:v>
                </c:pt>
                <c:pt idx="18">
                  <c:v>Middlesex</c:v>
                </c:pt>
                <c:pt idx="19">
                  <c:v>Essex</c:v>
                </c:pt>
                <c:pt idx="20">
                  <c:v>Other</c:v>
                </c:pt>
                <c:pt idx="21">
                  <c:v>Camden</c:v>
                </c:pt>
              </c:strCache>
            </c:strRef>
          </c:cat>
          <c:val>
            <c:numRef>
              <c:f>Sheet1!$E$2:$E$23</c:f>
              <c:numCache>
                <c:formatCode>General</c:formatCode>
                <c:ptCount val="22"/>
                <c:pt idx="0">
                  <c:v>159</c:v>
                </c:pt>
                <c:pt idx="1">
                  <c:v>362</c:v>
                </c:pt>
                <c:pt idx="2">
                  <c:v>371</c:v>
                </c:pt>
                <c:pt idx="3">
                  <c:v>436</c:v>
                </c:pt>
                <c:pt idx="4">
                  <c:v>587</c:v>
                </c:pt>
                <c:pt idx="5">
                  <c:v>600</c:v>
                </c:pt>
                <c:pt idx="6">
                  <c:v>809</c:v>
                </c:pt>
                <c:pt idx="7">
                  <c:v>1004</c:v>
                </c:pt>
                <c:pt idx="8">
                  <c:v>1172</c:v>
                </c:pt>
                <c:pt idx="9">
                  <c:v>1300</c:v>
                </c:pt>
                <c:pt idx="10">
                  <c:v>1342</c:v>
                </c:pt>
                <c:pt idx="11">
                  <c:v>1346</c:v>
                </c:pt>
                <c:pt idx="12">
                  <c:v>1425</c:v>
                </c:pt>
                <c:pt idx="13">
                  <c:v>1448</c:v>
                </c:pt>
                <c:pt idx="14">
                  <c:v>1576</c:v>
                </c:pt>
                <c:pt idx="15">
                  <c:v>1705</c:v>
                </c:pt>
                <c:pt idx="16">
                  <c:v>1930</c:v>
                </c:pt>
                <c:pt idx="17">
                  <c:v>2229</c:v>
                </c:pt>
                <c:pt idx="18">
                  <c:v>2313</c:v>
                </c:pt>
                <c:pt idx="19">
                  <c:v>2785</c:v>
                </c:pt>
                <c:pt idx="20">
                  <c:v>2789</c:v>
                </c:pt>
                <c:pt idx="21">
                  <c:v>2874</c:v>
                </c:pt>
              </c:numCache>
            </c:numRef>
          </c:val>
          <c:extLst>
            <c:ext xmlns:c16="http://schemas.microsoft.com/office/drawing/2014/chart" uri="{C3380CC4-5D6E-409C-BE32-E72D297353CC}">
              <c16:uniqueId val="{00000000-FEE0-4A62-B5BF-CFDDEF686DDE}"/>
            </c:ext>
          </c:extLst>
        </c:ser>
        <c:dLbls>
          <c:showLegendKey val="0"/>
          <c:showVal val="0"/>
          <c:showCatName val="0"/>
          <c:showSerName val="0"/>
          <c:showPercent val="0"/>
          <c:showBubbleSize val="0"/>
        </c:dLbls>
        <c:gapWidth val="182"/>
        <c:overlap val="100"/>
        <c:axId val="342401552"/>
        <c:axId val="342401944"/>
      </c:barChart>
      <c:barChart>
        <c:barDir val="bar"/>
        <c:grouping val="clustered"/>
        <c:varyColors val="0"/>
        <c:ser>
          <c:idx val="0"/>
          <c:order val="0"/>
          <c:tx>
            <c:strRef>
              <c:f>Sheet1!$B$1</c:f>
              <c:strCache>
                <c:ptCount val="1"/>
                <c:pt idx="0">
                  <c:v>Copy County Total 1</c:v>
                </c:pt>
              </c:strCache>
            </c:strRef>
          </c:tx>
          <c:spPr>
            <a:solidFill>
              <a:srgbClr val="FFFF00"/>
            </a:solidFill>
            <a:ln>
              <a:noFill/>
            </a:ln>
            <a:effectLst/>
          </c:spPr>
          <c:invertIfNegative val="0"/>
          <c:cat>
            <c:strRef>
              <c:f>Sheet1!$A$2:$A$23</c:f>
              <c:strCache>
                <c:ptCount val="22"/>
                <c:pt idx="0">
                  <c:v>Hunterdon</c:v>
                </c:pt>
                <c:pt idx="1">
                  <c:v>Sussex</c:v>
                </c:pt>
                <c:pt idx="2">
                  <c:v>Salem</c:v>
                </c:pt>
                <c:pt idx="3">
                  <c:v>Cape May</c:v>
                </c:pt>
                <c:pt idx="4">
                  <c:v>Somerset</c:v>
                </c:pt>
                <c:pt idx="5">
                  <c:v>Warren</c:v>
                </c:pt>
                <c:pt idx="6">
                  <c:v>Morris</c:v>
                </c:pt>
                <c:pt idx="7">
                  <c:v>Cumberland</c:v>
                </c:pt>
                <c:pt idx="8">
                  <c:v>Gloucester</c:v>
                </c:pt>
                <c:pt idx="9">
                  <c:v>Mercer</c:v>
                </c:pt>
                <c:pt idx="10">
                  <c:v>Monmouth</c:v>
                </c:pt>
                <c:pt idx="11">
                  <c:v>Bergen</c:v>
                </c:pt>
                <c:pt idx="12">
                  <c:v>Atlantic</c:v>
                </c:pt>
                <c:pt idx="13">
                  <c:v>Burlington</c:v>
                </c:pt>
                <c:pt idx="14">
                  <c:v>Union</c:v>
                </c:pt>
                <c:pt idx="15">
                  <c:v>Ocean</c:v>
                </c:pt>
                <c:pt idx="16">
                  <c:v>Passaic</c:v>
                </c:pt>
                <c:pt idx="17">
                  <c:v>Hudson</c:v>
                </c:pt>
                <c:pt idx="18">
                  <c:v>Middlesex</c:v>
                </c:pt>
                <c:pt idx="19">
                  <c:v>Essex</c:v>
                </c:pt>
                <c:pt idx="20">
                  <c:v>Other</c:v>
                </c:pt>
                <c:pt idx="21">
                  <c:v>Camden</c:v>
                </c:pt>
              </c:strCache>
            </c:strRef>
          </c:cat>
          <c:val>
            <c:numRef>
              <c:f>Sheet1!$B$2:$B$23</c:f>
              <c:numCache>
                <c:formatCode>General</c:formatCode>
                <c:ptCount val="22"/>
                <c:pt idx="12">
                  <c:v>1425</c:v>
                </c:pt>
              </c:numCache>
            </c:numRef>
          </c:val>
          <c:extLst>
            <c:ext xmlns:c16="http://schemas.microsoft.com/office/drawing/2014/chart" uri="{C3380CC4-5D6E-409C-BE32-E72D297353CC}">
              <c16:uniqueId val="{00000000-09E3-4C73-A982-B02D1E1D5080}"/>
            </c:ext>
          </c:extLst>
        </c:ser>
        <c:ser>
          <c:idx val="4"/>
          <c:order val="4"/>
          <c:tx>
            <c:strRef>
              <c:f>Sheet1!$F$1</c:f>
              <c:strCache>
                <c:ptCount val="1"/>
                <c:pt idx="0">
                  <c:v>Copy County Total 2</c:v>
                </c:pt>
              </c:strCache>
            </c:strRef>
          </c:tx>
          <c:spPr>
            <a:solidFill>
              <a:srgbClr val="FFFF00"/>
            </a:solidFill>
            <a:ln>
              <a:noFill/>
            </a:ln>
            <a:effectLst/>
          </c:spPr>
          <c:invertIfNegative val="0"/>
          <c:cat>
            <c:strRef>
              <c:f>Sheet1!$A$2:$A$23</c:f>
              <c:strCache>
                <c:ptCount val="22"/>
                <c:pt idx="0">
                  <c:v>Hunterdon</c:v>
                </c:pt>
                <c:pt idx="1">
                  <c:v>Sussex</c:v>
                </c:pt>
                <c:pt idx="2">
                  <c:v>Salem</c:v>
                </c:pt>
                <c:pt idx="3">
                  <c:v>Cape May</c:v>
                </c:pt>
                <c:pt idx="4">
                  <c:v>Somerset</c:v>
                </c:pt>
                <c:pt idx="5">
                  <c:v>Warren</c:v>
                </c:pt>
                <c:pt idx="6">
                  <c:v>Morris</c:v>
                </c:pt>
                <c:pt idx="7">
                  <c:v>Cumberland</c:v>
                </c:pt>
                <c:pt idx="8">
                  <c:v>Gloucester</c:v>
                </c:pt>
                <c:pt idx="9">
                  <c:v>Mercer</c:v>
                </c:pt>
                <c:pt idx="10">
                  <c:v>Monmouth</c:v>
                </c:pt>
                <c:pt idx="11">
                  <c:v>Bergen</c:v>
                </c:pt>
                <c:pt idx="12">
                  <c:v>Atlantic</c:v>
                </c:pt>
                <c:pt idx="13">
                  <c:v>Burlington</c:v>
                </c:pt>
                <c:pt idx="14">
                  <c:v>Union</c:v>
                </c:pt>
                <c:pt idx="15">
                  <c:v>Ocean</c:v>
                </c:pt>
                <c:pt idx="16">
                  <c:v>Passaic</c:v>
                </c:pt>
                <c:pt idx="17">
                  <c:v>Hudson</c:v>
                </c:pt>
                <c:pt idx="18">
                  <c:v>Middlesex</c:v>
                </c:pt>
                <c:pt idx="19">
                  <c:v>Essex</c:v>
                </c:pt>
                <c:pt idx="20">
                  <c:v>Other</c:v>
                </c:pt>
                <c:pt idx="21">
                  <c:v>Camden</c:v>
                </c:pt>
              </c:strCache>
            </c:strRef>
          </c:cat>
          <c:val>
            <c:numRef>
              <c:f>Sheet1!$F$2:$F$23</c:f>
              <c:numCache>
                <c:formatCode>General</c:formatCode>
                <c:ptCount val="22"/>
                <c:pt idx="12">
                  <c:v>1425</c:v>
                </c:pt>
              </c:numCache>
            </c:numRef>
          </c:val>
          <c:extLst>
            <c:ext xmlns:c16="http://schemas.microsoft.com/office/drawing/2014/chart" uri="{C3380CC4-5D6E-409C-BE32-E72D297353CC}">
              <c16:uniqueId val="{00000001-FEE0-4A62-B5BF-CFDDEF686DDE}"/>
            </c:ext>
          </c:extLst>
        </c:ser>
        <c:dLbls>
          <c:showLegendKey val="0"/>
          <c:showVal val="0"/>
          <c:showCatName val="0"/>
          <c:showSerName val="0"/>
          <c:showPercent val="0"/>
          <c:showBubbleSize val="0"/>
        </c:dLbls>
        <c:gapWidth val="100"/>
        <c:overlap val="-100"/>
        <c:axId val="342806656"/>
        <c:axId val="342806264"/>
      </c:barChart>
      <c:catAx>
        <c:axId val="34240155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1944"/>
        <c:crosses val="autoZero"/>
        <c:auto val="1"/>
        <c:lblAlgn val="ctr"/>
        <c:lblOffset val="100"/>
        <c:noMultiLvlLbl val="0"/>
      </c:catAx>
      <c:valAx>
        <c:axId val="342401944"/>
        <c:scaling>
          <c:orientation val="minMax"/>
          <c:max val="700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1552"/>
        <c:crosses val="autoZero"/>
        <c:crossBetween val="between"/>
      </c:valAx>
      <c:valAx>
        <c:axId val="342806264"/>
        <c:scaling>
          <c:orientation val="minMax"/>
          <c:max val="7000"/>
        </c:scaling>
        <c:delete val="1"/>
        <c:axPos val="t"/>
        <c:numFmt formatCode="General" sourceLinked="1"/>
        <c:majorTickMark val="out"/>
        <c:minorTickMark val="none"/>
        <c:tickLblPos val="nextTo"/>
        <c:crossAx val="342806656"/>
        <c:crosses val="max"/>
        <c:crossBetween val="between"/>
      </c:valAx>
      <c:catAx>
        <c:axId val="342806656"/>
        <c:scaling>
          <c:orientation val="minMax"/>
        </c:scaling>
        <c:delete val="1"/>
        <c:axPos val="l"/>
        <c:numFmt formatCode="General" sourceLinked="1"/>
        <c:majorTickMark val="out"/>
        <c:minorTickMark val="none"/>
        <c:tickLblPos val="nextTo"/>
        <c:crossAx val="342806264"/>
        <c:crosses val="autoZero"/>
        <c:auto val="1"/>
        <c:lblAlgn val="ctr"/>
        <c:lblOffset val="100"/>
        <c:noMultiLvlLbl val="0"/>
      </c:catAx>
      <c:spPr>
        <a:noFill/>
        <a:ln>
          <a:noFill/>
        </a:ln>
        <a:effectLst/>
      </c:spPr>
    </c:plotArea>
    <c:legend>
      <c:legendPos val="r"/>
      <c:legendEntry>
        <c:idx val="2"/>
        <c:delete val="1"/>
      </c:legendEntry>
      <c:legendEntry>
        <c:idx val="3"/>
        <c:delete val="1"/>
      </c:legendEntry>
      <c:legendEntry>
        <c:idx val="4"/>
        <c:delete val="1"/>
      </c:legendEntry>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0613048132024135E-2"/>
          <c:y val="2.9577782970494414E-2"/>
          <c:w val="0.94075789400255561"/>
          <c:h val="0.86367611473695571"/>
        </c:manualLayout>
      </c:layout>
      <c:barChart>
        <c:barDir val="col"/>
        <c:grouping val="stacked"/>
        <c:varyColors val="0"/>
        <c:ser>
          <c:idx val="0"/>
          <c:order val="0"/>
          <c:tx>
            <c:strRef>
              <c:f>Sheet1!$B$1</c:f>
              <c:strCache>
                <c:ptCount val="1"/>
                <c:pt idx="0">
                  <c:v>Kinship Resource Family</c:v>
                </c:pt>
              </c:strCache>
            </c:strRef>
          </c:tx>
          <c:spPr>
            <a:solidFill>
              <a:srgbClr val="C00000"/>
            </a:solidFill>
            <a:ln>
              <a:no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numRef>
              <c:f>Sheet1!$A$2:$A$9</c:f>
              <c:numCache>
                <c:formatCode>General</c:formatCode>
                <c:ptCount val="8"/>
                <c:pt idx="0">
                  <c:v>2016</c:v>
                </c:pt>
                <c:pt idx="1">
                  <c:v>2017</c:v>
                </c:pt>
                <c:pt idx="2">
                  <c:v>2018</c:v>
                </c:pt>
                <c:pt idx="3">
                  <c:v>2019</c:v>
                </c:pt>
                <c:pt idx="4">
                  <c:v>2020</c:v>
                </c:pt>
                <c:pt idx="5">
                  <c:v>2021</c:v>
                </c:pt>
                <c:pt idx="6">
                  <c:v>2022</c:v>
                </c:pt>
                <c:pt idx="7">
                  <c:v>2023</c:v>
                </c:pt>
              </c:numCache>
            </c:numRef>
          </c:cat>
          <c:val>
            <c:numRef>
              <c:f>Sheet1!$B$2:$B$9</c:f>
              <c:numCache>
                <c:formatCode>General</c:formatCode>
                <c:ptCount val="8"/>
                <c:pt idx="0">
                  <c:v>150</c:v>
                </c:pt>
                <c:pt idx="1">
                  <c:v>106</c:v>
                </c:pt>
                <c:pt idx="2">
                  <c:v>85</c:v>
                </c:pt>
                <c:pt idx="3">
                  <c:v>72</c:v>
                </c:pt>
                <c:pt idx="4">
                  <c:v>88</c:v>
                </c:pt>
                <c:pt idx="5">
                  <c:v>76</c:v>
                </c:pt>
                <c:pt idx="6">
                  <c:v>84</c:v>
                </c:pt>
                <c:pt idx="7">
                  <c:v>74</c:v>
                </c:pt>
              </c:numCache>
            </c:numRef>
          </c:val>
          <c:extLst>
            <c:ext xmlns:c16="http://schemas.microsoft.com/office/drawing/2014/chart" uri="{C3380CC4-5D6E-409C-BE32-E72D297353CC}">
              <c16:uniqueId val="{00000000-7102-4291-BE62-DA325D8D88DA}"/>
            </c:ext>
          </c:extLst>
        </c:ser>
        <c:ser>
          <c:idx val="1"/>
          <c:order val="1"/>
          <c:tx>
            <c:strRef>
              <c:f>Sheet1!$C$1</c:f>
              <c:strCache>
                <c:ptCount val="1"/>
                <c:pt idx="0">
                  <c:v>Non-Kinship Placement</c:v>
                </c:pt>
              </c:strCache>
            </c:strRef>
          </c:tx>
          <c:spPr>
            <a:solidFill>
              <a:schemeClr val="bg1">
                <a:lumMod val="75000"/>
              </a:schemeClr>
            </a:solidFill>
            <a:ln>
              <a:no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numRef>
              <c:f>Sheet1!$A$2:$A$9</c:f>
              <c:numCache>
                <c:formatCode>General</c:formatCode>
                <c:ptCount val="8"/>
                <c:pt idx="0">
                  <c:v>2016</c:v>
                </c:pt>
                <c:pt idx="1">
                  <c:v>2017</c:v>
                </c:pt>
                <c:pt idx="2">
                  <c:v>2018</c:v>
                </c:pt>
                <c:pt idx="3">
                  <c:v>2019</c:v>
                </c:pt>
                <c:pt idx="4">
                  <c:v>2020</c:v>
                </c:pt>
                <c:pt idx="5">
                  <c:v>2021</c:v>
                </c:pt>
                <c:pt idx="6">
                  <c:v>2022</c:v>
                </c:pt>
                <c:pt idx="7">
                  <c:v>2023</c:v>
                </c:pt>
              </c:numCache>
            </c:numRef>
          </c:cat>
          <c:val>
            <c:numRef>
              <c:f>Sheet1!$C$2:$C$9</c:f>
              <c:numCache>
                <c:formatCode>General</c:formatCode>
                <c:ptCount val="8"/>
                <c:pt idx="0">
                  <c:v>260</c:v>
                </c:pt>
                <c:pt idx="1">
                  <c:v>240</c:v>
                </c:pt>
                <c:pt idx="2">
                  <c:v>213</c:v>
                </c:pt>
                <c:pt idx="3">
                  <c:v>144</c:v>
                </c:pt>
                <c:pt idx="4">
                  <c:v>135</c:v>
                </c:pt>
                <c:pt idx="5">
                  <c:v>101</c:v>
                </c:pt>
                <c:pt idx="6">
                  <c:v>86</c:v>
                </c:pt>
                <c:pt idx="7">
                  <c:v>77</c:v>
                </c:pt>
              </c:numCache>
            </c:numRef>
          </c:val>
          <c:extLst>
            <c:ext xmlns:c16="http://schemas.microsoft.com/office/drawing/2014/chart" uri="{C3380CC4-5D6E-409C-BE32-E72D297353CC}">
              <c16:uniqueId val="{00000001-7102-4291-BE62-DA325D8D88DA}"/>
            </c:ext>
          </c:extLst>
        </c:ser>
        <c:dLbls>
          <c:showLegendKey val="0"/>
          <c:showVal val="0"/>
          <c:showCatName val="0"/>
          <c:showSerName val="0"/>
          <c:showPercent val="0"/>
          <c:showBubbleSize val="0"/>
        </c:dLbls>
        <c:gapWidth val="150"/>
        <c:overlap val="100"/>
        <c:axId val="342807440"/>
        <c:axId val="342807832"/>
      </c:barChart>
      <c:catAx>
        <c:axId val="3428074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807832"/>
        <c:crosses val="autoZero"/>
        <c:auto val="1"/>
        <c:lblAlgn val="ctr"/>
        <c:lblOffset val="100"/>
        <c:noMultiLvlLbl val="0"/>
      </c:catAx>
      <c:valAx>
        <c:axId val="3428078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8074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2019</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Warren</c:v>
                </c:pt>
                <c:pt idx="1">
                  <c:v>Salem</c:v>
                </c:pt>
                <c:pt idx="2">
                  <c:v>Cape May</c:v>
                </c:pt>
                <c:pt idx="3">
                  <c:v>Hunterdon</c:v>
                </c:pt>
                <c:pt idx="4">
                  <c:v>Sussex</c:v>
                </c:pt>
                <c:pt idx="5">
                  <c:v>Cumberland</c:v>
                </c:pt>
                <c:pt idx="6">
                  <c:v>Atlantic</c:v>
                </c:pt>
                <c:pt idx="7">
                  <c:v>Gloucester</c:v>
                </c:pt>
                <c:pt idx="8">
                  <c:v>Mercer</c:v>
                </c:pt>
                <c:pt idx="9">
                  <c:v>Somerset</c:v>
                </c:pt>
                <c:pt idx="10">
                  <c:v>Morris</c:v>
                </c:pt>
                <c:pt idx="11">
                  <c:v>Monmouth</c:v>
                </c:pt>
                <c:pt idx="12">
                  <c:v>Ocean</c:v>
                </c:pt>
                <c:pt idx="13">
                  <c:v>Burlington</c:v>
                </c:pt>
                <c:pt idx="14">
                  <c:v>Camden</c:v>
                </c:pt>
                <c:pt idx="15">
                  <c:v>Union</c:v>
                </c:pt>
                <c:pt idx="16">
                  <c:v>Hudson</c:v>
                </c:pt>
                <c:pt idx="17">
                  <c:v>Passaic</c:v>
                </c:pt>
                <c:pt idx="18">
                  <c:v>Essex</c:v>
                </c:pt>
                <c:pt idx="19">
                  <c:v>Bergen</c:v>
                </c:pt>
                <c:pt idx="20">
                  <c:v>Middlesex</c:v>
                </c:pt>
              </c:strCache>
            </c:strRef>
          </c:cat>
          <c:val>
            <c:numRef>
              <c:f>Sheet1!$B$2:$B$22</c:f>
              <c:numCache>
                <c:formatCode>General</c:formatCode>
                <c:ptCount val="21"/>
                <c:pt idx="0">
                  <c:v>903</c:v>
                </c:pt>
                <c:pt idx="1">
                  <c:v>947</c:v>
                </c:pt>
                <c:pt idx="2">
                  <c:v>1251</c:v>
                </c:pt>
                <c:pt idx="3">
                  <c:v>1562</c:v>
                </c:pt>
                <c:pt idx="4">
                  <c:v>1744</c:v>
                </c:pt>
                <c:pt idx="5" formatCode="#,##0">
                  <c:v>2916</c:v>
                </c:pt>
                <c:pt idx="7" formatCode="#,##0">
                  <c:v>4722</c:v>
                </c:pt>
                <c:pt idx="8" formatCode="#,##0">
                  <c:v>4872</c:v>
                </c:pt>
                <c:pt idx="9" formatCode="#,##0">
                  <c:v>5417</c:v>
                </c:pt>
                <c:pt idx="10" formatCode="#,##0">
                  <c:v>5953</c:v>
                </c:pt>
                <c:pt idx="11" formatCode="#,##0">
                  <c:v>6371</c:v>
                </c:pt>
                <c:pt idx="12" formatCode="#,##0">
                  <c:v>6603</c:v>
                </c:pt>
                <c:pt idx="13">
                  <c:v>6608</c:v>
                </c:pt>
                <c:pt idx="14" formatCode="#,##0">
                  <c:v>7759</c:v>
                </c:pt>
                <c:pt idx="15" formatCode="#,##0">
                  <c:v>11368</c:v>
                </c:pt>
                <c:pt idx="16" formatCode="#,##0">
                  <c:v>11849</c:v>
                </c:pt>
                <c:pt idx="17" formatCode="#,##0">
                  <c:v>11999</c:v>
                </c:pt>
                <c:pt idx="18" formatCode="#,##0">
                  <c:v>13410</c:v>
                </c:pt>
                <c:pt idx="19" formatCode="#,##0">
                  <c:v>14159</c:v>
                </c:pt>
                <c:pt idx="20" formatCode="#,##0">
                  <c:v>18630</c:v>
                </c:pt>
              </c:numCache>
            </c:numRef>
          </c:val>
          <c:extLst>
            <c:ext xmlns:c16="http://schemas.microsoft.com/office/drawing/2014/chart" uri="{C3380CC4-5D6E-409C-BE32-E72D297353CC}">
              <c16:uniqueId val="{00000000-1B0B-48A2-ABB3-47980774E8A5}"/>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Warren</c:v>
                </c:pt>
                <c:pt idx="1">
                  <c:v>Salem</c:v>
                </c:pt>
                <c:pt idx="2">
                  <c:v>Cape May</c:v>
                </c:pt>
                <c:pt idx="3">
                  <c:v>Hunterdon</c:v>
                </c:pt>
                <c:pt idx="4">
                  <c:v>Sussex</c:v>
                </c:pt>
                <c:pt idx="5">
                  <c:v>Cumberland</c:v>
                </c:pt>
                <c:pt idx="6">
                  <c:v>Atlantic</c:v>
                </c:pt>
                <c:pt idx="7">
                  <c:v>Gloucester</c:v>
                </c:pt>
                <c:pt idx="8">
                  <c:v>Mercer</c:v>
                </c:pt>
                <c:pt idx="9">
                  <c:v>Somerset</c:v>
                </c:pt>
                <c:pt idx="10">
                  <c:v>Morris</c:v>
                </c:pt>
                <c:pt idx="11">
                  <c:v>Monmouth</c:v>
                </c:pt>
                <c:pt idx="12">
                  <c:v>Ocean</c:v>
                </c:pt>
                <c:pt idx="13">
                  <c:v>Burlington</c:v>
                </c:pt>
                <c:pt idx="14">
                  <c:v>Camden</c:v>
                </c:pt>
                <c:pt idx="15">
                  <c:v>Union</c:v>
                </c:pt>
                <c:pt idx="16">
                  <c:v>Hudson</c:v>
                </c:pt>
                <c:pt idx="17">
                  <c:v>Passaic</c:v>
                </c:pt>
                <c:pt idx="18">
                  <c:v>Essex</c:v>
                </c:pt>
                <c:pt idx="19">
                  <c:v>Bergen</c:v>
                </c:pt>
                <c:pt idx="20">
                  <c:v>Middlesex</c:v>
                </c:pt>
              </c:strCache>
            </c:strRef>
          </c:cat>
          <c:val>
            <c:numRef>
              <c:f>Sheet1!$C$2:$C$22</c:f>
              <c:numCache>
                <c:formatCode>General</c:formatCode>
                <c:ptCount val="21"/>
                <c:pt idx="6">
                  <c:v>4132</c:v>
                </c:pt>
              </c:numCache>
            </c:numRef>
          </c:val>
          <c:extLst>
            <c:ext xmlns:c16="http://schemas.microsoft.com/office/drawing/2014/chart" uri="{C3380CC4-5D6E-409C-BE32-E72D297353CC}">
              <c16:uniqueId val="{00000001-1B0B-48A2-ABB3-47980774E8A5}"/>
            </c:ext>
          </c:extLst>
        </c:ser>
        <c:dLbls>
          <c:showLegendKey val="0"/>
          <c:showVal val="0"/>
          <c:showCatName val="0"/>
          <c:showSerName val="0"/>
          <c:showPercent val="0"/>
          <c:showBubbleSize val="0"/>
        </c:dLbls>
        <c:gapWidth val="219"/>
        <c:axId val="382906824"/>
        <c:axId val="382907216"/>
      </c:barChart>
      <c:catAx>
        <c:axId val="3829068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1"/>
        <c:axPos val="b"/>
        <c:numFmt formatCode="General" sourceLinked="1"/>
        <c:majorTickMark val="none"/>
        <c:minorTickMark val="none"/>
        <c:tickLblPos val="nextTo"/>
        <c:crossAx val="382906824"/>
        <c:crosses val="autoZero"/>
        <c:crossBetween val="between"/>
      </c:valAx>
      <c:spPr>
        <a:noFill/>
        <a:ln w="25400">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8853552868140534E-2"/>
          <c:y val="0"/>
          <c:w val="0.88658944389763783"/>
          <c:h val="0.95991504921782422"/>
        </c:manualLayout>
      </c:layout>
      <c:barChart>
        <c:barDir val="bar"/>
        <c:grouping val="clustered"/>
        <c:varyColors val="0"/>
        <c:ser>
          <c:idx val="0"/>
          <c:order val="0"/>
          <c:tx>
            <c:strRef>
              <c:f>Sheet1!$B$1</c:f>
              <c:strCache>
                <c:ptCount val="1"/>
                <c:pt idx="0">
                  <c:v>COPY COUNTY 2021-2022</c:v>
                </c:pt>
              </c:strCache>
            </c:strRef>
          </c:tx>
          <c:spPr>
            <a:solidFill>
              <a:srgbClr val="FFFF00"/>
            </a:solidFill>
            <a:ln>
              <a:noFill/>
            </a:ln>
            <a:effectLst/>
          </c:spPr>
          <c:invertIfNegative val="0"/>
          <c:cat>
            <c:strRef>
              <c:f>Sheet1!$A$2:$A$23</c:f>
              <c:strCache>
                <c:ptCount val="22"/>
                <c:pt idx="0">
                  <c:v>Cumberland </c:v>
                </c:pt>
                <c:pt idx="1">
                  <c:v>Atlantic </c:v>
                </c:pt>
                <c:pt idx="2">
                  <c:v>Passaic </c:v>
                </c:pt>
                <c:pt idx="3">
                  <c:v>Cape May </c:v>
                </c:pt>
                <c:pt idx="4">
                  <c:v>Salem </c:v>
                </c:pt>
                <c:pt idx="5">
                  <c:v>Warren </c:v>
                </c:pt>
                <c:pt idx="6">
                  <c:v>Mercer </c:v>
                </c:pt>
                <c:pt idx="7">
                  <c:v>Ocean </c:v>
                </c:pt>
                <c:pt idx="8">
                  <c:v>Camden </c:v>
                </c:pt>
                <c:pt idx="9">
                  <c:v>Burlington </c:v>
                </c:pt>
                <c:pt idx="10">
                  <c:v>Gloucester</c:v>
                </c:pt>
                <c:pt idx="11">
                  <c:v>Sussex </c:v>
                </c:pt>
                <c:pt idx="12">
                  <c:v>Hudson</c:v>
                </c:pt>
                <c:pt idx="13">
                  <c:v>Essex </c:v>
                </c:pt>
                <c:pt idx="14">
                  <c:v>Union </c:v>
                </c:pt>
                <c:pt idx="15">
                  <c:v>Middlesex </c:v>
                </c:pt>
                <c:pt idx="16">
                  <c:v>Hunterdon </c:v>
                </c:pt>
                <c:pt idx="17">
                  <c:v>Monmouth </c:v>
                </c:pt>
                <c:pt idx="18">
                  <c:v>Somerset </c:v>
                </c:pt>
                <c:pt idx="19">
                  <c:v>Morris </c:v>
                </c:pt>
                <c:pt idx="20">
                  <c:v>Bergen </c:v>
                </c:pt>
                <c:pt idx="21">
                  <c:v>New Jersey</c:v>
                </c:pt>
              </c:strCache>
            </c:strRef>
          </c:cat>
          <c:val>
            <c:numRef>
              <c:f>Sheet1!$B$2:$B$23</c:f>
              <c:numCache>
                <c:formatCode>General</c:formatCode>
                <c:ptCount val="22"/>
                <c:pt idx="1">
                  <c:v>0.27</c:v>
                </c:pt>
              </c:numCache>
            </c:numRef>
          </c:val>
          <c:extLst>
            <c:ext xmlns:c16="http://schemas.microsoft.com/office/drawing/2014/chart" uri="{C3380CC4-5D6E-409C-BE32-E72D297353CC}">
              <c16:uniqueId val="{00000000-A1DA-41C2-8B4B-0A1D4F0A91E6}"/>
            </c:ext>
          </c:extLst>
        </c:ser>
        <c:ser>
          <c:idx val="1"/>
          <c:order val="1"/>
          <c:tx>
            <c:strRef>
              <c:f>Sheet1!$C$1</c:f>
              <c:strCache>
                <c:ptCount val="1"/>
                <c:pt idx="0">
                  <c:v>2021-2022</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Cumberland </c:v>
                </c:pt>
                <c:pt idx="1">
                  <c:v>Atlantic </c:v>
                </c:pt>
                <c:pt idx="2">
                  <c:v>Passaic </c:v>
                </c:pt>
                <c:pt idx="3">
                  <c:v>Cape May </c:v>
                </c:pt>
                <c:pt idx="4">
                  <c:v>Salem </c:v>
                </c:pt>
                <c:pt idx="5">
                  <c:v>Warren </c:v>
                </c:pt>
                <c:pt idx="6">
                  <c:v>Mercer </c:v>
                </c:pt>
                <c:pt idx="7">
                  <c:v>Ocean </c:v>
                </c:pt>
                <c:pt idx="8">
                  <c:v>Camden </c:v>
                </c:pt>
                <c:pt idx="9">
                  <c:v>Burlington </c:v>
                </c:pt>
                <c:pt idx="10">
                  <c:v>Gloucester</c:v>
                </c:pt>
                <c:pt idx="11">
                  <c:v>Sussex </c:v>
                </c:pt>
                <c:pt idx="12">
                  <c:v>Hudson</c:v>
                </c:pt>
                <c:pt idx="13">
                  <c:v>Essex </c:v>
                </c:pt>
                <c:pt idx="14">
                  <c:v>Union </c:v>
                </c:pt>
                <c:pt idx="15">
                  <c:v>Middlesex </c:v>
                </c:pt>
                <c:pt idx="16">
                  <c:v>Hunterdon </c:v>
                </c:pt>
                <c:pt idx="17">
                  <c:v>Monmouth </c:v>
                </c:pt>
                <c:pt idx="18">
                  <c:v>Somerset </c:v>
                </c:pt>
                <c:pt idx="19">
                  <c:v>Morris </c:v>
                </c:pt>
                <c:pt idx="20">
                  <c:v>Bergen </c:v>
                </c:pt>
                <c:pt idx="21">
                  <c:v>New Jersey</c:v>
                </c:pt>
              </c:strCache>
            </c:strRef>
          </c:cat>
          <c:val>
            <c:numRef>
              <c:f>Sheet1!$C$2:$C$23</c:f>
              <c:numCache>
                <c:formatCode>0%</c:formatCode>
                <c:ptCount val="22"/>
                <c:pt idx="0">
                  <c:v>0.21</c:v>
                </c:pt>
                <c:pt idx="1">
                  <c:v>0.27</c:v>
                </c:pt>
                <c:pt idx="2">
                  <c:v>0.28999999999999998</c:v>
                </c:pt>
                <c:pt idx="3">
                  <c:v>0.36</c:v>
                </c:pt>
                <c:pt idx="4">
                  <c:v>0.34</c:v>
                </c:pt>
                <c:pt idx="5">
                  <c:v>0.32</c:v>
                </c:pt>
                <c:pt idx="6">
                  <c:v>0.37</c:v>
                </c:pt>
                <c:pt idx="7">
                  <c:v>0.36</c:v>
                </c:pt>
                <c:pt idx="8">
                  <c:v>0.36</c:v>
                </c:pt>
                <c:pt idx="9">
                  <c:v>0.4</c:v>
                </c:pt>
                <c:pt idx="10">
                  <c:v>0.41</c:v>
                </c:pt>
                <c:pt idx="11">
                  <c:v>0.41</c:v>
                </c:pt>
                <c:pt idx="12">
                  <c:v>0.39</c:v>
                </c:pt>
                <c:pt idx="13">
                  <c:v>0.41</c:v>
                </c:pt>
                <c:pt idx="14">
                  <c:v>0.41</c:v>
                </c:pt>
                <c:pt idx="15">
                  <c:v>0.45</c:v>
                </c:pt>
                <c:pt idx="16">
                  <c:v>0.4</c:v>
                </c:pt>
                <c:pt idx="17">
                  <c:v>0.49</c:v>
                </c:pt>
                <c:pt idx="18">
                  <c:v>0.49</c:v>
                </c:pt>
                <c:pt idx="19">
                  <c:v>0.57999999999999996</c:v>
                </c:pt>
                <c:pt idx="20">
                  <c:v>0.59</c:v>
                </c:pt>
                <c:pt idx="21">
                  <c:v>0.42</c:v>
                </c:pt>
              </c:numCache>
            </c:numRef>
          </c:val>
          <c:extLst>
            <c:ext xmlns:c16="http://schemas.microsoft.com/office/drawing/2014/chart" uri="{C3380CC4-5D6E-409C-BE32-E72D297353CC}">
              <c16:uniqueId val="{00000001-A1DA-41C2-8B4B-0A1D4F0A91E6}"/>
            </c:ext>
          </c:extLst>
        </c:ser>
        <c:ser>
          <c:idx val="2"/>
          <c:order val="2"/>
          <c:tx>
            <c:strRef>
              <c:f>Sheet1!$D$1</c:f>
              <c:strCache>
                <c:ptCount val="1"/>
                <c:pt idx="0">
                  <c:v>2022-2023</c:v>
                </c:pt>
              </c:strCache>
            </c:strRef>
          </c:tx>
          <c:spPr>
            <a:solidFill>
              <a:schemeClr val="bg1">
                <a:lumMod val="75000"/>
              </a:schemeClr>
            </a:solidFill>
            <a:ln>
              <a:noFill/>
            </a:ln>
            <a:effectLst/>
          </c:spPr>
          <c:invertIfNegative val="0"/>
          <c:dLbls>
            <c:dLbl>
              <c:idx val="3"/>
              <c:layout>
                <c:manualLayout>
                  <c:x val="0"/>
                  <c:y val="-2.26664327443230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A1DA-41C2-8B4B-0A1D4F0A91E6}"/>
                </c:ext>
              </c:extLst>
            </c:dLbl>
            <c:dLbl>
              <c:idx val="20"/>
              <c:layout>
                <c:manualLayout>
                  <c:x val="-1.0407727330808165E-16"/>
                  <c:y val="-2.266643274432144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A1DA-41C2-8B4B-0A1D4F0A91E6}"/>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Cumberland </c:v>
                </c:pt>
                <c:pt idx="1">
                  <c:v>Atlantic </c:v>
                </c:pt>
                <c:pt idx="2">
                  <c:v>Passaic </c:v>
                </c:pt>
                <c:pt idx="3">
                  <c:v>Cape May </c:v>
                </c:pt>
                <c:pt idx="4">
                  <c:v>Salem </c:v>
                </c:pt>
                <c:pt idx="5">
                  <c:v>Warren </c:v>
                </c:pt>
                <c:pt idx="6">
                  <c:v>Mercer </c:v>
                </c:pt>
                <c:pt idx="7">
                  <c:v>Ocean </c:v>
                </c:pt>
                <c:pt idx="8">
                  <c:v>Camden </c:v>
                </c:pt>
                <c:pt idx="9">
                  <c:v>Burlington </c:v>
                </c:pt>
                <c:pt idx="10">
                  <c:v>Gloucester</c:v>
                </c:pt>
                <c:pt idx="11">
                  <c:v>Sussex </c:v>
                </c:pt>
                <c:pt idx="12">
                  <c:v>Hudson</c:v>
                </c:pt>
                <c:pt idx="13">
                  <c:v>Essex </c:v>
                </c:pt>
                <c:pt idx="14">
                  <c:v>Union </c:v>
                </c:pt>
                <c:pt idx="15">
                  <c:v>Middlesex </c:v>
                </c:pt>
                <c:pt idx="16">
                  <c:v>Hunterdon </c:v>
                </c:pt>
                <c:pt idx="17">
                  <c:v>Monmouth </c:v>
                </c:pt>
                <c:pt idx="18">
                  <c:v>Somerset </c:v>
                </c:pt>
                <c:pt idx="19">
                  <c:v>Morris </c:v>
                </c:pt>
                <c:pt idx="20">
                  <c:v>Bergen </c:v>
                </c:pt>
                <c:pt idx="21">
                  <c:v>New Jersey</c:v>
                </c:pt>
              </c:strCache>
            </c:strRef>
          </c:cat>
          <c:val>
            <c:numRef>
              <c:f>Sheet1!$D$2:$D$23</c:f>
              <c:numCache>
                <c:formatCode>0%</c:formatCode>
                <c:ptCount val="22"/>
                <c:pt idx="0">
                  <c:v>0.17</c:v>
                </c:pt>
                <c:pt idx="1">
                  <c:v>0.24</c:v>
                </c:pt>
                <c:pt idx="2">
                  <c:v>0.28000000000000003</c:v>
                </c:pt>
                <c:pt idx="3">
                  <c:v>0.31</c:v>
                </c:pt>
                <c:pt idx="4">
                  <c:v>0.32</c:v>
                </c:pt>
                <c:pt idx="5">
                  <c:v>0.33</c:v>
                </c:pt>
                <c:pt idx="6">
                  <c:v>0.34</c:v>
                </c:pt>
                <c:pt idx="7">
                  <c:v>0.34</c:v>
                </c:pt>
                <c:pt idx="8">
                  <c:v>0.36</c:v>
                </c:pt>
                <c:pt idx="9">
                  <c:v>0.37</c:v>
                </c:pt>
                <c:pt idx="10">
                  <c:v>0.38</c:v>
                </c:pt>
                <c:pt idx="11">
                  <c:v>0.38</c:v>
                </c:pt>
                <c:pt idx="12">
                  <c:v>0.4</c:v>
                </c:pt>
                <c:pt idx="13">
                  <c:v>0.41</c:v>
                </c:pt>
                <c:pt idx="14">
                  <c:v>0.42</c:v>
                </c:pt>
                <c:pt idx="15">
                  <c:v>0.44</c:v>
                </c:pt>
                <c:pt idx="16">
                  <c:v>0.46</c:v>
                </c:pt>
                <c:pt idx="17">
                  <c:v>0.47</c:v>
                </c:pt>
                <c:pt idx="18">
                  <c:v>0.5</c:v>
                </c:pt>
                <c:pt idx="19">
                  <c:v>0.57999999999999996</c:v>
                </c:pt>
                <c:pt idx="20">
                  <c:v>0.6</c:v>
                </c:pt>
                <c:pt idx="21">
                  <c:v>0.42</c:v>
                </c:pt>
              </c:numCache>
            </c:numRef>
          </c:val>
          <c:extLst>
            <c:ext xmlns:c16="http://schemas.microsoft.com/office/drawing/2014/chart" uri="{C3380CC4-5D6E-409C-BE32-E72D297353CC}">
              <c16:uniqueId val="{00000004-A1DA-41C2-8B4B-0A1D4F0A91E6}"/>
            </c:ext>
          </c:extLst>
        </c:ser>
        <c:ser>
          <c:idx val="3"/>
          <c:order val="3"/>
          <c:tx>
            <c:strRef>
              <c:f>Sheet1!$E$1</c:f>
              <c:strCache>
                <c:ptCount val="1"/>
                <c:pt idx="0">
                  <c:v>COPY COUNTY 2022-2023</c:v>
                </c:pt>
              </c:strCache>
            </c:strRef>
          </c:tx>
          <c:spPr>
            <a:solidFill>
              <a:srgbClr val="FFFF00"/>
            </a:solidFill>
            <a:ln>
              <a:noFill/>
            </a:ln>
            <a:effectLst/>
          </c:spPr>
          <c:invertIfNegative val="0"/>
          <c:cat>
            <c:strRef>
              <c:f>Sheet1!$A$2:$A$23</c:f>
              <c:strCache>
                <c:ptCount val="22"/>
                <c:pt idx="0">
                  <c:v>Cumberland </c:v>
                </c:pt>
                <c:pt idx="1">
                  <c:v>Atlantic </c:v>
                </c:pt>
                <c:pt idx="2">
                  <c:v>Passaic </c:v>
                </c:pt>
                <c:pt idx="3">
                  <c:v>Cape May </c:v>
                </c:pt>
                <c:pt idx="4">
                  <c:v>Salem </c:v>
                </c:pt>
                <c:pt idx="5">
                  <c:v>Warren </c:v>
                </c:pt>
                <c:pt idx="6">
                  <c:v>Mercer </c:v>
                </c:pt>
                <c:pt idx="7">
                  <c:v>Ocean </c:v>
                </c:pt>
                <c:pt idx="8">
                  <c:v>Camden </c:v>
                </c:pt>
                <c:pt idx="9">
                  <c:v>Burlington </c:v>
                </c:pt>
                <c:pt idx="10">
                  <c:v>Gloucester</c:v>
                </c:pt>
                <c:pt idx="11">
                  <c:v>Sussex </c:v>
                </c:pt>
                <c:pt idx="12">
                  <c:v>Hudson</c:v>
                </c:pt>
                <c:pt idx="13">
                  <c:v>Essex </c:v>
                </c:pt>
                <c:pt idx="14">
                  <c:v>Union </c:v>
                </c:pt>
                <c:pt idx="15">
                  <c:v>Middlesex </c:v>
                </c:pt>
                <c:pt idx="16">
                  <c:v>Hunterdon </c:v>
                </c:pt>
                <c:pt idx="17">
                  <c:v>Monmouth </c:v>
                </c:pt>
                <c:pt idx="18">
                  <c:v>Somerset </c:v>
                </c:pt>
                <c:pt idx="19">
                  <c:v>Morris </c:v>
                </c:pt>
                <c:pt idx="20">
                  <c:v>Bergen </c:v>
                </c:pt>
                <c:pt idx="21">
                  <c:v>New Jersey</c:v>
                </c:pt>
              </c:strCache>
            </c:strRef>
          </c:cat>
          <c:val>
            <c:numRef>
              <c:f>Sheet1!$E$2:$E$23</c:f>
              <c:numCache>
                <c:formatCode>General</c:formatCode>
                <c:ptCount val="22"/>
                <c:pt idx="1">
                  <c:v>0.24</c:v>
                </c:pt>
              </c:numCache>
            </c:numRef>
          </c:val>
          <c:extLst>
            <c:ext xmlns:c16="http://schemas.microsoft.com/office/drawing/2014/chart" uri="{C3380CC4-5D6E-409C-BE32-E72D297353CC}">
              <c16:uniqueId val="{00000005-A1DA-41C2-8B4B-0A1D4F0A91E6}"/>
            </c:ext>
          </c:extLst>
        </c:ser>
        <c:dLbls>
          <c:showLegendKey val="0"/>
          <c:showVal val="0"/>
          <c:showCatName val="0"/>
          <c:showSerName val="0"/>
          <c:showPercent val="0"/>
          <c:showBubbleSize val="0"/>
        </c:dLbls>
        <c:gapWidth val="0"/>
        <c:overlap val="-26"/>
        <c:axId val="378091760"/>
        <c:axId val="378092152"/>
      </c:barChart>
      <c:catAx>
        <c:axId val="3780917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2152"/>
        <c:crosses val="autoZero"/>
        <c:auto val="1"/>
        <c:lblAlgn val="ctr"/>
        <c:lblOffset val="100"/>
        <c:noMultiLvlLbl val="0"/>
      </c:catAx>
      <c:valAx>
        <c:axId val="378092152"/>
        <c:scaling>
          <c:orientation val="minMax"/>
        </c:scaling>
        <c:delete val="1"/>
        <c:axPos val="b"/>
        <c:numFmt formatCode="General" sourceLinked="1"/>
        <c:majorTickMark val="none"/>
        <c:minorTickMark val="none"/>
        <c:tickLblPos val="nextTo"/>
        <c:crossAx val="378091760"/>
        <c:crosses val="autoZero"/>
        <c:crossBetween val="between"/>
      </c:valAx>
      <c:spPr>
        <a:noFill/>
        <a:ln>
          <a:noFill/>
        </a:ln>
        <a:effectLst/>
      </c:spPr>
    </c:plotArea>
    <c:legend>
      <c:legendPos val="b"/>
      <c:legendEntry>
        <c:idx val="0"/>
        <c:delete val="1"/>
      </c:legendEntry>
      <c:legendEntry>
        <c:idx val="3"/>
        <c:delete val="1"/>
      </c:legendEntry>
      <c:layout>
        <c:manualLayout>
          <c:xMode val="edge"/>
          <c:yMode val="edge"/>
          <c:x val="0.72774467679945487"/>
          <c:y val="0"/>
          <c:w val="0.18268745077319054"/>
          <c:h val="2.2096611840970112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8853552868140534E-2"/>
          <c:y val="0"/>
          <c:w val="0.88658944389763783"/>
          <c:h val="0.95991504921782422"/>
        </c:manualLayout>
      </c:layout>
      <c:barChart>
        <c:barDir val="bar"/>
        <c:grouping val="clustered"/>
        <c:varyColors val="0"/>
        <c:ser>
          <c:idx val="0"/>
          <c:order val="0"/>
          <c:tx>
            <c:strRef>
              <c:f>Sheet1!$B$1</c:f>
              <c:strCache>
                <c:ptCount val="1"/>
                <c:pt idx="0">
                  <c:v>COPY COUNTY 2021-2022</c:v>
                </c:pt>
              </c:strCache>
            </c:strRef>
          </c:tx>
          <c:spPr>
            <a:solidFill>
              <a:srgbClr val="FFFF00"/>
            </a:solidFill>
            <a:ln>
              <a:noFill/>
            </a:ln>
            <a:effectLst/>
          </c:spPr>
          <c:invertIfNegative val="0"/>
          <c:cat>
            <c:strRef>
              <c:f>Sheet1!$A$2:$A$23</c:f>
              <c:strCache>
                <c:ptCount val="22"/>
                <c:pt idx="0">
                  <c:v>Cumberland </c:v>
                </c:pt>
                <c:pt idx="1">
                  <c:v>Passaic </c:v>
                </c:pt>
                <c:pt idx="2">
                  <c:v>Atlantic </c:v>
                </c:pt>
                <c:pt idx="3">
                  <c:v>Cape May </c:v>
                </c:pt>
                <c:pt idx="4">
                  <c:v>Salem </c:v>
                </c:pt>
                <c:pt idx="5">
                  <c:v>Hudson</c:v>
                </c:pt>
                <c:pt idx="6">
                  <c:v>Mercer </c:v>
                </c:pt>
                <c:pt idx="7">
                  <c:v>Warren </c:v>
                </c:pt>
                <c:pt idx="8">
                  <c:v>Camden </c:v>
                </c:pt>
                <c:pt idx="9">
                  <c:v>Essex </c:v>
                </c:pt>
                <c:pt idx="10">
                  <c:v>Ocean </c:v>
                </c:pt>
                <c:pt idx="11">
                  <c:v>Burlington </c:v>
                </c:pt>
                <c:pt idx="12">
                  <c:v>Sussex </c:v>
                </c:pt>
                <c:pt idx="13">
                  <c:v>Union </c:v>
                </c:pt>
                <c:pt idx="14">
                  <c:v>Gloucester</c:v>
                </c:pt>
                <c:pt idx="15">
                  <c:v>Middlesex </c:v>
                </c:pt>
                <c:pt idx="16">
                  <c:v>Monmouth </c:v>
                </c:pt>
                <c:pt idx="17">
                  <c:v>Hunterdon </c:v>
                </c:pt>
                <c:pt idx="18">
                  <c:v>Somerset </c:v>
                </c:pt>
                <c:pt idx="19">
                  <c:v>Bergen </c:v>
                </c:pt>
                <c:pt idx="20">
                  <c:v>Morris </c:v>
                </c:pt>
                <c:pt idx="21">
                  <c:v>New Jersey</c:v>
                </c:pt>
              </c:strCache>
            </c:strRef>
          </c:cat>
          <c:val>
            <c:numRef>
              <c:f>Sheet1!$B$2:$B$23</c:f>
              <c:numCache>
                <c:formatCode>General</c:formatCode>
                <c:ptCount val="22"/>
                <c:pt idx="2">
                  <c:v>0.33</c:v>
                </c:pt>
              </c:numCache>
            </c:numRef>
          </c:val>
          <c:extLst>
            <c:ext xmlns:c16="http://schemas.microsoft.com/office/drawing/2014/chart" uri="{C3380CC4-5D6E-409C-BE32-E72D297353CC}">
              <c16:uniqueId val="{00000000-8AF7-4414-87CA-D57FB04FEEF2}"/>
            </c:ext>
          </c:extLst>
        </c:ser>
        <c:ser>
          <c:idx val="1"/>
          <c:order val="1"/>
          <c:tx>
            <c:strRef>
              <c:f>Sheet1!$C$1</c:f>
              <c:strCache>
                <c:ptCount val="1"/>
                <c:pt idx="0">
                  <c:v>2021-2022</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Cumberland </c:v>
                </c:pt>
                <c:pt idx="1">
                  <c:v>Passaic </c:v>
                </c:pt>
                <c:pt idx="2">
                  <c:v>Atlantic </c:v>
                </c:pt>
                <c:pt idx="3">
                  <c:v>Cape May </c:v>
                </c:pt>
                <c:pt idx="4">
                  <c:v>Salem </c:v>
                </c:pt>
                <c:pt idx="5">
                  <c:v>Hudson</c:v>
                </c:pt>
                <c:pt idx="6">
                  <c:v>Mercer </c:v>
                </c:pt>
                <c:pt idx="7">
                  <c:v>Warren </c:v>
                </c:pt>
                <c:pt idx="8">
                  <c:v>Camden </c:v>
                </c:pt>
                <c:pt idx="9">
                  <c:v>Essex </c:v>
                </c:pt>
                <c:pt idx="10">
                  <c:v>Ocean </c:v>
                </c:pt>
                <c:pt idx="11">
                  <c:v>Burlington </c:v>
                </c:pt>
                <c:pt idx="12">
                  <c:v>Sussex </c:v>
                </c:pt>
                <c:pt idx="13">
                  <c:v>Union </c:v>
                </c:pt>
                <c:pt idx="14">
                  <c:v>Gloucester</c:v>
                </c:pt>
                <c:pt idx="15">
                  <c:v>Middlesex </c:v>
                </c:pt>
                <c:pt idx="16">
                  <c:v>Monmouth </c:v>
                </c:pt>
                <c:pt idx="17">
                  <c:v>Hunterdon </c:v>
                </c:pt>
                <c:pt idx="18">
                  <c:v>Somerset </c:v>
                </c:pt>
                <c:pt idx="19">
                  <c:v>Bergen </c:v>
                </c:pt>
                <c:pt idx="20">
                  <c:v>Morris </c:v>
                </c:pt>
                <c:pt idx="21">
                  <c:v>New Jersey</c:v>
                </c:pt>
              </c:strCache>
            </c:strRef>
          </c:cat>
          <c:val>
            <c:numRef>
              <c:f>Sheet1!$C$2:$C$23</c:f>
              <c:numCache>
                <c:formatCode>0%</c:formatCode>
                <c:ptCount val="22"/>
                <c:pt idx="0">
                  <c:v>0.21</c:v>
                </c:pt>
                <c:pt idx="1">
                  <c:v>0.32</c:v>
                </c:pt>
                <c:pt idx="2">
                  <c:v>0.33</c:v>
                </c:pt>
                <c:pt idx="3">
                  <c:v>0.43</c:v>
                </c:pt>
                <c:pt idx="4">
                  <c:v>0.34</c:v>
                </c:pt>
                <c:pt idx="5">
                  <c:v>0.38</c:v>
                </c:pt>
                <c:pt idx="6">
                  <c:v>0.39</c:v>
                </c:pt>
                <c:pt idx="7">
                  <c:v>0.4</c:v>
                </c:pt>
                <c:pt idx="8">
                  <c:v>0.37</c:v>
                </c:pt>
                <c:pt idx="9">
                  <c:v>0.38</c:v>
                </c:pt>
                <c:pt idx="10">
                  <c:v>0.43</c:v>
                </c:pt>
                <c:pt idx="11">
                  <c:v>0.45</c:v>
                </c:pt>
                <c:pt idx="12">
                  <c:v>0.46</c:v>
                </c:pt>
                <c:pt idx="13">
                  <c:v>0.45</c:v>
                </c:pt>
                <c:pt idx="14">
                  <c:v>0.47</c:v>
                </c:pt>
                <c:pt idx="15">
                  <c:v>0.49</c:v>
                </c:pt>
                <c:pt idx="16">
                  <c:v>0.55000000000000004</c:v>
                </c:pt>
                <c:pt idx="17">
                  <c:v>0.53</c:v>
                </c:pt>
                <c:pt idx="18">
                  <c:v>0.56000000000000005</c:v>
                </c:pt>
                <c:pt idx="19">
                  <c:v>0.62</c:v>
                </c:pt>
                <c:pt idx="20">
                  <c:v>0.63</c:v>
                </c:pt>
                <c:pt idx="21">
                  <c:v>0.45</c:v>
                </c:pt>
              </c:numCache>
            </c:numRef>
          </c:val>
          <c:extLst>
            <c:ext xmlns:c16="http://schemas.microsoft.com/office/drawing/2014/chart" uri="{C3380CC4-5D6E-409C-BE32-E72D297353CC}">
              <c16:uniqueId val="{00000001-8AF7-4414-87CA-D57FB04FEEF2}"/>
            </c:ext>
          </c:extLst>
        </c:ser>
        <c:ser>
          <c:idx val="2"/>
          <c:order val="2"/>
          <c:tx>
            <c:strRef>
              <c:f>Sheet1!$D$1</c:f>
              <c:strCache>
                <c:ptCount val="1"/>
                <c:pt idx="0">
                  <c:v>2022-2023</c:v>
                </c:pt>
              </c:strCache>
            </c:strRef>
          </c:tx>
          <c:spPr>
            <a:solidFill>
              <a:schemeClr val="bg1">
                <a:lumMod val="75000"/>
              </a:schemeClr>
            </a:solidFill>
            <a:ln>
              <a:noFill/>
            </a:ln>
            <a:effectLst/>
          </c:spPr>
          <c:invertIfNegative val="0"/>
          <c:dLbls>
            <c:dLbl>
              <c:idx val="3"/>
              <c:layout>
                <c:manualLayout>
                  <c:x val="0"/>
                  <c:y val="-2.26664327443230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8AF7-4414-87CA-D57FB04FEEF2}"/>
                </c:ext>
              </c:extLst>
            </c:dLbl>
            <c:dLbl>
              <c:idx val="20"/>
              <c:layout>
                <c:manualLayout>
                  <c:x val="-1.0407727330808165E-16"/>
                  <c:y val="-2.266643274432144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8AF7-4414-87CA-D57FB04FEEF2}"/>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Cumberland </c:v>
                </c:pt>
                <c:pt idx="1">
                  <c:v>Passaic </c:v>
                </c:pt>
                <c:pt idx="2">
                  <c:v>Atlantic </c:v>
                </c:pt>
                <c:pt idx="3">
                  <c:v>Cape May </c:v>
                </c:pt>
                <c:pt idx="4">
                  <c:v>Salem </c:v>
                </c:pt>
                <c:pt idx="5">
                  <c:v>Hudson</c:v>
                </c:pt>
                <c:pt idx="6">
                  <c:v>Mercer </c:v>
                </c:pt>
                <c:pt idx="7">
                  <c:v>Warren </c:v>
                </c:pt>
                <c:pt idx="8">
                  <c:v>Camden </c:v>
                </c:pt>
                <c:pt idx="9">
                  <c:v>Essex </c:v>
                </c:pt>
                <c:pt idx="10">
                  <c:v>Ocean </c:v>
                </c:pt>
                <c:pt idx="11">
                  <c:v>Burlington </c:v>
                </c:pt>
                <c:pt idx="12">
                  <c:v>Sussex </c:v>
                </c:pt>
                <c:pt idx="13">
                  <c:v>Union </c:v>
                </c:pt>
                <c:pt idx="14">
                  <c:v>Gloucester</c:v>
                </c:pt>
                <c:pt idx="15">
                  <c:v>Middlesex </c:v>
                </c:pt>
                <c:pt idx="16">
                  <c:v>Monmouth </c:v>
                </c:pt>
                <c:pt idx="17">
                  <c:v>Hunterdon </c:v>
                </c:pt>
                <c:pt idx="18">
                  <c:v>Somerset </c:v>
                </c:pt>
                <c:pt idx="19">
                  <c:v>Bergen </c:v>
                </c:pt>
                <c:pt idx="20">
                  <c:v>Morris </c:v>
                </c:pt>
                <c:pt idx="21">
                  <c:v>New Jersey</c:v>
                </c:pt>
              </c:strCache>
            </c:strRef>
          </c:cat>
          <c:val>
            <c:numRef>
              <c:f>Sheet1!$D$2:$D$23</c:f>
              <c:numCache>
                <c:formatCode>0%</c:formatCode>
                <c:ptCount val="22"/>
                <c:pt idx="0">
                  <c:v>0.24</c:v>
                </c:pt>
                <c:pt idx="1">
                  <c:v>0.31</c:v>
                </c:pt>
                <c:pt idx="2">
                  <c:v>0.33</c:v>
                </c:pt>
                <c:pt idx="3">
                  <c:v>0.34</c:v>
                </c:pt>
                <c:pt idx="4">
                  <c:v>0.35</c:v>
                </c:pt>
                <c:pt idx="5">
                  <c:v>0.39</c:v>
                </c:pt>
                <c:pt idx="6">
                  <c:v>0.39</c:v>
                </c:pt>
                <c:pt idx="7">
                  <c:v>0.39</c:v>
                </c:pt>
                <c:pt idx="8">
                  <c:v>0.4</c:v>
                </c:pt>
                <c:pt idx="9">
                  <c:v>0.4</c:v>
                </c:pt>
                <c:pt idx="10">
                  <c:v>0.4</c:v>
                </c:pt>
                <c:pt idx="11">
                  <c:v>0.44</c:v>
                </c:pt>
                <c:pt idx="12">
                  <c:v>0.45</c:v>
                </c:pt>
                <c:pt idx="13">
                  <c:v>0.46</c:v>
                </c:pt>
                <c:pt idx="14">
                  <c:v>0.47</c:v>
                </c:pt>
                <c:pt idx="15">
                  <c:v>0.49</c:v>
                </c:pt>
                <c:pt idx="16">
                  <c:v>0.54</c:v>
                </c:pt>
                <c:pt idx="17">
                  <c:v>0.56999999999999995</c:v>
                </c:pt>
                <c:pt idx="18">
                  <c:v>0.56999999999999995</c:v>
                </c:pt>
                <c:pt idx="19">
                  <c:v>0.62</c:v>
                </c:pt>
                <c:pt idx="20">
                  <c:v>0.63</c:v>
                </c:pt>
                <c:pt idx="21">
                  <c:v>0.46</c:v>
                </c:pt>
              </c:numCache>
            </c:numRef>
          </c:val>
          <c:extLst>
            <c:ext xmlns:c16="http://schemas.microsoft.com/office/drawing/2014/chart" uri="{C3380CC4-5D6E-409C-BE32-E72D297353CC}">
              <c16:uniqueId val="{00000004-8AF7-4414-87CA-D57FB04FEEF2}"/>
            </c:ext>
          </c:extLst>
        </c:ser>
        <c:ser>
          <c:idx val="3"/>
          <c:order val="3"/>
          <c:tx>
            <c:strRef>
              <c:f>Sheet1!$E$1</c:f>
              <c:strCache>
                <c:ptCount val="1"/>
                <c:pt idx="0">
                  <c:v>COPY COUNTY 2022-2023</c:v>
                </c:pt>
              </c:strCache>
            </c:strRef>
          </c:tx>
          <c:spPr>
            <a:solidFill>
              <a:srgbClr val="FFFF00"/>
            </a:solidFill>
            <a:ln>
              <a:noFill/>
            </a:ln>
            <a:effectLst/>
          </c:spPr>
          <c:invertIfNegative val="0"/>
          <c:cat>
            <c:strRef>
              <c:f>Sheet1!$A$2:$A$23</c:f>
              <c:strCache>
                <c:ptCount val="22"/>
                <c:pt idx="0">
                  <c:v>Cumberland </c:v>
                </c:pt>
                <c:pt idx="1">
                  <c:v>Passaic </c:v>
                </c:pt>
                <c:pt idx="2">
                  <c:v>Atlantic </c:v>
                </c:pt>
                <c:pt idx="3">
                  <c:v>Cape May </c:v>
                </c:pt>
                <c:pt idx="4">
                  <c:v>Salem </c:v>
                </c:pt>
                <c:pt idx="5">
                  <c:v>Hudson</c:v>
                </c:pt>
                <c:pt idx="6">
                  <c:v>Mercer </c:v>
                </c:pt>
                <c:pt idx="7">
                  <c:v>Warren </c:v>
                </c:pt>
                <c:pt idx="8">
                  <c:v>Camden </c:v>
                </c:pt>
                <c:pt idx="9">
                  <c:v>Essex </c:v>
                </c:pt>
                <c:pt idx="10">
                  <c:v>Ocean </c:v>
                </c:pt>
                <c:pt idx="11">
                  <c:v>Burlington </c:v>
                </c:pt>
                <c:pt idx="12">
                  <c:v>Sussex </c:v>
                </c:pt>
                <c:pt idx="13">
                  <c:v>Union </c:v>
                </c:pt>
                <c:pt idx="14">
                  <c:v>Gloucester</c:v>
                </c:pt>
                <c:pt idx="15">
                  <c:v>Middlesex </c:v>
                </c:pt>
                <c:pt idx="16">
                  <c:v>Monmouth </c:v>
                </c:pt>
                <c:pt idx="17">
                  <c:v>Hunterdon </c:v>
                </c:pt>
                <c:pt idx="18">
                  <c:v>Somerset </c:v>
                </c:pt>
                <c:pt idx="19">
                  <c:v>Bergen </c:v>
                </c:pt>
                <c:pt idx="20">
                  <c:v>Morris </c:v>
                </c:pt>
                <c:pt idx="21">
                  <c:v>New Jersey</c:v>
                </c:pt>
              </c:strCache>
            </c:strRef>
          </c:cat>
          <c:val>
            <c:numRef>
              <c:f>Sheet1!$E$2:$E$23</c:f>
              <c:numCache>
                <c:formatCode>General</c:formatCode>
                <c:ptCount val="22"/>
                <c:pt idx="2" formatCode="0%">
                  <c:v>0.33</c:v>
                </c:pt>
              </c:numCache>
            </c:numRef>
          </c:val>
          <c:extLst>
            <c:ext xmlns:c16="http://schemas.microsoft.com/office/drawing/2014/chart" uri="{C3380CC4-5D6E-409C-BE32-E72D297353CC}">
              <c16:uniqueId val="{00000005-8AF7-4414-87CA-D57FB04FEEF2}"/>
            </c:ext>
          </c:extLst>
        </c:ser>
        <c:dLbls>
          <c:showLegendKey val="0"/>
          <c:showVal val="0"/>
          <c:showCatName val="0"/>
          <c:showSerName val="0"/>
          <c:showPercent val="0"/>
          <c:showBubbleSize val="0"/>
        </c:dLbls>
        <c:gapWidth val="0"/>
        <c:overlap val="-26"/>
        <c:axId val="378091760"/>
        <c:axId val="378092152"/>
      </c:barChart>
      <c:catAx>
        <c:axId val="3780917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2152"/>
        <c:crosses val="autoZero"/>
        <c:auto val="1"/>
        <c:lblAlgn val="ctr"/>
        <c:lblOffset val="100"/>
        <c:noMultiLvlLbl val="0"/>
      </c:catAx>
      <c:valAx>
        <c:axId val="378092152"/>
        <c:scaling>
          <c:orientation val="minMax"/>
        </c:scaling>
        <c:delete val="1"/>
        <c:axPos val="b"/>
        <c:numFmt formatCode="General" sourceLinked="1"/>
        <c:majorTickMark val="none"/>
        <c:minorTickMark val="none"/>
        <c:tickLblPos val="nextTo"/>
        <c:crossAx val="378091760"/>
        <c:crosses val="autoZero"/>
        <c:crossBetween val="between"/>
      </c:valAx>
      <c:spPr>
        <a:noFill/>
        <a:ln>
          <a:noFill/>
        </a:ln>
        <a:effectLst/>
      </c:spPr>
    </c:plotArea>
    <c:legend>
      <c:legendPos val="b"/>
      <c:legendEntry>
        <c:idx val="0"/>
        <c:delete val="1"/>
      </c:legendEntry>
      <c:legendEntry>
        <c:idx val="3"/>
        <c:delete val="1"/>
      </c:legendEntry>
      <c:layout>
        <c:manualLayout>
          <c:xMode val="edge"/>
          <c:yMode val="edge"/>
          <c:x val="0.72774467679945487"/>
          <c:y val="0"/>
          <c:w val="0.18268745077319054"/>
          <c:h val="2.2096611840970112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5221435928103926E-2"/>
          <c:y val="4.2078842055059962E-2"/>
          <c:w val="0.90608126515831089"/>
          <c:h val="0.95807744452303834"/>
        </c:manualLayout>
      </c:layout>
      <c:barChart>
        <c:barDir val="bar"/>
        <c:grouping val="clustered"/>
        <c:varyColors val="0"/>
        <c:ser>
          <c:idx val="0"/>
          <c:order val="0"/>
          <c:tx>
            <c:strRef>
              <c:f>Sheet1!$B$1</c:f>
              <c:strCache>
                <c:ptCount val="1"/>
                <c:pt idx="0">
                  <c:v>% change</c:v>
                </c:pt>
              </c:strCache>
            </c:strRef>
          </c:tx>
          <c:spPr>
            <a:solidFill>
              <a:srgbClr val="C00000"/>
            </a:solidFill>
            <a:ln>
              <a:noFill/>
            </a:ln>
            <a:effectLst/>
          </c:spPr>
          <c:invertIfNegative val="0"/>
          <c:dLbls>
            <c:dLbl>
              <c:idx val="0"/>
              <c:layout>
                <c:manualLayout>
                  <c:x val="0"/>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7039-4C72-8F56-B17E07FE2D6A}"/>
                </c:ext>
              </c:extLst>
            </c:dLbl>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 </c:v>
                </c:pt>
                <c:pt idx="1">
                  <c:v>Gloucester</c:v>
                </c:pt>
                <c:pt idx="2">
                  <c:v>Ocean </c:v>
                </c:pt>
                <c:pt idx="3">
                  <c:v>Burlington </c:v>
                </c:pt>
                <c:pt idx="4">
                  <c:v>Salem </c:v>
                </c:pt>
                <c:pt idx="5">
                  <c:v>Warren </c:v>
                </c:pt>
                <c:pt idx="6">
                  <c:v>Atlantic </c:v>
                </c:pt>
                <c:pt idx="7">
                  <c:v>Monmouth </c:v>
                </c:pt>
                <c:pt idx="8">
                  <c:v>Morris </c:v>
                </c:pt>
                <c:pt idx="9">
                  <c:v>Camden </c:v>
                </c:pt>
                <c:pt idx="10">
                  <c:v>Sussex </c:v>
                </c:pt>
                <c:pt idx="11">
                  <c:v>Somerset </c:v>
                </c:pt>
                <c:pt idx="12">
                  <c:v>Essex </c:v>
                </c:pt>
                <c:pt idx="13">
                  <c:v>Passaic </c:v>
                </c:pt>
                <c:pt idx="14">
                  <c:v>Union </c:v>
                </c:pt>
                <c:pt idx="15">
                  <c:v>Hudson</c:v>
                </c:pt>
                <c:pt idx="16">
                  <c:v>Middlesex </c:v>
                </c:pt>
                <c:pt idx="17">
                  <c:v>Bergen </c:v>
                </c:pt>
                <c:pt idx="18">
                  <c:v>Cumberland </c:v>
                </c:pt>
                <c:pt idx="19">
                  <c:v>Cape May </c:v>
                </c:pt>
                <c:pt idx="20">
                  <c:v>Mercer </c:v>
                </c:pt>
              </c:strCache>
            </c:strRef>
          </c:cat>
          <c:val>
            <c:numRef>
              <c:f>Sheet1!$B$2:$B$22</c:f>
              <c:numCache>
                <c:formatCode>0%</c:formatCode>
                <c:ptCount val="21"/>
                <c:pt idx="0">
                  <c:v>0.61</c:v>
                </c:pt>
                <c:pt idx="1">
                  <c:v>0.3</c:v>
                </c:pt>
                <c:pt idx="2">
                  <c:v>0.3</c:v>
                </c:pt>
                <c:pt idx="3">
                  <c:v>0.22</c:v>
                </c:pt>
                <c:pt idx="4">
                  <c:v>0.22</c:v>
                </c:pt>
                <c:pt idx="5">
                  <c:v>0.22</c:v>
                </c:pt>
                <c:pt idx="7">
                  <c:v>0.14000000000000001</c:v>
                </c:pt>
                <c:pt idx="8">
                  <c:v>0.14000000000000001</c:v>
                </c:pt>
                <c:pt idx="9">
                  <c:v>0.12</c:v>
                </c:pt>
                <c:pt idx="10">
                  <c:v>0.11</c:v>
                </c:pt>
                <c:pt idx="11">
                  <c:v>0.1</c:v>
                </c:pt>
                <c:pt idx="12">
                  <c:v>0.08</c:v>
                </c:pt>
                <c:pt idx="13" formatCode="General">
                  <c:v>0.08</c:v>
                </c:pt>
                <c:pt idx="14">
                  <c:v>0.08</c:v>
                </c:pt>
                <c:pt idx="15">
                  <c:v>7.0000000000000007E-2</c:v>
                </c:pt>
                <c:pt idx="16">
                  <c:v>0.06</c:v>
                </c:pt>
                <c:pt idx="17">
                  <c:v>0.03</c:v>
                </c:pt>
                <c:pt idx="18">
                  <c:v>0.03</c:v>
                </c:pt>
                <c:pt idx="19">
                  <c:v>0.01</c:v>
                </c:pt>
                <c:pt idx="20">
                  <c:v>-0.08</c:v>
                </c:pt>
              </c:numCache>
            </c:numRef>
          </c:val>
          <c:extLst>
            <c:ext xmlns:c16="http://schemas.microsoft.com/office/drawing/2014/chart" uri="{C3380CC4-5D6E-409C-BE32-E72D297353CC}">
              <c16:uniqueId val="{00000001-7039-4C72-8F56-B17E07FE2D6A}"/>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 </c:v>
                </c:pt>
                <c:pt idx="1">
                  <c:v>Gloucester</c:v>
                </c:pt>
                <c:pt idx="2">
                  <c:v>Ocean </c:v>
                </c:pt>
                <c:pt idx="3">
                  <c:v>Burlington </c:v>
                </c:pt>
                <c:pt idx="4">
                  <c:v>Salem </c:v>
                </c:pt>
                <c:pt idx="5">
                  <c:v>Warren </c:v>
                </c:pt>
                <c:pt idx="6">
                  <c:v>Atlantic </c:v>
                </c:pt>
                <c:pt idx="7">
                  <c:v>Monmouth </c:v>
                </c:pt>
                <c:pt idx="8">
                  <c:v>Morris </c:v>
                </c:pt>
                <c:pt idx="9">
                  <c:v>Camden </c:v>
                </c:pt>
                <c:pt idx="10">
                  <c:v>Sussex </c:v>
                </c:pt>
                <c:pt idx="11">
                  <c:v>Somerset </c:v>
                </c:pt>
                <c:pt idx="12">
                  <c:v>Essex </c:v>
                </c:pt>
                <c:pt idx="13">
                  <c:v>Passaic </c:v>
                </c:pt>
                <c:pt idx="14">
                  <c:v>Union </c:v>
                </c:pt>
                <c:pt idx="15">
                  <c:v>Hudson</c:v>
                </c:pt>
                <c:pt idx="16">
                  <c:v>Middlesex </c:v>
                </c:pt>
                <c:pt idx="17">
                  <c:v>Bergen </c:v>
                </c:pt>
                <c:pt idx="18">
                  <c:v>Cumberland </c:v>
                </c:pt>
                <c:pt idx="19">
                  <c:v>Cape May </c:v>
                </c:pt>
                <c:pt idx="20">
                  <c:v>Mercer </c:v>
                </c:pt>
              </c:strCache>
            </c:strRef>
          </c:cat>
          <c:val>
            <c:numRef>
              <c:f>Sheet1!$C$2:$C$22</c:f>
              <c:numCache>
                <c:formatCode>General</c:formatCode>
                <c:ptCount val="21"/>
                <c:pt idx="6">
                  <c:v>0.16</c:v>
                </c:pt>
              </c:numCache>
            </c:numRef>
          </c:val>
          <c:extLst>
            <c:ext xmlns:c16="http://schemas.microsoft.com/office/drawing/2014/chart" uri="{C3380CC4-5D6E-409C-BE32-E72D297353CC}">
              <c16:uniqueId val="{00000002-7039-4C72-8F56-B17E07FE2D6A}"/>
            </c:ext>
          </c:extLst>
        </c:ser>
        <c:ser>
          <c:idx val="2"/>
          <c:order val="2"/>
          <c:tx>
            <c:strRef>
              <c:f>Sheet1!$D$1</c:f>
              <c:strCache>
                <c:ptCount val="1"/>
                <c:pt idx="0">
                  <c:v>NJ 10% change</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Hunterdon </c:v>
                </c:pt>
                <c:pt idx="1">
                  <c:v>Gloucester</c:v>
                </c:pt>
                <c:pt idx="2">
                  <c:v>Ocean </c:v>
                </c:pt>
                <c:pt idx="3">
                  <c:v>Burlington </c:v>
                </c:pt>
                <c:pt idx="4">
                  <c:v>Salem </c:v>
                </c:pt>
                <c:pt idx="5">
                  <c:v>Warren </c:v>
                </c:pt>
                <c:pt idx="6">
                  <c:v>Atlantic </c:v>
                </c:pt>
                <c:pt idx="7">
                  <c:v>Monmouth </c:v>
                </c:pt>
                <c:pt idx="8">
                  <c:v>Morris </c:v>
                </c:pt>
                <c:pt idx="9">
                  <c:v>Camden </c:v>
                </c:pt>
                <c:pt idx="10">
                  <c:v>Sussex </c:v>
                </c:pt>
                <c:pt idx="11">
                  <c:v>Somerset </c:v>
                </c:pt>
                <c:pt idx="12">
                  <c:v>Essex </c:v>
                </c:pt>
                <c:pt idx="13">
                  <c:v>Passaic </c:v>
                </c:pt>
                <c:pt idx="14">
                  <c:v>Union </c:v>
                </c:pt>
                <c:pt idx="15">
                  <c:v>Hudson</c:v>
                </c:pt>
                <c:pt idx="16">
                  <c:v>Middlesex </c:v>
                </c:pt>
                <c:pt idx="17">
                  <c:v>Bergen </c:v>
                </c:pt>
                <c:pt idx="18">
                  <c:v>Cumberland </c:v>
                </c:pt>
                <c:pt idx="19">
                  <c:v>Cape May </c:v>
                </c:pt>
                <c:pt idx="20">
                  <c:v>Mercer </c:v>
                </c:pt>
              </c:strCache>
            </c:strRef>
          </c:cat>
          <c:val>
            <c:numRef>
              <c:f>Sheet1!$D$2:$D$22</c:f>
              <c:numCache>
                <c:formatCode>0%</c:formatCode>
                <c:ptCount val="21"/>
                <c:pt idx="0">
                  <c:v>0.1</c:v>
                </c:pt>
                <c:pt idx="1">
                  <c:v>0.1</c:v>
                </c:pt>
                <c:pt idx="2">
                  <c:v>0.1</c:v>
                </c:pt>
                <c:pt idx="3">
                  <c:v>0.1</c:v>
                </c:pt>
                <c:pt idx="4">
                  <c:v>0.1</c:v>
                </c:pt>
                <c:pt idx="5">
                  <c:v>0.1</c:v>
                </c:pt>
                <c:pt idx="6">
                  <c:v>0.1</c:v>
                </c:pt>
                <c:pt idx="7">
                  <c:v>0.1</c:v>
                </c:pt>
                <c:pt idx="8">
                  <c:v>0.1</c:v>
                </c:pt>
                <c:pt idx="9">
                  <c:v>0.1</c:v>
                </c:pt>
                <c:pt idx="10">
                  <c:v>0.1</c:v>
                </c:pt>
                <c:pt idx="11">
                  <c:v>0.1</c:v>
                </c:pt>
                <c:pt idx="12">
                  <c:v>0.1</c:v>
                </c:pt>
                <c:pt idx="13">
                  <c:v>0.1</c:v>
                </c:pt>
                <c:pt idx="14">
                  <c:v>0.1</c:v>
                </c:pt>
                <c:pt idx="15">
                  <c:v>0.1</c:v>
                </c:pt>
                <c:pt idx="16">
                  <c:v>0.1</c:v>
                </c:pt>
                <c:pt idx="17">
                  <c:v>0.1</c:v>
                </c:pt>
                <c:pt idx="18">
                  <c:v>0.1</c:v>
                </c:pt>
                <c:pt idx="19">
                  <c:v>0.1</c:v>
                </c:pt>
                <c:pt idx="20">
                  <c:v>0.1</c:v>
                </c:pt>
              </c:numCache>
            </c:numRef>
          </c:val>
          <c:extLst>
            <c:ext xmlns:c16="http://schemas.microsoft.com/office/drawing/2014/chart" uri="{C3380CC4-5D6E-409C-BE32-E72D297353CC}">
              <c16:uniqueId val="{00000004-7039-4C72-8F56-B17E07FE2D6A}"/>
            </c:ext>
          </c:extLst>
        </c:ser>
        <c:dLbls>
          <c:showLegendKey val="0"/>
          <c:showVal val="0"/>
          <c:showCatName val="0"/>
          <c:showSerName val="0"/>
          <c:showPercent val="0"/>
          <c:showBubbleSize val="0"/>
        </c:dLbls>
        <c:gapWidth val="182"/>
        <c:axId val="380652792"/>
        <c:axId val="380653184"/>
      </c:barChart>
      <c:catAx>
        <c:axId val="380652792"/>
        <c:scaling>
          <c:orientation val="maxMin"/>
        </c:scaling>
        <c:delete val="0"/>
        <c:axPos val="l"/>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0653184"/>
        <c:crosses val="autoZero"/>
        <c:auto val="1"/>
        <c:lblAlgn val="ctr"/>
        <c:lblOffset val="100"/>
        <c:noMultiLvlLbl val="0"/>
      </c:catAx>
      <c:valAx>
        <c:axId val="380653184"/>
        <c:scaling>
          <c:orientation val="minMax"/>
          <c:min val="-0.5"/>
        </c:scaling>
        <c:delete val="1"/>
        <c:axPos val="t"/>
        <c:numFmt formatCode="0%" sourceLinked="1"/>
        <c:majorTickMark val="out"/>
        <c:minorTickMark val="none"/>
        <c:tickLblPos val="nextTo"/>
        <c:crossAx val="380652792"/>
        <c:crosses val="autoZero"/>
        <c:crossBetween val="between"/>
      </c:valAx>
      <c:spPr>
        <a:noFill/>
        <a:ln>
          <a:noFill/>
        </a:ln>
        <a:effectLst/>
      </c:spPr>
    </c:plotArea>
    <c:legend>
      <c:legendPos val="b"/>
      <c:legendEntry>
        <c:idx val="0"/>
        <c:delete val="1"/>
      </c:legendEntry>
      <c:legendEntry>
        <c:idx val="1"/>
        <c:delete val="1"/>
      </c:legendEntry>
      <c:legendEntry>
        <c:idx val="2"/>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3"/>
        <c:delete val="1"/>
      </c:legendEntry>
      <c:layout>
        <c:manualLayout>
          <c:xMode val="edge"/>
          <c:yMode val="edge"/>
          <c:x val="0.53429874382312692"/>
          <c:y val="0.96169257688942733"/>
          <c:w val="0.19921671171678976"/>
          <c:h val="3.7643997166028641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2.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3.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6.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3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1.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3.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5.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6.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4.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6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1.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72.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7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7">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lumOff val="2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charts/style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0.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1.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2.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0.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2.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0.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0.50002</cdr:x>
      <cdr:y>0.7804</cdr:y>
    </cdr:from>
    <cdr:to>
      <cdr:x>0.65422</cdr:x>
      <cdr:y>0.81607</cdr:y>
    </cdr:to>
    <cdr:sp macro="" textlink="">
      <cdr:nvSpPr>
        <cdr:cNvPr id="2" name="TextBox 5"/>
        <cdr:cNvSpPr txBox="1"/>
      </cdr:nvSpPr>
      <cdr:spPr>
        <a:xfrm xmlns:a="http://schemas.openxmlformats.org/drawingml/2006/main">
          <a:off x="3038290" y="5050586"/>
          <a:ext cx="936971" cy="230832"/>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r>
            <a:rPr lang="en-US" sz="900" dirty="0">
              <a:latin typeface="Franklin Gothic Medium" panose="020B0603020102020204" pitchFamily="34" charset="0"/>
            </a:rPr>
            <a:t>NJ avg. 4.1%</a:t>
          </a:r>
        </a:p>
      </cdr:txBody>
    </cdr:sp>
  </cdr:relSizeAnchor>
</c:userShapes>
</file>

<file path=ppt/drawings/drawing2.xml><?xml version="1.0" encoding="utf-8"?>
<c:userShapes xmlns:c="http://schemas.openxmlformats.org/drawingml/2006/chart">
  <cdr:relSizeAnchor xmlns:cdr="http://schemas.openxmlformats.org/drawingml/2006/chartDrawing">
    <cdr:from>
      <cdr:x>0.30191</cdr:x>
      <cdr:y>0.91522</cdr:y>
    </cdr:from>
    <cdr:to>
      <cdr:x>0.45611</cdr:x>
      <cdr:y>0.95089</cdr:y>
    </cdr:to>
    <cdr:sp macro="" textlink="">
      <cdr:nvSpPr>
        <cdr:cNvPr id="2" name="TextBox 5"/>
        <cdr:cNvSpPr txBox="1"/>
      </cdr:nvSpPr>
      <cdr:spPr>
        <a:xfrm xmlns:a="http://schemas.openxmlformats.org/drawingml/2006/main">
          <a:off x="2961778" y="5923113"/>
          <a:ext cx="1512723" cy="230832"/>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r>
            <a:rPr lang="en-US" sz="900" dirty="0">
              <a:latin typeface="Franklin Gothic Medium" panose="020B0603020102020204" pitchFamily="34" charset="0"/>
            </a:rPr>
            <a:t>NJ avg. 33.2%</a:t>
          </a: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AB5323F-6A16-4F6A-8B25-3A543FDCE62C}" type="datetimeFigureOut">
              <a:rPr lang="en-US" smtClean="0"/>
              <a:t>4/3/2025</a:t>
            </a:fld>
            <a:endParaRPr lang="en-US" dirty="0"/>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BCB9161-36C9-4EBB-9A76-51E60A3AD9BA}" type="slidenum">
              <a:rPr lang="en-US" smtClean="0"/>
              <a:t>‹#›</a:t>
            </a:fld>
            <a:endParaRPr lang="en-US" dirty="0"/>
          </a:p>
        </p:txBody>
      </p:sp>
    </p:spTree>
    <p:extLst>
      <p:ext uri="{BB962C8B-B14F-4D97-AF65-F5344CB8AC3E}">
        <p14:creationId xmlns:p14="http://schemas.microsoft.com/office/powerpoint/2010/main" val="285955099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B2137B8-42A2-406D-8080-D538BA1B944C}" type="datetimeFigureOut">
              <a:rPr lang="en-US" smtClean="0"/>
              <a:t>4/3/2025</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D8348A3-7091-4FB3-AE37-CB43F4A5F199}" type="slidenum">
              <a:rPr lang="en-US" smtClean="0"/>
              <a:t>‹#›</a:t>
            </a:fld>
            <a:endParaRPr lang="en-US" dirty="0"/>
          </a:p>
        </p:txBody>
      </p:sp>
    </p:spTree>
    <p:extLst>
      <p:ext uri="{BB962C8B-B14F-4D97-AF65-F5344CB8AC3E}">
        <p14:creationId xmlns:p14="http://schemas.microsoft.com/office/powerpoint/2010/main" val="6485114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8" Type="http://schemas.openxmlformats.org/officeDocument/2006/relationships/hyperlink" Target="https://www.hcdnnj.org/assets/documents/atlantic%20co%20resource%20guide.pdf" TargetMode="External"/><Relationship Id="rId3" Type="http://schemas.openxmlformats.org/officeDocument/2006/relationships/hyperlink" Target="https://www.capeatlanticresourcenet.org/" TargetMode="External"/><Relationship Id="rId7" Type="http://schemas.openxmlformats.org/officeDocument/2006/relationships/hyperlink" Target="http://mhaac.info/family-support-services.html" TargetMode="External"/><Relationship Id="rId12" Type="http://schemas.openxmlformats.org/officeDocument/2006/relationships/hyperlink" Target="https://njsteps.org/" TargetMode="External"/><Relationship Id="rId2" Type="http://schemas.openxmlformats.org/officeDocument/2006/relationships/slide" Target="../slides/slide88.xml"/><Relationship Id="rId1" Type="http://schemas.openxmlformats.org/officeDocument/2006/relationships/notesMaster" Target="../notesMasters/notesMaster1.xml"/><Relationship Id="rId6" Type="http://schemas.openxmlformats.org/officeDocument/2006/relationships/hyperlink" Target="https://thearcatlantic.org/services/" TargetMode="External"/><Relationship Id="rId11" Type="http://schemas.openxmlformats.org/officeDocument/2006/relationships/hyperlink" Target="https://newday-fsc.org/" TargetMode="External"/><Relationship Id="rId5" Type="http://schemas.openxmlformats.org/officeDocument/2006/relationships/hyperlink" Target="https://www.centerffs.org/counties/atlantic-county" TargetMode="External"/><Relationship Id="rId10" Type="http://schemas.openxmlformats.org/officeDocument/2006/relationships/hyperlink" Target="https://www.atlantic-county.org/fsc/" TargetMode="External"/><Relationship Id="rId4" Type="http://schemas.openxmlformats.org/officeDocument/2006/relationships/hyperlink" Target="http://www.jfsatlantic.org/" TargetMode="External"/><Relationship Id="rId9" Type="http://schemas.openxmlformats.org/officeDocument/2006/relationships/hyperlink" Target="https://www.unitedway.org/local/united-states/new-jersey/greater-philadelphia-southern-new-jersey-atlantic-cape-may-cumberland-count" TargetMode="Externa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3" Type="http://schemas.openxmlformats.org/officeDocument/2006/relationships/hyperlink" Target="https://www.probononj.org/ProviderDirectory.aspx" TargetMode="External"/><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Revision 4/3/2025</a:t>
            </a:r>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a:t>
            </a:fld>
            <a:endParaRPr lang="en-US" dirty="0"/>
          </a:p>
        </p:txBody>
      </p:sp>
    </p:spTree>
    <p:extLst>
      <p:ext uri="{BB962C8B-B14F-4D97-AF65-F5344CB8AC3E}">
        <p14:creationId xmlns:p14="http://schemas.microsoft.com/office/powerpoint/2010/main" val="14747161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a:t>
            </a:fld>
            <a:endParaRPr lang="en-US" dirty="0"/>
          </a:p>
        </p:txBody>
      </p:sp>
    </p:spTree>
    <p:extLst>
      <p:ext uri="{BB962C8B-B14F-4D97-AF65-F5344CB8AC3E}">
        <p14:creationId xmlns:p14="http://schemas.microsoft.com/office/powerpoint/2010/main" val="32267145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a:t>
            </a:fld>
            <a:endParaRPr lang="en-US" dirty="0"/>
          </a:p>
        </p:txBody>
      </p:sp>
    </p:spTree>
    <p:extLst>
      <p:ext uri="{BB962C8B-B14F-4D97-AF65-F5344CB8AC3E}">
        <p14:creationId xmlns:p14="http://schemas.microsoft.com/office/powerpoint/2010/main" val="38222441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Slider location indicates the level of need for this county (from Greater Need to Lesser Need), as compared to other counties in NJ. Some comparisons are based on count data, while other comparisons are based on percentage data. See full chart (# listed in first column) for more details.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When considering areas of need and reviewing charts, keep in mind:</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Percentages are comparable across counties, whether counties have large or small total population sizes.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Count data can also </a:t>
            </a:r>
            <a:r>
              <a:rPr lang="en-US" sz="1200" kern="1200">
                <a:solidFill>
                  <a:schemeClr val="tx1"/>
                </a:solidFill>
                <a:effectLst/>
                <a:latin typeface="+mn-lt"/>
                <a:ea typeface="+mn-ea"/>
                <a:cs typeface="+mn-cs"/>
              </a:rPr>
              <a:t>compare counties but </a:t>
            </a:r>
            <a:r>
              <a:rPr lang="en-US" sz="1200" kern="1200" dirty="0">
                <a:solidFill>
                  <a:schemeClr val="tx1"/>
                </a:solidFill>
                <a:effectLst/>
                <a:latin typeface="+mn-lt"/>
                <a:ea typeface="+mn-ea"/>
                <a:cs typeface="+mn-cs"/>
              </a:rPr>
              <a:t>counts tend to increase as county population size increases. In other words, counts may indicate the total number of children or families with a need, but may not indicate how well or poorly a county is addressing that need.</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a:t>
            </a:fld>
            <a:endParaRPr lang="en-US" dirty="0"/>
          </a:p>
        </p:txBody>
      </p:sp>
    </p:spTree>
    <p:extLst>
      <p:ext uri="{BB962C8B-B14F-4D97-AF65-F5344CB8AC3E}">
        <p14:creationId xmlns:p14="http://schemas.microsoft.com/office/powerpoint/2010/main" val="27686705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Slider location indicates the level of need for this county (from Greater Need to Lesser Need), as compared to other counties in NJ. Some comparisons are based on count data, while other comparisons are based on percentage data. See full chart (# listed in first column) for more details.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When considering areas of need and reviewing charts, keep in mind:</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Percentages are comparable across counties, whether counties have large or small total population sizes.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Count data can also compare counties, but counts tend to increase as county population size increases. In other words, counts may indicate the total number of children or families with a need, but may not indicate how well or poorly a county is addressing that need.</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9</a:t>
            </a:fld>
            <a:endParaRPr lang="en-US" dirty="0"/>
          </a:p>
        </p:txBody>
      </p:sp>
    </p:spTree>
    <p:extLst>
      <p:ext uri="{BB962C8B-B14F-4D97-AF65-F5344CB8AC3E}">
        <p14:creationId xmlns:p14="http://schemas.microsoft.com/office/powerpoint/2010/main" val="16789134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Differences between the county and the state’s demographic make-up include higher proportions of White and Black/African American residents, and lower proportions of Asian, Other, and Hispanic/Latino residents in this county.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11</a:t>
            </a:fld>
            <a:endParaRPr lang="en-US" dirty="0"/>
          </a:p>
        </p:txBody>
      </p:sp>
    </p:spTree>
    <p:extLst>
      <p:ext uri="{BB962C8B-B14F-4D97-AF65-F5344CB8AC3E}">
        <p14:creationId xmlns:p14="http://schemas.microsoft.com/office/powerpoint/2010/main" val="6664787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Over the last 5 years for which we have Census data, this county’s proportion of Hispanic/Latino residents has increased slightly. Other ethnic/racial groups appear fairly steady.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12</a:t>
            </a:fld>
            <a:endParaRPr lang="en-US" dirty="0"/>
          </a:p>
        </p:txBody>
      </p:sp>
    </p:spTree>
    <p:extLst>
      <p:ext uri="{BB962C8B-B14F-4D97-AF65-F5344CB8AC3E}">
        <p14:creationId xmlns:p14="http://schemas.microsoft.com/office/powerpoint/2010/main" val="32719933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This county has the 11</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index of Black/White residential segregation of the NJ counties.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This county’s index of Black/White residential segregation has tended to vary over time.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13</a:t>
            </a:fld>
            <a:endParaRPr lang="en-US" dirty="0"/>
          </a:p>
        </p:txBody>
      </p:sp>
    </p:spTree>
    <p:extLst>
      <p:ext uri="{BB962C8B-B14F-4D97-AF65-F5344CB8AC3E}">
        <p14:creationId xmlns:p14="http://schemas.microsoft.com/office/powerpoint/2010/main" val="36613883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foreign-born residents is below the state average.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foreign-born residents has tended to remain mostly steady over time.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14</a:t>
            </a:fld>
            <a:endParaRPr lang="en-US" dirty="0"/>
          </a:p>
        </p:txBody>
      </p:sp>
    </p:spTree>
    <p:extLst>
      <p:ext uri="{BB962C8B-B14F-4D97-AF65-F5344CB8AC3E}">
        <p14:creationId xmlns:p14="http://schemas.microsoft.com/office/powerpoint/2010/main" val="24955552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Pleasantville and Atlantic City have the highest proportions of foreign-born residents.</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Municipality and county data on this slide are based on ACS 5-year estimates, which cannot be directly compared to county data using ACS 1-year estimates on the previous slide.</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15</a:t>
            </a:fld>
            <a:endParaRPr lang="en-US" dirty="0"/>
          </a:p>
        </p:txBody>
      </p:sp>
    </p:spTree>
    <p:extLst>
      <p:ext uri="{BB962C8B-B14F-4D97-AF65-F5344CB8AC3E}">
        <p14:creationId xmlns:p14="http://schemas.microsoft.com/office/powerpoint/2010/main" val="337521447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proportion of residents who speak English ONLY is above the state average.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percentage of the population who speaks English ONLY has tended to remain mostly steady over time. </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16</a:t>
            </a:fld>
            <a:endParaRPr lang="en-US" dirty="0"/>
          </a:p>
        </p:txBody>
      </p:sp>
    </p:spTree>
    <p:extLst>
      <p:ext uri="{BB962C8B-B14F-4D97-AF65-F5344CB8AC3E}">
        <p14:creationId xmlns:p14="http://schemas.microsoft.com/office/powerpoint/2010/main" val="126091450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total number of children in this county is the 7th lowest in NJ. (Note that total county population size has not been accounted for in this indicator).</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17</a:t>
            </a:fld>
            <a:endParaRPr lang="en-US" dirty="0"/>
          </a:p>
        </p:txBody>
      </p:sp>
    </p:spTree>
    <p:extLst>
      <p:ext uri="{BB962C8B-B14F-4D97-AF65-F5344CB8AC3E}">
        <p14:creationId xmlns:p14="http://schemas.microsoft.com/office/powerpoint/2010/main" val="46147424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Egg Harbor and Atlantic City have the highest numbers of children. </a:t>
            </a:r>
          </a:p>
          <a:p>
            <a:pPr marL="171450" lvl="0" indent="-171450">
              <a:buFont typeface="Arial" panose="020B0604020202020204" pitchFamily="34" charset="0"/>
              <a:buChar char="•"/>
            </a:pP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18</a:t>
            </a:fld>
            <a:endParaRPr lang="en-US" dirty="0"/>
          </a:p>
        </p:txBody>
      </p:sp>
    </p:spTree>
    <p:extLst>
      <p:ext uri="{BB962C8B-B14F-4D97-AF65-F5344CB8AC3E}">
        <p14:creationId xmlns:p14="http://schemas.microsoft.com/office/powerpoint/2010/main" val="319588812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total % of children in single-parent households in this county is the 8th highest in NJ.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 of children in single parent households has tended to decrease over time. </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19</a:t>
            </a:fld>
            <a:endParaRPr lang="en-US" dirty="0"/>
          </a:p>
        </p:txBody>
      </p:sp>
    </p:spTree>
    <p:extLst>
      <p:ext uri="{BB962C8B-B14F-4D97-AF65-F5344CB8AC3E}">
        <p14:creationId xmlns:p14="http://schemas.microsoft.com/office/powerpoint/2010/main" val="198769428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most costly of</a:t>
            </a:r>
            <a:r>
              <a:rPr lang="en-US" sz="1200" kern="1200" baseline="0" dirty="0">
                <a:solidFill>
                  <a:schemeClr val="tx1"/>
                </a:solidFill>
                <a:effectLst/>
                <a:latin typeface="+mn-lt"/>
                <a:ea typeface="+mn-ea"/>
                <a:cs typeface="+mn-cs"/>
              </a:rPr>
              <a:t> these </a:t>
            </a:r>
            <a:r>
              <a:rPr lang="en-US" sz="1200" kern="1200" dirty="0">
                <a:solidFill>
                  <a:schemeClr val="tx1"/>
                </a:solidFill>
                <a:effectLst/>
                <a:latin typeface="+mn-lt"/>
                <a:ea typeface="+mn-ea"/>
                <a:cs typeface="+mn-cs"/>
              </a:rPr>
              <a:t>budget components in this county tends to be child care.</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Economic Policy Institute’s Family Budget Calculator estimates community-specific costs for a two parent-two child family to provide a measure of economic security in America. This monthly cost of living budget estimates how much income a family is likely to need (across 7 components) to attain a modest yet adequate standard of living.</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Overall values for NJ are also not available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21</a:t>
            </a:fld>
            <a:endParaRPr lang="en-US" dirty="0"/>
          </a:p>
        </p:txBody>
      </p:sp>
    </p:spTree>
    <p:extLst>
      <p:ext uri="{BB962C8B-B14F-4D97-AF65-F5344CB8AC3E}">
        <p14:creationId xmlns:p14="http://schemas.microsoft.com/office/powerpoint/2010/main" val="374049975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 is the 2</a:t>
            </a:r>
            <a:r>
              <a:rPr lang="en-US" sz="1200" kern="1200" baseline="30000" dirty="0">
                <a:solidFill>
                  <a:schemeClr val="tx1"/>
                </a:solidFill>
                <a:effectLst/>
                <a:latin typeface="+mn-lt"/>
                <a:ea typeface="+mn-ea"/>
                <a:cs typeface="+mn-cs"/>
              </a:rPr>
              <a:t>nd</a:t>
            </a:r>
            <a:r>
              <a:rPr lang="en-US" sz="1200" kern="1200" dirty="0">
                <a:solidFill>
                  <a:schemeClr val="tx1"/>
                </a:solidFill>
                <a:effectLst/>
                <a:latin typeface="+mn-lt"/>
                <a:ea typeface="+mn-ea"/>
                <a:cs typeface="+mn-cs"/>
              </a:rPr>
              <a:t> least expensive NJ county to live in, based on EPI’s Family Budget Calculator total annual cost of living estimates.</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Economic Policy Institute’s Family Budget Calculator estimates community-specific costs for a two-parent,</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two-child family to provide a measure of economic security in America.</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An overall value for NJ is also not available. </a:t>
            </a:r>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22</a:t>
            </a:fld>
            <a:endParaRPr lang="en-US" dirty="0"/>
          </a:p>
        </p:txBody>
      </p:sp>
    </p:spTree>
    <p:extLst>
      <p:ext uri="{BB962C8B-B14F-4D97-AF65-F5344CB8AC3E}">
        <p14:creationId xmlns:p14="http://schemas.microsoft.com/office/powerpoint/2010/main" val="256451594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median household income is similar to the national median and lower than the state median.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median household income tended to increase over time.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Median Household Income.</a:t>
            </a:r>
            <a:r>
              <a:rPr lang="en-US" sz="1200" kern="1200" dirty="0">
                <a:solidFill>
                  <a:schemeClr val="tx1"/>
                </a:solidFill>
                <a:effectLst/>
                <a:latin typeface="+mn-lt"/>
                <a:ea typeface="+mn-ea"/>
                <a:cs typeface="+mn-cs"/>
              </a:rPr>
              <a:t> This figure includes the income of the householder and all other individuals 15 years old and over in a household, whether they are related or not. The median is the middle of all incomes, meaning that exactly half of all people earn more and half earn less.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Median income tends to be a more accurate measurement than average income, as average income can be skewed by only a few incredibly high earners.</a:t>
            </a:r>
            <a:r>
              <a:rPr lang="en-US" sz="1200" kern="1200" baseline="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23</a:t>
            </a:fld>
            <a:endParaRPr lang="en-US" dirty="0"/>
          </a:p>
        </p:txBody>
      </p:sp>
    </p:spTree>
    <p:extLst>
      <p:ext uri="{BB962C8B-B14F-4D97-AF65-F5344CB8AC3E}">
        <p14:creationId xmlns:p14="http://schemas.microsoft.com/office/powerpoint/2010/main" val="422130416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Atlantic City and Pleasantville have the lowest median household income.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Median Household Income.</a:t>
            </a:r>
            <a:r>
              <a:rPr lang="en-US" sz="1200" kern="1200" dirty="0">
                <a:solidFill>
                  <a:schemeClr val="tx1"/>
                </a:solidFill>
                <a:effectLst/>
                <a:latin typeface="+mn-lt"/>
                <a:ea typeface="+mn-ea"/>
                <a:cs typeface="+mn-cs"/>
              </a:rPr>
              <a:t> This figure includes the income of the householder and all other individuals 15 years old and over in a household, whether they are related or not. The median is the middle of all incomes, meaning that exactly half of all people earn more and half earn less.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Median income tends to be a more accurate measurement than average income, as average income can be skewed by only a few incredibly high earners.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Municipality and county data on this slide are based on ACS 5-year estimates, which cannot be directly compared to county data using ACS 1-year estimates on the previous slide.</a:t>
            </a: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24</a:t>
            </a:fld>
            <a:endParaRPr lang="en-US" dirty="0"/>
          </a:p>
        </p:txBody>
      </p:sp>
    </p:spTree>
    <p:extLst>
      <p:ext uri="{BB962C8B-B14F-4D97-AF65-F5344CB8AC3E}">
        <p14:creationId xmlns:p14="http://schemas.microsoft.com/office/powerpoint/2010/main" val="186170656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families living in poverty is higher than the NJ average.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6 counties in NJ have higher or similar percentages of families living in poverty as compared to the U.S. national average.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percentage of families living in poverty has tended to vary over time.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Census Bureau’s determination of poverty status: </a:t>
            </a:r>
            <a:r>
              <a:rPr lang="en-US" sz="1200" kern="1200" dirty="0">
                <a:solidFill>
                  <a:schemeClr val="tx1"/>
                </a:solidFill>
                <a:effectLst/>
                <a:latin typeface="+mn-lt"/>
                <a:ea typeface="+mn-ea"/>
                <a:cs typeface="+mn-cs"/>
              </a:rPr>
              <a:t>Poverty</a:t>
            </a:r>
            <a:r>
              <a:rPr lang="en-US" sz="1200" kern="1200" baseline="0" dirty="0">
                <a:solidFill>
                  <a:schemeClr val="tx1"/>
                </a:solidFill>
                <a:effectLst/>
                <a:latin typeface="+mn-lt"/>
                <a:ea typeface="+mn-ea"/>
                <a:cs typeface="+mn-cs"/>
              </a:rPr>
              <a:t> status is based on </a:t>
            </a:r>
            <a:r>
              <a:rPr lang="en-US" sz="1200" kern="1200" dirty="0">
                <a:solidFill>
                  <a:schemeClr val="tx1"/>
                </a:solidFill>
                <a:effectLst/>
                <a:latin typeface="+mn-lt"/>
                <a:ea typeface="+mn-ea"/>
                <a:cs typeface="+mn-cs"/>
              </a:rPr>
              <a:t>total family income in the last 12 months, which is compared to a poverty threshold related to their</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family size, number of related children,</a:t>
            </a:r>
            <a:r>
              <a:rPr lang="en-US" sz="1200" kern="1200" baseline="0" dirty="0">
                <a:solidFill>
                  <a:schemeClr val="tx1"/>
                </a:solidFill>
                <a:effectLst/>
                <a:latin typeface="+mn-lt"/>
                <a:ea typeface="+mn-ea"/>
                <a:cs typeface="+mn-cs"/>
              </a:rPr>
              <a:t> and for 1- and 2- person families, age of householder</a:t>
            </a:r>
            <a:r>
              <a:rPr lang="en-US" sz="1200" kern="1200" dirty="0">
                <a:solidFill>
                  <a:schemeClr val="tx1"/>
                </a:solidFill>
                <a:effectLst/>
                <a:latin typeface="+mn-lt"/>
                <a:ea typeface="+mn-ea"/>
                <a:cs typeface="+mn-cs"/>
              </a:rPr>
              <a:t>. If total family income is less than the threshold, then the family is considered “below the poverty level.” The income of people living in the household who are unrelated to the householder is not considered when determining the poverty status of a household, nor does their presence affect the family size in determining the appropriate threshold.</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25</a:t>
            </a:fld>
            <a:endParaRPr lang="en-US" dirty="0"/>
          </a:p>
        </p:txBody>
      </p:sp>
    </p:spTree>
    <p:extLst>
      <p:ext uri="{BB962C8B-B14F-4D97-AF65-F5344CB8AC3E}">
        <p14:creationId xmlns:p14="http://schemas.microsoft.com/office/powerpoint/2010/main" val="403573017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Atlantic City and Corbin City have the highest poverty rates.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r>
              <a:rPr lang="en-US" sz="1200"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Municipality and county data on this slide are based on ACS 5-year estimates, which cannot be directly compared to county data using ACS 1-year estimates on the previous slide.</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26</a:t>
            </a:fld>
            <a:endParaRPr lang="en-US" dirty="0"/>
          </a:p>
        </p:txBody>
      </p:sp>
    </p:spTree>
    <p:extLst>
      <p:ext uri="{BB962C8B-B14F-4D97-AF65-F5344CB8AC3E}">
        <p14:creationId xmlns:p14="http://schemas.microsoft.com/office/powerpoint/2010/main" val="256149250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households experiencing severe cost burden is higher than the NJ average.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Severe Housing Cost Burden is the percentage of households that spend 50% or more of their household income on housing.</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28</a:t>
            </a:fld>
            <a:endParaRPr lang="en-US" dirty="0"/>
          </a:p>
        </p:txBody>
      </p:sp>
    </p:spTree>
    <p:extLst>
      <p:ext uri="{BB962C8B-B14F-4D97-AF65-F5344CB8AC3E}">
        <p14:creationId xmlns:p14="http://schemas.microsoft.com/office/powerpoint/2010/main" val="336408653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households experiencing severe housing burden has tended to decrease over</a:t>
            </a:r>
            <a:r>
              <a:rPr lang="en-US" sz="1200" kern="1200" baseline="0" dirty="0">
                <a:solidFill>
                  <a:schemeClr val="tx1"/>
                </a:solidFill>
                <a:effectLst/>
                <a:latin typeface="+mn-lt"/>
                <a:ea typeface="+mn-ea"/>
                <a:cs typeface="+mn-cs"/>
              </a:rPr>
              <a:t> time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Severe housing burden is defined as households with at least 1 of 4 housing problems including: overcrowding, high housing costs, lack of kitchen facilities, or lack of plumbing facilities.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U.S. Department of Housing and Urban Development (HUD) periodically receives "custom tabulations" of data from the U.S. Census Bureau that are largely not available through standard Census products. These data, known as the "CHAS" data (Comprehensive Housing Affordability Strategy), demonstrate the extent of housing problems and housing needs, particularly for low income households. The CHAS data are used by local governments to plan how to spend HUD funds, and may also be used by HUD to distribute grant funds.</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p:txBody>
      </p:sp>
      <p:sp>
        <p:nvSpPr>
          <p:cNvPr id="4" name="Slide Number Placeholder 3"/>
          <p:cNvSpPr>
            <a:spLocks noGrp="1"/>
          </p:cNvSpPr>
          <p:nvPr>
            <p:ph type="sldNum" sz="quarter" idx="10"/>
          </p:nvPr>
        </p:nvSpPr>
        <p:spPr/>
        <p:txBody>
          <a:bodyPr/>
          <a:lstStyle/>
          <a:p>
            <a:fld id="{2D8348A3-7091-4FB3-AE37-CB43F4A5F199}" type="slidenum">
              <a:rPr lang="en-US" smtClean="0"/>
              <a:t>29</a:t>
            </a:fld>
            <a:endParaRPr lang="en-US" dirty="0"/>
          </a:p>
        </p:txBody>
      </p:sp>
    </p:spTree>
    <p:extLst>
      <p:ext uri="{BB962C8B-B14F-4D97-AF65-F5344CB8AC3E}">
        <p14:creationId xmlns:p14="http://schemas.microsoft.com/office/powerpoint/2010/main" val="397658722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food insecurity rate is higher than the state average and is lower than the U.S. national average.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Food insecurity rates decreased from 2020-2022.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Feeding American made two improvements to the model used to estimate local food insecurity.  The estimates now account for disability status and reflect a refined definition of poverty. These changes both improve the accuracy of our estimates and align the model with the most up-to-date research on the key determinants of food insecurity. Due to this, data prior to 2018 won't be comparable to prior years.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b="0" kern="1200" dirty="0">
                <a:solidFill>
                  <a:schemeClr val="tx1"/>
                </a:solidFill>
                <a:effectLst/>
                <a:latin typeface="+mn-lt"/>
                <a:ea typeface="+mn-ea"/>
                <a:cs typeface="+mn-cs"/>
              </a:rPr>
              <a:t>.</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31</a:t>
            </a:fld>
            <a:endParaRPr lang="en-US" dirty="0"/>
          </a:p>
        </p:txBody>
      </p:sp>
    </p:spTree>
    <p:extLst>
      <p:ext uri="{BB962C8B-B14F-4D97-AF65-F5344CB8AC3E}">
        <p14:creationId xmlns:p14="http://schemas.microsoft.com/office/powerpoint/2010/main" val="360708999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In this county:</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women, infants and children enrolled in the WIC Nutrition Program has tended to decrease between 2018 and 2022.</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children receiving FRL has tended to decrease across the school years shown.  Note, data are not reported for the 2020-2021 and 2021-2022 school years due to the following: While operating remotely, districts altered traditional breakfast and lunch service, distributing multiple days' meals at select local sites.  Due to federal legislation aimed at reducing food insecurity during the COVID-19 pandemic, all students, regardless of income, were eligible to receive free breakfast and lunch.</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children receiving NJ SNAP benefits (formerly food stamps) has tended to decrease between 2020 and 2024.</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NJ SNAP</a:t>
            </a:r>
            <a:r>
              <a:rPr lang="en-US" sz="1200" kern="1200" dirty="0">
                <a:solidFill>
                  <a:schemeClr val="tx1"/>
                </a:solidFill>
                <a:effectLst/>
                <a:latin typeface="+mn-lt"/>
                <a:ea typeface="+mn-ea"/>
                <a:cs typeface="+mn-cs"/>
              </a:rPr>
              <a:t>, formerly </a:t>
            </a:r>
            <a:r>
              <a:rPr lang="en-US" sz="1200" b="1" kern="1200" dirty="0">
                <a:solidFill>
                  <a:schemeClr val="tx1"/>
                </a:solidFill>
                <a:effectLst/>
                <a:latin typeface="+mn-lt"/>
                <a:ea typeface="+mn-ea"/>
                <a:cs typeface="+mn-cs"/>
              </a:rPr>
              <a:t>Food Stamps</a:t>
            </a:r>
            <a:r>
              <a:rPr lang="en-US" sz="1200" kern="1200" dirty="0">
                <a:solidFill>
                  <a:schemeClr val="tx1"/>
                </a:solidFill>
                <a:effectLst/>
                <a:latin typeface="+mn-lt"/>
                <a:ea typeface="+mn-ea"/>
                <a:cs typeface="+mn-cs"/>
              </a:rPr>
              <a:t>, is </a:t>
            </a:r>
            <a:r>
              <a:rPr lang="en-US" sz="1200" b="1" kern="1200" dirty="0">
                <a:solidFill>
                  <a:schemeClr val="tx1"/>
                </a:solidFill>
                <a:effectLst/>
                <a:latin typeface="+mn-lt"/>
                <a:ea typeface="+mn-ea"/>
                <a:cs typeface="+mn-cs"/>
              </a:rPr>
              <a:t>New Jersey's Supplemental Nutrition Assistance Program</a:t>
            </a:r>
            <a:r>
              <a:rPr lang="en-US" sz="1200" kern="1200" dirty="0">
                <a:solidFill>
                  <a:schemeClr val="tx1"/>
                </a:solidFill>
                <a:effectLst/>
                <a:latin typeface="+mn-lt"/>
                <a:ea typeface="+mn-ea"/>
                <a:cs typeface="+mn-cs"/>
              </a:rPr>
              <a:t> that can help low-income families buy the groceries they need to eat healthy. </a:t>
            </a:r>
          </a:p>
          <a:p>
            <a:r>
              <a:rPr lang="en-US" sz="1200" kern="1200" dirty="0">
                <a:solidFill>
                  <a:schemeClr val="tx1"/>
                </a:solidFill>
                <a:effectLst/>
                <a:latin typeface="+mn-lt"/>
                <a:ea typeface="+mn-ea"/>
                <a:cs typeface="+mn-cs"/>
              </a:rPr>
              <a:t>Eligibility depends on several factors like income, household size, resources, etc.  Visit </a:t>
            </a:r>
            <a:r>
              <a:rPr lang="en-US" sz="1200" u="sng" kern="1200" dirty="0">
                <a:solidFill>
                  <a:schemeClr val="tx1"/>
                </a:solidFill>
                <a:effectLst/>
                <a:latin typeface="+mn-lt"/>
                <a:ea typeface="+mn-ea"/>
                <a:cs typeface="+mn-cs"/>
              </a:rPr>
              <a:t>https://www.nj.gov/humanservices/dfd/programs/njsnap/</a:t>
            </a:r>
            <a:r>
              <a:rPr lang="en-US" sz="1200" kern="1200" dirty="0">
                <a:solidFill>
                  <a:schemeClr val="tx1"/>
                </a:solidFill>
                <a:effectLst/>
                <a:latin typeface="+mn-lt"/>
                <a:ea typeface="+mn-ea"/>
                <a:cs typeface="+mn-cs"/>
              </a:rPr>
              <a:t>  for  information on eligibility standards and program participation</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32</a:t>
            </a:fld>
            <a:endParaRPr lang="en-US" dirty="0"/>
          </a:p>
        </p:txBody>
      </p:sp>
    </p:spTree>
    <p:extLst>
      <p:ext uri="{BB962C8B-B14F-4D97-AF65-F5344CB8AC3E}">
        <p14:creationId xmlns:p14="http://schemas.microsoft.com/office/powerpoint/2010/main" val="175422713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Infant, toddler, and school-age median monthly childcare costs in this county tend to be middling for the state.  Pre-K tends to be on the low side for the state.</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includes responses from more than 1,000 daycare centers. Free daycare programs, such as Head Start, are not included in the analysis.</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34</a:t>
            </a:fld>
            <a:endParaRPr lang="en-US" dirty="0"/>
          </a:p>
        </p:txBody>
      </p:sp>
    </p:spTree>
    <p:extLst>
      <p:ext uri="{BB962C8B-B14F-4D97-AF65-F5344CB8AC3E}">
        <p14:creationId xmlns:p14="http://schemas.microsoft.com/office/powerpoint/2010/main" val="170767835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When compared to the county’s median household income, costs appear higher than expected for infant and toddler childcare and around as expected for pre-K and school-age childcare.</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includes responses from more than 1,000 daycare centers. Free daycare programs, such as Head Start, are not included in the analysis.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35</a:t>
            </a:fld>
            <a:endParaRPr lang="en-US" dirty="0"/>
          </a:p>
        </p:txBody>
      </p:sp>
    </p:spTree>
    <p:extLst>
      <p:ext uri="{BB962C8B-B14F-4D97-AF65-F5344CB8AC3E}">
        <p14:creationId xmlns:p14="http://schemas.microsoft.com/office/powerpoint/2010/main" val="324450472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commuters tend to have a slightly shorter commute time to work as compared to the state average of 31.4 minutes.</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Only 3 counties in NJ have estimated average commute times shorter than the national average.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average travel time to work has tended to decrease slightly over time.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37</a:t>
            </a:fld>
            <a:endParaRPr lang="en-US" dirty="0"/>
          </a:p>
        </p:txBody>
      </p:sp>
    </p:spTree>
    <p:extLst>
      <p:ext uri="{BB962C8B-B14F-4D97-AF65-F5344CB8AC3E}">
        <p14:creationId xmlns:p14="http://schemas.microsoft.com/office/powerpoint/2010/main" val="192289362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Residents in this county spend the 2</a:t>
            </a:r>
            <a:r>
              <a:rPr lang="en-US" sz="1200" kern="1200" baseline="30000" dirty="0">
                <a:solidFill>
                  <a:schemeClr val="tx1"/>
                </a:solidFill>
                <a:effectLst/>
                <a:latin typeface="+mn-lt"/>
                <a:ea typeface="+mn-ea"/>
                <a:cs typeface="+mn-cs"/>
              </a:rPr>
              <a:t>nd</a:t>
            </a:r>
            <a:r>
              <a:rPr lang="en-US" sz="1200" kern="1200" dirty="0">
                <a:solidFill>
                  <a:schemeClr val="tx1"/>
                </a:solidFill>
                <a:effectLst/>
                <a:latin typeface="+mn-lt"/>
                <a:ea typeface="+mn-ea"/>
                <a:cs typeface="+mn-cs"/>
              </a:rPr>
              <a:t> highest proportion of their income on transportation as compared to other NJ counties.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Transportation costs are largely a function of the characteristics of the neighborhood in which a household chooses to live. Neighborhood characteristics include job access, access to public transit, and density and walkability of neighborhood.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Results are based on a "typical regional" profile for income, commuters, and household size for the county. These values are included in Table 6.3 of the County workbook.</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An overall value for NJ is also not available.</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38</a:t>
            </a:fld>
            <a:endParaRPr lang="en-US" dirty="0"/>
          </a:p>
        </p:txBody>
      </p:sp>
    </p:spTree>
    <p:extLst>
      <p:ext uri="{BB962C8B-B14F-4D97-AF65-F5344CB8AC3E}">
        <p14:creationId xmlns:p14="http://schemas.microsoft.com/office/powerpoint/2010/main" val="216228375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minors without insurance is higher than the state average.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5 counties in NJ have estimated percentages of children without insurance that are higher than the national average.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percentage of minors without insurance has tended to increase over time.</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40</a:t>
            </a:fld>
            <a:endParaRPr lang="en-US" dirty="0"/>
          </a:p>
        </p:txBody>
      </p:sp>
    </p:spTree>
    <p:extLst>
      <p:ext uri="{BB962C8B-B14F-4D97-AF65-F5344CB8AC3E}">
        <p14:creationId xmlns:p14="http://schemas.microsoft.com/office/powerpoint/2010/main" val="89671046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Folsom borough and Buena Vista township have the largest percentages of minors without insurance.</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pPr marL="0" lvl="0" indent="0">
              <a:buFont typeface="Arial" panose="020B0604020202020204" pitchFamily="34" charset="0"/>
              <a:buNone/>
            </a:pPr>
            <a:r>
              <a:rPr lang="en-US" sz="1200" kern="1200" dirty="0">
                <a:solidFill>
                  <a:schemeClr val="tx1"/>
                </a:solidFill>
                <a:effectLst/>
                <a:latin typeface="+mn-lt"/>
                <a:ea typeface="+mn-ea"/>
                <a:cs typeface="+mn-cs"/>
              </a:rPr>
              <a:t>(Note: Municipality and county data on this slide are based on ACS 5-year estimates, which cannot be directly compared to county data using ACS 1-year estimates on the previous slide).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41</a:t>
            </a:fld>
            <a:endParaRPr lang="en-US" dirty="0"/>
          </a:p>
        </p:txBody>
      </p:sp>
    </p:spTree>
    <p:extLst>
      <p:ext uri="{BB962C8B-B14F-4D97-AF65-F5344CB8AC3E}">
        <p14:creationId xmlns:p14="http://schemas.microsoft.com/office/powerpoint/2010/main" val="4217812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Without accounting for population size, this county has the 11</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NJ Family Care Medicaid Participation of NJ counties.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42</a:t>
            </a:fld>
            <a:endParaRPr lang="en-US" dirty="0"/>
          </a:p>
        </p:txBody>
      </p:sp>
    </p:spTree>
    <p:extLst>
      <p:ext uri="{BB962C8B-B14F-4D97-AF65-F5344CB8AC3E}">
        <p14:creationId xmlns:p14="http://schemas.microsoft.com/office/powerpoint/2010/main" val="279726088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Across all counties, the majority of children have met all immunization requirements.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43</a:t>
            </a:fld>
            <a:endParaRPr lang="en-US" dirty="0"/>
          </a:p>
        </p:txBody>
      </p:sp>
    </p:spTree>
    <p:extLst>
      <p:ext uri="{BB962C8B-B14F-4D97-AF65-F5344CB8AC3E}">
        <p14:creationId xmlns:p14="http://schemas.microsoft.com/office/powerpoint/2010/main" val="22349666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child immunization rates have tended to remain mostly steady over time.</a:t>
            </a:r>
          </a:p>
          <a:p>
            <a:r>
              <a:rPr lang="en-US" sz="1200" kern="1200" dirty="0">
                <a:solidFill>
                  <a:schemeClr val="tx1"/>
                </a:solidFill>
                <a:effectLst/>
                <a:latin typeface="+mn-lt"/>
                <a:ea typeface="+mn-ea"/>
                <a:cs typeface="+mn-cs"/>
              </a:rPr>
              <a:t> </a:t>
            </a:r>
          </a:p>
        </p:txBody>
      </p:sp>
      <p:sp>
        <p:nvSpPr>
          <p:cNvPr id="4" name="Slide Number Placeholder 3"/>
          <p:cNvSpPr>
            <a:spLocks noGrp="1"/>
          </p:cNvSpPr>
          <p:nvPr>
            <p:ph type="sldNum" sz="quarter" idx="10"/>
          </p:nvPr>
        </p:nvSpPr>
        <p:spPr/>
        <p:txBody>
          <a:bodyPr/>
          <a:lstStyle/>
          <a:p>
            <a:fld id="{2D8348A3-7091-4FB3-AE37-CB43F4A5F199}" type="slidenum">
              <a:rPr lang="en-US" smtClean="0"/>
              <a:t>44</a:t>
            </a:fld>
            <a:endParaRPr lang="en-US" dirty="0"/>
          </a:p>
        </p:txBody>
      </p:sp>
    </p:spTree>
    <p:extLst>
      <p:ext uri="{BB962C8B-B14F-4D97-AF65-F5344CB8AC3E}">
        <p14:creationId xmlns:p14="http://schemas.microsoft.com/office/powerpoint/2010/main" val="200059584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6</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report of women receiving early prenatal care of the NJ counties.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a:t>
            </a:r>
            <a:r>
              <a:rPr lang="en-US" sz="1200" kern="1200" dirty="0">
                <a:solidFill>
                  <a:schemeClr val="tx1"/>
                </a:solidFill>
                <a:effectLst/>
                <a:latin typeface="+mn-lt"/>
                <a:ea typeface="+mn-ea"/>
                <a:cs typeface="+mn-cs"/>
              </a:rPr>
              <a:t>Live births for which the mother received prenatal care beginning in the first trimester.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45</a:t>
            </a:fld>
            <a:endParaRPr lang="en-US" dirty="0"/>
          </a:p>
        </p:txBody>
      </p:sp>
    </p:spTree>
    <p:extLst>
      <p:ext uri="{BB962C8B-B14F-4D97-AF65-F5344CB8AC3E}">
        <p14:creationId xmlns:p14="http://schemas.microsoft.com/office/powerpoint/2010/main" val="245620253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In this county, White, non-Hispanic women reported receiving early prenatal care most frequently, followed by Asian women.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Data for “Other Single Race, non-Hispanic” are suppressed.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Note: </a:t>
            </a:r>
            <a:r>
              <a:rPr lang="en-US" sz="1200" kern="1200" dirty="0">
                <a:solidFill>
                  <a:schemeClr val="tx1"/>
                </a:solidFill>
                <a:effectLst/>
                <a:latin typeface="+mn-lt"/>
                <a:ea typeface="+mn-ea"/>
                <a:cs typeface="+mn-cs"/>
              </a:rPr>
              <a:t>Live births for which the mother received prenatal care beginning in the first trimester.  ** indicates data are suppressed.  N/A indicates data are not available.  Some races/ethnicities are not included due to either data suppression or data unavailability.</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46</a:t>
            </a:fld>
            <a:endParaRPr lang="en-US" dirty="0"/>
          </a:p>
        </p:txBody>
      </p:sp>
    </p:spTree>
    <p:extLst>
      <p:ext uri="{BB962C8B-B14F-4D97-AF65-F5344CB8AC3E}">
        <p14:creationId xmlns:p14="http://schemas.microsoft.com/office/powerpoint/2010/main" val="49256943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cesarean delivery rate is higher than the state average.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cesarean delivery rate has tended to increase over time.</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47</a:t>
            </a:fld>
            <a:endParaRPr lang="en-US" dirty="0"/>
          </a:p>
        </p:txBody>
      </p:sp>
    </p:spTree>
    <p:extLst>
      <p:ext uri="{BB962C8B-B14F-4D97-AF65-F5344CB8AC3E}">
        <p14:creationId xmlns:p14="http://schemas.microsoft.com/office/powerpoint/2010/main" val="328372896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county’s unemployment rate tends to be slightly higher than the state's rate, and tends to follow a similar pattern across the year.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Not seasonally adjusted.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49</a:t>
            </a:fld>
            <a:endParaRPr lang="en-US" dirty="0"/>
          </a:p>
        </p:txBody>
      </p:sp>
    </p:spTree>
    <p:extLst>
      <p:ext uri="{BB962C8B-B14F-4D97-AF65-F5344CB8AC3E}">
        <p14:creationId xmlns:p14="http://schemas.microsoft.com/office/powerpoint/2010/main" val="30980527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median unemployment rate is higher than the state median.</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a:t>
            </a:r>
            <a:r>
              <a:rPr lang="en-US" sz="1200" kern="1200" dirty="0">
                <a:solidFill>
                  <a:schemeClr val="tx1"/>
                </a:solidFill>
                <a:effectLst/>
                <a:latin typeface="+mn-lt"/>
                <a:ea typeface="+mn-ea"/>
                <a:cs typeface="+mn-cs"/>
              </a:rPr>
              <a:t>Not seasonally adjusted.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50</a:t>
            </a:fld>
            <a:endParaRPr lang="en-US" dirty="0"/>
          </a:p>
        </p:txBody>
      </p:sp>
    </p:spTree>
    <p:extLst>
      <p:ext uri="{BB962C8B-B14F-4D97-AF65-F5344CB8AC3E}">
        <p14:creationId xmlns:p14="http://schemas.microsoft.com/office/powerpoint/2010/main" val="325441542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total % of disconnected youth between 16 and 19 years of age in this county is the 7th highest in NJ.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 of disconnected youth between 16 and 19 years of age has tended to increase over time. </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51</a:t>
            </a:fld>
            <a:endParaRPr lang="en-US" dirty="0"/>
          </a:p>
        </p:txBody>
      </p:sp>
    </p:spTree>
    <p:extLst>
      <p:ext uri="{BB962C8B-B14F-4D97-AF65-F5344CB8AC3E}">
        <p14:creationId xmlns:p14="http://schemas.microsoft.com/office/powerpoint/2010/main" val="395673614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school districts with data available for this county, Pleasantville and Atlantic City have the lowest graduation rates.</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includes over time data for 2020, 2021, 2022, and 2023. It may also include data for additional school districts.</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52</a:t>
            </a:fld>
            <a:endParaRPr lang="en-US" dirty="0"/>
          </a:p>
        </p:txBody>
      </p:sp>
    </p:spTree>
    <p:extLst>
      <p:ext uri="{BB962C8B-B14F-4D97-AF65-F5344CB8AC3E}">
        <p14:creationId xmlns:p14="http://schemas.microsoft.com/office/powerpoint/2010/main" val="345208072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 of households with broadband access in this county is the 7th lowest in NJ.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 of households with broadband access has tended to increase over time. </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53</a:t>
            </a:fld>
            <a:endParaRPr lang="en-US" dirty="0"/>
          </a:p>
        </p:txBody>
      </p:sp>
    </p:spTree>
    <p:extLst>
      <p:ext uri="{BB962C8B-B14F-4D97-AF65-F5344CB8AC3E}">
        <p14:creationId xmlns:p14="http://schemas.microsoft.com/office/powerpoint/2010/main" val="21598357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violent crime rate is the 3</a:t>
            </a:r>
            <a:r>
              <a:rPr lang="en-US" sz="1200" kern="1200" baseline="30000" dirty="0">
                <a:solidFill>
                  <a:schemeClr val="tx1"/>
                </a:solidFill>
                <a:effectLst/>
                <a:latin typeface="+mn-lt"/>
                <a:ea typeface="+mn-ea"/>
                <a:cs typeface="+mn-cs"/>
              </a:rPr>
              <a:t>rd</a:t>
            </a:r>
            <a:r>
              <a:rPr lang="en-US" sz="1200" kern="1200" dirty="0">
                <a:solidFill>
                  <a:schemeClr val="tx1"/>
                </a:solidFill>
                <a:effectLst/>
                <a:latin typeface="+mn-lt"/>
                <a:ea typeface="+mn-ea"/>
                <a:cs typeface="+mn-cs"/>
              </a:rPr>
              <a:t> highest in the state. </a:t>
            </a:r>
          </a:p>
          <a:p>
            <a:r>
              <a:rPr lang="en-US" sz="1200" kern="1200" dirty="0">
                <a:solidFill>
                  <a:schemeClr val="tx1"/>
                </a:solidFill>
                <a:effectLst/>
                <a:latin typeface="+mn-lt"/>
                <a:ea typeface="+mn-ea"/>
                <a:cs typeface="+mn-cs"/>
              </a:rPr>
              <a:t>Comparisons of crime rates between counties should not be made without considering seasonal population volume, transience, tourism, and labor forces.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Info</a:t>
            </a:r>
            <a:r>
              <a:rPr lang="en-US" sz="1200" kern="1200" dirty="0">
                <a:solidFill>
                  <a:schemeClr val="tx1"/>
                </a:solidFill>
                <a:effectLst/>
                <a:latin typeface="+mn-lt"/>
                <a:ea typeface="+mn-ea"/>
                <a:cs typeface="+mn-cs"/>
              </a:rPr>
              <a:t>: Violent crime rates are based on permanent, year-round populations and refer to instances of murder, rape, robbery and aggravated assault.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55</a:t>
            </a:fld>
            <a:endParaRPr lang="en-US" dirty="0"/>
          </a:p>
        </p:txBody>
      </p:sp>
    </p:spTree>
    <p:extLst>
      <p:ext uri="{BB962C8B-B14F-4D97-AF65-F5344CB8AC3E}">
        <p14:creationId xmlns:p14="http://schemas.microsoft.com/office/powerpoint/2010/main" val="152537560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most violent crimes were attributed to aggravated assault and most nonviolent crimes were attributed to larceny.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56</a:t>
            </a:fld>
            <a:endParaRPr lang="en-US" dirty="0"/>
          </a:p>
        </p:txBody>
      </p:sp>
    </p:spTree>
    <p:extLst>
      <p:ext uri="{BB962C8B-B14F-4D97-AF65-F5344CB8AC3E}">
        <p14:creationId xmlns:p14="http://schemas.microsoft.com/office/powerpoint/2010/main" val="416697768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juvenile arrest rate is the 7</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in the state.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This county’s rate has tended to decrease over time, and is generally above the rate for NJ.  Note, the 2021 data is in two different formats, making it difficult to compile, and not very accurate.</a:t>
            </a:r>
          </a:p>
          <a:p>
            <a:r>
              <a:rPr lang="en-US" sz="1200" kern="1200" dirty="0">
                <a:solidFill>
                  <a:schemeClr val="tx1"/>
                </a:solidFill>
                <a:effectLst/>
                <a:latin typeface="+mn-lt"/>
                <a:ea typeface="+mn-ea"/>
                <a:cs typeface="+mn-cs"/>
              </a:rPr>
              <a:t>The NJ juvenile arrest rate is per 1,000 youth under age 18.</a:t>
            </a:r>
          </a:p>
          <a:p>
            <a:pPr marL="0" indent="0">
              <a:buFont typeface="Arial" panose="020B0604020202020204" pitchFamily="34" charset="0"/>
              <a:buNone/>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57</a:t>
            </a:fld>
            <a:endParaRPr lang="en-US" dirty="0"/>
          </a:p>
        </p:txBody>
      </p:sp>
    </p:spTree>
    <p:extLst>
      <p:ext uri="{BB962C8B-B14F-4D97-AF65-F5344CB8AC3E}">
        <p14:creationId xmlns:p14="http://schemas.microsoft.com/office/powerpoint/2010/main" val="46485998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Font typeface="Arial" panose="020B0604020202020204" pitchFamily="34" charset="0"/>
              <a:buNone/>
            </a:pPr>
            <a:r>
              <a:rPr lang="en-US" sz="1200" kern="1200" dirty="0">
                <a:solidFill>
                  <a:schemeClr val="tx1"/>
                </a:solidFill>
                <a:effectLst/>
                <a:latin typeface="+mn-lt"/>
                <a:ea typeface="+mn-ea"/>
                <a:cs typeface="+mn-cs"/>
              </a:rPr>
              <a:t>Without accounting for population size, of the NJ counties, this county has the: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6</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number of school reported vandalism incidents;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a:solidFill>
                  <a:schemeClr val="tx1"/>
                </a:solidFill>
                <a:effectLst/>
                <a:latin typeface="+mn-lt"/>
                <a:ea typeface="+mn-ea"/>
                <a:cs typeface="+mn-cs"/>
              </a:rPr>
              <a:t>11</a:t>
            </a:r>
            <a:r>
              <a:rPr lang="en-US" sz="1200" kern="1200" baseline="30000">
                <a:solidFill>
                  <a:schemeClr val="tx1"/>
                </a:solidFill>
                <a:effectLst/>
                <a:latin typeface="+mn-lt"/>
                <a:ea typeface="+mn-ea"/>
                <a:cs typeface="+mn-cs"/>
              </a:rPr>
              <a:t>th</a:t>
            </a:r>
            <a:r>
              <a:rPr lang="en-US" sz="1200" kern="1200">
                <a:solidFill>
                  <a:schemeClr val="tx1"/>
                </a:solidFill>
                <a:effectLst/>
                <a:latin typeface="+mn-lt"/>
                <a:ea typeface="+mn-ea"/>
                <a:cs typeface="+mn-cs"/>
              </a:rPr>
              <a:t> lowest number </a:t>
            </a:r>
            <a:r>
              <a:rPr lang="en-US" sz="1200" kern="1200" dirty="0">
                <a:solidFill>
                  <a:schemeClr val="tx1"/>
                </a:solidFill>
                <a:effectLst/>
                <a:latin typeface="+mn-lt"/>
                <a:ea typeface="+mn-ea"/>
                <a:cs typeface="+mn-cs"/>
              </a:rPr>
              <a:t>of school reported violence incidents.</a:t>
            </a:r>
          </a:p>
          <a:p>
            <a:pPr marL="171450" lvl="0" indent="-171450">
              <a:buFont typeface="Arial" panose="020B0604020202020204" pitchFamily="34" charset="0"/>
              <a:buChar cha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58</a:t>
            </a:fld>
            <a:endParaRPr lang="en-US" dirty="0"/>
          </a:p>
        </p:txBody>
      </p:sp>
    </p:spTree>
    <p:extLst>
      <p:ext uri="{BB962C8B-B14F-4D97-AF65-F5344CB8AC3E}">
        <p14:creationId xmlns:p14="http://schemas.microsoft.com/office/powerpoint/2010/main" val="395630954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rate (per 10,000) of social associations in this county is the 7th lowest in NJ.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rate of social associations has tended to remain mostly steady over time.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59</a:t>
            </a:fld>
            <a:endParaRPr lang="en-US" dirty="0"/>
          </a:p>
        </p:txBody>
      </p:sp>
    </p:spTree>
    <p:extLst>
      <p:ext uri="{BB962C8B-B14F-4D97-AF65-F5344CB8AC3E}">
        <p14:creationId xmlns:p14="http://schemas.microsoft.com/office/powerpoint/2010/main" val="250369558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4</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rate of reported domestic violence incidents of</a:t>
            </a:r>
            <a:r>
              <a:rPr lang="en-US" sz="1200" kern="1200" baseline="0" dirty="0">
                <a:solidFill>
                  <a:schemeClr val="tx1"/>
                </a:solidFill>
                <a:effectLst/>
                <a:latin typeface="+mn-lt"/>
                <a:ea typeface="+mn-ea"/>
                <a:cs typeface="+mn-cs"/>
              </a:rPr>
              <a:t> the</a:t>
            </a:r>
            <a:r>
              <a:rPr lang="en-US" sz="1200" kern="1200" dirty="0">
                <a:solidFill>
                  <a:schemeClr val="tx1"/>
                </a:solidFill>
                <a:effectLst/>
                <a:latin typeface="+mn-lt"/>
                <a:ea typeface="+mn-ea"/>
                <a:cs typeface="+mn-cs"/>
              </a:rPr>
              <a:t> NJ counties.</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New Jersey State Police UCR Unit relies on the individual reporting agencies for accuracy of the reported data. </a:t>
            </a:r>
          </a:p>
        </p:txBody>
      </p:sp>
      <p:sp>
        <p:nvSpPr>
          <p:cNvPr id="4" name="Slide Number Placeholder 3"/>
          <p:cNvSpPr>
            <a:spLocks noGrp="1"/>
          </p:cNvSpPr>
          <p:nvPr>
            <p:ph type="sldNum" sz="quarter" idx="10"/>
          </p:nvPr>
        </p:nvSpPr>
        <p:spPr/>
        <p:txBody>
          <a:bodyPr/>
          <a:lstStyle/>
          <a:p>
            <a:fld id="{2D8348A3-7091-4FB3-AE37-CB43F4A5F199}" type="slidenum">
              <a:rPr lang="en-US" smtClean="0"/>
              <a:t>61</a:t>
            </a:fld>
            <a:endParaRPr lang="en-US" dirty="0"/>
          </a:p>
        </p:txBody>
      </p:sp>
    </p:spTree>
    <p:extLst>
      <p:ext uri="{BB962C8B-B14F-4D97-AF65-F5344CB8AC3E}">
        <p14:creationId xmlns:p14="http://schemas.microsoft.com/office/powerpoint/2010/main" val="424966151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domestic violence incidents in this county has tended to decrease over time.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New Jersey State Police UCR Unit relies on the individual reporting agencies for accuracy of the reported data. </a:t>
            </a: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62</a:t>
            </a:fld>
            <a:endParaRPr lang="en-US" dirty="0"/>
          </a:p>
        </p:txBody>
      </p:sp>
    </p:spTree>
    <p:extLst>
      <p:ext uri="{BB962C8B-B14F-4D97-AF65-F5344CB8AC3E}">
        <p14:creationId xmlns:p14="http://schemas.microsoft.com/office/powerpoint/2010/main" val="366750612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the county, most domestic violence offenses were categorized as harassment.</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New Jersey State Police UCR Unit relies on the individual reporting agencies for accuracy of the reported data.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63</a:t>
            </a:fld>
            <a:endParaRPr lang="en-US" dirty="0"/>
          </a:p>
        </p:txBody>
      </p:sp>
    </p:spTree>
    <p:extLst>
      <p:ext uri="{BB962C8B-B14F-4D97-AF65-F5344CB8AC3E}">
        <p14:creationId xmlns:p14="http://schemas.microsoft.com/office/powerpoint/2010/main" val="34048897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 has the 11</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number of new complaints filed in the state.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64</a:t>
            </a:fld>
            <a:endParaRPr lang="en-US" dirty="0"/>
          </a:p>
        </p:txBody>
      </p:sp>
    </p:spTree>
    <p:extLst>
      <p:ext uri="{BB962C8B-B14F-4D97-AF65-F5344CB8AC3E}">
        <p14:creationId xmlns:p14="http://schemas.microsoft.com/office/powerpoint/2010/main" val="415241576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each NJ county, men tend to have higher annual incomes than women.</a:t>
            </a:r>
          </a:p>
        </p:txBody>
      </p:sp>
      <p:sp>
        <p:nvSpPr>
          <p:cNvPr id="4" name="Slide Number Placeholder 3"/>
          <p:cNvSpPr>
            <a:spLocks noGrp="1"/>
          </p:cNvSpPr>
          <p:nvPr>
            <p:ph type="sldNum" sz="quarter" idx="10"/>
          </p:nvPr>
        </p:nvSpPr>
        <p:spPr/>
        <p:txBody>
          <a:bodyPr/>
          <a:lstStyle/>
          <a:p>
            <a:fld id="{2D8348A3-7091-4FB3-AE37-CB43F4A5F199}" type="slidenum">
              <a:rPr lang="en-US" smtClean="0"/>
              <a:t>65</a:t>
            </a:fld>
            <a:endParaRPr lang="en-US" dirty="0"/>
          </a:p>
        </p:txBody>
      </p:sp>
    </p:spTree>
    <p:extLst>
      <p:ext uri="{BB962C8B-B14F-4D97-AF65-F5344CB8AC3E}">
        <p14:creationId xmlns:p14="http://schemas.microsoft.com/office/powerpoint/2010/main" val="198817168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median income for:</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males has increased slightly over time.</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females has increased slightly over time.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Men tended to earned about $8K more than women.</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66</a:t>
            </a:fld>
            <a:endParaRPr lang="en-US" dirty="0"/>
          </a:p>
        </p:txBody>
      </p:sp>
    </p:spTree>
    <p:extLst>
      <p:ext uri="{BB962C8B-B14F-4D97-AF65-F5344CB8AC3E}">
        <p14:creationId xmlns:p14="http://schemas.microsoft.com/office/powerpoint/2010/main" val="131338043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8</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number of school reported substance incidents of the NJ counties.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68</a:t>
            </a:fld>
            <a:endParaRPr lang="en-US" dirty="0"/>
          </a:p>
        </p:txBody>
      </p:sp>
    </p:spTree>
    <p:extLst>
      <p:ext uri="{BB962C8B-B14F-4D97-AF65-F5344CB8AC3E}">
        <p14:creationId xmlns:p14="http://schemas.microsoft.com/office/powerpoint/2010/main" val="68629244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Across a two-year period (2022 to 2023), 3 counties experienced an increase in the percentage of suspected opioid deaths (positive percentages), while the 16 NJ counties experienced a decrease (negative percentages).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-29.80% change indicates a decrease in suspected overdose deaths across 2022 to 2023.</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Between 2019 and 2023, the number of suspected opioid deaths in this county has tended to vary.</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69</a:t>
            </a:fld>
            <a:endParaRPr lang="en-US" dirty="0"/>
          </a:p>
        </p:txBody>
      </p:sp>
    </p:spTree>
    <p:extLst>
      <p:ext uri="{BB962C8B-B14F-4D97-AF65-F5344CB8AC3E}">
        <p14:creationId xmlns:p14="http://schemas.microsoft.com/office/powerpoint/2010/main" val="332713333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most treatment center admissions were due to other opiates usage.</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This statewide Substance Abuse Overview provides statistics on substance abuse treatment in New Jersey for calendar year 2023. In 2023, there were 82,176 treatment admissions and 81,957 discharges reported to the New Jersey Department of Human Services, Division of Mental Health and Addiction Services by substance use disorder treatment providers. These data were submitted through the web-based New Jersey Substance Abuse Monitoring System (NJSAMS). This report is based on the information provided in the March 2024 NJSAMS download data.</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70</a:t>
            </a:fld>
            <a:endParaRPr lang="en-US" dirty="0"/>
          </a:p>
        </p:txBody>
      </p:sp>
    </p:spTree>
    <p:extLst>
      <p:ext uri="{BB962C8B-B14F-4D97-AF65-F5344CB8AC3E}">
        <p14:creationId xmlns:p14="http://schemas.microsoft.com/office/powerpoint/2010/main" val="3035079835"/>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largest numbers of mental health programs available include Community Support Services (CSS), outpatient, and residential services.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72</a:t>
            </a:fld>
            <a:endParaRPr lang="en-US" dirty="0"/>
          </a:p>
        </p:txBody>
      </p:sp>
    </p:spTree>
    <p:extLst>
      <p:ext uri="{BB962C8B-B14F-4D97-AF65-F5344CB8AC3E}">
        <p14:creationId xmlns:p14="http://schemas.microsoft.com/office/powerpoint/2010/main" val="1646936738"/>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estimated frequency (%) of mental health distress in this county is estimated to be the 5</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as compared to other NJ counties.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percentage of the population reporting mental health distress in this phone survey has tended to increase over time.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 </a:t>
            </a:r>
            <a:r>
              <a:rPr lang="en-US" sz="1800" kern="100" dirty="0">
                <a:solidFill>
                  <a:schemeClr val="tx1"/>
                </a:solidFill>
                <a:effectLst/>
                <a:latin typeface="Aptos" panose="020B0004020202020204" pitchFamily="34" charset="0"/>
                <a:ea typeface="+mn-ea"/>
                <a:cs typeface="Times New Roman" panose="02020603050405020304" pitchFamily="18" charset="0"/>
              </a:rPr>
              <a:t>Data is unavailable for Cape May and Salem Counties.</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Frequent Mental distress: Based on responses indicating 14 or more of the past 30 days "not good".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 </a:t>
            </a:r>
          </a:p>
          <a:p>
            <a:r>
              <a:rPr lang="en-US" b="0" i="0" dirty="0">
                <a:solidFill>
                  <a:srgbClr val="282828"/>
                </a:solidFill>
                <a:effectLst/>
                <a:latin typeface="Roboto" panose="02000000000000000000" pitchFamily="2" charset="0"/>
              </a:rPr>
              <a:t>Percentages based on fewer than 50 completed surveys and/or relative standard error (RSE) &gt; 30% are not shown because they do not meet the CDC BRFSS standard for data release.</a:t>
            </a:r>
            <a:endParaRPr lang="en-US" sz="1200" kern="1200" dirty="0">
              <a:solidFill>
                <a:schemeClr val="tx1"/>
              </a:solidFill>
              <a:effectLst/>
              <a:latin typeface="+mn-lt"/>
              <a:ea typeface="+mn-ea"/>
              <a:cs typeface="+mn-cs"/>
            </a:endParaRPr>
          </a:p>
          <a:p>
            <a:endParaRPr lang="en-US" sz="1200" b="1"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a:t>
            </a:r>
          </a:p>
        </p:txBody>
      </p:sp>
      <p:sp>
        <p:nvSpPr>
          <p:cNvPr id="4" name="Slide Number Placeholder 3"/>
          <p:cNvSpPr>
            <a:spLocks noGrp="1"/>
          </p:cNvSpPr>
          <p:nvPr>
            <p:ph type="sldNum" sz="quarter" idx="10"/>
          </p:nvPr>
        </p:nvSpPr>
        <p:spPr/>
        <p:txBody>
          <a:bodyPr/>
          <a:lstStyle/>
          <a:p>
            <a:fld id="{2D8348A3-7091-4FB3-AE37-CB43F4A5F199}" type="slidenum">
              <a:rPr lang="en-US" smtClean="0"/>
              <a:t>73</a:t>
            </a:fld>
            <a:endParaRPr lang="en-US" dirty="0"/>
          </a:p>
        </p:txBody>
      </p:sp>
    </p:spTree>
    <p:extLst>
      <p:ext uri="{BB962C8B-B14F-4D97-AF65-F5344CB8AC3E}">
        <p14:creationId xmlns:p14="http://schemas.microsoft.com/office/powerpoint/2010/main" val="434437781"/>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White residents reported symptoms of mental health distress most frequently.</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Symptoms of mental health distress were reported by Women at a higher rate as compared to Men.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Frequent Mental distress: Based on responses indicating 14 or more of the past 30 days "not good".</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74</a:t>
            </a:fld>
            <a:endParaRPr lang="en-US" dirty="0"/>
          </a:p>
        </p:txBody>
      </p:sp>
    </p:spTree>
    <p:extLst>
      <p:ext uri="{BB962C8B-B14F-4D97-AF65-F5344CB8AC3E}">
        <p14:creationId xmlns:p14="http://schemas.microsoft.com/office/powerpoint/2010/main" val="3287378403"/>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estimated frequency (%) of diagnosed depression in this county is estimated to be the 5</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as compared to other NJ counties.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percentage of the population reporting depression in this phone survey has tended to vary over time.</a:t>
            </a:r>
          </a:p>
          <a:p>
            <a:r>
              <a:rPr lang="en-US" sz="1200" kern="1200" dirty="0">
                <a:solidFill>
                  <a:schemeClr val="tx1"/>
                </a:solidFill>
                <a:effectLst/>
                <a:latin typeface="+mn-lt"/>
                <a:ea typeface="+mn-ea"/>
                <a:cs typeface="+mn-cs"/>
              </a:rPr>
              <a:t>Data is unavailable for Salem and Warren counties. </a:t>
            </a:r>
          </a:p>
          <a:p>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Depression: Based on responses indicating depression diagnosis from a professional at any time during one’s lifetime.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 </a:t>
            </a:r>
            <a:br>
              <a:rPr lang="en-US" dirty="0"/>
            </a:br>
            <a:r>
              <a:rPr lang="en-US" b="0" i="0" dirty="0">
                <a:solidFill>
                  <a:srgbClr val="282828"/>
                </a:solidFill>
                <a:effectLst/>
                <a:latin typeface="Roboto" panose="02000000000000000000" pitchFamily="2" charset="0"/>
              </a:rPr>
              <a:t>Percentages based on fewer than 50 completed surveys and/or relative standard error (RSE) &gt; 30% are not shown because they do not meet the CDC BRFSS standard for data release.</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endParaRPr lang="en-US" sz="1200" b="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75</a:t>
            </a:fld>
            <a:endParaRPr lang="en-US" dirty="0"/>
          </a:p>
        </p:txBody>
      </p:sp>
    </p:spTree>
    <p:extLst>
      <p:ext uri="{BB962C8B-B14F-4D97-AF65-F5344CB8AC3E}">
        <p14:creationId xmlns:p14="http://schemas.microsoft.com/office/powerpoint/2010/main" val="1884240992"/>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a:solidFill>
                  <a:schemeClr val="tx1"/>
                </a:solidFill>
                <a:effectLst/>
                <a:latin typeface="+mn-lt"/>
                <a:ea typeface="+mn-ea"/>
                <a:cs typeface="+mn-cs"/>
              </a:rPr>
              <a:t>In this county, White residents reported diagnosed depression most frequently.</a:t>
            </a:r>
          </a:p>
          <a:p>
            <a:pPr lvl="0"/>
            <a:r>
              <a:rPr lang="en-US" sz="1200" kern="1200" dirty="0">
                <a:solidFill>
                  <a:schemeClr val="tx1"/>
                </a:solidFill>
                <a:effectLst/>
                <a:latin typeface="+mn-lt"/>
                <a:ea typeface="+mn-ea"/>
                <a:cs typeface="+mn-cs"/>
              </a:rPr>
              <a:t>Diagnosed depression was reported by Women at a higher rate as compared to Men. </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Depression: Based on responses indicating depression diagnosis from a professional at any time during one’s lifetime.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76</a:t>
            </a:fld>
            <a:endParaRPr lang="en-US" dirty="0"/>
          </a:p>
        </p:txBody>
      </p:sp>
    </p:spTree>
    <p:extLst>
      <p:ext uri="{BB962C8B-B14F-4D97-AF65-F5344CB8AC3E}">
        <p14:creationId xmlns:p14="http://schemas.microsoft.com/office/powerpoint/2010/main" val="1902709415"/>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This county has the highest rate of suicide deaths of the NJ counties. </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77</a:t>
            </a:fld>
            <a:endParaRPr lang="en-US" dirty="0"/>
          </a:p>
        </p:txBody>
      </p:sp>
    </p:spTree>
    <p:extLst>
      <p:ext uri="{BB962C8B-B14F-4D97-AF65-F5344CB8AC3E}">
        <p14:creationId xmlns:p14="http://schemas.microsoft.com/office/powerpoint/2010/main" val="963202827"/>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7</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number of children enrolled in Special Ed services of the NJ counties. </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Charter schools were included in the county of registered address.</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79</a:t>
            </a:fld>
            <a:endParaRPr lang="en-US" dirty="0"/>
          </a:p>
        </p:txBody>
      </p:sp>
    </p:spTree>
    <p:extLst>
      <p:ext uri="{BB962C8B-B14F-4D97-AF65-F5344CB8AC3E}">
        <p14:creationId xmlns:p14="http://schemas.microsoft.com/office/powerpoint/2010/main" val="156511443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8</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number of children receiving early intervention services of the NJ counties.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80</a:t>
            </a:fld>
            <a:endParaRPr lang="en-US" dirty="0"/>
          </a:p>
        </p:txBody>
      </p:sp>
    </p:spTree>
    <p:extLst>
      <p:ext uri="{BB962C8B-B14F-4D97-AF65-F5344CB8AC3E}">
        <p14:creationId xmlns:p14="http://schemas.microsoft.com/office/powerpoint/2010/main" val="967517067"/>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total # of developmental disabilities eligible youth in this county is the 10</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in NJ.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 of developmental disabilities eligible youth has tended </a:t>
            </a:r>
            <a:r>
              <a:rPr lang="en-US" sz="1200" kern="1200">
                <a:solidFill>
                  <a:schemeClr val="tx1"/>
                </a:solidFill>
                <a:effectLst/>
                <a:latin typeface="+mn-lt"/>
                <a:ea typeface="+mn-ea"/>
                <a:cs typeface="+mn-cs"/>
              </a:rPr>
              <a:t>to increase&gt; </a:t>
            </a:r>
            <a:r>
              <a:rPr lang="en-US" sz="1200" kern="1200" dirty="0">
                <a:solidFill>
                  <a:schemeClr val="tx1"/>
                </a:solidFill>
                <a:effectLst/>
                <a:latin typeface="+mn-lt"/>
                <a:ea typeface="+mn-ea"/>
                <a:cs typeface="+mn-cs"/>
              </a:rPr>
              <a:t>over time. </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81</a:t>
            </a:fld>
            <a:endParaRPr lang="en-US" dirty="0"/>
          </a:p>
        </p:txBody>
      </p:sp>
    </p:spTree>
    <p:extLst>
      <p:ext uri="{BB962C8B-B14F-4D97-AF65-F5344CB8AC3E}">
        <p14:creationId xmlns:p14="http://schemas.microsoft.com/office/powerpoint/2010/main" val="4161391618"/>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This county has the 9</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percentage of children with elevated blood lead levels, of the NJ counties.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82</a:t>
            </a:fld>
            <a:endParaRPr lang="en-US" dirty="0"/>
          </a:p>
        </p:txBody>
      </p:sp>
    </p:spTree>
    <p:extLst>
      <p:ext uri="{BB962C8B-B14F-4D97-AF65-F5344CB8AC3E}">
        <p14:creationId xmlns:p14="http://schemas.microsoft.com/office/powerpoint/2010/main" val="703566840"/>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Without accounting for population size, this county has the 9</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number of school reported HIB incidents of the NJ counties. </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83</a:t>
            </a:fld>
            <a:endParaRPr lang="en-US" dirty="0"/>
          </a:p>
        </p:txBody>
      </p:sp>
    </p:spTree>
    <p:extLst>
      <p:ext uri="{BB962C8B-B14F-4D97-AF65-F5344CB8AC3E}">
        <p14:creationId xmlns:p14="http://schemas.microsoft.com/office/powerpoint/2010/main" val="348391926"/>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At the point in time of December 31, 2023, this county had the 9</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number of children served by CP&amp;P of NJ counties. (Note that county population size has not been accounted for in this indicator).</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children served (from workbook and the data table behind graph 1.12):</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In-home:  1,258</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Out-of-home placement: 167</a:t>
            </a:r>
          </a:p>
          <a:p>
            <a:r>
              <a:rPr lang="en-US" sz="1200" kern="1200" dirty="0">
                <a:solidFill>
                  <a:schemeClr val="tx1"/>
                </a:solidFill>
                <a:effectLst/>
                <a:latin typeface="+mn-lt"/>
                <a:ea typeface="+mn-ea"/>
                <a:cs typeface="+mn-cs"/>
              </a:rPr>
              <a:t>Hunterdon out-of-home placement data is suppressed. In order to protect the privacy of children and families represented in this report, when data is less than 10, these values are suppressed.</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As this data is from a single point-in-time (last day of the 2023 calendar year) the number of children served in total across the full year by CP&amp;P would be higher.</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85</a:t>
            </a:fld>
            <a:endParaRPr lang="en-US" dirty="0"/>
          </a:p>
        </p:txBody>
      </p:sp>
    </p:spTree>
    <p:extLst>
      <p:ext uri="{BB962C8B-B14F-4D97-AF65-F5344CB8AC3E}">
        <p14:creationId xmlns:p14="http://schemas.microsoft.com/office/powerpoint/2010/main" val="726821244"/>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At the point in time of December 31 each year, the number of children in CP&amp;P out-of-home placements was lower in 2023 as compared to most previous years.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As this data is from a single point-in-time (last day of the 2023 calendar year) the number of children served in total across the full year by CP&amp;P would be higher.</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86</a:t>
            </a:fld>
            <a:endParaRPr lang="en-US" dirty="0"/>
          </a:p>
        </p:txBody>
      </p:sp>
    </p:spTree>
    <p:extLst>
      <p:ext uri="{BB962C8B-B14F-4D97-AF65-F5344CB8AC3E}">
        <p14:creationId xmlns:p14="http://schemas.microsoft.com/office/powerpoint/2010/main" val="3359455895"/>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Without accounting for population size, this county has the 7</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number of grandparents responsible for their own grandchildren, of the NJ counties. </a:t>
            </a:r>
          </a:p>
        </p:txBody>
      </p:sp>
      <p:sp>
        <p:nvSpPr>
          <p:cNvPr id="4" name="Slide Number Placeholder 3"/>
          <p:cNvSpPr>
            <a:spLocks noGrp="1"/>
          </p:cNvSpPr>
          <p:nvPr>
            <p:ph type="sldNum" sz="quarter" idx="5"/>
          </p:nvPr>
        </p:nvSpPr>
        <p:spPr/>
        <p:txBody>
          <a:bodyPr/>
          <a:lstStyle/>
          <a:p>
            <a:fld id="{2D8348A3-7091-4FB3-AE37-CB43F4A5F199}" type="slidenum">
              <a:rPr lang="en-US" smtClean="0"/>
              <a:t>87</a:t>
            </a:fld>
            <a:endParaRPr lang="en-US" dirty="0"/>
          </a:p>
        </p:txBody>
      </p:sp>
    </p:spTree>
    <p:extLst>
      <p:ext uri="{BB962C8B-B14F-4D97-AF65-F5344CB8AC3E}">
        <p14:creationId xmlns:p14="http://schemas.microsoft.com/office/powerpoint/2010/main" val="4283324146"/>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These lists of supports were identified by searching for providers who work with residents of this county. Many supports are available state-wide.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Did not include individual counselors. Is not an exhaustive list.</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pPr marL="0" marR="0">
              <a:lnSpc>
                <a:spcPct val="107000"/>
              </a:lnSpc>
              <a:spcBef>
                <a:spcPts val="0"/>
              </a:spcBef>
              <a:spcAft>
                <a:spcPts val="800"/>
              </a:spcAft>
            </a:pPr>
            <a:r>
              <a:rPr lang="en-US" sz="1200" kern="1200" dirty="0">
                <a:solidFill>
                  <a:schemeClr val="tx1"/>
                </a:solidFill>
                <a:effectLst/>
                <a:latin typeface="+mn-lt"/>
                <a:ea typeface="+mn-ea"/>
                <a:cs typeface="+mn-cs"/>
              </a:rPr>
              <a:t> </a:t>
            </a:r>
            <a:r>
              <a:rPr lang="en-US" sz="1800" dirty="0">
                <a:effectLst/>
                <a:latin typeface="Calibri" panose="020F0502020204030204" pitchFamily="34" charset="0"/>
                <a:ea typeface="Calibri" panose="020F0502020204030204" pitchFamily="34" charset="0"/>
                <a:cs typeface="Times New Roman" panose="02020603050405020304" pitchFamily="18" charset="0"/>
              </a:rPr>
              <a:t>14.4 Multiple sources identified:</a:t>
            </a:r>
          </a:p>
          <a:p>
            <a:pPr marL="0" marR="0">
              <a:lnSpc>
                <a:spcPct val="107000"/>
              </a:lnSpc>
              <a:spcBef>
                <a:spcPts val="0"/>
              </a:spcBef>
              <a:spcAft>
                <a:spcPts val="800"/>
              </a:spcAft>
            </a:pP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3"/>
              </a:rPr>
              <a:t>https://www.capeatlanticresourcenet.org/</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4"/>
              </a:rPr>
              <a:t>http://www.jfsatlantic.org/</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5"/>
              </a:rPr>
              <a:t>https://www.centerffs.org/counties/atlantic-county</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6"/>
              </a:rPr>
              <a:t>https://thearcatlantic.org/services/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7"/>
              </a:rPr>
              <a:t>http://mhaac.info/family-support-services.html</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8"/>
              </a:rPr>
              <a:t>https://www.hcdnnj.org/assets/documents/atlantic%20co%20resource%20guide.pdf</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9"/>
              </a:rPr>
              <a:t>https://www.unitedway.org/local/united-states/new-jersey/greater-philadelphia-southern-new-jersey-atlantic-cape-may-cumberland-count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10"/>
              </a:rPr>
              <a:t>https://www.atlantic-county.org/fsc/</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11"/>
              </a:rPr>
              <a:t>https://newday-fsc.org/</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12"/>
              </a:rPr>
              <a:t>https://njsteps.org/</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https://www.nj.gov/dcf/families/support/success/ </a:t>
            </a:r>
          </a:p>
          <a:p>
            <a:pPr marL="0" marR="0">
              <a:lnSpc>
                <a:spcPct val="107000"/>
              </a:lnSpc>
              <a:spcBef>
                <a:spcPts val="0"/>
              </a:spcBef>
              <a:spcAft>
                <a:spcPts val="80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88</a:t>
            </a:fld>
            <a:endParaRPr lang="en-US" dirty="0"/>
          </a:p>
        </p:txBody>
      </p:sp>
    </p:spTree>
    <p:extLst>
      <p:ext uri="{BB962C8B-B14F-4D97-AF65-F5344CB8AC3E}">
        <p14:creationId xmlns:p14="http://schemas.microsoft.com/office/powerpoint/2010/main" val="2426095597"/>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This county has the 2</a:t>
            </a:r>
            <a:r>
              <a:rPr lang="en-US" sz="1200" kern="1200" baseline="30000" dirty="0">
                <a:solidFill>
                  <a:schemeClr val="tx1"/>
                </a:solidFill>
                <a:effectLst/>
                <a:latin typeface="+mn-lt"/>
                <a:ea typeface="+mn-ea"/>
                <a:cs typeface="+mn-cs"/>
              </a:rPr>
              <a:t>nd</a:t>
            </a:r>
            <a:r>
              <a:rPr lang="en-US" sz="1200" kern="1200" dirty="0">
                <a:solidFill>
                  <a:schemeClr val="tx1"/>
                </a:solidFill>
                <a:effectLst/>
                <a:latin typeface="+mn-lt"/>
                <a:ea typeface="+mn-ea"/>
                <a:cs typeface="+mn-cs"/>
              </a:rPr>
              <a:t> lowest percentage of 3</a:t>
            </a:r>
            <a:r>
              <a:rPr lang="en-US" sz="1200" kern="1200" baseline="30000" dirty="0">
                <a:solidFill>
                  <a:schemeClr val="tx1"/>
                </a:solidFill>
                <a:effectLst/>
                <a:latin typeface="+mn-lt"/>
                <a:ea typeface="+mn-ea"/>
                <a:cs typeface="+mn-cs"/>
              </a:rPr>
              <a:t>rd</a:t>
            </a:r>
            <a:r>
              <a:rPr lang="en-US" sz="1200" kern="1200" dirty="0">
                <a:solidFill>
                  <a:schemeClr val="tx1"/>
                </a:solidFill>
                <a:effectLst/>
                <a:latin typeface="+mn-lt"/>
                <a:ea typeface="+mn-ea"/>
                <a:cs typeface="+mn-cs"/>
              </a:rPr>
              <a:t> graders meeting or exceeding expectations on New Jersey Student Learning Assessments for English Language Arts.  </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90</a:t>
            </a:fld>
            <a:endParaRPr lang="en-US" dirty="0"/>
          </a:p>
        </p:txBody>
      </p:sp>
    </p:spTree>
    <p:extLst>
      <p:ext uri="{BB962C8B-B14F-4D97-AF65-F5344CB8AC3E}">
        <p14:creationId xmlns:p14="http://schemas.microsoft.com/office/powerpoint/2010/main" val="3591731940"/>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This county has the 3</a:t>
            </a:r>
            <a:r>
              <a:rPr lang="en-US" sz="1200" kern="1200" baseline="30000" dirty="0">
                <a:solidFill>
                  <a:schemeClr val="tx1"/>
                </a:solidFill>
                <a:effectLst/>
                <a:latin typeface="+mn-lt"/>
                <a:ea typeface="+mn-ea"/>
                <a:cs typeface="+mn-cs"/>
              </a:rPr>
              <a:t>rd</a:t>
            </a:r>
            <a:r>
              <a:rPr lang="en-US" sz="1200" kern="1200" dirty="0">
                <a:solidFill>
                  <a:schemeClr val="tx1"/>
                </a:solidFill>
                <a:effectLst/>
                <a:latin typeface="+mn-lt"/>
                <a:ea typeface="+mn-ea"/>
                <a:cs typeface="+mn-cs"/>
              </a:rPr>
              <a:t> lowest percentage of 3</a:t>
            </a:r>
            <a:r>
              <a:rPr lang="en-US" sz="1200" kern="1200" baseline="30000" dirty="0">
                <a:solidFill>
                  <a:schemeClr val="tx1"/>
                </a:solidFill>
                <a:effectLst/>
                <a:latin typeface="+mn-lt"/>
                <a:ea typeface="+mn-ea"/>
                <a:cs typeface="+mn-cs"/>
              </a:rPr>
              <a:t>rd</a:t>
            </a:r>
            <a:r>
              <a:rPr lang="en-US" sz="1200" kern="1200" dirty="0">
                <a:solidFill>
                  <a:schemeClr val="tx1"/>
                </a:solidFill>
                <a:effectLst/>
                <a:latin typeface="+mn-lt"/>
                <a:ea typeface="+mn-ea"/>
                <a:cs typeface="+mn-cs"/>
              </a:rPr>
              <a:t> graders meeting or exceeding expectations on New Jersey Student Learning Assessments for Mathematics.</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91</a:t>
            </a:fld>
            <a:endParaRPr lang="en-US" dirty="0"/>
          </a:p>
        </p:txBody>
      </p:sp>
    </p:spTree>
    <p:extLst>
      <p:ext uri="{BB962C8B-B14F-4D97-AF65-F5344CB8AC3E}">
        <p14:creationId xmlns:p14="http://schemas.microsoft.com/office/powerpoint/2010/main" val="1311412178"/>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a:solidFill>
                  <a:schemeClr val="tx1"/>
                </a:solidFill>
                <a:effectLst/>
                <a:latin typeface="+mn-lt"/>
                <a:ea typeface="+mn-ea"/>
                <a:cs typeface="+mn-cs"/>
              </a:rPr>
              <a:t>Across </a:t>
            </a:r>
            <a:r>
              <a:rPr lang="en-US" sz="1200" kern="1200" dirty="0">
                <a:solidFill>
                  <a:schemeClr val="tx1"/>
                </a:solidFill>
                <a:effectLst/>
                <a:latin typeface="+mn-lt"/>
                <a:ea typeface="+mn-ea"/>
                <a:cs typeface="+mn-cs"/>
              </a:rPr>
              <a:t>a two-year period (2022 to 2023), only one county experienced a decrease in the percentage of state funded preschool enrollment (negative percentages), while the remaining 20 NJ counties experienced an increase (positive percentages).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In this county, the 16% change indicates an increase in state funded preschool enrollment across 2022 to 2023.</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92</a:t>
            </a:fld>
            <a:endParaRPr lang="en-US" dirty="0"/>
          </a:p>
        </p:txBody>
      </p:sp>
    </p:spTree>
    <p:extLst>
      <p:ext uri="{BB962C8B-B14F-4D97-AF65-F5344CB8AC3E}">
        <p14:creationId xmlns:p14="http://schemas.microsoft.com/office/powerpoint/2010/main" val="783124150"/>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These lists of supports were identified by searching for providers who work with residents of this county. Many supports are available state-wide.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Did not include individual counselors. Is not an exhaustive list.</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16.1 Sources Include:</a:t>
            </a:r>
          </a:p>
          <a:p>
            <a:pPr marL="0" marR="0">
              <a:lnSpc>
                <a:spcPct val="107000"/>
              </a:lnSpc>
              <a:spcBef>
                <a:spcPts val="0"/>
              </a:spcBef>
              <a:spcAft>
                <a:spcPts val="800"/>
              </a:spcAft>
            </a:pPr>
            <a:r>
              <a:rPr lang="en-US" sz="18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3"/>
              </a:rPr>
              <a:t>https://www.probononj.org/ProviderDirectory.aspx</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r>
              <a:rPr lang="en-US" sz="1800" dirty="0">
                <a:effectLst/>
                <a:latin typeface="Calibri" panose="020F0502020204030204" pitchFamily="34" charset="0"/>
                <a:ea typeface="Calibri" panose="020F0502020204030204" pitchFamily="34" charset="0"/>
                <a:cs typeface="Times New Roman" panose="02020603050405020304" pitchFamily="18" charset="0"/>
              </a:rPr>
              <a:t>https://www.capeatlanticresourcenet.org/community-services/legal-advocacy/advocacy/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2D8348A3-7091-4FB3-AE37-CB43F4A5F199}" type="slidenum">
              <a:rPr lang="en-US" smtClean="0"/>
              <a:t>94</a:t>
            </a:fld>
            <a:endParaRPr lang="en-US" dirty="0"/>
          </a:p>
        </p:txBody>
      </p:sp>
    </p:spTree>
    <p:extLst>
      <p:ext uri="{BB962C8B-B14F-4D97-AF65-F5344CB8AC3E}">
        <p14:creationId xmlns:p14="http://schemas.microsoft.com/office/powerpoint/2010/main" val="25290079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jpeg"/><Relationship Id="rId1" Type="http://schemas.openxmlformats.org/officeDocument/2006/relationships/slideMaster" Target="../slideMasters/slideMaster2.xml"/><Relationship Id="rId5" Type="http://schemas.openxmlformats.org/officeDocument/2006/relationships/image" Target="../media/image1.png"/><Relationship Id="rId4" Type="http://schemas.openxmlformats.org/officeDocument/2006/relationships/image" Target="../media/image7.jpe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eg"/><Relationship Id="rId1" Type="http://schemas.openxmlformats.org/officeDocument/2006/relationships/slideMaster" Target="../slideMasters/slideMaster2.xml"/><Relationship Id="rId5" Type="http://schemas.openxmlformats.org/officeDocument/2006/relationships/image" Target="../media/image1.png"/><Relationship Id="rId4" Type="http://schemas.openxmlformats.org/officeDocument/2006/relationships/image" Target="../media/image10.jpe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1.pn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2.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3.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4.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5.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6.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7.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8.jpeg"/><Relationship Id="rId1" Type="http://schemas.openxmlformats.org/officeDocument/2006/relationships/slideMaster" Target="../slideMasters/slideMaster2.xml"/><Relationship Id="rId4" Type="http://schemas.openxmlformats.org/officeDocument/2006/relationships/image" Target="../media/image1.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4" name="TextBox 3">
            <a:extLst>
              <a:ext uri="{FF2B5EF4-FFF2-40B4-BE49-F238E27FC236}">
                <a16:creationId xmlns:a16="http://schemas.microsoft.com/office/drawing/2014/main" id="{4FC3502E-998F-4187-BA0A-B415E6C52E45}"/>
              </a:ext>
            </a:extLst>
          </p:cNvPr>
          <p:cNvSpPr txBox="1"/>
          <p:nvPr userDrawn="1"/>
        </p:nvSpPr>
        <p:spPr>
          <a:xfrm>
            <a:off x="-165100" y="4800600"/>
            <a:ext cx="3454400" cy="984885"/>
          </a:xfrm>
          <a:prstGeom prst="rect">
            <a:avLst/>
          </a:prstGeom>
          <a:noFill/>
        </p:spPr>
        <p:txBody>
          <a:bodyPr wrap="square" rtlCol="0">
            <a:spAutoFit/>
          </a:bodyPr>
          <a:lstStyle/>
          <a:p>
            <a:pPr algn="ctr"/>
            <a:r>
              <a:rPr lang="en-US" sz="3400" b="0" dirty="0">
                <a:solidFill>
                  <a:schemeClr val="bg1"/>
                </a:solidFill>
                <a:latin typeface="Franklin Gothic Demi" panose="020B0703020102020204" pitchFamily="34" charset="0"/>
              </a:rPr>
              <a:t>Atlantic County</a:t>
            </a:r>
          </a:p>
          <a:p>
            <a:pPr algn="ctr"/>
            <a:r>
              <a:rPr lang="en-US" sz="2400" b="0" dirty="0">
                <a:solidFill>
                  <a:schemeClr val="bg1"/>
                </a:solidFill>
                <a:latin typeface="Franklin Gothic Demi" panose="020B0703020102020204" pitchFamily="34" charset="0"/>
              </a:rPr>
              <a:t>New Jersey</a:t>
            </a:r>
          </a:p>
        </p:txBody>
      </p:sp>
    </p:spTree>
    <p:extLst>
      <p:ext uri="{BB962C8B-B14F-4D97-AF65-F5344CB8AC3E}">
        <p14:creationId xmlns:p14="http://schemas.microsoft.com/office/powerpoint/2010/main" val="297001868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7" name="TextBox 14">
            <a:extLst>
              <a:ext uri="{FF2B5EF4-FFF2-40B4-BE49-F238E27FC236}">
                <a16:creationId xmlns:a16="http://schemas.microsoft.com/office/drawing/2014/main" id="{2D0C92B9-331D-4D0E-9A14-FD1FB1607FE8}"/>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Atlantic</a:t>
            </a:r>
          </a:p>
          <a:p>
            <a:r>
              <a:rPr lang="en-US" dirty="0">
                <a:latin typeface="Franklin Gothic Medium Cond" panose="020B0606030402020204" pitchFamily="34" charset="0"/>
              </a:rPr>
              <a:t>County</a:t>
            </a:r>
          </a:p>
        </p:txBody>
      </p:sp>
      <p:sp>
        <p:nvSpPr>
          <p:cNvPr id="10" name="TextBox 9">
            <a:extLst>
              <a:ext uri="{FF2B5EF4-FFF2-40B4-BE49-F238E27FC236}">
                <a16:creationId xmlns:a16="http://schemas.microsoft.com/office/drawing/2014/main" id="{724C2A62-A346-4098-AB70-834F82AE964D}"/>
              </a:ext>
            </a:extLst>
          </p:cNvPr>
          <p:cNvSpPr txBox="1"/>
          <p:nvPr userDrawn="1"/>
        </p:nvSpPr>
        <p:spPr>
          <a:xfrm>
            <a:off x="3429000" y="646331"/>
            <a:ext cx="8305800" cy="4524315"/>
          </a:xfrm>
          <a:prstGeom prst="rect">
            <a:avLst/>
          </a:prstGeom>
          <a:noFill/>
        </p:spPr>
        <p:txBody>
          <a:bodyPr wrap="square" rtlCol="0">
            <a:spAutoFit/>
          </a:bodyPr>
          <a:lstStyle/>
          <a:p>
            <a:r>
              <a:rPr lang="en-US" sz="1400" b="1" dirty="0">
                <a:solidFill>
                  <a:srgbClr val="C00000"/>
                </a:solidFill>
              </a:rPr>
              <a:t>County Overview</a:t>
            </a:r>
          </a:p>
          <a:p>
            <a:pPr lvl="1"/>
            <a:r>
              <a:rPr lang="en-US" sz="1200" dirty="0">
                <a:ea typeface="+mn-lt"/>
                <a:cs typeface="+mn-lt"/>
              </a:rPr>
              <a:t>0.1: </a:t>
            </a:r>
            <a:r>
              <a:rPr lang="en-US" sz="1200" b="1" dirty="0">
                <a:ea typeface="+mn-lt"/>
                <a:cs typeface="+mn-lt"/>
              </a:rPr>
              <a:t>County Overview: Basic Needs</a:t>
            </a:r>
            <a:r>
              <a:rPr lang="en-US" sz="1200" dirty="0">
                <a:ea typeface="+mn-lt"/>
                <a:cs typeface="+mn-lt"/>
              </a:rPr>
              <a:t> </a:t>
            </a:r>
            <a:endParaRPr lang="en-US" sz="1200" b="1" dirty="0">
              <a:ea typeface="+mn-lt"/>
              <a:cs typeface="+mn-lt"/>
            </a:endParaRPr>
          </a:p>
          <a:p>
            <a:pPr lvl="1"/>
            <a:r>
              <a:rPr lang="en-US" sz="1200" dirty="0">
                <a:ea typeface="+mn-lt"/>
                <a:cs typeface="+mn-lt"/>
              </a:rPr>
              <a:t>0.2: </a:t>
            </a:r>
            <a:r>
              <a:rPr lang="en-US" sz="1200" b="1" dirty="0">
                <a:ea typeface="+mn-lt"/>
                <a:cs typeface="+mn-lt"/>
              </a:rPr>
              <a:t>County Overview: Support/Services</a:t>
            </a:r>
            <a:endParaRPr lang="en-US" b="1" dirty="0"/>
          </a:p>
          <a:p>
            <a:pPr lvl="1"/>
            <a:endParaRPr lang="en-US" sz="1200" b="1" dirty="0">
              <a:solidFill>
                <a:srgbClr val="000000"/>
              </a:solidFill>
            </a:endParaRPr>
          </a:p>
          <a:p>
            <a:r>
              <a:rPr lang="en-US" sz="1400" b="1" dirty="0">
                <a:solidFill>
                  <a:srgbClr val="C00000"/>
                </a:solidFill>
              </a:rPr>
              <a:t>Demographics: </a:t>
            </a:r>
          </a:p>
          <a:p>
            <a:pPr lvl="1"/>
            <a:r>
              <a:rPr lang="en-US" sz="1400" b="1" dirty="0">
                <a:solidFill>
                  <a:srgbClr val="C00000"/>
                </a:solidFill>
              </a:rPr>
              <a:t>Race/Ethnicity </a:t>
            </a:r>
            <a:endParaRPr lang="en-US" sz="1400" b="1" dirty="0">
              <a:solidFill>
                <a:srgbClr val="C00000"/>
              </a:solidFill>
              <a:cs typeface="Calibri"/>
            </a:endParaRPr>
          </a:p>
          <a:p>
            <a:pPr lvl="1"/>
            <a:r>
              <a:rPr lang="en-US" sz="1200" dirty="0"/>
              <a:t>1.1: </a:t>
            </a:r>
            <a:r>
              <a:rPr lang="en-US" sz="1200" b="1" dirty="0"/>
              <a:t>Racial/ethnic demographics (%) </a:t>
            </a:r>
            <a:r>
              <a:rPr lang="en-US" sz="800" b="1" dirty="0"/>
              <a:t> </a:t>
            </a:r>
            <a:endParaRPr lang="en-US" sz="800" b="1" dirty="0">
              <a:cs typeface="Calibri"/>
            </a:endParaRPr>
          </a:p>
          <a:p>
            <a:pPr lvl="1"/>
            <a:r>
              <a:rPr lang="en-US" sz="1200" dirty="0"/>
              <a:t>1.2: </a:t>
            </a:r>
            <a:r>
              <a:rPr lang="en-US" sz="1200" b="1" dirty="0"/>
              <a:t>Racial/ethnic demographics (%) over time, in county</a:t>
            </a:r>
            <a:endParaRPr lang="en-US" sz="1200" b="1" dirty="0">
              <a:cs typeface="Calibri"/>
            </a:endParaRPr>
          </a:p>
          <a:p>
            <a:pPr lvl="1"/>
            <a:r>
              <a:rPr lang="en-US" sz="1200" dirty="0">
                <a:cs typeface="Calibri"/>
              </a:rPr>
              <a:t>1.3:</a:t>
            </a:r>
            <a:r>
              <a:rPr lang="en-US" sz="1200" b="1" dirty="0">
                <a:cs typeface="Calibri"/>
              </a:rPr>
              <a:t> Residential segregation (Black/White), by county</a:t>
            </a:r>
          </a:p>
          <a:p>
            <a:pPr lvl="1"/>
            <a:r>
              <a:rPr lang="en-US" sz="1200" dirty="0">
                <a:cs typeface="Calibri"/>
              </a:rPr>
              <a:t>1.4:</a:t>
            </a:r>
            <a:r>
              <a:rPr lang="en-US" sz="1200" b="1" dirty="0">
                <a:cs typeface="Calibri"/>
              </a:rPr>
              <a:t> Residential segregation (Black/White), over time, in county</a:t>
            </a:r>
          </a:p>
          <a:p>
            <a:pPr lvl="1"/>
            <a:r>
              <a:rPr lang="en-US" sz="1400" b="1" dirty="0">
                <a:solidFill>
                  <a:srgbClr val="C00000"/>
                </a:solidFill>
              </a:rPr>
              <a:t>Nativity </a:t>
            </a:r>
            <a:endParaRPr lang="en-US" sz="1400" b="1" dirty="0">
              <a:solidFill>
                <a:srgbClr val="C00000"/>
              </a:solidFill>
              <a:cs typeface="Calibri"/>
            </a:endParaRPr>
          </a:p>
          <a:p>
            <a:pPr lvl="1"/>
            <a:r>
              <a:rPr lang="en-US" sz="1200" dirty="0"/>
              <a:t>1.5: </a:t>
            </a:r>
            <a:r>
              <a:rPr lang="en-US" sz="1200" b="1" dirty="0"/>
              <a:t>Population (%) foreign-born in NJ (by county)</a:t>
            </a:r>
            <a:endParaRPr lang="en-US" sz="1200" b="1" dirty="0">
              <a:cs typeface="Calibri"/>
            </a:endParaRPr>
          </a:p>
          <a:p>
            <a:pPr lvl="1"/>
            <a:r>
              <a:rPr lang="en-US" sz="1200" dirty="0"/>
              <a:t>1.6: </a:t>
            </a:r>
            <a:r>
              <a:rPr lang="en-US" sz="1200" b="1" dirty="0"/>
              <a:t>Population (%) foreign-born over time </a:t>
            </a:r>
            <a:endParaRPr lang="en-US" sz="1200" b="1" dirty="0">
              <a:cs typeface="Calibri"/>
            </a:endParaRPr>
          </a:p>
          <a:p>
            <a:pPr lvl="1"/>
            <a:r>
              <a:rPr lang="en-US" sz="1200" dirty="0"/>
              <a:t>1.7: </a:t>
            </a:r>
            <a:r>
              <a:rPr lang="en-US" sz="1200" b="1" dirty="0"/>
              <a:t>Population (%) foreign-born by municipality</a:t>
            </a:r>
            <a:endParaRPr lang="en-US" sz="1200" b="1" dirty="0">
              <a:cs typeface="Calibri"/>
            </a:endParaRPr>
          </a:p>
          <a:p>
            <a:pPr lvl="1"/>
            <a:r>
              <a:rPr lang="en-US" sz="1400" b="1" dirty="0">
                <a:solidFill>
                  <a:srgbClr val="C00000"/>
                </a:solidFill>
              </a:rPr>
              <a:t>Language </a:t>
            </a:r>
            <a:endParaRPr lang="en-US" sz="1400" b="1" dirty="0">
              <a:solidFill>
                <a:srgbClr val="C00000"/>
              </a:solidFill>
              <a:cs typeface="Calibri"/>
            </a:endParaRPr>
          </a:p>
          <a:p>
            <a:pPr lvl="1"/>
            <a:r>
              <a:rPr lang="en-US" sz="1200" dirty="0"/>
              <a:t>1.8: </a:t>
            </a:r>
            <a:r>
              <a:rPr lang="en-US" sz="1200" b="1" dirty="0"/>
              <a:t>Population (%) English-only speakers in NJ (by county)</a:t>
            </a:r>
            <a:endParaRPr lang="en-US" sz="1200" b="1" dirty="0">
              <a:cs typeface="Calibri"/>
            </a:endParaRPr>
          </a:p>
          <a:p>
            <a:pPr lvl="1"/>
            <a:r>
              <a:rPr lang="en-US" sz="1200" dirty="0"/>
              <a:t>1.9: </a:t>
            </a:r>
            <a:r>
              <a:rPr lang="en-US" sz="1200" b="1" dirty="0"/>
              <a:t>Population (%) English-only speakers over time</a:t>
            </a:r>
            <a:endParaRPr lang="en-US" sz="1200" b="1" dirty="0">
              <a:cs typeface="Calibri"/>
            </a:endParaRPr>
          </a:p>
          <a:p>
            <a:pPr lvl="1"/>
            <a:r>
              <a:rPr lang="en-US" sz="1400" b="1" dirty="0">
                <a:solidFill>
                  <a:srgbClr val="C00000"/>
                </a:solidFill>
              </a:rPr>
              <a:t>Children &lt;18 years</a:t>
            </a:r>
            <a:endParaRPr lang="en-US" sz="1400" b="1" dirty="0">
              <a:solidFill>
                <a:srgbClr val="C00000"/>
              </a:solidFill>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1.10: </a:t>
            </a:r>
            <a:r>
              <a:rPr lang="en-US" sz="1200" b="1" dirty="0"/>
              <a:t>Children (#) under age 18 in NJ (by county)</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1.11: </a:t>
            </a:r>
            <a:r>
              <a:rPr lang="en-US" sz="1200" b="1" dirty="0"/>
              <a:t>Children (%) per age category in NJ, in county</a:t>
            </a:r>
            <a:endParaRPr lang="en-US" sz="1200" b="1" dirty="0">
              <a:cs typeface="Calibri"/>
            </a:endParaRPr>
          </a:p>
          <a:p>
            <a:pPr lvl="1"/>
            <a:r>
              <a:rPr lang="en-US" sz="1200" dirty="0"/>
              <a:t>1.12: </a:t>
            </a:r>
            <a:r>
              <a:rPr lang="en-US" sz="1200" b="1" dirty="0"/>
              <a:t>Total</a:t>
            </a:r>
            <a:r>
              <a:rPr lang="en-US" sz="1200" dirty="0"/>
              <a:t> </a:t>
            </a:r>
            <a:r>
              <a:rPr lang="en-US" sz="1200" b="1" dirty="0"/>
              <a:t>children (#) by municipality</a:t>
            </a:r>
            <a:endParaRPr lang="en-US" sz="1200" b="1" dirty="0">
              <a:cs typeface="Calibri"/>
            </a:endParaRPr>
          </a:p>
          <a:p>
            <a:pPr lvl="1"/>
            <a:r>
              <a:rPr lang="en-US" sz="1200" dirty="0"/>
              <a:t>1.13: </a:t>
            </a:r>
            <a:r>
              <a:rPr lang="en-US" sz="1200" b="1" dirty="0"/>
              <a:t> Children (%) in single-parent households (by county)</a:t>
            </a:r>
            <a:endParaRPr lang="en-US" sz="1200" b="1" dirty="0">
              <a:cs typeface="Calibri"/>
            </a:endParaRPr>
          </a:p>
          <a:p>
            <a:pPr lvl="1"/>
            <a:r>
              <a:rPr lang="en-US" sz="1200" dirty="0"/>
              <a:t>1.14:</a:t>
            </a:r>
            <a:r>
              <a:rPr lang="en-US" sz="1200" b="1" dirty="0"/>
              <a:t>  Children (%) in single-parent households, over time, in county</a:t>
            </a:r>
            <a:endParaRPr lang="en-US" sz="1200" b="1" dirty="0">
              <a:cs typeface="Calibri"/>
            </a:endParaRPr>
          </a:p>
        </p:txBody>
      </p:sp>
      <p:pic>
        <p:nvPicPr>
          <p:cNvPr id="3" name="Picture 2" descr="Image result for atlantic county nj map">
            <a:extLst>
              <a:ext uri="{FF2B5EF4-FFF2-40B4-BE49-F238E27FC236}">
                <a16:creationId xmlns:a16="http://schemas.microsoft.com/office/drawing/2014/main" id="{7F26B8CA-A5D1-F6C0-A33A-715A2BE13900}"/>
              </a:ext>
            </a:extLst>
          </p:cNvPr>
          <p:cNvPicPr/>
          <p:nvPr userDrawn="1"/>
        </p:nvPicPr>
        <p:blipFill>
          <a:blip r:embed="rId2" cstate="print">
            <a:extLst>
              <a:ext uri="{28A0092B-C50C-407E-A947-70E740481C1C}">
                <a14:useLocalDpi xmlns:a14="http://schemas.microsoft.com/office/drawing/2010/main"/>
              </a:ext>
            </a:extLst>
          </a:blip>
          <a:srcRect/>
          <a:stretch>
            <a:fillRect/>
          </a:stretch>
        </p:blipFill>
        <p:spPr bwMode="auto">
          <a:xfrm>
            <a:off x="28209" y="-105862"/>
            <a:ext cx="497987" cy="1040930"/>
          </a:xfrm>
          <a:prstGeom prst="rect">
            <a:avLst/>
          </a:prstGeom>
          <a:noFill/>
          <a:ln>
            <a:noFill/>
          </a:ln>
        </p:spPr>
      </p:pic>
    </p:spTree>
    <p:extLst>
      <p:ext uri="{BB962C8B-B14F-4D97-AF65-F5344CB8AC3E}">
        <p14:creationId xmlns:p14="http://schemas.microsoft.com/office/powerpoint/2010/main" val="123711913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0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7" name="TextBox 14">
            <a:extLst>
              <a:ext uri="{FF2B5EF4-FFF2-40B4-BE49-F238E27FC236}">
                <a16:creationId xmlns:a16="http://schemas.microsoft.com/office/drawing/2014/main" id="{2D0C92B9-331D-4D0E-9A14-FD1FB1607FE8}"/>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Atlantic</a:t>
            </a:r>
          </a:p>
          <a:p>
            <a:r>
              <a:rPr lang="en-US" dirty="0">
                <a:latin typeface="Franklin Gothic Medium Cond" panose="020B0606030402020204" pitchFamily="34" charset="0"/>
              </a:rPr>
              <a:t>County</a:t>
            </a:r>
          </a:p>
        </p:txBody>
      </p:sp>
      <p:sp>
        <p:nvSpPr>
          <p:cNvPr id="9" name="TextBox 8">
            <a:extLst>
              <a:ext uri="{FF2B5EF4-FFF2-40B4-BE49-F238E27FC236}">
                <a16:creationId xmlns:a16="http://schemas.microsoft.com/office/drawing/2014/main" id="{724C2A62-A346-4098-AB70-834F82AE964D}"/>
              </a:ext>
            </a:extLst>
          </p:cNvPr>
          <p:cNvSpPr txBox="1"/>
          <p:nvPr userDrawn="1"/>
        </p:nvSpPr>
        <p:spPr>
          <a:xfrm>
            <a:off x="3429000" y="648336"/>
            <a:ext cx="8305800" cy="6709529"/>
          </a:xfrm>
          <a:prstGeom prst="rect">
            <a:avLst/>
          </a:prstGeom>
          <a:noFill/>
        </p:spPr>
        <p:txBody>
          <a:bodyPr wrap="square" rtlCol="0">
            <a:spAutoFit/>
          </a:bodyPr>
          <a:lstStyle/>
          <a:p>
            <a:r>
              <a:rPr lang="en-US" sz="1400" b="1" dirty="0">
                <a:solidFill>
                  <a:srgbClr val="C00000"/>
                </a:solidFill>
              </a:rPr>
              <a:t>Economics:  </a:t>
            </a:r>
          </a:p>
          <a:p>
            <a:pPr lvl="1"/>
            <a:r>
              <a:rPr lang="en-US" sz="1400" b="1" dirty="0">
                <a:solidFill>
                  <a:srgbClr val="C00000"/>
                </a:solidFill>
              </a:rPr>
              <a:t>Cost of Living</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400" dirty="0"/>
              <a:t>2.1: </a:t>
            </a:r>
            <a:r>
              <a:rPr lang="en-US" sz="1400" b="1" dirty="0"/>
              <a:t>Monthly cost of living budget ($), in county</a:t>
            </a:r>
            <a:endParaRPr lang="en-US" sz="1400" b="1" dirty="0">
              <a:cs typeface="Calibri"/>
            </a:endParaRPr>
          </a:p>
          <a:p>
            <a:pPr lvl="1"/>
            <a:r>
              <a:rPr lang="en-US" sz="1400" dirty="0"/>
              <a:t>2.2: </a:t>
            </a:r>
            <a:r>
              <a:rPr lang="en-US" sz="1400" b="1" dirty="0"/>
              <a:t>Annual cost of living estimates ($) in NJ (by county)</a:t>
            </a:r>
            <a:endParaRPr lang="en-US" sz="1400" b="1" dirty="0">
              <a:cs typeface="Calibri"/>
            </a:endParaRPr>
          </a:p>
          <a:p>
            <a:pPr lvl="1"/>
            <a:r>
              <a:rPr lang="en-US" sz="1400" b="1" dirty="0">
                <a:solidFill>
                  <a:srgbClr val="C00000"/>
                </a:solidFill>
              </a:rPr>
              <a:t>Income</a:t>
            </a:r>
          </a:p>
          <a:p>
            <a:pPr lvl="1"/>
            <a:r>
              <a:rPr lang="en-US" sz="1400" dirty="0"/>
              <a:t>2.3: </a:t>
            </a:r>
            <a:r>
              <a:rPr lang="en-US" sz="1400" b="1" dirty="0">
                <a:ea typeface="+mn-lt"/>
                <a:cs typeface="+mn-lt"/>
              </a:rPr>
              <a:t>Median household income ($) </a:t>
            </a:r>
            <a:r>
              <a:rPr lang="en-US" sz="1400" b="1" dirty="0"/>
              <a:t>in NJ, by county</a:t>
            </a:r>
            <a:endParaRPr lang="en-US" sz="1400" b="1" dirty="0">
              <a:cs typeface="Calibri"/>
            </a:endParaRPr>
          </a:p>
          <a:p>
            <a:pPr lvl="1"/>
            <a:r>
              <a:rPr lang="en-US" sz="1400" dirty="0"/>
              <a:t>2.4</a:t>
            </a:r>
            <a:r>
              <a:rPr lang="en-US" sz="1400" dirty="0">
                <a:ea typeface="+mn-lt"/>
                <a:cs typeface="+mn-lt"/>
              </a:rPr>
              <a:t>: </a:t>
            </a:r>
            <a:r>
              <a:rPr lang="en-US" sz="1400" b="1" dirty="0">
                <a:ea typeface="+mn-lt"/>
                <a:cs typeface="+mn-lt"/>
              </a:rPr>
              <a:t>Median household income ($) over time</a:t>
            </a:r>
          </a:p>
          <a:p>
            <a:pPr lvl="1"/>
            <a:r>
              <a:rPr lang="en-US" sz="1400" dirty="0">
                <a:solidFill>
                  <a:srgbClr val="000000"/>
                </a:solidFill>
                <a:cs typeface="Calibri"/>
              </a:rPr>
              <a:t>2.5: </a:t>
            </a:r>
            <a:r>
              <a:rPr lang="en-US" sz="1400" b="1" dirty="0">
                <a:solidFill>
                  <a:srgbClr val="000000"/>
                </a:solidFill>
                <a:cs typeface="Calibri"/>
              </a:rPr>
              <a:t>Median household income </a:t>
            </a:r>
            <a:r>
              <a:rPr lang="en-US" sz="1400" b="1" dirty="0">
                <a:ea typeface="+mn-lt"/>
                <a:cs typeface="+mn-lt"/>
              </a:rPr>
              <a:t>($) </a:t>
            </a:r>
            <a:r>
              <a:rPr lang="en-US" sz="1400" b="1" dirty="0">
                <a:solidFill>
                  <a:srgbClr val="000000"/>
                </a:solidFill>
                <a:cs typeface="Calibri"/>
              </a:rPr>
              <a:t>by municipality</a:t>
            </a:r>
          </a:p>
          <a:p>
            <a:pPr lvl="1"/>
            <a:r>
              <a:rPr lang="en-US" sz="1400" b="1" dirty="0">
                <a:solidFill>
                  <a:srgbClr val="C00000"/>
                </a:solidFill>
              </a:rPr>
              <a:t>Poverty</a:t>
            </a:r>
          </a:p>
          <a:p>
            <a:pPr lvl="1"/>
            <a:r>
              <a:rPr lang="en-US" sz="1400" dirty="0">
                <a:ea typeface="+mn-lt"/>
                <a:cs typeface="+mn-lt"/>
              </a:rPr>
              <a:t>2.6: </a:t>
            </a:r>
            <a:r>
              <a:rPr lang="en-US" sz="1400" b="1" dirty="0">
                <a:ea typeface="+mn-lt"/>
                <a:cs typeface="+mn-lt"/>
              </a:rPr>
              <a:t>NJ families (%) with children under the age of 18 living in poverty (by county)</a:t>
            </a:r>
            <a:endParaRPr lang="en-US" sz="1600" b="1" dirty="0">
              <a:solidFill>
                <a:srgbClr val="C00000"/>
              </a:solidFill>
            </a:endParaRPr>
          </a:p>
          <a:p>
            <a:pPr lvl="1"/>
            <a:r>
              <a:rPr lang="en-US" sz="1400" dirty="0">
                <a:solidFill>
                  <a:srgbClr val="000000"/>
                </a:solidFill>
                <a:cs typeface="Calibri"/>
              </a:rPr>
              <a:t>2.7: </a:t>
            </a:r>
            <a:r>
              <a:rPr lang="en-US" sz="1400" b="1" dirty="0">
                <a:solidFill>
                  <a:srgbClr val="000000"/>
                </a:solidFill>
                <a:cs typeface="Calibri"/>
              </a:rPr>
              <a:t>Families (%) with children under the age of 18 living in poverty over time, in county</a:t>
            </a:r>
          </a:p>
          <a:p>
            <a:pPr lvl="1"/>
            <a:r>
              <a:rPr lang="en-US" sz="1400" dirty="0">
                <a:solidFill>
                  <a:srgbClr val="000000"/>
                </a:solidFill>
                <a:cs typeface="Calibri"/>
              </a:rPr>
              <a:t>2.8: </a:t>
            </a:r>
            <a:r>
              <a:rPr lang="en-US" sz="1400" b="1" dirty="0">
                <a:solidFill>
                  <a:srgbClr val="000000"/>
                </a:solidFill>
                <a:cs typeface="Calibri"/>
              </a:rPr>
              <a:t>Families (%) with children under the age of 18 living in poverty by municipality</a:t>
            </a:r>
          </a:p>
          <a:p>
            <a:pPr lvl="1" indent="-285750"/>
            <a:endParaRPr lang="en-US" sz="1200" b="1" dirty="0">
              <a:solidFill>
                <a:srgbClr val="000000"/>
              </a:solidFill>
              <a:cs typeface="Calibri"/>
            </a:endParaRPr>
          </a:p>
          <a:p>
            <a:pPr indent="-285750"/>
            <a:r>
              <a:rPr lang="en-US" sz="1400" b="1" dirty="0">
                <a:solidFill>
                  <a:srgbClr val="C00000"/>
                </a:solidFill>
                <a:cs typeface="Calibri"/>
              </a:rPr>
              <a:t>Housing</a:t>
            </a:r>
          </a:p>
          <a:p>
            <a:pPr lvl="1"/>
            <a:r>
              <a:rPr lang="en-US" sz="1400" dirty="0">
                <a:ea typeface="+mn-lt"/>
                <a:cs typeface="+mn-lt"/>
              </a:rPr>
              <a:t>3.1: </a:t>
            </a:r>
            <a:r>
              <a:rPr lang="en-US" sz="1400" b="1" dirty="0">
                <a:ea typeface="+mn-lt"/>
                <a:cs typeface="+mn-lt"/>
              </a:rPr>
              <a:t>Households</a:t>
            </a:r>
            <a:r>
              <a:rPr lang="en-US" sz="1400" b="1" baseline="0" dirty="0">
                <a:ea typeface="+mn-lt"/>
                <a:cs typeface="+mn-lt"/>
              </a:rPr>
              <a:t> </a:t>
            </a:r>
            <a:r>
              <a:rPr lang="en-US" sz="1400" b="1" dirty="0">
                <a:ea typeface="+mn-lt"/>
                <a:cs typeface="+mn-lt"/>
              </a:rPr>
              <a:t>(%) with severe cost burden</a:t>
            </a:r>
            <a:r>
              <a:rPr lang="en-US" sz="1400" b="1" baseline="0" dirty="0">
                <a:ea typeface="+mn-lt"/>
                <a:cs typeface="+mn-lt"/>
              </a:rPr>
              <a:t> for housing </a:t>
            </a:r>
            <a:r>
              <a:rPr lang="en-US" sz="1400" b="1" dirty="0"/>
              <a:t>(by county)</a:t>
            </a:r>
            <a:endParaRPr lang="en-US" sz="1400" b="1" dirty="0">
              <a:cs typeface="Calibri"/>
            </a:endParaRPr>
          </a:p>
          <a:p>
            <a:pPr lvl="1"/>
            <a:r>
              <a:rPr lang="en-US" sz="1400" dirty="0">
                <a:ea typeface="+mn-lt"/>
                <a:cs typeface="+mn-lt"/>
              </a:rPr>
              <a:t>3.2: </a:t>
            </a:r>
            <a:r>
              <a:rPr lang="en-US" sz="1400" b="1" dirty="0">
                <a:ea typeface="+mn-lt"/>
                <a:cs typeface="+mn-lt"/>
              </a:rPr>
              <a:t>H</a:t>
            </a:r>
            <a:r>
              <a:rPr lang="en-US" sz="1400" b="1" dirty="0"/>
              <a:t>ouseholds (%) with severe housing problems over time</a:t>
            </a:r>
          </a:p>
          <a:p>
            <a:endParaRPr lang="en-US" sz="1400" b="1" dirty="0">
              <a:solidFill>
                <a:schemeClr val="accent1">
                  <a:lumMod val="75000"/>
                </a:schemeClr>
              </a:solidFill>
              <a:cs typeface="Calibri"/>
            </a:endParaRPr>
          </a:p>
          <a:p>
            <a:r>
              <a:rPr lang="en-US" sz="1400" b="1" dirty="0">
                <a:solidFill>
                  <a:srgbClr val="C00000"/>
                </a:solidFill>
              </a:rPr>
              <a:t>Food </a:t>
            </a:r>
            <a:endParaRPr lang="en-US" sz="1400" b="1" dirty="0">
              <a:solidFill>
                <a:srgbClr val="C00000"/>
              </a:solidFill>
              <a:cs typeface="Calibri"/>
            </a:endParaRPr>
          </a:p>
          <a:p>
            <a:pPr lvl="1"/>
            <a:r>
              <a:rPr lang="en-US" sz="1400" dirty="0">
                <a:cs typeface="Calibri"/>
              </a:rPr>
              <a:t>4.1: </a:t>
            </a:r>
            <a:r>
              <a:rPr lang="en-US" sz="1400" b="1" dirty="0">
                <a:cs typeface="Calibri"/>
              </a:rPr>
              <a:t>Food insecurity (%) </a:t>
            </a:r>
            <a:r>
              <a:rPr lang="en-US" sz="1400" b="1" dirty="0"/>
              <a:t>in NJ (by county)</a:t>
            </a:r>
            <a:endParaRPr lang="en-US" sz="1400" b="1" dirty="0">
              <a:cs typeface="Calibri"/>
            </a:endParaRPr>
          </a:p>
          <a:p>
            <a:pPr lvl="1"/>
            <a:r>
              <a:rPr lang="en-US" sz="1400" dirty="0">
                <a:cs typeface="Calibri"/>
              </a:rPr>
              <a:t>4.2: </a:t>
            </a:r>
            <a:r>
              <a:rPr lang="en-US" sz="1400" b="1" dirty="0">
                <a:cs typeface="Calibri"/>
              </a:rPr>
              <a:t>Food insecurity (%) </a:t>
            </a:r>
            <a:r>
              <a:rPr lang="en-US" sz="1400" b="1" dirty="0"/>
              <a:t>over time, in county</a:t>
            </a:r>
            <a:endParaRPr lang="en-US" sz="1400" dirty="0"/>
          </a:p>
          <a:p>
            <a:pPr lvl="1"/>
            <a:r>
              <a:rPr lang="en-US" sz="1400" dirty="0"/>
              <a:t>4.3: </a:t>
            </a:r>
            <a:r>
              <a:rPr lang="en-US" sz="1400" b="1" dirty="0"/>
              <a:t>Individuals (#) enrolled in WIC nutrition program </a:t>
            </a:r>
            <a:endParaRPr lang="en-US" sz="1400" b="1" dirty="0">
              <a:cs typeface="Calibri"/>
            </a:endParaRPr>
          </a:p>
          <a:p>
            <a:pPr lvl="1"/>
            <a:r>
              <a:rPr lang="en-US" sz="1400" dirty="0"/>
              <a:t>4.4: </a:t>
            </a:r>
            <a:r>
              <a:rPr lang="en-US" sz="1400" b="1" dirty="0"/>
              <a:t>Children (#) receiving free or reduced lunch</a:t>
            </a:r>
            <a:endParaRPr lang="en-US" sz="1400" dirty="0"/>
          </a:p>
          <a:p>
            <a:pPr lvl="1"/>
            <a:r>
              <a:rPr lang="en-US" sz="1400" dirty="0"/>
              <a:t>4.5: </a:t>
            </a:r>
            <a:r>
              <a:rPr lang="en-US" sz="1400" b="1" dirty="0"/>
              <a:t>Children (#) receiving NJ SNAP supplemental nutrition assistance</a:t>
            </a:r>
          </a:p>
          <a:p>
            <a:endParaRPr lang="en-US" sz="1400" b="1" dirty="0">
              <a:solidFill>
                <a:srgbClr val="C00000"/>
              </a:solidFill>
            </a:endParaRPr>
          </a:p>
          <a:p>
            <a:r>
              <a:rPr lang="en-US" sz="1400" b="1" dirty="0">
                <a:solidFill>
                  <a:srgbClr val="C00000"/>
                </a:solidFill>
              </a:rPr>
              <a:t>Child Care</a:t>
            </a:r>
            <a:endParaRPr lang="en-US" sz="1400" b="1" dirty="0">
              <a:solidFill>
                <a:srgbClr val="C00000"/>
              </a:solidFill>
              <a:cs typeface="Calibri"/>
            </a:endParaRPr>
          </a:p>
          <a:p>
            <a:pPr lvl="1"/>
            <a:r>
              <a:rPr lang="en-US" sz="1400" dirty="0"/>
              <a:t>5.1: </a:t>
            </a:r>
            <a:r>
              <a:rPr lang="en-US" sz="1400" b="1" dirty="0"/>
              <a:t>The 75th percentile monthly full-time rates for center providers, weighted</a:t>
            </a:r>
            <a:endParaRPr lang="en-US" sz="1400" dirty="0"/>
          </a:p>
          <a:p>
            <a:pPr lvl="1"/>
            <a:r>
              <a:rPr lang="en-US" sz="1400" dirty="0"/>
              <a:t>5.2: </a:t>
            </a:r>
            <a:r>
              <a:rPr lang="en-US" sz="1400" b="1" dirty="0">
                <a:ea typeface="+mn-lt"/>
                <a:cs typeface="+mn-lt"/>
              </a:rPr>
              <a:t>The 75th percentile monthly full-time rates for center providers, weighted, compared with median household income, by county</a:t>
            </a:r>
            <a:endParaRPr lang="en-US" sz="1400" b="1" dirty="0">
              <a:cs typeface="Calibri"/>
            </a:endParaRPr>
          </a:p>
          <a:p>
            <a:pPr lvl="1"/>
            <a:endParaRPr lang="en-US" sz="1400" b="1" dirty="0">
              <a:solidFill>
                <a:srgbClr val="000000"/>
              </a:solidFill>
            </a:endParaRPr>
          </a:p>
          <a:p>
            <a:pPr lvl="1"/>
            <a:endParaRPr lang="en-US" sz="1200" b="1" dirty="0">
              <a:cs typeface="Calibri"/>
            </a:endParaRPr>
          </a:p>
        </p:txBody>
      </p:sp>
      <p:pic>
        <p:nvPicPr>
          <p:cNvPr id="3" name="Picture 2" descr="Image result for atlantic county nj map">
            <a:extLst>
              <a:ext uri="{FF2B5EF4-FFF2-40B4-BE49-F238E27FC236}">
                <a16:creationId xmlns:a16="http://schemas.microsoft.com/office/drawing/2014/main" id="{183D5392-C7CC-1EB5-19EA-A23360AD4821}"/>
              </a:ext>
            </a:extLst>
          </p:cNvPr>
          <p:cNvPicPr/>
          <p:nvPr userDrawn="1"/>
        </p:nvPicPr>
        <p:blipFill>
          <a:blip r:embed="rId2" cstate="print">
            <a:extLst>
              <a:ext uri="{28A0092B-C50C-407E-A947-70E740481C1C}">
                <a14:useLocalDpi xmlns:a14="http://schemas.microsoft.com/office/drawing/2010/main"/>
              </a:ext>
            </a:extLst>
          </a:blip>
          <a:srcRect/>
          <a:stretch>
            <a:fillRect/>
          </a:stretch>
        </p:blipFill>
        <p:spPr bwMode="auto">
          <a:xfrm>
            <a:off x="28209" y="-105862"/>
            <a:ext cx="497987" cy="1040930"/>
          </a:xfrm>
          <a:prstGeom prst="rect">
            <a:avLst/>
          </a:prstGeom>
          <a:noFill/>
          <a:ln>
            <a:noFill/>
          </a:ln>
        </p:spPr>
      </p:pic>
    </p:spTree>
    <p:extLst>
      <p:ext uri="{BB962C8B-B14F-4D97-AF65-F5344CB8AC3E}">
        <p14:creationId xmlns:p14="http://schemas.microsoft.com/office/powerpoint/2010/main" val="219633521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1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7" name="TextBox 14">
            <a:extLst>
              <a:ext uri="{FF2B5EF4-FFF2-40B4-BE49-F238E27FC236}">
                <a16:creationId xmlns:a16="http://schemas.microsoft.com/office/drawing/2014/main" id="{2D0C92B9-331D-4D0E-9A14-FD1FB1607FE8}"/>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Atlantic</a:t>
            </a:r>
          </a:p>
          <a:p>
            <a:r>
              <a:rPr lang="en-US" dirty="0">
                <a:latin typeface="Franklin Gothic Medium Cond" panose="020B0606030402020204" pitchFamily="34" charset="0"/>
              </a:rPr>
              <a:t>County</a:t>
            </a:r>
          </a:p>
        </p:txBody>
      </p:sp>
      <p:sp>
        <p:nvSpPr>
          <p:cNvPr id="9" name="TextBox 8">
            <a:extLst>
              <a:ext uri="{FF2B5EF4-FFF2-40B4-BE49-F238E27FC236}">
                <a16:creationId xmlns:a16="http://schemas.microsoft.com/office/drawing/2014/main" id="{724C2A62-A346-4098-AB70-834F82AE964D}"/>
              </a:ext>
            </a:extLst>
          </p:cNvPr>
          <p:cNvSpPr txBox="1"/>
          <p:nvPr userDrawn="1"/>
        </p:nvSpPr>
        <p:spPr>
          <a:xfrm>
            <a:off x="3404937" y="508234"/>
            <a:ext cx="8305800" cy="6894195"/>
          </a:xfrm>
          <a:prstGeom prst="rect">
            <a:avLst/>
          </a:prstGeom>
          <a:noFill/>
        </p:spPr>
        <p:txBody>
          <a:bodyPr wrap="square" rtlCol="0">
            <a:spAutoFit/>
          </a:bodyPr>
          <a:lstStyle/>
          <a:p>
            <a:r>
              <a:rPr lang="en-US" sz="1400" b="1" dirty="0">
                <a:solidFill>
                  <a:srgbClr val="C00000"/>
                </a:solidFill>
              </a:rPr>
              <a:t>Transportation &amp; Commute</a:t>
            </a:r>
            <a:endParaRPr lang="en-US" sz="1400" b="1" dirty="0">
              <a:solidFill>
                <a:srgbClr val="C00000"/>
              </a:solidFill>
              <a:cs typeface="Calibri"/>
            </a:endParaRPr>
          </a:p>
          <a:p>
            <a:pPr lvl="1"/>
            <a:r>
              <a:rPr lang="en-US" sz="1200" dirty="0"/>
              <a:t>6.1: </a:t>
            </a:r>
            <a:r>
              <a:rPr lang="en-US" sz="1200" b="1" dirty="0"/>
              <a:t>Average commute (min) in NJ (by county)</a:t>
            </a:r>
            <a:endParaRPr lang="en-US" sz="1200" b="1" dirty="0">
              <a:cs typeface="Calibri"/>
            </a:endParaRPr>
          </a:p>
          <a:p>
            <a:pPr lvl="1"/>
            <a:r>
              <a:rPr lang="en-US" sz="1200" dirty="0"/>
              <a:t>6.2: </a:t>
            </a:r>
            <a:r>
              <a:rPr lang="en-US" sz="1200" b="1" dirty="0"/>
              <a:t>Average commute (min) over time, in county</a:t>
            </a:r>
            <a:endParaRPr lang="en-US" sz="1200" b="1" dirty="0">
              <a:cs typeface="Calibri"/>
            </a:endParaRPr>
          </a:p>
          <a:p>
            <a:pPr lvl="1"/>
            <a:r>
              <a:rPr lang="en-US" sz="1200" dirty="0"/>
              <a:t>6.3: </a:t>
            </a:r>
            <a:r>
              <a:rPr lang="en-US" sz="1200" b="1" dirty="0"/>
              <a:t>Cost of transportation as a percentage of income (%) in NJ (by county)</a:t>
            </a:r>
            <a:endParaRPr lang="en-US" sz="1200" b="1" dirty="0">
              <a:cs typeface="Calibri"/>
            </a:endParaRPr>
          </a:p>
          <a:p>
            <a:pPr lvl="1"/>
            <a:endParaRPr lang="en-US" sz="1400" b="1" dirty="0">
              <a:solidFill>
                <a:srgbClr val="C00000"/>
              </a:solidFill>
            </a:endParaRPr>
          </a:p>
          <a:p>
            <a:r>
              <a:rPr lang="en-US" sz="1400" b="1" dirty="0">
                <a:solidFill>
                  <a:srgbClr val="C00000"/>
                </a:solidFill>
              </a:rPr>
              <a:t>Health Care:</a:t>
            </a:r>
          </a:p>
          <a:p>
            <a:pPr lvl="1"/>
            <a:r>
              <a:rPr lang="en-US" sz="1400" b="1" dirty="0">
                <a:solidFill>
                  <a:srgbClr val="C00000"/>
                </a:solidFill>
              </a:rPr>
              <a:t>Health Insurance</a:t>
            </a:r>
            <a:endParaRPr lang="en-US" sz="1400" b="1" dirty="0">
              <a:solidFill>
                <a:srgbClr val="C00000"/>
              </a:solidFill>
              <a:cs typeface="Calibri"/>
            </a:endParaRPr>
          </a:p>
          <a:p>
            <a:pPr lvl="1"/>
            <a:r>
              <a:rPr lang="en-US" sz="1200" dirty="0"/>
              <a:t>7.1: </a:t>
            </a:r>
            <a:r>
              <a:rPr lang="en-US" sz="1200" b="1" dirty="0"/>
              <a:t>Children under the age of 18 (%) without health insurance in NJ (by county)</a:t>
            </a:r>
            <a:endParaRPr lang="en-US" sz="1200" b="1" dirty="0">
              <a:cs typeface="Calibri"/>
            </a:endParaRPr>
          </a:p>
          <a:p>
            <a:pPr lvl="1"/>
            <a:r>
              <a:rPr lang="en-US" sz="1200" dirty="0"/>
              <a:t>7.2: </a:t>
            </a:r>
            <a:r>
              <a:rPr lang="en-US" sz="1200" b="1" dirty="0"/>
              <a:t>Children without health insurance (%) over time</a:t>
            </a:r>
            <a:endParaRPr lang="en-US" sz="1200" b="1" dirty="0">
              <a:cs typeface="Calibri"/>
            </a:endParaRPr>
          </a:p>
          <a:p>
            <a:pPr lvl="1"/>
            <a:r>
              <a:rPr lang="en-US" sz="1200" dirty="0"/>
              <a:t>7.3: </a:t>
            </a:r>
            <a:r>
              <a:rPr lang="en-US" sz="1200" b="1" dirty="0"/>
              <a:t>Children (%) without health insurance by municipality</a:t>
            </a:r>
            <a:endParaRPr lang="en-US" sz="1200" b="1" dirty="0">
              <a:solidFill>
                <a:srgbClr val="C00000"/>
              </a:solidFill>
            </a:endParaRPr>
          </a:p>
          <a:p>
            <a:pPr lvl="1"/>
            <a:r>
              <a:rPr lang="en-US" sz="1400" b="1" dirty="0">
                <a:solidFill>
                  <a:srgbClr val="C00000"/>
                </a:solidFill>
              </a:rPr>
              <a:t>Medicaid Participation</a:t>
            </a:r>
            <a:endParaRPr lang="en-US" sz="1400" b="1" dirty="0">
              <a:solidFill>
                <a:srgbClr val="C00000"/>
              </a:solidFill>
              <a:cs typeface="Calibri"/>
            </a:endParaRPr>
          </a:p>
          <a:p>
            <a:pPr lvl="1"/>
            <a:r>
              <a:rPr lang="en-US" sz="1200" dirty="0"/>
              <a:t>7.4: </a:t>
            </a:r>
            <a:r>
              <a:rPr lang="en-US" sz="1200" b="1" dirty="0"/>
              <a:t>NJ Family Care Medicaid participation (#) in NJ (by county)</a:t>
            </a:r>
            <a:endParaRPr lang="en-US" sz="1200" b="1" dirty="0">
              <a:solidFill>
                <a:srgbClr val="C00000"/>
              </a:solidFill>
            </a:endParaRPr>
          </a:p>
          <a:p>
            <a:pPr lvl="1"/>
            <a:r>
              <a:rPr lang="en-US" sz="1400" b="1" dirty="0">
                <a:solidFill>
                  <a:srgbClr val="C00000"/>
                </a:solidFill>
              </a:rPr>
              <a:t>Immunization</a:t>
            </a:r>
            <a:endParaRPr lang="en-US" sz="1400" b="1" dirty="0">
              <a:cs typeface="Calibri"/>
            </a:endParaRPr>
          </a:p>
          <a:p>
            <a:pPr lvl="1"/>
            <a:r>
              <a:rPr lang="en-US" sz="1200" dirty="0"/>
              <a:t>7.5: </a:t>
            </a:r>
            <a:r>
              <a:rPr lang="en-US" sz="1200" b="1" dirty="0"/>
              <a:t>Children meeting all immunization requirements (%) in NJ (by county)</a:t>
            </a:r>
            <a:endParaRPr lang="en-US" sz="1200" b="1" dirty="0">
              <a:cs typeface="Calibri"/>
            </a:endParaRPr>
          </a:p>
          <a:p>
            <a:pPr lvl="1"/>
            <a:r>
              <a:rPr lang="en-US" sz="1200" dirty="0"/>
              <a:t>7.6: </a:t>
            </a:r>
            <a:r>
              <a:rPr lang="en-US" sz="1200" b="1" dirty="0"/>
              <a:t>County immunization rates (%) (all grade types) </a:t>
            </a:r>
            <a:endParaRPr lang="en-US" sz="1200" b="1" dirty="0">
              <a:solidFill>
                <a:srgbClr val="C00000"/>
              </a:solidFill>
            </a:endParaRPr>
          </a:p>
          <a:p>
            <a:pPr lvl="1"/>
            <a:r>
              <a:rPr lang="en-US" sz="1400" b="1" dirty="0">
                <a:solidFill>
                  <a:srgbClr val="C00000"/>
                </a:solidFill>
              </a:rPr>
              <a:t>Prenatal Care</a:t>
            </a:r>
            <a:endParaRPr lang="en-US" sz="14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7.7: </a:t>
            </a:r>
            <a:r>
              <a:rPr lang="en-US" sz="1200" b="1" dirty="0"/>
              <a:t>Number and percentage of women receiving early prenatal care (by county)</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b="0" dirty="0"/>
              <a:t>7.8: </a:t>
            </a:r>
            <a:r>
              <a:rPr lang="en-US" sz="1200" b="1" dirty="0"/>
              <a:t>Women receiving early prenatal care by race/ethnicity (within county)</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b="0" dirty="0"/>
              <a:t>7.9: </a:t>
            </a:r>
            <a:r>
              <a:rPr lang="en-US" sz="1200" b="1" dirty="0"/>
              <a:t>Cesarean Delivery Rate (by county)</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b="0" dirty="0"/>
              <a:t>7.10: </a:t>
            </a:r>
            <a:r>
              <a:rPr lang="en-US" sz="1200" b="1" dirty="0"/>
              <a:t>Cesarean Delivery Rate, over time</a:t>
            </a:r>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200" b="1" dirty="0">
              <a:cs typeface="Calibri"/>
            </a:endParaRPr>
          </a:p>
          <a:p>
            <a:r>
              <a:rPr lang="en-US" sz="1400" b="1" dirty="0">
                <a:solidFill>
                  <a:srgbClr val="C00000"/>
                </a:solidFill>
              </a:rPr>
              <a:t>Employment and Career Readiness Services:</a:t>
            </a:r>
          </a:p>
          <a:p>
            <a:pPr lvl="1"/>
            <a:r>
              <a:rPr lang="en-US" sz="1400" b="1" dirty="0">
                <a:solidFill>
                  <a:srgbClr val="C00000"/>
                </a:solidFill>
              </a:rPr>
              <a:t>Unemployment</a:t>
            </a:r>
            <a:endParaRPr lang="en-US" sz="1400" b="1" dirty="0">
              <a:cs typeface="Calibri"/>
            </a:endParaRPr>
          </a:p>
          <a:p>
            <a:pPr lvl="1"/>
            <a:r>
              <a:rPr lang="en-US" sz="1200" dirty="0"/>
              <a:t>8.1: </a:t>
            </a:r>
            <a:r>
              <a:rPr lang="en-US" sz="1200" b="1" dirty="0"/>
              <a:t>Monthly county level and state unemployment rates, January 2022-December 2022 (unadjusted) </a:t>
            </a:r>
          </a:p>
          <a:p>
            <a:pPr lvl="1"/>
            <a:r>
              <a:rPr lang="en-US" sz="1200" dirty="0"/>
              <a:t>8.2: </a:t>
            </a:r>
            <a:r>
              <a:rPr lang="en-US" sz="1200" b="1" dirty="0"/>
              <a:t>Median unemployment rates,</a:t>
            </a:r>
            <a:r>
              <a:rPr lang="en-US" sz="1200" b="1" baseline="0" dirty="0"/>
              <a:t> Jan 2022-Dec 2022 </a:t>
            </a:r>
            <a:r>
              <a:rPr lang="en-US" sz="1200" b="1" dirty="0"/>
              <a:t>in NJ (by county)</a:t>
            </a:r>
            <a:endParaRPr lang="en-US" sz="1400" b="1" dirty="0">
              <a:solidFill>
                <a:srgbClr val="C00000"/>
              </a:solidFill>
            </a:endParaRPr>
          </a:p>
          <a:p>
            <a:pPr lvl="1"/>
            <a:r>
              <a:rPr lang="en-US" sz="1400" b="1" dirty="0">
                <a:solidFill>
                  <a:srgbClr val="C00000"/>
                </a:solidFill>
              </a:rPr>
              <a:t>Youth</a:t>
            </a:r>
            <a:endParaRPr lang="en-US" sz="1200" b="1" dirty="0">
              <a:cs typeface="Calibri"/>
            </a:endParaRPr>
          </a:p>
          <a:p>
            <a:pPr lvl="1"/>
            <a:r>
              <a:rPr lang="en-US" sz="1200" dirty="0"/>
              <a:t>8.3: </a:t>
            </a:r>
            <a:r>
              <a:rPr lang="en-US" sz="1200" b="1" dirty="0"/>
              <a:t>Percentage of disconnected youth between 16 and 19 years of age (by county)</a:t>
            </a:r>
          </a:p>
          <a:p>
            <a:pPr lvl="1"/>
            <a:r>
              <a:rPr lang="en-US" sz="1200" dirty="0">
                <a:cs typeface="Calibri"/>
              </a:rPr>
              <a:t>8.4:</a:t>
            </a:r>
            <a:r>
              <a:rPr lang="en-US" sz="1200" b="1" dirty="0">
                <a:cs typeface="Calibri"/>
              </a:rPr>
              <a:t> Percentage of disconnect youth between 16 and 19 years of age, over time, in county</a:t>
            </a:r>
          </a:p>
          <a:p>
            <a:pPr lvl="1"/>
            <a:r>
              <a:rPr lang="en-US" sz="1200" dirty="0">
                <a:cs typeface="Calibri"/>
              </a:rPr>
              <a:t>8.5:</a:t>
            </a:r>
            <a:r>
              <a:rPr lang="en-US" sz="1200" b="1" dirty="0">
                <a:cs typeface="Calibri"/>
              </a:rPr>
              <a:t> High school 4-year graduation rates (by school district), 2022</a:t>
            </a:r>
          </a:p>
          <a:p>
            <a:pPr lvl="1"/>
            <a:r>
              <a:rPr lang="en-US" sz="1400" b="1" dirty="0">
                <a:solidFill>
                  <a:srgbClr val="C00000"/>
                </a:solidFill>
              </a:rPr>
              <a:t>Broadband Access</a:t>
            </a:r>
            <a:endParaRPr lang="en-US" sz="1400" b="1" dirty="0">
              <a:cs typeface="Calibri"/>
            </a:endParaRPr>
          </a:p>
          <a:p>
            <a:pPr lvl="1"/>
            <a:r>
              <a:rPr lang="en-US" sz="1200" dirty="0">
                <a:cs typeface="Calibri"/>
              </a:rPr>
              <a:t>8.6: </a:t>
            </a:r>
            <a:r>
              <a:rPr lang="en-US" sz="1200" b="1" dirty="0">
                <a:cs typeface="Calibri"/>
              </a:rPr>
              <a:t>Percentage of households with broadband access (by county), 2021</a:t>
            </a:r>
          </a:p>
          <a:p>
            <a:pPr lvl="1"/>
            <a:r>
              <a:rPr lang="en-US" sz="1200" dirty="0">
                <a:cs typeface="Calibri"/>
              </a:rPr>
              <a:t>8.7: </a:t>
            </a:r>
            <a:r>
              <a:rPr lang="en-US" sz="1200" b="1" dirty="0">
                <a:cs typeface="Calibri"/>
              </a:rPr>
              <a:t>Percentage of households with broadband access, over time, in county</a:t>
            </a:r>
          </a:p>
          <a:p>
            <a:pPr lvl="1"/>
            <a:endParaRPr lang="en-US" sz="1200" b="1" dirty="0"/>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200" b="1" dirty="0">
              <a:cs typeface="Calibri"/>
            </a:endParaRPr>
          </a:p>
          <a:p>
            <a:pPr lvl="1"/>
            <a:endParaRPr lang="en-US" sz="1200" b="1" dirty="0"/>
          </a:p>
        </p:txBody>
      </p:sp>
      <p:pic>
        <p:nvPicPr>
          <p:cNvPr id="3" name="Picture 2" descr="Image result for atlantic county nj map">
            <a:extLst>
              <a:ext uri="{FF2B5EF4-FFF2-40B4-BE49-F238E27FC236}">
                <a16:creationId xmlns:a16="http://schemas.microsoft.com/office/drawing/2014/main" id="{74F0D6A0-21BE-FAFA-C72E-BF6517295F52}"/>
              </a:ext>
            </a:extLst>
          </p:cNvPr>
          <p:cNvPicPr/>
          <p:nvPr userDrawn="1"/>
        </p:nvPicPr>
        <p:blipFill>
          <a:blip r:embed="rId2" cstate="print">
            <a:extLst>
              <a:ext uri="{28A0092B-C50C-407E-A947-70E740481C1C}">
                <a14:useLocalDpi xmlns:a14="http://schemas.microsoft.com/office/drawing/2010/main"/>
              </a:ext>
            </a:extLst>
          </a:blip>
          <a:srcRect/>
          <a:stretch>
            <a:fillRect/>
          </a:stretch>
        </p:blipFill>
        <p:spPr bwMode="auto">
          <a:xfrm>
            <a:off x="28209" y="-105862"/>
            <a:ext cx="497987" cy="1040930"/>
          </a:xfrm>
          <a:prstGeom prst="rect">
            <a:avLst/>
          </a:prstGeom>
          <a:noFill/>
          <a:ln>
            <a:noFill/>
          </a:ln>
        </p:spPr>
      </p:pic>
    </p:spTree>
    <p:extLst>
      <p:ext uri="{BB962C8B-B14F-4D97-AF65-F5344CB8AC3E}">
        <p14:creationId xmlns:p14="http://schemas.microsoft.com/office/powerpoint/2010/main" val="135105974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2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7" name="TextBox 14">
            <a:extLst>
              <a:ext uri="{FF2B5EF4-FFF2-40B4-BE49-F238E27FC236}">
                <a16:creationId xmlns:a16="http://schemas.microsoft.com/office/drawing/2014/main" id="{2D0C92B9-331D-4D0E-9A14-FD1FB1607FE8}"/>
              </a:ext>
            </a:extLst>
          </p:cNvPr>
          <p:cNvSpPr txBox="1"/>
          <p:nvPr userDrawn="1"/>
        </p:nvSpPr>
        <p:spPr>
          <a:xfrm>
            <a:off x="614190" y="323165"/>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Atlantic</a:t>
            </a:r>
          </a:p>
          <a:p>
            <a:r>
              <a:rPr lang="en-US" dirty="0">
                <a:latin typeface="Franklin Gothic Medium Cond" panose="020B0606030402020204" pitchFamily="34" charset="0"/>
              </a:rPr>
              <a:t>County</a:t>
            </a:r>
          </a:p>
        </p:txBody>
      </p:sp>
      <p:sp>
        <p:nvSpPr>
          <p:cNvPr id="9" name="TextBox 8">
            <a:extLst>
              <a:ext uri="{FF2B5EF4-FFF2-40B4-BE49-F238E27FC236}">
                <a16:creationId xmlns:a16="http://schemas.microsoft.com/office/drawing/2014/main" id="{385A323D-CA48-409A-8663-CB8A950A50EF}"/>
              </a:ext>
            </a:extLst>
          </p:cNvPr>
          <p:cNvSpPr txBox="1"/>
          <p:nvPr userDrawn="1"/>
        </p:nvSpPr>
        <p:spPr>
          <a:xfrm>
            <a:off x="3429000" y="508234"/>
            <a:ext cx="8305800" cy="5693866"/>
          </a:xfrm>
          <a:prstGeom prst="rect">
            <a:avLst/>
          </a:prstGeom>
          <a:noFill/>
        </p:spPr>
        <p:txBody>
          <a:bodyPr wrap="square" rtlCol="0">
            <a:spAutoFit/>
          </a:bodyPr>
          <a:lstStyle/>
          <a:p>
            <a:endParaRPr lang="en-US" sz="1200" b="1" dirty="0">
              <a:solidFill>
                <a:srgbClr val="C00000"/>
              </a:solidFill>
            </a:endParaRPr>
          </a:p>
          <a:p>
            <a:r>
              <a:rPr lang="en-US" sz="1400" b="1" dirty="0">
                <a:solidFill>
                  <a:srgbClr val="C00000"/>
                </a:solidFill>
              </a:rPr>
              <a:t>Community Safety and Environment: </a:t>
            </a:r>
            <a:endParaRPr lang="en-US" sz="1400" b="1" dirty="0">
              <a:solidFill>
                <a:srgbClr val="C00000"/>
              </a:solidFill>
              <a:cs typeface="Calibri"/>
            </a:endParaRPr>
          </a:p>
          <a:p>
            <a:pPr lvl="1">
              <a:defRPr/>
            </a:pPr>
            <a:r>
              <a:rPr lang="en-US" sz="1200" b="1" dirty="0">
                <a:solidFill>
                  <a:srgbClr val="C00000"/>
                </a:solidFill>
              </a:rPr>
              <a:t>Violent Crimes</a:t>
            </a:r>
            <a:endParaRPr lang="en-US" sz="1200" dirty="0"/>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9.1</a:t>
            </a:r>
            <a:r>
              <a:rPr lang="en-US" sz="1200" dirty="0">
                <a:solidFill>
                  <a:schemeClr val="accent1">
                    <a:lumMod val="75000"/>
                  </a:schemeClr>
                </a:solidFill>
              </a:rPr>
              <a:t>:</a:t>
            </a:r>
            <a:r>
              <a:rPr lang="en-US" sz="1200" dirty="0"/>
              <a:t> </a:t>
            </a:r>
            <a:r>
              <a:rPr lang="en-US" sz="1200" b="1" dirty="0"/>
              <a:t>Violent crimes (#) &amp; crime rates (per 1,000) in NJ (by county)</a:t>
            </a:r>
            <a:endParaRPr lang="en-US" sz="1200" b="1" dirty="0">
              <a:cs typeface="Calibri"/>
            </a:endParaRPr>
          </a:p>
          <a:p>
            <a:pPr lvl="1"/>
            <a:r>
              <a:rPr lang="en-US" sz="1200" dirty="0"/>
              <a:t>9.2: </a:t>
            </a:r>
            <a:r>
              <a:rPr lang="en-US" sz="1200" b="1" dirty="0"/>
              <a:t>Crimes by type (# and %), in county </a:t>
            </a:r>
            <a:endParaRPr lang="en-US" sz="1200" b="1" dirty="0">
              <a:solidFill>
                <a:srgbClr val="C00000"/>
              </a:solidFill>
            </a:endParaRPr>
          </a:p>
          <a:p>
            <a:pPr lvl="1"/>
            <a:r>
              <a:rPr lang="en-US" sz="1200" b="1" dirty="0">
                <a:solidFill>
                  <a:srgbClr val="C00000"/>
                </a:solidFill>
              </a:rPr>
              <a:t>Juveniles</a:t>
            </a:r>
            <a:endParaRPr lang="en-US" sz="1200" b="1" dirty="0">
              <a:cs typeface="Calibri"/>
            </a:endParaRPr>
          </a:p>
          <a:p>
            <a:pPr lvl="1"/>
            <a:r>
              <a:rPr lang="en-US" sz="1200" dirty="0"/>
              <a:t>9.3:</a:t>
            </a:r>
            <a:r>
              <a:rPr lang="en-US" sz="1200" b="1" dirty="0"/>
              <a:t> Juvenile arrest rates (per 1,000) in NJ (by county)</a:t>
            </a:r>
            <a:endParaRPr lang="en-US" sz="1200" b="1" dirty="0">
              <a:cs typeface="Calibri"/>
            </a:endParaRPr>
          </a:p>
          <a:p>
            <a:pPr lvl="1"/>
            <a:r>
              <a:rPr lang="en-US" sz="1200" dirty="0"/>
              <a:t>9.4: </a:t>
            </a:r>
            <a:r>
              <a:rPr lang="en-US" sz="1200" b="1" dirty="0"/>
              <a:t>Juvenile arrest rates (per 1,000) over time </a:t>
            </a:r>
          </a:p>
          <a:p>
            <a:pPr lvl="1"/>
            <a:r>
              <a:rPr lang="en-US" sz="1200" dirty="0"/>
              <a:t>9.5:</a:t>
            </a:r>
            <a:r>
              <a:rPr lang="en-US" sz="1200" b="1" dirty="0"/>
              <a:t> Vandalism and violence offenses in schools (# reported incidents) in NJ (by county)</a:t>
            </a:r>
            <a:endParaRPr lang="en-US" sz="1200" b="1" dirty="0">
              <a:solidFill>
                <a:srgbClr val="C00000"/>
              </a:solidFill>
            </a:endParaRPr>
          </a:p>
          <a:p>
            <a:pPr lvl="1"/>
            <a:r>
              <a:rPr lang="en-US" sz="1200" b="1" dirty="0">
                <a:solidFill>
                  <a:srgbClr val="C00000"/>
                </a:solidFill>
              </a:rPr>
              <a:t>Social </a:t>
            </a:r>
            <a:endParaRPr lang="en-US" sz="1200" b="1" dirty="0">
              <a:cs typeface="Calibri"/>
            </a:endParaRPr>
          </a:p>
          <a:p>
            <a:pPr lvl="1"/>
            <a:r>
              <a:rPr lang="en-US" sz="1200" dirty="0"/>
              <a:t>9.6:</a:t>
            </a:r>
            <a:r>
              <a:rPr lang="en-US" sz="1200" b="1" dirty="0"/>
              <a:t> Rate (per 10,000) of social associations (by county)</a:t>
            </a:r>
          </a:p>
          <a:p>
            <a:pPr lvl="1"/>
            <a:r>
              <a:rPr lang="en-US" sz="1200" dirty="0">
                <a:cs typeface="Calibri"/>
              </a:rPr>
              <a:t>9.7: </a:t>
            </a:r>
            <a:r>
              <a:rPr lang="en-US" sz="1200" b="1" dirty="0">
                <a:cs typeface="Calibri"/>
              </a:rPr>
              <a:t>Rate of social associations, over time, in county</a:t>
            </a:r>
          </a:p>
          <a:p>
            <a:endParaRPr lang="en-US" sz="1400" b="1" dirty="0">
              <a:solidFill>
                <a:schemeClr val="accent1">
                  <a:lumMod val="75000"/>
                </a:schemeClr>
              </a:solidFill>
            </a:endParaRPr>
          </a:p>
          <a:p>
            <a:r>
              <a:rPr lang="en-US" sz="1400" b="1" dirty="0">
                <a:solidFill>
                  <a:srgbClr val="C00000"/>
                </a:solidFill>
              </a:rPr>
              <a:t>Gender-Based Supports</a:t>
            </a:r>
          </a:p>
          <a:p>
            <a:r>
              <a:rPr lang="en-US" sz="1200" b="1" dirty="0">
                <a:solidFill>
                  <a:srgbClr val="C00000"/>
                </a:solidFill>
                <a:cs typeface="Calibri"/>
              </a:rPr>
              <a:t>           Domestic Violence</a:t>
            </a:r>
          </a:p>
          <a:p>
            <a:pPr lvl="1"/>
            <a:r>
              <a:rPr lang="en-US" sz="1200" dirty="0"/>
              <a:t>10.1: </a:t>
            </a:r>
            <a:r>
              <a:rPr lang="en-US" sz="1200" b="1" dirty="0"/>
              <a:t>Domestic violence incidents (# reported and rate per 1,000) in NJ (by county)</a:t>
            </a:r>
            <a:endParaRPr lang="en-US" sz="1200" b="1" dirty="0">
              <a:cs typeface="Calibri"/>
            </a:endParaRPr>
          </a:p>
          <a:p>
            <a:pPr lvl="1"/>
            <a:r>
              <a:rPr lang="en-US" sz="1200" dirty="0"/>
              <a:t>10.2: </a:t>
            </a:r>
            <a:r>
              <a:rPr lang="en-US" sz="1200" b="1" dirty="0"/>
              <a:t>Domestic violence incidents (# reported and rate per 1,000) over time </a:t>
            </a:r>
            <a:endParaRPr lang="en-US" sz="1200" b="1" dirty="0">
              <a:cs typeface="Calibri"/>
            </a:endParaRPr>
          </a:p>
          <a:p>
            <a:pPr lvl="1"/>
            <a:r>
              <a:rPr lang="en-US" sz="1200" dirty="0"/>
              <a:t>10.3: </a:t>
            </a:r>
            <a:r>
              <a:rPr lang="en-US" sz="1200" b="1" dirty="0"/>
              <a:t>Domestic violence offenses by type (#) in NJ </a:t>
            </a:r>
          </a:p>
          <a:p>
            <a:pPr lvl="1"/>
            <a:r>
              <a:rPr lang="en-US" sz="1200" b="0" dirty="0"/>
              <a:t>10.4:</a:t>
            </a:r>
            <a:r>
              <a:rPr lang="en-US" sz="1200" b="1" dirty="0"/>
              <a:t> Domestic Violence Statistics, Family Cases, New Complaints Filed</a:t>
            </a:r>
          </a:p>
          <a:p>
            <a:pPr lvl="1"/>
            <a:r>
              <a:rPr lang="en-US" sz="1200" b="1" dirty="0">
                <a:solidFill>
                  <a:srgbClr val="C00000"/>
                </a:solidFill>
              </a:rPr>
              <a:t>Median Income</a:t>
            </a:r>
          </a:p>
          <a:p>
            <a:pPr lvl="1"/>
            <a:r>
              <a:rPr lang="en-US" sz="1200" dirty="0"/>
              <a:t>10.5: </a:t>
            </a:r>
            <a:r>
              <a:rPr lang="en-US" sz="1200" b="1" dirty="0"/>
              <a:t>Median income ($) by sex in NJ (by county) </a:t>
            </a:r>
          </a:p>
          <a:p>
            <a:pPr lvl="1"/>
            <a:r>
              <a:rPr lang="en-US" sz="1200" dirty="0"/>
              <a:t>10.6: </a:t>
            </a:r>
            <a:r>
              <a:rPr lang="en-US" sz="1200" b="1" dirty="0"/>
              <a:t>Median income($) by sex, over time, in county</a:t>
            </a:r>
          </a:p>
          <a:p>
            <a:pPr lvl="1">
              <a:defRPr/>
            </a:pPr>
            <a:endParaRPr lang="en-US" sz="1200" b="1" dirty="0">
              <a:cs typeface="Calibri"/>
            </a:endParaRPr>
          </a:p>
          <a:p>
            <a:pPr>
              <a:defRPr/>
            </a:pPr>
            <a:r>
              <a:rPr lang="en-US" sz="1400" b="1" dirty="0">
                <a:solidFill>
                  <a:srgbClr val="C00000"/>
                </a:solidFill>
              </a:rPr>
              <a:t>Substance Use Disorder </a:t>
            </a:r>
            <a:endParaRPr lang="en-US" sz="1400" dirty="0"/>
          </a:p>
          <a:p>
            <a:pPr lvl="1">
              <a:defRPr/>
            </a:pPr>
            <a:r>
              <a:rPr lang="en-US" sz="1200" dirty="0"/>
              <a:t>11.1: </a:t>
            </a:r>
            <a:r>
              <a:rPr lang="en-US" sz="1200" b="1" dirty="0"/>
              <a:t>Substance offenses in schools (# reported incidents) in NJ (by county)</a:t>
            </a:r>
            <a:endParaRPr lang="en-US" sz="1200" dirty="0"/>
          </a:p>
          <a:p>
            <a:pPr lvl="1">
              <a:defRPr/>
            </a:pPr>
            <a:r>
              <a:rPr lang="en-US" sz="1200" dirty="0"/>
              <a:t>11.2: </a:t>
            </a:r>
            <a:r>
              <a:rPr lang="en-US" sz="1200" b="1" dirty="0"/>
              <a:t>Change (%) in suspected opioid overdose deaths in NJ (by county) between 2016 and 2018 </a:t>
            </a:r>
            <a:endParaRPr lang="en-US" sz="1200" b="1" dirty="0">
              <a:cs typeface="Calibri"/>
            </a:endParaRPr>
          </a:p>
          <a:p>
            <a:pPr lvl="1"/>
            <a:r>
              <a:rPr lang="en-US" sz="1200" dirty="0"/>
              <a:t>11.3: </a:t>
            </a:r>
            <a:r>
              <a:rPr lang="en-US" sz="1200" b="1" dirty="0"/>
              <a:t>Number of (#) suspected opioid deaths over time </a:t>
            </a:r>
            <a:endParaRPr lang="en-US" sz="1200" b="1" dirty="0">
              <a:cs typeface="Calibri"/>
            </a:endParaRPr>
          </a:p>
          <a:p>
            <a:pPr lvl="1"/>
            <a:r>
              <a:rPr lang="en-US" sz="1200" dirty="0"/>
              <a:t>11.4: </a:t>
            </a:r>
            <a:r>
              <a:rPr lang="en-US" sz="1200" b="1" dirty="0"/>
              <a:t>Types of substances (%) identified at treatment center admissions, in county</a:t>
            </a:r>
            <a:endParaRPr lang="en-US" sz="1200" b="1" dirty="0">
              <a:solidFill>
                <a:srgbClr val="CC0000"/>
              </a:solidFill>
            </a:endParaRPr>
          </a:p>
          <a:p>
            <a:pPr lvl="1"/>
            <a:endParaRPr lang="en-US" sz="1200" b="1" dirty="0">
              <a:cs typeface="Calibri"/>
            </a:endParaRPr>
          </a:p>
        </p:txBody>
      </p:sp>
      <p:pic>
        <p:nvPicPr>
          <p:cNvPr id="3" name="Picture 2" descr="Image result for atlantic county nj map">
            <a:extLst>
              <a:ext uri="{FF2B5EF4-FFF2-40B4-BE49-F238E27FC236}">
                <a16:creationId xmlns:a16="http://schemas.microsoft.com/office/drawing/2014/main" id="{FA585A4F-3E65-E183-C69C-0B267C75F493}"/>
              </a:ext>
            </a:extLst>
          </p:cNvPr>
          <p:cNvPicPr/>
          <p:nvPr userDrawn="1"/>
        </p:nvPicPr>
        <p:blipFill>
          <a:blip r:embed="rId2" cstate="print">
            <a:extLst>
              <a:ext uri="{28A0092B-C50C-407E-A947-70E740481C1C}">
                <a14:useLocalDpi xmlns:a14="http://schemas.microsoft.com/office/drawing/2010/main"/>
              </a:ext>
            </a:extLst>
          </a:blip>
          <a:srcRect/>
          <a:stretch>
            <a:fillRect/>
          </a:stretch>
        </p:blipFill>
        <p:spPr bwMode="auto">
          <a:xfrm>
            <a:off x="28209" y="-105862"/>
            <a:ext cx="497987" cy="1040930"/>
          </a:xfrm>
          <a:prstGeom prst="rect">
            <a:avLst/>
          </a:prstGeom>
          <a:noFill/>
          <a:ln>
            <a:noFill/>
          </a:ln>
        </p:spPr>
      </p:pic>
    </p:spTree>
    <p:extLst>
      <p:ext uri="{BB962C8B-B14F-4D97-AF65-F5344CB8AC3E}">
        <p14:creationId xmlns:p14="http://schemas.microsoft.com/office/powerpoint/2010/main" val="326036557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3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7" name="TextBox 14">
            <a:extLst>
              <a:ext uri="{FF2B5EF4-FFF2-40B4-BE49-F238E27FC236}">
                <a16:creationId xmlns:a16="http://schemas.microsoft.com/office/drawing/2014/main" id="{2D0C92B9-331D-4D0E-9A14-FD1FB1607FE8}"/>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Atlantic</a:t>
            </a:r>
          </a:p>
          <a:p>
            <a:r>
              <a:rPr lang="en-US" dirty="0">
                <a:latin typeface="Franklin Gothic Medium Cond" panose="020B0606030402020204" pitchFamily="34" charset="0"/>
              </a:rPr>
              <a:t>County</a:t>
            </a:r>
          </a:p>
        </p:txBody>
      </p:sp>
      <p:sp>
        <p:nvSpPr>
          <p:cNvPr id="10" name="TextBox 9">
            <a:extLst>
              <a:ext uri="{FF2B5EF4-FFF2-40B4-BE49-F238E27FC236}">
                <a16:creationId xmlns:a16="http://schemas.microsoft.com/office/drawing/2014/main" id="{0F160AC0-4F25-42D5-AF12-C8106682B4F4}"/>
              </a:ext>
            </a:extLst>
          </p:cNvPr>
          <p:cNvSpPr txBox="1"/>
          <p:nvPr userDrawn="1"/>
        </p:nvSpPr>
        <p:spPr>
          <a:xfrm>
            <a:off x="3459480" y="670280"/>
            <a:ext cx="8305800" cy="5970865"/>
          </a:xfrm>
          <a:prstGeom prst="rect">
            <a:avLst/>
          </a:prstGeom>
          <a:noFill/>
        </p:spPr>
        <p:txBody>
          <a:bodyPr wrap="square" rtlCol="0">
            <a:spAutoFit/>
          </a:bodyPr>
          <a:lstStyle/>
          <a:p>
            <a:r>
              <a:rPr lang="en-US" sz="1400" b="1" dirty="0">
                <a:solidFill>
                  <a:srgbClr val="CC0000"/>
                </a:solidFill>
              </a:rPr>
              <a:t>Behavioral/Mental Health (Adults):</a:t>
            </a:r>
          </a:p>
          <a:p>
            <a:pPr lvl="1"/>
            <a:r>
              <a:rPr lang="en-US" sz="1200" b="1" dirty="0">
                <a:solidFill>
                  <a:srgbClr val="C00000"/>
                </a:solidFill>
              </a:rPr>
              <a:t>Programs</a:t>
            </a:r>
            <a:endParaRPr lang="en-US" sz="1200" dirty="0"/>
          </a:p>
          <a:p>
            <a:pPr lvl="1"/>
            <a:r>
              <a:rPr lang="en-US" sz="1200" dirty="0"/>
              <a:t>12.1: </a:t>
            </a:r>
            <a:r>
              <a:rPr lang="en-US" sz="1200" b="1" dirty="0"/>
              <a:t>Types of mental health programs (#)</a:t>
            </a:r>
            <a:endParaRPr lang="en-US" sz="1200" b="1" dirty="0">
              <a:cs typeface="Calibri"/>
            </a:endParaRPr>
          </a:p>
          <a:p>
            <a:pPr lvl="1">
              <a:defRPr/>
            </a:pPr>
            <a:r>
              <a:rPr lang="en-US" sz="1200" b="1" dirty="0">
                <a:solidFill>
                  <a:srgbClr val="C00000"/>
                </a:solidFill>
              </a:rPr>
              <a:t>Mental Health Distress </a:t>
            </a:r>
            <a:endParaRPr lang="en-US" sz="1200" dirty="0"/>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12.2: </a:t>
            </a:r>
            <a:r>
              <a:rPr lang="en-US" sz="1200" b="1" dirty="0"/>
              <a:t>Frequency (%) of mental health distress in NJ (by county)</a:t>
            </a:r>
            <a:r>
              <a:rPr lang="en-US" sz="1200" b="1" dirty="0">
                <a:cs typeface="Calibri"/>
              </a:rPr>
              <a:t> </a:t>
            </a:r>
            <a:r>
              <a:rPr lang="en-US" sz="1200" b="1" dirty="0"/>
              <a:t>– age adjusted</a:t>
            </a:r>
            <a:endParaRPr lang="en-US" sz="1200" b="1" dirty="0">
              <a:cs typeface="Calibri"/>
            </a:endParaRPr>
          </a:p>
          <a:p>
            <a:pPr lvl="1"/>
            <a:r>
              <a:rPr lang="en-US" sz="1200" dirty="0"/>
              <a:t>12.3: </a:t>
            </a:r>
            <a:r>
              <a:rPr lang="en-US" sz="1200" b="1" dirty="0"/>
              <a:t>Frequency (%) of mental health distress over time - age adjusted</a:t>
            </a:r>
            <a:endParaRPr lang="en-US" sz="1200" b="1" dirty="0">
              <a:cs typeface="Calibri"/>
            </a:endParaRPr>
          </a:p>
          <a:p>
            <a:pPr lvl="1"/>
            <a:r>
              <a:rPr lang="en-US" sz="1200" dirty="0"/>
              <a:t>12.4: </a:t>
            </a:r>
            <a:r>
              <a:rPr lang="en-US" sz="1200" b="1" dirty="0"/>
              <a:t>Frequency (%) of mental health distress by race/ethnicity  - age adjusted</a:t>
            </a:r>
            <a:endParaRPr lang="en-US" sz="1200" b="1" dirty="0">
              <a:cs typeface="Calibri"/>
            </a:endParaRPr>
          </a:p>
          <a:p>
            <a:pPr lvl="1"/>
            <a:r>
              <a:rPr lang="en-US" sz="1200" dirty="0"/>
              <a:t>12.5: </a:t>
            </a:r>
            <a:r>
              <a:rPr lang="en-US" sz="1200" b="1" dirty="0"/>
              <a:t>Frequency (%) of mental health distress by sex – age adjusted</a:t>
            </a:r>
          </a:p>
          <a:p>
            <a:pPr lvl="1"/>
            <a:r>
              <a:rPr lang="en-US" sz="1200" b="1" dirty="0">
                <a:solidFill>
                  <a:srgbClr val="C00000"/>
                </a:solidFill>
              </a:rPr>
              <a:t>Diagnosed Depression</a:t>
            </a:r>
            <a:endParaRPr lang="en-US" sz="1200" b="1" dirty="0">
              <a:cs typeface="Calibri"/>
            </a:endParaRPr>
          </a:p>
          <a:p>
            <a:pPr lvl="1"/>
            <a:r>
              <a:rPr lang="en-US" sz="1200" dirty="0"/>
              <a:t>12.6: </a:t>
            </a:r>
            <a:r>
              <a:rPr lang="en-US" sz="1200" b="1" dirty="0"/>
              <a:t>Frequency of depression (%) in NJ (by county) </a:t>
            </a:r>
            <a:endParaRPr lang="en-US" sz="1200" b="1" dirty="0">
              <a:cs typeface="Calibri"/>
            </a:endParaRPr>
          </a:p>
          <a:p>
            <a:pPr lvl="1"/>
            <a:r>
              <a:rPr lang="en-US" sz="1200" dirty="0"/>
              <a:t>12.7: </a:t>
            </a:r>
            <a:r>
              <a:rPr lang="en-US" sz="1200" b="1" dirty="0"/>
              <a:t>Frequency of depression (%) over time </a:t>
            </a:r>
          </a:p>
          <a:p>
            <a:pPr lvl="1"/>
            <a:r>
              <a:rPr lang="en-US" sz="1200" dirty="0"/>
              <a:t>12.8: </a:t>
            </a:r>
            <a:r>
              <a:rPr lang="en-US" sz="1200" b="1" dirty="0"/>
              <a:t>Diagnosed depression by race/ethnicity</a:t>
            </a:r>
            <a:endParaRPr lang="en-US" sz="1200" b="1" dirty="0">
              <a:cs typeface="Calibri"/>
            </a:endParaRPr>
          </a:p>
          <a:p>
            <a:pPr lvl="1"/>
            <a:r>
              <a:rPr lang="en-US" sz="1200" dirty="0">
                <a:solidFill>
                  <a:srgbClr val="000000"/>
                </a:solidFill>
                <a:cs typeface="Calibri"/>
              </a:rPr>
              <a:t>12.9: </a:t>
            </a:r>
            <a:r>
              <a:rPr lang="en-US" sz="1200" b="1" dirty="0">
                <a:solidFill>
                  <a:srgbClr val="000000"/>
                </a:solidFill>
                <a:cs typeface="Calibri"/>
              </a:rPr>
              <a:t>Diagnosed depression by sex </a:t>
            </a:r>
            <a:endParaRPr lang="en-US" sz="1200" dirty="0">
              <a:solidFill>
                <a:srgbClr val="000000"/>
              </a:solidFill>
              <a:cs typeface="Calibri"/>
            </a:endParaRPr>
          </a:p>
          <a:p>
            <a:pPr lvl="1"/>
            <a:r>
              <a:rPr lang="en-US" sz="1200" b="1" dirty="0">
                <a:solidFill>
                  <a:srgbClr val="C00000"/>
                </a:solidFill>
              </a:rPr>
              <a:t>Suicide Rate</a:t>
            </a:r>
            <a:endParaRPr lang="en-US" sz="1200" b="1" dirty="0"/>
          </a:p>
          <a:p>
            <a:pPr lvl="1"/>
            <a:r>
              <a:rPr lang="en-US" sz="1200" dirty="0">
                <a:cs typeface="Calibri"/>
              </a:rPr>
              <a:t>12.10: </a:t>
            </a:r>
            <a:r>
              <a:rPr lang="en-US" sz="1200" b="1" dirty="0">
                <a:cs typeface="Calibri"/>
              </a:rPr>
              <a:t>Suicide Death Rate (per 100,000) population – age adjusted (by county)</a:t>
            </a:r>
          </a:p>
          <a:p>
            <a:endParaRPr lang="en-US" sz="1400" b="1" dirty="0">
              <a:solidFill>
                <a:srgbClr val="CC0000"/>
              </a:solidFill>
            </a:endParaRPr>
          </a:p>
          <a:p>
            <a:r>
              <a:rPr lang="en-US" sz="1400" b="1" dirty="0">
                <a:solidFill>
                  <a:srgbClr val="CC0000"/>
                </a:solidFill>
              </a:rPr>
              <a:t>I/DD or Behavioral/Mental Health (Children)</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13.1:</a:t>
            </a:r>
            <a:r>
              <a:rPr lang="en-US" sz="1200" b="1" dirty="0"/>
              <a:t> Children (#) receiving special education services in NJ (by county)</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13.2:</a:t>
            </a:r>
            <a:r>
              <a:rPr lang="en-US" sz="1200" b="1" dirty="0"/>
              <a:t> Children (#) receiving early intervention services in NJ (by county)</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b="0" dirty="0">
                <a:cs typeface="Calibri"/>
              </a:rPr>
              <a:t>13.3:</a:t>
            </a:r>
            <a:r>
              <a:rPr lang="en-US" sz="1200" b="0" baseline="0" dirty="0">
                <a:cs typeface="Calibri"/>
              </a:rPr>
              <a:t> </a:t>
            </a:r>
            <a:r>
              <a:rPr lang="en-US" sz="1200" b="1" baseline="0" dirty="0">
                <a:cs typeface="Calibri"/>
              </a:rPr>
              <a:t># of developmental disabilities eligible youth (by county)</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cs typeface="Calibri"/>
              </a:rPr>
              <a:t>13.4: </a:t>
            </a:r>
            <a:r>
              <a:rPr lang="en-US" sz="1200" b="1" dirty="0">
                <a:cs typeface="Calibri"/>
              </a:rPr>
              <a:t># of developmental disabilities eligible youth, over time, in county</a:t>
            </a:r>
            <a:endParaRPr lang="en-US" sz="1200" b="1" baseline="0"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b="0" spc="-50" dirty="0"/>
              <a:t>13.5: </a:t>
            </a:r>
            <a:r>
              <a:rPr lang="en-US" sz="1200" b="1" spc="-50" dirty="0"/>
              <a:t>Children  (% &lt;6 Years) tested for lead with blood lead levels greater than or equal to 5 micrograms/deciliter</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spc="-50" dirty="0">
                <a:cs typeface="Calibri"/>
              </a:rPr>
              <a:t>13.6: </a:t>
            </a:r>
            <a:r>
              <a:rPr lang="en-US" sz="1200" b="1" spc="-50" dirty="0">
                <a:cs typeface="Calibri"/>
              </a:rPr>
              <a:t>Harassment, intimidation, bullying (HIB) offenses in schools (# reported incidents) in NJ (by county)</a:t>
            </a:r>
            <a:endParaRPr lang="en-US" sz="1200" dirty="0">
              <a:cs typeface="Calibri"/>
            </a:endParaRPr>
          </a:p>
          <a:p>
            <a:endParaRPr lang="en-US" sz="1400" b="1" dirty="0">
              <a:solidFill>
                <a:srgbClr val="C00000"/>
              </a:solidFill>
            </a:endParaRPr>
          </a:p>
          <a:p>
            <a:r>
              <a:rPr lang="en-US" sz="1400" b="1" dirty="0">
                <a:solidFill>
                  <a:srgbClr val="C00000"/>
                </a:solidFill>
              </a:rPr>
              <a:t>Caring for Kin or Foster Children</a:t>
            </a:r>
          </a:p>
          <a:p>
            <a:pPr lvl="1"/>
            <a:r>
              <a:rPr lang="en-US" sz="1200" dirty="0"/>
              <a:t>14.1: </a:t>
            </a:r>
            <a:r>
              <a:rPr lang="en-US" sz="1200" b="1" dirty="0"/>
              <a:t>Children (#) in the care of CP&amp;P – in and out-of-home placements (by county)</a:t>
            </a:r>
            <a:endParaRPr lang="en-US" sz="1200" b="1" dirty="0">
              <a:cs typeface="Calibri"/>
            </a:endParaRPr>
          </a:p>
          <a:p>
            <a:pPr lvl="1"/>
            <a:r>
              <a:rPr lang="en-US" sz="1200" dirty="0"/>
              <a:t>14.2: </a:t>
            </a:r>
            <a:r>
              <a:rPr lang="en-US" sz="1200" b="1" dirty="0"/>
              <a:t>Children (#) in CP&amp;P out-of-home placement – kin and non-kin, in county, over time</a:t>
            </a:r>
          </a:p>
          <a:p>
            <a:pPr lvl="1"/>
            <a:r>
              <a:rPr lang="en-US" sz="1200" dirty="0">
                <a:cs typeface="Calibri"/>
              </a:rPr>
              <a:t>14.3: </a:t>
            </a:r>
            <a:r>
              <a:rPr lang="en-US" sz="1200" b="1" dirty="0">
                <a:cs typeface="Calibri"/>
              </a:rPr>
              <a:t>Grandparents (#) responsible for own grandchildren under 18 years</a:t>
            </a:r>
          </a:p>
          <a:p>
            <a:pPr lvl="1"/>
            <a:r>
              <a:rPr lang="en-US" sz="1200" dirty="0">
                <a:cs typeface="Calibri"/>
              </a:rPr>
              <a:t>14.4:</a:t>
            </a:r>
            <a:r>
              <a:rPr lang="en-US" sz="1200" b="1" dirty="0">
                <a:cs typeface="Calibri"/>
              </a:rPr>
              <a:t> Support for Families including Kinship</a:t>
            </a:r>
          </a:p>
          <a:p>
            <a:pPr lvl="1"/>
            <a:endParaRPr lang="en-US" sz="1200" b="1" dirty="0">
              <a:solidFill>
                <a:srgbClr val="C00000"/>
              </a:solidFill>
            </a:endParaRPr>
          </a:p>
          <a:p>
            <a:pPr lvl="1"/>
            <a:endParaRPr lang="en-US" sz="1200" b="1" dirty="0">
              <a:cs typeface="Calibri"/>
            </a:endParaRPr>
          </a:p>
        </p:txBody>
      </p:sp>
      <p:pic>
        <p:nvPicPr>
          <p:cNvPr id="3" name="Picture 2" descr="Image result for atlantic county nj map">
            <a:extLst>
              <a:ext uri="{FF2B5EF4-FFF2-40B4-BE49-F238E27FC236}">
                <a16:creationId xmlns:a16="http://schemas.microsoft.com/office/drawing/2014/main" id="{7DBD3C88-B3DD-82BD-BC23-C87E924894EF}"/>
              </a:ext>
            </a:extLst>
          </p:cNvPr>
          <p:cNvPicPr/>
          <p:nvPr userDrawn="1"/>
        </p:nvPicPr>
        <p:blipFill>
          <a:blip r:embed="rId2" cstate="print">
            <a:extLst>
              <a:ext uri="{28A0092B-C50C-407E-A947-70E740481C1C}">
                <a14:useLocalDpi xmlns:a14="http://schemas.microsoft.com/office/drawing/2010/main"/>
              </a:ext>
            </a:extLst>
          </a:blip>
          <a:srcRect/>
          <a:stretch>
            <a:fillRect/>
          </a:stretch>
        </p:blipFill>
        <p:spPr bwMode="auto">
          <a:xfrm>
            <a:off x="28209" y="-105862"/>
            <a:ext cx="497987" cy="1040930"/>
          </a:xfrm>
          <a:prstGeom prst="rect">
            <a:avLst/>
          </a:prstGeom>
          <a:noFill/>
          <a:ln>
            <a:noFill/>
          </a:ln>
        </p:spPr>
      </p:pic>
    </p:spTree>
    <p:extLst>
      <p:ext uri="{BB962C8B-B14F-4D97-AF65-F5344CB8AC3E}">
        <p14:creationId xmlns:p14="http://schemas.microsoft.com/office/powerpoint/2010/main" val="155875392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4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7" name="TextBox 14">
            <a:extLst>
              <a:ext uri="{FF2B5EF4-FFF2-40B4-BE49-F238E27FC236}">
                <a16:creationId xmlns:a16="http://schemas.microsoft.com/office/drawing/2014/main" id="{2D0C92B9-331D-4D0E-9A14-FD1FB1607FE8}"/>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Atlantic</a:t>
            </a:r>
          </a:p>
          <a:p>
            <a:r>
              <a:rPr lang="en-US" dirty="0">
                <a:latin typeface="Franklin Gothic Medium Cond" panose="020B0606030402020204" pitchFamily="34" charset="0"/>
              </a:rPr>
              <a:t>County</a:t>
            </a:r>
          </a:p>
        </p:txBody>
      </p:sp>
      <p:sp>
        <p:nvSpPr>
          <p:cNvPr id="6" name="TextBox 5">
            <a:extLst>
              <a:ext uri="{FF2B5EF4-FFF2-40B4-BE49-F238E27FC236}">
                <a16:creationId xmlns:a16="http://schemas.microsoft.com/office/drawing/2014/main" id="{6E8B2B87-9F27-B32B-2415-61ECF96C2649}"/>
              </a:ext>
            </a:extLst>
          </p:cNvPr>
          <p:cNvSpPr txBox="1"/>
          <p:nvPr userDrawn="1"/>
        </p:nvSpPr>
        <p:spPr>
          <a:xfrm>
            <a:off x="3459480" y="670280"/>
            <a:ext cx="8305800" cy="2585323"/>
          </a:xfrm>
          <a:prstGeom prst="rect">
            <a:avLst/>
          </a:prstGeom>
          <a:noFill/>
        </p:spPr>
        <p:txBody>
          <a:bodyPr wrap="square" rtlCol="0">
            <a:spAutoFit/>
          </a:bodyPr>
          <a:lstStyle/>
          <a:p>
            <a:r>
              <a:rPr lang="en-US" sz="1400" b="1" dirty="0">
                <a:solidFill>
                  <a:srgbClr val="CC0000"/>
                </a:solidFill>
              </a:rPr>
              <a:t>Education:</a:t>
            </a:r>
          </a:p>
          <a:p>
            <a:pPr lvl="1"/>
            <a:r>
              <a:rPr lang="en-US" sz="1200" b="1" dirty="0">
                <a:solidFill>
                  <a:srgbClr val="C00000"/>
                </a:solidFill>
              </a:rPr>
              <a:t>New Jersey Student Learning Assessments</a:t>
            </a:r>
            <a:endParaRPr lang="en-US" sz="1200" dirty="0"/>
          </a:p>
          <a:p>
            <a:pPr lvl="1"/>
            <a:r>
              <a:rPr lang="en-US" sz="1200" dirty="0"/>
              <a:t>15.1: </a:t>
            </a:r>
            <a:r>
              <a:rPr lang="en-US" sz="1200" b="1" dirty="0"/>
              <a:t>Percentage of 3</a:t>
            </a:r>
            <a:r>
              <a:rPr lang="en-US" sz="1200" b="1" baseline="30000" dirty="0"/>
              <a:t>rd</a:t>
            </a:r>
            <a:r>
              <a:rPr lang="en-US" sz="1200" b="1" dirty="0"/>
              <a:t> graders meeting or exceeding expectations on New Jersey Student Learning Assessments, English Language Arts (by county)</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15.2: </a:t>
            </a:r>
            <a:r>
              <a:rPr lang="en-US" sz="1200" b="1" dirty="0"/>
              <a:t>Percentage of 3</a:t>
            </a:r>
            <a:r>
              <a:rPr lang="en-US" sz="1200" b="1" baseline="30000" dirty="0"/>
              <a:t>rd</a:t>
            </a:r>
            <a:r>
              <a:rPr lang="en-US" sz="1200" b="1" dirty="0"/>
              <a:t> graders meeting or exceeding expectations on New Jersey Student Learning Assessments, Mathematics (by county)</a:t>
            </a:r>
          </a:p>
          <a:p>
            <a:pPr lvl="1">
              <a:defRPr/>
            </a:pPr>
            <a:r>
              <a:rPr lang="en-US" sz="1200" b="1" dirty="0">
                <a:solidFill>
                  <a:srgbClr val="C00000"/>
                </a:solidFill>
              </a:rPr>
              <a:t>Preschool Funding</a:t>
            </a:r>
            <a:endParaRPr lang="en-US" sz="1200" dirty="0"/>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15.3: </a:t>
            </a:r>
            <a:r>
              <a:rPr lang="en-US" sz="1200" b="1" dirty="0"/>
              <a:t>State funded preschool enrollment (#) and %-change (by county)</a:t>
            </a:r>
            <a:endParaRPr lang="en-US" sz="1200" b="1" dirty="0">
              <a:cs typeface="Calibri"/>
            </a:endParaRPr>
          </a:p>
          <a:p>
            <a:endParaRPr lang="en-US" sz="1400" b="1" dirty="0">
              <a:solidFill>
                <a:srgbClr val="CC0000"/>
              </a:solidFill>
            </a:endParaRPr>
          </a:p>
          <a:p>
            <a:r>
              <a:rPr lang="en-US" sz="1400" b="1" dirty="0">
                <a:solidFill>
                  <a:srgbClr val="C00000"/>
                </a:solidFill>
              </a:rPr>
              <a:t>Advocacy</a:t>
            </a:r>
          </a:p>
          <a:p>
            <a:pPr lvl="1"/>
            <a:r>
              <a:rPr lang="en-US" sz="1200" dirty="0"/>
              <a:t>16.1: </a:t>
            </a:r>
            <a:r>
              <a:rPr lang="en-US" sz="1200" b="1" dirty="0">
                <a:cs typeface="Calibri"/>
              </a:rPr>
              <a:t>Support for Families including Kinship</a:t>
            </a:r>
          </a:p>
          <a:p>
            <a:pPr lvl="1"/>
            <a:endParaRPr lang="en-US" sz="1200" b="1" dirty="0">
              <a:solidFill>
                <a:srgbClr val="C00000"/>
              </a:solidFill>
            </a:endParaRPr>
          </a:p>
          <a:p>
            <a:pPr lvl="1"/>
            <a:endParaRPr lang="en-US" sz="1200" b="1" dirty="0">
              <a:cs typeface="Calibri"/>
            </a:endParaRPr>
          </a:p>
        </p:txBody>
      </p:sp>
      <p:pic>
        <p:nvPicPr>
          <p:cNvPr id="3" name="Picture 2" descr="Image result for atlantic county nj map">
            <a:extLst>
              <a:ext uri="{FF2B5EF4-FFF2-40B4-BE49-F238E27FC236}">
                <a16:creationId xmlns:a16="http://schemas.microsoft.com/office/drawing/2014/main" id="{5760F7A9-E651-0494-1D4E-79180BF927AA}"/>
              </a:ext>
            </a:extLst>
          </p:cNvPr>
          <p:cNvPicPr/>
          <p:nvPr userDrawn="1"/>
        </p:nvPicPr>
        <p:blipFill>
          <a:blip r:embed="rId2" cstate="print">
            <a:extLst>
              <a:ext uri="{28A0092B-C50C-407E-A947-70E740481C1C}">
                <a14:useLocalDpi xmlns:a14="http://schemas.microsoft.com/office/drawing/2010/main"/>
              </a:ext>
            </a:extLst>
          </a:blip>
          <a:srcRect/>
          <a:stretch>
            <a:fillRect/>
          </a:stretch>
        </p:blipFill>
        <p:spPr bwMode="auto">
          <a:xfrm>
            <a:off x="28209" y="-105862"/>
            <a:ext cx="497987" cy="1040930"/>
          </a:xfrm>
          <a:prstGeom prst="rect">
            <a:avLst/>
          </a:prstGeom>
          <a:noFill/>
          <a:ln>
            <a:noFill/>
          </a:ln>
        </p:spPr>
      </p:pic>
    </p:spTree>
    <p:extLst>
      <p:ext uri="{BB962C8B-B14F-4D97-AF65-F5344CB8AC3E}">
        <p14:creationId xmlns:p14="http://schemas.microsoft.com/office/powerpoint/2010/main" val="394899286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6" name="TextBox 14">
            <a:extLst>
              <a:ext uri="{FF2B5EF4-FFF2-40B4-BE49-F238E27FC236}">
                <a16:creationId xmlns:a16="http://schemas.microsoft.com/office/drawing/2014/main" id="{2D0C92B9-331D-4D0E-9A14-FD1FB1607FE8}"/>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Atlantic</a:t>
            </a:r>
          </a:p>
          <a:p>
            <a:r>
              <a:rPr lang="en-US" dirty="0">
                <a:latin typeface="Franklin Gothic Medium Cond" panose="020B0606030402020204" pitchFamily="34" charset="0"/>
              </a:rPr>
              <a:t>County</a:t>
            </a:r>
          </a:p>
        </p:txBody>
      </p:sp>
      <p:pic>
        <p:nvPicPr>
          <p:cNvPr id="3" name="Picture 2" descr="Image result for atlantic county nj map">
            <a:extLst>
              <a:ext uri="{FF2B5EF4-FFF2-40B4-BE49-F238E27FC236}">
                <a16:creationId xmlns:a16="http://schemas.microsoft.com/office/drawing/2014/main" id="{EECEB9F9-C047-CF3D-EFC5-ED3F30E2DBC2}"/>
              </a:ext>
            </a:extLst>
          </p:cNvPr>
          <p:cNvPicPr/>
          <p:nvPr userDrawn="1"/>
        </p:nvPicPr>
        <p:blipFill>
          <a:blip r:embed="rId2" cstate="print">
            <a:extLst>
              <a:ext uri="{28A0092B-C50C-407E-A947-70E740481C1C}">
                <a14:useLocalDpi xmlns:a14="http://schemas.microsoft.com/office/drawing/2010/main"/>
              </a:ext>
            </a:extLst>
          </a:blip>
          <a:srcRect/>
          <a:stretch>
            <a:fillRect/>
          </a:stretch>
        </p:blipFill>
        <p:spPr bwMode="auto">
          <a:xfrm>
            <a:off x="28209" y="-105862"/>
            <a:ext cx="497987" cy="1040930"/>
          </a:xfrm>
          <a:prstGeom prst="rect">
            <a:avLst/>
          </a:prstGeom>
          <a:noFill/>
          <a:ln>
            <a:noFill/>
          </a:ln>
        </p:spPr>
      </p:pic>
    </p:spTree>
    <p:extLst>
      <p:ext uri="{BB962C8B-B14F-4D97-AF65-F5344CB8AC3E}">
        <p14:creationId xmlns:p14="http://schemas.microsoft.com/office/powerpoint/2010/main" val="350944463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14">
            <a:extLst>
              <a:ext uri="{FF2B5EF4-FFF2-40B4-BE49-F238E27FC236}">
                <a16:creationId xmlns:a16="http://schemas.microsoft.com/office/drawing/2014/main" id="{2D0C92B9-331D-4D0E-9A14-FD1FB1607FE8}"/>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Atlantic</a:t>
            </a:r>
          </a:p>
          <a:p>
            <a:r>
              <a:rPr lang="en-US" dirty="0">
                <a:latin typeface="Franklin Gothic Medium Cond" panose="020B0606030402020204" pitchFamily="34" charset="0"/>
              </a:rPr>
              <a:t>County</a:t>
            </a:r>
          </a:p>
        </p:txBody>
      </p:sp>
      <p:pic>
        <p:nvPicPr>
          <p:cNvPr id="3" name="Picture 2" descr="Image result for atlantic county nj map">
            <a:extLst>
              <a:ext uri="{FF2B5EF4-FFF2-40B4-BE49-F238E27FC236}">
                <a16:creationId xmlns:a16="http://schemas.microsoft.com/office/drawing/2014/main" id="{3D578280-D06D-3152-75F7-EB16DF9D3EBF}"/>
              </a:ext>
            </a:extLst>
          </p:cNvPr>
          <p:cNvPicPr/>
          <p:nvPr userDrawn="1"/>
        </p:nvPicPr>
        <p:blipFill>
          <a:blip r:embed="rId2" cstate="print">
            <a:extLst>
              <a:ext uri="{28A0092B-C50C-407E-A947-70E740481C1C}">
                <a14:useLocalDpi xmlns:a14="http://schemas.microsoft.com/office/drawing/2010/main"/>
              </a:ext>
            </a:extLst>
          </a:blip>
          <a:srcRect/>
          <a:stretch>
            <a:fillRect/>
          </a:stretch>
        </p:blipFill>
        <p:spPr bwMode="auto">
          <a:xfrm>
            <a:off x="28209" y="-105862"/>
            <a:ext cx="497987" cy="1040930"/>
          </a:xfrm>
          <a:prstGeom prst="rect">
            <a:avLst/>
          </a:prstGeom>
          <a:noFill/>
          <a:ln>
            <a:noFill/>
          </a:ln>
        </p:spPr>
      </p:pic>
    </p:spTree>
    <p:extLst>
      <p:ext uri="{BB962C8B-B14F-4D97-AF65-F5344CB8AC3E}">
        <p14:creationId xmlns:p14="http://schemas.microsoft.com/office/powerpoint/2010/main" val="369390128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14">
            <a:extLst>
              <a:ext uri="{FF2B5EF4-FFF2-40B4-BE49-F238E27FC236}">
                <a16:creationId xmlns:a16="http://schemas.microsoft.com/office/drawing/2014/main" id="{2D0C92B9-331D-4D0E-9A14-FD1FB1607FE8}"/>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Atlantic</a:t>
            </a:r>
          </a:p>
          <a:p>
            <a:r>
              <a:rPr lang="en-US" dirty="0">
                <a:latin typeface="Franklin Gothic Medium Cond" panose="020B0606030402020204" pitchFamily="34" charset="0"/>
              </a:rPr>
              <a:t>County</a:t>
            </a:r>
          </a:p>
        </p:txBody>
      </p:sp>
      <p:pic>
        <p:nvPicPr>
          <p:cNvPr id="3" name="Picture 2" descr="Image result for atlantic county nj map">
            <a:extLst>
              <a:ext uri="{FF2B5EF4-FFF2-40B4-BE49-F238E27FC236}">
                <a16:creationId xmlns:a16="http://schemas.microsoft.com/office/drawing/2014/main" id="{FFD9095D-C118-3BDB-C034-4FBA31102CD8}"/>
              </a:ext>
            </a:extLst>
          </p:cNvPr>
          <p:cNvPicPr/>
          <p:nvPr userDrawn="1"/>
        </p:nvPicPr>
        <p:blipFill>
          <a:blip r:embed="rId2" cstate="print">
            <a:extLst>
              <a:ext uri="{28A0092B-C50C-407E-A947-70E740481C1C}">
                <a14:useLocalDpi xmlns:a14="http://schemas.microsoft.com/office/drawing/2010/main"/>
              </a:ext>
            </a:extLst>
          </a:blip>
          <a:srcRect/>
          <a:stretch>
            <a:fillRect/>
          </a:stretch>
        </p:blipFill>
        <p:spPr bwMode="auto">
          <a:xfrm>
            <a:off x="28209" y="-105862"/>
            <a:ext cx="497987" cy="1040930"/>
          </a:xfrm>
          <a:prstGeom prst="rect">
            <a:avLst/>
          </a:prstGeom>
          <a:noFill/>
          <a:ln>
            <a:noFill/>
          </a:ln>
        </p:spPr>
      </p:pic>
    </p:spTree>
    <p:extLst>
      <p:ext uri="{BB962C8B-B14F-4D97-AF65-F5344CB8AC3E}">
        <p14:creationId xmlns:p14="http://schemas.microsoft.com/office/powerpoint/2010/main" val="79365796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7" name="Rectangle 6">
            <a:extLst>
              <a:ext uri="{FF2B5EF4-FFF2-40B4-BE49-F238E27FC236}">
                <a16:creationId xmlns:a16="http://schemas.microsoft.com/office/drawing/2014/main" id="{907F832F-DBC0-4F1C-9100-237B0BE509F8}"/>
              </a:ext>
            </a:extLst>
          </p:cNvPr>
          <p:cNvSpPr/>
          <p:nvPr userDrawn="1"/>
        </p:nvSpPr>
        <p:spPr>
          <a:xfrm>
            <a:off x="8001000" y="640080"/>
            <a:ext cx="3886200" cy="5577840"/>
          </a:xfrm>
          <a:prstGeom prst="rect">
            <a:avLst/>
          </a:prstGeom>
        </p:spPr>
        <p:txBody>
          <a:bodyPr wrap="square">
            <a:noAutofit/>
          </a:bodyPr>
          <a:lstStyle/>
          <a:p>
            <a:endParaRPr lang="en-US" sz="1400" dirty="0">
              <a:latin typeface="Franklin Gothic Medium" panose="020B0603020102020204" pitchFamily="34" charset="0"/>
            </a:endParaRPr>
          </a:p>
        </p:txBody>
      </p:sp>
      <p:sp>
        <p:nvSpPr>
          <p:cNvPr id="8" name="TextBox 7">
            <a:extLst>
              <a:ext uri="{FF2B5EF4-FFF2-40B4-BE49-F238E27FC236}">
                <a16:creationId xmlns:a16="http://schemas.microsoft.com/office/drawing/2014/main" id="{BAB4CE7F-09EF-441C-952D-B65CB5883507}"/>
              </a:ext>
            </a:extLst>
          </p:cNvPr>
          <p:cNvSpPr txBox="1"/>
          <p:nvPr userDrawn="1"/>
        </p:nvSpPr>
        <p:spPr>
          <a:xfrm>
            <a:off x="152400" y="2590800"/>
            <a:ext cx="2819400" cy="1077218"/>
          </a:xfrm>
          <a:prstGeom prst="rect">
            <a:avLst/>
          </a:prstGeom>
          <a:noFill/>
        </p:spPr>
        <p:txBody>
          <a:bodyPr wrap="square" rtlCol="0">
            <a:spAutoFit/>
          </a:bodyPr>
          <a:lstStyle/>
          <a:p>
            <a:pPr algn="ctr"/>
            <a:r>
              <a:rPr lang="en-US" sz="4000" dirty="0">
                <a:solidFill>
                  <a:schemeClr val="bg1"/>
                </a:solidFill>
                <a:latin typeface="Franklin Gothic Demi" panose="020B0703020102020204" pitchFamily="34" charset="0"/>
              </a:rPr>
              <a:t>Resources</a:t>
            </a:r>
          </a:p>
          <a:p>
            <a:pPr algn="ctr"/>
            <a:endParaRPr lang="en-US" sz="2400" dirty="0">
              <a:solidFill>
                <a:schemeClr val="bg1"/>
              </a:solidFill>
              <a:latin typeface="Franklin Gothic Demi" panose="020B0703020102020204" pitchFamily="34" charset="0"/>
            </a:endParaRPr>
          </a:p>
        </p:txBody>
      </p:sp>
      <p:sp>
        <p:nvSpPr>
          <p:cNvPr id="9" name="TextBox 14">
            <a:extLst>
              <a:ext uri="{FF2B5EF4-FFF2-40B4-BE49-F238E27FC236}">
                <a16:creationId xmlns:a16="http://schemas.microsoft.com/office/drawing/2014/main" id="{2D0C92B9-331D-4D0E-9A14-FD1FB1607FE8}"/>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err="1">
                <a:latin typeface="Franklin Gothic Medium Cond" panose="020B0606030402020204" pitchFamily="34" charset="0"/>
              </a:rPr>
              <a:t>AtlanticCounty</a:t>
            </a:r>
            <a:endParaRPr lang="en-US" dirty="0">
              <a:latin typeface="Franklin Gothic Medium Cond" panose="020B0606030402020204" pitchFamily="34" charset="0"/>
            </a:endParaRPr>
          </a:p>
        </p:txBody>
      </p:sp>
      <p:pic>
        <p:nvPicPr>
          <p:cNvPr id="3" name="Picture 2" descr="Image result for atlantic county nj map">
            <a:extLst>
              <a:ext uri="{FF2B5EF4-FFF2-40B4-BE49-F238E27FC236}">
                <a16:creationId xmlns:a16="http://schemas.microsoft.com/office/drawing/2014/main" id="{26DCCE8B-DFEE-64E2-A899-BAC325D02C6C}"/>
              </a:ext>
            </a:extLst>
          </p:cNvPr>
          <p:cNvPicPr/>
          <p:nvPr userDrawn="1"/>
        </p:nvPicPr>
        <p:blipFill>
          <a:blip r:embed="rId2" cstate="print">
            <a:extLst>
              <a:ext uri="{28A0092B-C50C-407E-A947-70E740481C1C}">
                <a14:useLocalDpi xmlns:a14="http://schemas.microsoft.com/office/drawing/2010/main"/>
              </a:ext>
            </a:extLst>
          </a:blip>
          <a:srcRect/>
          <a:stretch>
            <a:fillRect/>
          </a:stretch>
        </p:blipFill>
        <p:spPr bwMode="auto">
          <a:xfrm>
            <a:off x="28209" y="-105862"/>
            <a:ext cx="497987" cy="1040930"/>
          </a:xfrm>
          <a:prstGeom prst="rect">
            <a:avLst/>
          </a:prstGeom>
          <a:noFill/>
          <a:ln>
            <a:noFill/>
          </a:ln>
        </p:spPr>
      </p:pic>
    </p:spTree>
    <p:extLst>
      <p:ext uri="{BB962C8B-B14F-4D97-AF65-F5344CB8AC3E}">
        <p14:creationId xmlns:p14="http://schemas.microsoft.com/office/powerpoint/2010/main" val="282820371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66F5C736-7B9D-4255-9FEB-812A5C0ED28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7999"/>
          </a:xfrm>
          <a:prstGeom prst="rect">
            <a:avLst/>
          </a:prstGeom>
        </p:spPr>
      </p:pic>
      <p:pic>
        <p:nvPicPr>
          <p:cNvPr id="5" name="Picture 4">
            <a:extLst>
              <a:ext uri="{FF2B5EF4-FFF2-40B4-BE49-F238E27FC236}">
                <a16:creationId xmlns:a16="http://schemas.microsoft.com/office/drawing/2014/main" id="{E4ED2AF9-EB43-481C-A4B7-8CF909541BDA}"/>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81000" y="762000"/>
            <a:ext cx="4724400" cy="1853345"/>
          </a:xfrm>
          <a:prstGeom prst="roundRect">
            <a:avLst>
              <a:gd name="adj" fmla="val 4167"/>
            </a:avLst>
          </a:prstGeom>
          <a:solidFill>
            <a:srgbClr val="FFFFFF"/>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8A96A795-3F03-460A-B082-A81FDABD525D}"/>
              </a:ext>
            </a:extLst>
          </p:cNvPr>
          <p:cNvSpPr txBox="1"/>
          <p:nvPr userDrawn="1"/>
        </p:nvSpPr>
        <p:spPr>
          <a:xfrm>
            <a:off x="2023356" y="1334729"/>
            <a:ext cx="2903598" cy="707886"/>
          </a:xfrm>
          <a:prstGeom prst="rect">
            <a:avLst/>
          </a:prstGeom>
          <a:noFill/>
        </p:spPr>
        <p:txBody>
          <a:bodyPr wrap="square" rtlCol="0">
            <a:spAutoFit/>
          </a:bodyPr>
          <a:lstStyle/>
          <a:p>
            <a:r>
              <a:rPr lang="en-US" sz="4000" b="1" dirty="0">
                <a:latin typeface="Franklin Gothic Medium Cond" panose="020B0606030402020204" pitchFamily="34" charset="0"/>
              </a:rPr>
              <a:t>Demographics</a:t>
            </a:r>
          </a:p>
        </p:txBody>
      </p:sp>
      <p:pic>
        <p:nvPicPr>
          <p:cNvPr id="2" name="Picture 1" descr="Image result for atlantic county nj map">
            <a:extLst>
              <a:ext uri="{FF2B5EF4-FFF2-40B4-BE49-F238E27FC236}">
                <a16:creationId xmlns:a16="http://schemas.microsoft.com/office/drawing/2014/main" id="{C731D62B-C42F-6BE0-091D-97D66E258C0D}"/>
              </a:ext>
            </a:extLst>
          </p:cNvPr>
          <p:cNvPicPr/>
          <p:nvPr userDrawn="1"/>
        </p:nvPicPr>
        <p:blipFill>
          <a:blip r:embed="rId4" cstate="print">
            <a:extLst>
              <a:ext uri="{28A0092B-C50C-407E-A947-70E740481C1C}">
                <a14:useLocalDpi xmlns:a14="http://schemas.microsoft.com/office/drawing/2010/main"/>
              </a:ext>
            </a:extLst>
          </a:blip>
          <a:srcRect/>
          <a:stretch>
            <a:fillRect/>
          </a:stretch>
        </p:blipFill>
        <p:spPr bwMode="auto">
          <a:xfrm>
            <a:off x="938644" y="968019"/>
            <a:ext cx="919119" cy="1441305"/>
          </a:xfrm>
          <a:prstGeom prst="rect">
            <a:avLst/>
          </a:prstGeom>
          <a:noFill/>
          <a:ln>
            <a:noFill/>
          </a:ln>
        </p:spPr>
      </p:pic>
    </p:spTree>
    <p:extLst>
      <p:ext uri="{BB962C8B-B14F-4D97-AF65-F5344CB8AC3E}">
        <p14:creationId xmlns:p14="http://schemas.microsoft.com/office/powerpoint/2010/main" val="377924465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4DFEB5E9-D863-4DBD-A441-5AC2C6F3E5F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6571"/>
          </a:xfrm>
          <a:prstGeom prst="rect">
            <a:avLst/>
          </a:prstGeom>
        </p:spPr>
      </p:pic>
      <p:pic>
        <p:nvPicPr>
          <p:cNvPr id="6" name="Picture 5">
            <a:extLst>
              <a:ext uri="{FF2B5EF4-FFF2-40B4-BE49-F238E27FC236}">
                <a16:creationId xmlns:a16="http://schemas.microsoft.com/office/drawing/2014/main" id="{096FD732-0D57-4579-8587-1B79102606D9}"/>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010400" y="42672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7" name="TextBox 6">
            <a:extLst>
              <a:ext uri="{FF2B5EF4-FFF2-40B4-BE49-F238E27FC236}">
                <a16:creationId xmlns:a16="http://schemas.microsoft.com/office/drawing/2014/main" id="{23C5A339-472B-49F0-8F52-53CE7CD69210}"/>
              </a:ext>
            </a:extLst>
          </p:cNvPr>
          <p:cNvSpPr txBox="1"/>
          <p:nvPr userDrawn="1"/>
        </p:nvSpPr>
        <p:spPr>
          <a:xfrm>
            <a:off x="8686800" y="4741430"/>
            <a:ext cx="2903598" cy="830997"/>
          </a:xfrm>
          <a:prstGeom prst="rect">
            <a:avLst/>
          </a:prstGeom>
          <a:noFill/>
        </p:spPr>
        <p:txBody>
          <a:bodyPr wrap="square" rtlCol="0">
            <a:spAutoFit/>
          </a:bodyPr>
          <a:lstStyle/>
          <a:p>
            <a:r>
              <a:rPr lang="en-US" sz="4800" b="1" dirty="0">
                <a:latin typeface="Franklin Gothic Medium Cond" panose="020B0606030402020204" pitchFamily="34" charset="0"/>
              </a:rPr>
              <a:t>Economics</a:t>
            </a:r>
          </a:p>
        </p:txBody>
      </p:sp>
      <p:pic>
        <p:nvPicPr>
          <p:cNvPr id="3" name="Picture 2" descr="Image result for atlantic county nj map">
            <a:extLst>
              <a:ext uri="{FF2B5EF4-FFF2-40B4-BE49-F238E27FC236}">
                <a16:creationId xmlns:a16="http://schemas.microsoft.com/office/drawing/2014/main" id="{B1D7BBF4-E201-99FB-1B92-D8C7112BE96F}"/>
              </a:ext>
            </a:extLst>
          </p:cNvPr>
          <p:cNvPicPr/>
          <p:nvPr userDrawn="1"/>
        </p:nvPicPr>
        <p:blipFill>
          <a:blip r:embed="rId4" cstate="print">
            <a:extLst>
              <a:ext uri="{28A0092B-C50C-407E-A947-70E740481C1C}">
                <a14:useLocalDpi xmlns:a14="http://schemas.microsoft.com/office/drawing/2010/main"/>
              </a:ext>
            </a:extLst>
          </a:blip>
          <a:srcRect/>
          <a:stretch>
            <a:fillRect/>
          </a:stretch>
        </p:blipFill>
        <p:spPr bwMode="auto">
          <a:xfrm>
            <a:off x="7605836" y="4473219"/>
            <a:ext cx="919119" cy="1441305"/>
          </a:xfrm>
          <a:prstGeom prst="rect">
            <a:avLst/>
          </a:prstGeom>
          <a:noFill/>
          <a:ln>
            <a:noFill/>
          </a:ln>
        </p:spPr>
      </p:pic>
    </p:spTree>
    <p:extLst>
      <p:ext uri="{BB962C8B-B14F-4D97-AF65-F5344CB8AC3E}">
        <p14:creationId xmlns:p14="http://schemas.microsoft.com/office/powerpoint/2010/main" val="269513184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4DFEB5E9-D863-4DBD-A441-5AC2C6F3E5F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6571"/>
          </a:xfrm>
          <a:prstGeom prst="rect">
            <a:avLst/>
          </a:prstGeom>
        </p:spPr>
      </p:pic>
      <p:grpSp>
        <p:nvGrpSpPr>
          <p:cNvPr id="5" name="Group 4">
            <a:extLst>
              <a:ext uri="{FF2B5EF4-FFF2-40B4-BE49-F238E27FC236}">
                <a16:creationId xmlns:a16="http://schemas.microsoft.com/office/drawing/2014/main" id="{1BCAB8D9-F799-4AEF-B933-AE1AD8F92648}"/>
              </a:ext>
            </a:extLst>
          </p:cNvPr>
          <p:cNvGrpSpPr/>
          <p:nvPr userDrawn="1"/>
        </p:nvGrpSpPr>
        <p:grpSpPr>
          <a:xfrm>
            <a:off x="609600" y="304800"/>
            <a:ext cx="4731099" cy="1853345"/>
            <a:chOff x="493293" y="804872"/>
            <a:chExt cx="4731099" cy="1853345"/>
          </a:xfrm>
        </p:grpSpPr>
        <p:pic>
          <p:nvPicPr>
            <p:cNvPr id="6" name="Picture 5">
              <a:extLst>
                <a:ext uri="{FF2B5EF4-FFF2-40B4-BE49-F238E27FC236}">
                  <a16:creationId xmlns:a16="http://schemas.microsoft.com/office/drawing/2014/main" id="{FBD6BB86-332A-4B62-8B32-15D760BE5F9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93293" y="804872"/>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8">
              <a:extLst>
                <a:ext uri="{FF2B5EF4-FFF2-40B4-BE49-F238E27FC236}">
                  <a16:creationId xmlns:a16="http://schemas.microsoft.com/office/drawing/2014/main" id="{730F6C09-9FE9-4F9C-975D-75B41ED275CB}"/>
                </a:ext>
              </a:extLst>
            </p:cNvPr>
            <p:cNvSpPr txBox="1"/>
            <p:nvPr/>
          </p:nvSpPr>
          <p:spPr>
            <a:xfrm>
              <a:off x="2176392" y="881833"/>
              <a:ext cx="3048000" cy="769441"/>
            </a:xfrm>
            <a:prstGeom prst="rect">
              <a:avLst/>
            </a:prstGeom>
            <a:noFill/>
          </p:spPr>
          <p:txBody>
            <a:bodyPr wrap="square" rtlCol="0">
              <a:spAutoFit/>
            </a:bodyPr>
            <a:lstStyle/>
            <a:p>
              <a:r>
                <a:rPr lang="en-US" sz="4400" b="1" dirty="0">
                  <a:latin typeface="Franklin Gothic Medium Cond" panose="020B0606030402020204" pitchFamily="34" charset="0"/>
                </a:rPr>
                <a:t>Cost of Living</a:t>
              </a:r>
            </a:p>
          </p:txBody>
        </p:sp>
      </p:grpSp>
      <p:pic>
        <p:nvPicPr>
          <p:cNvPr id="2" name="Picture 1" descr="Image result for atlantic county nj map">
            <a:extLst>
              <a:ext uri="{FF2B5EF4-FFF2-40B4-BE49-F238E27FC236}">
                <a16:creationId xmlns:a16="http://schemas.microsoft.com/office/drawing/2014/main" id="{39C9687A-2E84-5F2B-C0F1-F4090016E9DD}"/>
              </a:ext>
            </a:extLst>
          </p:cNvPr>
          <p:cNvPicPr/>
          <p:nvPr userDrawn="1"/>
        </p:nvPicPr>
        <p:blipFill>
          <a:blip r:embed="rId4" cstate="print">
            <a:extLst>
              <a:ext uri="{28A0092B-C50C-407E-A947-70E740481C1C}">
                <a14:useLocalDpi xmlns:a14="http://schemas.microsoft.com/office/drawing/2010/main"/>
              </a:ext>
            </a:extLst>
          </a:blip>
          <a:srcRect/>
          <a:stretch>
            <a:fillRect/>
          </a:stretch>
        </p:blipFill>
        <p:spPr bwMode="auto">
          <a:xfrm>
            <a:off x="1068780" y="430549"/>
            <a:ext cx="919119" cy="1441305"/>
          </a:xfrm>
          <a:prstGeom prst="rect">
            <a:avLst/>
          </a:prstGeom>
          <a:noFill/>
          <a:ln>
            <a:noFill/>
          </a:ln>
        </p:spPr>
      </p:pic>
    </p:spTree>
    <p:extLst>
      <p:ext uri="{BB962C8B-B14F-4D97-AF65-F5344CB8AC3E}">
        <p14:creationId xmlns:p14="http://schemas.microsoft.com/office/powerpoint/2010/main" val="403238994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2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4DFEB5E9-D863-4DBD-A441-5AC2C6F3E5F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6571"/>
          </a:xfrm>
          <a:prstGeom prst="rect">
            <a:avLst/>
          </a:prstGeom>
        </p:spPr>
      </p:pic>
      <p:grpSp>
        <p:nvGrpSpPr>
          <p:cNvPr id="5" name="Group 4">
            <a:extLst>
              <a:ext uri="{FF2B5EF4-FFF2-40B4-BE49-F238E27FC236}">
                <a16:creationId xmlns:a16="http://schemas.microsoft.com/office/drawing/2014/main" id="{1BCAB8D9-F799-4AEF-B933-AE1AD8F92648}"/>
              </a:ext>
            </a:extLst>
          </p:cNvPr>
          <p:cNvGrpSpPr/>
          <p:nvPr userDrawn="1"/>
        </p:nvGrpSpPr>
        <p:grpSpPr>
          <a:xfrm>
            <a:off x="609600" y="304800"/>
            <a:ext cx="4731099" cy="1853345"/>
            <a:chOff x="493293" y="804872"/>
            <a:chExt cx="4731099" cy="1853345"/>
          </a:xfrm>
        </p:grpSpPr>
        <p:pic>
          <p:nvPicPr>
            <p:cNvPr id="6" name="Picture 5">
              <a:extLst>
                <a:ext uri="{FF2B5EF4-FFF2-40B4-BE49-F238E27FC236}">
                  <a16:creationId xmlns:a16="http://schemas.microsoft.com/office/drawing/2014/main" id="{FBD6BB86-332A-4B62-8B32-15D760BE5F9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93293" y="804872"/>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8">
              <a:extLst>
                <a:ext uri="{FF2B5EF4-FFF2-40B4-BE49-F238E27FC236}">
                  <a16:creationId xmlns:a16="http://schemas.microsoft.com/office/drawing/2014/main" id="{730F6C09-9FE9-4F9C-975D-75B41ED275CB}"/>
                </a:ext>
              </a:extLst>
            </p:cNvPr>
            <p:cNvSpPr txBox="1"/>
            <p:nvPr/>
          </p:nvSpPr>
          <p:spPr>
            <a:xfrm>
              <a:off x="2176392" y="881833"/>
              <a:ext cx="3048000" cy="769441"/>
            </a:xfrm>
            <a:prstGeom prst="rect">
              <a:avLst/>
            </a:prstGeom>
            <a:noFill/>
          </p:spPr>
          <p:txBody>
            <a:bodyPr wrap="square" rtlCol="0">
              <a:spAutoFit/>
            </a:bodyPr>
            <a:lstStyle/>
            <a:p>
              <a:r>
                <a:rPr lang="en-US" sz="4400" b="1" dirty="0">
                  <a:latin typeface="Franklin Gothic Medium Cond" panose="020B0606030402020204" pitchFamily="34" charset="0"/>
                </a:rPr>
                <a:t>Income</a:t>
              </a:r>
            </a:p>
          </p:txBody>
        </p:sp>
      </p:grpSp>
      <p:pic>
        <p:nvPicPr>
          <p:cNvPr id="2" name="Picture 1" descr="Image result for atlantic county nj map">
            <a:extLst>
              <a:ext uri="{FF2B5EF4-FFF2-40B4-BE49-F238E27FC236}">
                <a16:creationId xmlns:a16="http://schemas.microsoft.com/office/drawing/2014/main" id="{4A341C21-CBBA-91FF-7826-8682D13A672D}"/>
              </a:ext>
            </a:extLst>
          </p:cNvPr>
          <p:cNvPicPr/>
          <p:nvPr userDrawn="1"/>
        </p:nvPicPr>
        <p:blipFill>
          <a:blip r:embed="rId4" cstate="print">
            <a:extLst>
              <a:ext uri="{28A0092B-C50C-407E-A947-70E740481C1C}">
                <a14:useLocalDpi xmlns:a14="http://schemas.microsoft.com/office/drawing/2010/main"/>
              </a:ext>
            </a:extLst>
          </a:blip>
          <a:srcRect/>
          <a:stretch>
            <a:fillRect/>
          </a:stretch>
        </p:blipFill>
        <p:spPr bwMode="auto">
          <a:xfrm>
            <a:off x="1068780" y="463695"/>
            <a:ext cx="919119" cy="1441305"/>
          </a:xfrm>
          <a:prstGeom prst="rect">
            <a:avLst/>
          </a:prstGeom>
          <a:noFill/>
          <a:ln>
            <a:noFill/>
          </a:ln>
        </p:spPr>
      </p:pic>
    </p:spTree>
    <p:extLst>
      <p:ext uri="{BB962C8B-B14F-4D97-AF65-F5344CB8AC3E}">
        <p14:creationId xmlns:p14="http://schemas.microsoft.com/office/powerpoint/2010/main" val="424237600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10A454A9-238E-4A74-AD74-765825DCFBF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7999"/>
          </a:xfrm>
          <a:prstGeom prst="rect">
            <a:avLst/>
          </a:prstGeom>
        </p:spPr>
      </p:pic>
      <p:pic>
        <p:nvPicPr>
          <p:cNvPr id="5" name="Picture 4">
            <a:extLst>
              <a:ext uri="{FF2B5EF4-FFF2-40B4-BE49-F238E27FC236}">
                <a16:creationId xmlns:a16="http://schemas.microsoft.com/office/drawing/2014/main" id="{96A4FB32-C435-4263-9524-1BB0A1C84F0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733800" y="2502327"/>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13">
            <a:extLst>
              <a:ext uri="{FF2B5EF4-FFF2-40B4-BE49-F238E27FC236}">
                <a16:creationId xmlns:a16="http://schemas.microsoft.com/office/drawing/2014/main" id="{3AF40970-FD84-481C-B0CF-4079892F9B0E}"/>
              </a:ext>
            </a:extLst>
          </p:cNvPr>
          <p:cNvSpPr txBox="1"/>
          <p:nvPr userDrawn="1"/>
        </p:nvSpPr>
        <p:spPr>
          <a:xfrm>
            <a:off x="5392560" y="2828834"/>
            <a:ext cx="2996282" cy="110799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6600" b="1" dirty="0">
                <a:latin typeface="Franklin Gothic Medium Cond" panose="020B0606030402020204" pitchFamily="34" charset="0"/>
              </a:rPr>
              <a:t>Housing</a:t>
            </a:r>
          </a:p>
        </p:txBody>
      </p:sp>
      <p:sp>
        <p:nvSpPr>
          <p:cNvPr id="7" name="TextBox 6">
            <a:extLst>
              <a:ext uri="{FF2B5EF4-FFF2-40B4-BE49-F238E27FC236}">
                <a16:creationId xmlns:a16="http://schemas.microsoft.com/office/drawing/2014/main" id="{00A02C48-69DB-42D2-83C3-681895ACF4BC}"/>
              </a:ext>
            </a:extLst>
          </p:cNvPr>
          <p:cNvSpPr txBox="1"/>
          <p:nvPr userDrawn="1"/>
        </p:nvSpPr>
        <p:spPr>
          <a:xfrm>
            <a:off x="5236780" y="3870435"/>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2" name="Picture 1" descr="Image result for atlantic county nj map">
            <a:extLst>
              <a:ext uri="{FF2B5EF4-FFF2-40B4-BE49-F238E27FC236}">
                <a16:creationId xmlns:a16="http://schemas.microsoft.com/office/drawing/2014/main" id="{B8750AF7-2C81-A7E4-2B24-82ADA8C0AD22}"/>
              </a:ext>
            </a:extLst>
          </p:cNvPr>
          <p:cNvPicPr/>
          <p:nvPr userDrawn="1"/>
        </p:nvPicPr>
        <p:blipFill>
          <a:blip r:embed="rId4" cstate="print">
            <a:extLst>
              <a:ext uri="{28A0092B-C50C-407E-A947-70E740481C1C}">
                <a14:useLocalDpi xmlns:a14="http://schemas.microsoft.com/office/drawing/2010/main"/>
              </a:ext>
            </a:extLst>
          </a:blip>
          <a:srcRect/>
          <a:stretch>
            <a:fillRect/>
          </a:stretch>
        </p:blipFill>
        <p:spPr bwMode="auto">
          <a:xfrm>
            <a:off x="4285443" y="2708346"/>
            <a:ext cx="919119" cy="1441305"/>
          </a:xfrm>
          <a:prstGeom prst="rect">
            <a:avLst/>
          </a:prstGeom>
          <a:noFill/>
          <a:ln>
            <a:noFill/>
          </a:ln>
        </p:spPr>
      </p:pic>
    </p:spTree>
    <p:extLst>
      <p:ext uri="{BB962C8B-B14F-4D97-AF65-F5344CB8AC3E}">
        <p14:creationId xmlns:p14="http://schemas.microsoft.com/office/powerpoint/2010/main" val="254901003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8" name="Picture 7">
            <a:extLst>
              <a:ext uri="{FF2B5EF4-FFF2-40B4-BE49-F238E27FC236}">
                <a16:creationId xmlns:a16="http://schemas.microsoft.com/office/drawing/2014/main" id="{8AF24986-9BC6-4E38-90AB-8C3EE257C398}"/>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9" name="Picture 8">
            <a:extLst>
              <a:ext uri="{FF2B5EF4-FFF2-40B4-BE49-F238E27FC236}">
                <a16:creationId xmlns:a16="http://schemas.microsoft.com/office/drawing/2014/main" id="{AC3DE73D-58F9-4298-90C0-3FE3763E4E1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33400" y="3810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3EB612EC-87F9-4494-B2CC-1CB03AAF0513}"/>
              </a:ext>
            </a:extLst>
          </p:cNvPr>
          <p:cNvSpPr txBox="1"/>
          <p:nvPr userDrawn="1"/>
        </p:nvSpPr>
        <p:spPr>
          <a:xfrm>
            <a:off x="2249099" y="754603"/>
            <a:ext cx="3008701" cy="1046440"/>
          </a:xfrm>
          <a:prstGeom prst="rect">
            <a:avLst/>
          </a:prstGeom>
          <a:noFill/>
        </p:spPr>
        <p:txBody>
          <a:bodyPr wrap="square" rtlCol="0" anchor="t">
            <a:spAutoFit/>
          </a:bodyPr>
          <a:lstStyle/>
          <a:p>
            <a:r>
              <a:rPr lang="en-US" sz="4800" b="1" dirty="0">
                <a:latin typeface="Franklin Gothic Medium Cond"/>
              </a:rPr>
              <a:t>Food</a:t>
            </a:r>
          </a:p>
          <a:p>
            <a:r>
              <a:rPr lang="en-US" sz="1400" dirty="0">
                <a:solidFill>
                  <a:srgbClr val="FF0000"/>
                </a:solidFill>
                <a:latin typeface="Franklin Gothic Medium Cond"/>
              </a:rPr>
              <a:t>(HSAC Basic Needs Assessment Category)</a:t>
            </a:r>
            <a:endParaRPr lang="en-US" sz="1400" dirty="0">
              <a:solidFill>
                <a:srgbClr val="FF0000"/>
              </a:solidFill>
              <a:latin typeface="Franklin Gothic Medium Cond" panose="020B0606030402020204" pitchFamily="34" charset="0"/>
            </a:endParaRPr>
          </a:p>
        </p:txBody>
      </p:sp>
      <p:pic>
        <p:nvPicPr>
          <p:cNvPr id="2" name="Picture 1" descr="Image result for atlantic county nj map">
            <a:extLst>
              <a:ext uri="{FF2B5EF4-FFF2-40B4-BE49-F238E27FC236}">
                <a16:creationId xmlns:a16="http://schemas.microsoft.com/office/drawing/2014/main" id="{A2F626EA-9C0C-7BA3-D0B7-17F856687451}"/>
              </a:ext>
            </a:extLst>
          </p:cNvPr>
          <p:cNvPicPr/>
          <p:nvPr userDrawn="1"/>
        </p:nvPicPr>
        <p:blipFill>
          <a:blip r:embed="rId4" cstate="print">
            <a:extLst>
              <a:ext uri="{28A0092B-C50C-407E-A947-70E740481C1C}">
                <a14:useLocalDpi xmlns:a14="http://schemas.microsoft.com/office/drawing/2010/main"/>
              </a:ext>
            </a:extLst>
          </a:blip>
          <a:srcRect/>
          <a:stretch>
            <a:fillRect/>
          </a:stretch>
        </p:blipFill>
        <p:spPr bwMode="auto">
          <a:xfrm>
            <a:off x="1064042" y="557170"/>
            <a:ext cx="919119" cy="1441305"/>
          </a:xfrm>
          <a:prstGeom prst="rect">
            <a:avLst/>
          </a:prstGeom>
          <a:noFill/>
          <a:ln>
            <a:noFill/>
          </a:ln>
        </p:spPr>
      </p:pic>
    </p:spTree>
    <p:extLst>
      <p:ext uri="{BB962C8B-B14F-4D97-AF65-F5344CB8AC3E}">
        <p14:creationId xmlns:p14="http://schemas.microsoft.com/office/powerpoint/2010/main" val="117642529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FDE8CFA5-1329-4A70-922B-8B5AA23F3DC4}"/>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5" name="Picture 4">
            <a:extLst>
              <a:ext uri="{FF2B5EF4-FFF2-40B4-BE49-F238E27FC236}">
                <a16:creationId xmlns:a16="http://schemas.microsoft.com/office/drawing/2014/main" id="{ECD37CF9-DF32-43F7-B089-BBDF818E353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33400" y="3810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5F5507AC-8EEE-480D-85C0-25B7840C5929}"/>
              </a:ext>
            </a:extLst>
          </p:cNvPr>
          <p:cNvSpPr txBox="1"/>
          <p:nvPr userDrawn="1"/>
        </p:nvSpPr>
        <p:spPr>
          <a:xfrm>
            <a:off x="2247535" y="385271"/>
            <a:ext cx="3008701" cy="1785104"/>
          </a:xfrm>
          <a:prstGeom prst="rect">
            <a:avLst/>
          </a:prstGeom>
          <a:noFill/>
        </p:spPr>
        <p:txBody>
          <a:bodyPr wrap="square" rtlCol="0" anchor="t">
            <a:spAutoFit/>
          </a:bodyPr>
          <a:lstStyle/>
          <a:p>
            <a:r>
              <a:rPr lang="en-US" sz="4800" b="1" dirty="0">
                <a:latin typeface="Franklin Gothic Medium Cond"/>
              </a:rPr>
              <a:t>Food &amp; Nutrition</a:t>
            </a:r>
          </a:p>
          <a:p>
            <a:r>
              <a:rPr lang="en-US" sz="1400" dirty="0">
                <a:solidFill>
                  <a:srgbClr val="FF0000"/>
                </a:solidFill>
                <a:latin typeface="Franklin Gothic Medium Cond"/>
              </a:rPr>
              <a:t>(HSAC Basic Needs Assessment Category)</a:t>
            </a:r>
            <a:endParaRPr lang="en-US" sz="1400" dirty="0">
              <a:solidFill>
                <a:srgbClr val="FF0000"/>
              </a:solidFill>
              <a:latin typeface="Franklin Gothic Medium Cond" panose="020B0606030402020204" pitchFamily="34" charset="0"/>
            </a:endParaRPr>
          </a:p>
        </p:txBody>
      </p:sp>
      <p:pic>
        <p:nvPicPr>
          <p:cNvPr id="7" name="Picture 6">
            <a:extLst>
              <a:ext uri="{FF2B5EF4-FFF2-40B4-BE49-F238E27FC236}">
                <a16:creationId xmlns:a16="http://schemas.microsoft.com/office/drawing/2014/main" id="{384513AF-2ABE-4805-ACFF-C954C4814CCD}"/>
              </a:ext>
            </a:extLst>
          </p:cNvPr>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a:off x="-76200" y="-332002"/>
            <a:ext cx="12798552" cy="7200986"/>
          </a:xfrm>
          <a:prstGeom prst="rect">
            <a:avLst/>
          </a:prstGeom>
        </p:spPr>
      </p:pic>
      <p:pic>
        <p:nvPicPr>
          <p:cNvPr id="8" name="Picture 7">
            <a:extLst>
              <a:ext uri="{FF2B5EF4-FFF2-40B4-BE49-F238E27FC236}">
                <a16:creationId xmlns:a16="http://schemas.microsoft.com/office/drawing/2014/main" id="{40652BAF-2E41-4812-B92E-B54068E1EFEE}"/>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52400" y="304800"/>
            <a:ext cx="3311585"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13">
            <a:extLst>
              <a:ext uri="{FF2B5EF4-FFF2-40B4-BE49-F238E27FC236}">
                <a16:creationId xmlns:a16="http://schemas.microsoft.com/office/drawing/2014/main" id="{130CFAD8-F011-46FF-AA7A-63169EF11632}"/>
              </a:ext>
            </a:extLst>
          </p:cNvPr>
          <p:cNvSpPr txBox="1"/>
          <p:nvPr userDrawn="1"/>
        </p:nvSpPr>
        <p:spPr>
          <a:xfrm>
            <a:off x="1717747" y="304800"/>
            <a:ext cx="1746238" cy="175432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5400" b="1" dirty="0">
                <a:latin typeface="Franklin Gothic Medium Cond" panose="020B0606030402020204" pitchFamily="34" charset="0"/>
              </a:rPr>
              <a:t>Child </a:t>
            </a:r>
          </a:p>
          <a:p>
            <a:r>
              <a:rPr lang="en-US" sz="5400" b="1" dirty="0">
                <a:latin typeface="Franklin Gothic Medium Cond" panose="020B0606030402020204" pitchFamily="34" charset="0"/>
              </a:rPr>
              <a:t>Care</a:t>
            </a:r>
          </a:p>
        </p:txBody>
      </p:sp>
      <p:sp>
        <p:nvSpPr>
          <p:cNvPr id="10" name="TextBox 9">
            <a:extLst>
              <a:ext uri="{FF2B5EF4-FFF2-40B4-BE49-F238E27FC236}">
                <a16:creationId xmlns:a16="http://schemas.microsoft.com/office/drawing/2014/main" id="{682848E8-DE33-4BC8-8CAB-C99ACB9A4FA3}"/>
              </a:ext>
            </a:extLst>
          </p:cNvPr>
          <p:cNvSpPr txBox="1"/>
          <p:nvPr userDrawn="1"/>
        </p:nvSpPr>
        <p:spPr>
          <a:xfrm>
            <a:off x="310056" y="1820918"/>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2" name="Picture 1" descr="Image result for atlantic county nj map">
            <a:extLst>
              <a:ext uri="{FF2B5EF4-FFF2-40B4-BE49-F238E27FC236}">
                <a16:creationId xmlns:a16="http://schemas.microsoft.com/office/drawing/2014/main" id="{700224FB-72CB-8EC0-D121-24016F9DB48F}"/>
              </a:ext>
            </a:extLst>
          </p:cNvPr>
          <p:cNvPicPr/>
          <p:nvPr userDrawn="1"/>
        </p:nvPicPr>
        <p:blipFill>
          <a:blip r:embed="rId5" cstate="print">
            <a:extLst>
              <a:ext uri="{28A0092B-C50C-407E-A947-70E740481C1C}">
                <a14:useLocalDpi xmlns:a14="http://schemas.microsoft.com/office/drawing/2010/main"/>
              </a:ext>
            </a:extLst>
          </a:blip>
          <a:srcRect/>
          <a:stretch>
            <a:fillRect/>
          </a:stretch>
        </p:blipFill>
        <p:spPr bwMode="auto">
          <a:xfrm>
            <a:off x="635085" y="418535"/>
            <a:ext cx="919119" cy="1441305"/>
          </a:xfrm>
          <a:prstGeom prst="rect">
            <a:avLst/>
          </a:prstGeom>
          <a:noFill/>
          <a:ln>
            <a:noFill/>
          </a:ln>
        </p:spPr>
      </p:pic>
    </p:spTree>
    <p:extLst>
      <p:ext uri="{BB962C8B-B14F-4D97-AF65-F5344CB8AC3E}">
        <p14:creationId xmlns:p14="http://schemas.microsoft.com/office/powerpoint/2010/main" val="25627244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4FC3502E-998F-4187-BA0A-B415E6C52E45}"/>
              </a:ext>
            </a:extLst>
          </p:cNvPr>
          <p:cNvSpPr txBox="1"/>
          <p:nvPr userDrawn="1"/>
        </p:nvSpPr>
        <p:spPr>
          <a:xfrm>
            <a:off x="-203200" y="2859613"/>
            <a:ext cx="34544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Heading</a:t>
            </a:r>
          </a:p>
          <a:p>
            <a:pPr algn="ctr"/>
            <a:r>
              <a:rPr lang="en-US" sz="2400" b="1" dirty="0">
                <a:solidFill>
                  <a:schemeClr val="bg1"/>
                </a:solidFill>
                <a:latin typeface="Franklin Gothic Demi" panose="020B0703020102020204" pitchFamily="34" charset="0"/>
              </a:rPr>
              <a:t>Subheading</a:t>
            </a:r>
          </a:p>
        </p:txBody>
      </p:sp>
      <p:pic>
        <p:nvPicPr>
          <p:cNvPr id="3" name="Picture 2">
            <a:extLst>
              <a:ext uri="{FF2B5EF4-FFF2-40B4-BE49-F238E27FC236}">
                <a16:creationId xmlns:a16="http://schemas.microsoft.com/office/drawing/2014/main" id="{C8F83119-C4AE-406F-A81B-20842B60602C}"/>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 y="0"/>
            <a:ext cx="12191999" cy="6945384"/>
          </a:xfrm>
          <a:prstGeom prst="rect">
            <a:avLst/>
          </a:prstGeom>
        </p:spPr>
      </p:pic>
      <p:pic>
        <p:nvPicPr>
          <p:cNvPr id="4" name="Picture 3">
            <a:extLst>
              <a:ext uri="{FF2B5EF4-FFF2-40B4-BE49-F238E27FC236}">
                <a16:creationId xmlns:a16="http://schemas.microsoft.com/office/drawing/2014/main" id="{3DD60113-1A86-464F-8B99-C71DFBFE46EE}"/>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162800" y="47244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5" name="TextBox 4">
            <a:extLst>
              <a:ext uri="{FF2B5EF4-FFF2-40B4-BE49-F238E27FC236}">
                <a16:creationId xmlns:a16="http://schemas.microsoft.com/office/drawing/2014/main" id="{7796DCFA-88F5-4A5A-ABA3-09DF3983EF14}"/>
              </a:ext>
            </a:extLst>
          </p:cNvPr>
          <p:cNvSpPr txBox="1"/>
          <p:nvPr userDrawn="1"/>
        </p:nvSpPr>
        <p:spPr>
          <a:xfrm>
            <a:off x="8914244" y="5050907"/>
            <a:ext cx="2903598" cy="1200329"/>
          </a:xfrm>
          <a:prstGeom prst="rect">
            <a:avLst/>
          </a:prstGeom>
          <a:noFill/>
        </p:spPr>
        <p:txBody>
          <a:bodyPr wrap="square" rtlCol="0">
            <a:spAutoFit/>
          </a:bodyPr>
          <a:lstStyle/>
          <a:p>
            <a:r>
              <a:rPr lang="en-US" sz="3600" b="1" dirty="0">
                <a:latin typeface="Franklin Gothic Medium Cond" panose="020B0606030402020204" pitchFamily="34" charset="0"/>
              </a:rPr>
              <a:t>Transportation </a:t>
            </a:r>
          </a:p>
          <a:p>
            <a:r>
              <a:rPr lang="en-US" sz="3600" b="1" dirty="0">
                <a:latin typeface="Franklin Gothic Medium Cond" panose="020B0606030402020204" pitchFamily="34" charset="0"/>
              </a:rPr>
              <a:t>&amp; Commute</a:t>
            </a:r>
          </a:p>
        </p:txBody>
      </p:sp>
      <p:pic>
        <p:nvPicPr>
          <p:cNvPr id="2" name="Picture 1" descr="Image result for atlantic county nj map">
            <a:extLst>
              <a:ext uri="{FF2B5EF4-FFF2-40B4-BE49-F238E27FC236}">
                <a16:creationId xmlns:a16="http://schemas.microsoft.com/office/drawing/2014/main" id="{FD53B309-D0B4-8EF6-7E1B-04E996BA6F39}"/>
              </a:ext>
            </a:extLst>
          </p:cNvPr>
          <p:cNvPicPr/>
          <p:nvPr userDrawn="1"/>
        </p:nvPicPr>
        <p:blipFill>
          <a:blip r:embed="rId4" cstate="print">
            <a:extLst>
              <a:ext uri="{28A0092B-C50C-407E-A947-70E740481C1C}">
                <a14:useLocalDpi xmlns:a14="http://schemas.microsoft.com/office/drawing/2010/main"/>
              </a:ext>
            </a:extLst>
          </a:blip>
          <a:srcRect/>
          <a:stretch>
            <a:fillRect/>
          </a:stretch>
        </p:blipFill>
        <p:spPr bwMode="auto">
          <a:xfrm>
            <a:off x="7703178" y="4930418"/>
            <a:ext cx="919119" cy="1441305"/>
          </a:xfrm>
          <a:prstGeom prst="rect">
            <a:avLst/>
          </a:prstGeom>
          <a:noFill/>
          <a:ln>
            <a:noFill/>
          </a:ln>
        </p:spPr>
      </p:pic>
    </p:spTree>
    <p:extLst>
      <p:ext uri="{BB962C8B-B14F-4D97-AF65-F5344CB8AC3E}">
        <p14:creationId xmlns:p14="http://schemas.microsoft.com/office/powerpoint/2010/main" val="172821423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3_Title Slide">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4FC3502E-998F-4187-BA0A-B415E6C52E45}"/>
              </a:ext>
            </a:extLst>
          </p:cNvPr>
          <p:cNvSpPr txBox="1"/>
          <p:nvPr userDrawn="1"/>
        </p:nvSpPr>
        <p:spPr>
          <a:xfrm>
            <a:off x="-203200" y="2859613"/>
            <a:ext cx="34544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Heading</a:t>
            </a:r>
          </a:p>
          <a:p>
            <a:pPr algn="ctr"/>
            <a:r>
              <a:rPr lang="en-US" sz="2400" b="1" dirty="0">
                <a:solidFill>
                  <a:schemeClr val="bg1"/>
                </a:solidFill>
                <a:latin typeface="Franklin Gothic Demi" panose="020B0703020102020204" pitchFamily="34" charset="0"/>
              </a:rPr>
              <a:t>Subheading</a:t>
            </a:r>
          </a:p>
        </p:txBody>
      </p:sp>
      <p:pic>
        <p:nvPicPr>
          <p:cNvPr id="6" name="Picture 5">
            <a:extLst>
              <a:ext uri="{FF2B5EF4-FFF2-40B4-BE49-F238E27FC236}">
                <a16:creationId xmlns:a16="http://schemas.microsoft.com/office/drawing/2014/main" id="{EF28188C-2AC0-4DD2-8439-26A1A5C480D2}"/>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048" y="20855"/>
            <a:ext cx="12188952" cy="6858000"/>
          </a:xfrm>
          <a:prstGeom prst="rect">
            <a:avLst/>
          </a:prstGeom>
        </p:spPr>
      </p:pic>
      <p:pic>
        <p:nvPicPr>
          <p:cNvPr id="7" name="Picture 6">
            <a:extLst>
              <a:ext uri="{FF2B5EF4-FFF2-40B4-BE49-F238E27FC236}">
                <a16:creationId xmlns:a16="http://schemas.microsoft.com/office/drawing/2014/main" id="{3AC79B5C-E6BE-4321-8E82-25DFB6222EC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57200" y="46482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8">
            <a:extLst>
              <a:ext uri="{FF2B5EF4-FFF2-40B4-BE49-F238E27FC236}">
                <a16:creationId xmlns:a16="http://schemas.microsoft.com/office/drawing/2014/main" id="{30BAA93D-4E36-4F9D-9052-3C24B4E797BE}"/>
              </a:ext>
            </a:extLst>
          </p:cNvPr>
          <p:cNvSpPr txBox="1"/>
          <p:nvPr userDrawn="1"/>
        </p:nvSpPr>
        <p:spPr>
          <a:xfrm>
            <a:off x="1931469" y="5304566"/>
            <a:ext cx="2903598" cy="584775"/>
          </a:xfrm>
          <a:prstGeom prst="rect">
            <a:avLst/>
          </a:prstGeom>
          <a:noFill/>
        </p:spPr>
        <p:txBody>
          <a:bodyPr wrap="square" rtlCol="0">
            <a:spAutoFit/>
          </a:bodyPr>
          <a:lstStyle/>
          <a:p>
            <a:r>
              <a:rPr lang="en-US" sz="3200" b="1" dirty="0">
                <a:latin typeface="Franklin Gothic Medium Cond" panose="020B0606030402020204" pitchFamily="34" charset="0"/>
              </a:rPr>
              <a:t>Health Care</a:t>
            </a:r>
          </a:p>
        </p:txBody>
      </p:sp>
      <p:sp>
        <p:nvSpPr>
          <p:cNvPr id="10" name="TextBox 9">
            <a:extLst>
              <a:ext uri="{FF2B5EF4-FFF2-40B4-BE49-F238E27FC236}">
                <a16:creationId xmlns:a16="http://schemas.microsoft.com/office/drawing/2014/main" id="{592F63C4-5A79-49EE-B425-FE05CB86452D}"/>
              </a:ext>
            </a:extLst>
          </p:cNvPr>
          <p:cNvSpPr txBox="1"/>
          <p:nvPr userDrawn="1"/>
        </p:nvSpPr>
        <p:spPr>
          <a:xfrm>
            <a:off x="1952297" y="6051332"/>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2" name="Picture 1" descr="Image result for atlantic county nj map">
            <a:extLst>
              <a:ext uri="{FF2B5EF4-FFF2-40B4-BE49-F238E27FC236}">
                <a16:creationId xmlns:a16="http://schemas.microsoft.com/office/drawing/2014/main" id="{DEB22A51-3B31-33D8-823F-C3437A16D335}"/>
              </a:ext>
            </a:extLst>
          </p:cNvPr>
          <p:cNvPicPr/>
          <p:nvPr userDrawn="1"/>
        </p:nvPicPr>
        <p:blipFill>
          <a:blip r:embed="rId4" cstate="print">
            <a:extLst>
              <a:ext uri="{28A0092B-C50C-407E-A947-70E740481C1C}">
                <a14:useLocalDpi xmlns:a14="http://schemas.microsoft.com/office/drawing/2010/main"/>
              </a:ext>
            </a:extLst>
          </a:blip>
          <a:srcRect/>
          <a:stretch>
            <a:fillRect/>
          </a:stretch>
        </p:blipFill>
        <p:spPr bwMode="auto">
          <a:xfrm>
            <a:off x="930054" y="4854219"/>
            <a:ext cx="919119" cy="1441305"/>
          </a:xfrm>
          <a:prstGeom prst="rect">
            <a:avLst/>
          </a:prstGeom>
          <a:noFill/>
          <a:ln>
            <a:noFill/>
          </a:ln>
        </p:spPr>
      </p:pic>
    </p:spTree>
    <p:extLst>
      <p:ext uri="{BB962C8B-B14F-4D97-AF65-F5344CB8AC3E}">
        <p14:creationId xmlns:p14="http://schemas.microsoft.com/office/powerpoint/2010/main" val="213035334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7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6B9CE06B-96DB-4C82-AF7D-F028557164B1}"/>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048" y="20855"/>
            <a:ext cx="12188952" cy="6858000"/>
          </a:xfrm>
          <a:prstGeom prst="rect">
            <a:avLst/>
          </a:prstGeom>
        </p:spPr>
      </p:pic>
      <p:pic>
        <p:nvPicPr>
          <p:cNvPr id="5" name="Picture 4">
            <a:extLst>
              <a:ext uri="{FF2B5EF4-FFF2-40B4-BE49-F238E27FC236}">
                <a16:creationId xmlns:a16="http://schemas.microsoft.com/office/drawing/2014/main" id="{BD99E695-69A1-4899-B9CF-F2917F2FE263}"/>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57200" y="46482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36A8F752-D1B9-4646-9BC8-1D9D2CC429CE}"/>
              </a:ext>
            </a:extLst>
          </p:cNvPr>
          <p:cNvSpPr txBox="1"/>
          <p:nvPr userDrawn="1"/>
        </p:nvSpPr>
        <p:spPr>
          <a:xfrm>
            <a:off x="2208644" y="4974707"/>
            <a:ext cx="2903598" cy="1077218"/>
          </a:xfrm>
          <a:prstGeom prst="rect">
            <a:avLst/>
          </a:prstGeom>
          <a:noFill/>
        </p:spPr>
        <p:txBody>
          <a:bodyPr wrap="square" rtlCol="0">
            <a:spAutoFit/>
          </a:bodyPr>
          <a:lstStyle/>
          <a:p>
            <a:r>
              <a:rPr lang="en-US" sz="3200" b="1" dirty="0">
                <a:latin typeface="Franklin Gothic Medium Cond" panose="020B0606030402020204" pitchFamily="34" charset="0"/>
              </a:rPr>
              <a:t>Health Care and Health Insurance</a:t>
            </a:r>
          </a:p>
        </p:txBody>
      </p:sp>
      <p:sp>
        <p:nvSpPr>
          <p:cNvPr id="7" name="TextBox 6">
            <a:extLst>
              <a:ext uri="{FF2B5EF4-FFF2-40B4-BE49-F238E27FC236}">
                <a16:creationId xmlns:a16="http://schemas.microsoft.com/office/drawing/2014/main" id="{125F8F93-6246-4D08-85F1-558A5C9B01BE}"/>
              </a:ext>
            </a:extLst>
          </p:cNvPr>
          <p:cNvSpPr txBox="1"/>
          <p:nvPr userDrawn="1"/>
        </p:nvSpPr>
        <p:spPr>
          <a:xfrm>
            <a:off x="1952297" y="6051332"/>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8" name="Picture 7">
            <a:extLst>
              <a:ext uri="{FF2B5EF4-FFF2-40B4-BE49-F238E27FC236}">
                <a16:creationId xmlns:a16="http://schemas.microsoft.com/office/drawing/2014/main" id="{3B676B93-DB34-4DBF-BF0A-FA25667E4568}"/>
              </a:ext>
            </a:extLst>
          </p:cNvPr>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a:off x="3048" y="0"/>
            <a:ext cx="12188952" cy="6858000"/>
          </a:xfrm>
          <a:prstGeom prst="rect">
            <a:avLst/>
          </a:prstGeom>
        </p:spPr>
      </p:pic>
      <p:pic>
        <p:nvPicPr>
          <p:cNvPr id="9" name="Picture 8">
            <a:extLst>
              <a:ext uri="{FF2B5EF4-FFF2-40B4-BE49-F238E27FC236}">
                <a16:creationId xmlns:a16="http://schemas.microsoft.com/office/drawing/2014/main" id="{186F6A74-500C-4413-8A03-2867873C2330}"/>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505200" y="2286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5328B499-FFAB-433A-AF7B-FFBB7F169CC2}"/>
              </a:ext>
            </a:extLst>
          </p:cNvPr>
          <p:cNvSpPr txBox="1"/>
          <p:nvPr userDrawn="1"/>
        </p:nvSpPr>
        <p:spPr>
          <a:xfrm>
            <a:off x="4981489" y="561347"/>
            <a:ext cx="3031673" cy="1077218"/>
          </a:xfrm>
          <a:prstGeom prst="rect">
            <a:avLst/>
          </a:prstGeom>
          <a:noFill/>
        </p:spPr>
        <p:txBody>
          <a:bodyPr wrap="square" rtlCol="0">
            <a:spAutoFit/>
          </a:bodyPr>
          <a:lstStyle/>
          <a:p>
            <a:r>
              <a:rPr lang="en-US" sz="3200" b="1" dirty="0">
                <a:latin typeface="Franklin Gothic Medium Cond" panose="020B0606030402020204" pitchFamily="34" charset="0"/>
              </a:rPr>
              <a:t>Employment and Career Readiness</a:t>
            </a:r>
            <a:r>
              <a:rPr lang="en-US" sz="3200" b="1" baseline="0" dirty="0">
                <a:latin typeface="Franklin Gothic Medium Cond" panose="020B0606030402020204" pitchFamily="34" charset="0"/>
              </a:rPr>
              <a:t> </a:t>
            </a:r>
            <a:endParaRPr lang="en-US" sz="3200" b="1" dirty="0">
              <a:latin typeface="Franklin Gothic Medium Cond" panose="020B0606030402020204" pitchFamily="34" charset="0"/>
            </a:endParaRPr>
          </a:p>
        </p:txBody>
      </p:sp>
      <p:sp>
        <p:nvSpPr>
          <p:cNvPr id="11" name="TextBox 10">
            <a:extLst>
              <a:ext uri="{FF2B5EF4-FFF2-40B4-BE49-F238E27FC236}">
                <a16:creationId xmlns:a16="http://schemas.microsoft.com/office/drawing/2014/main" id="{5625D79D-0AB1-46E9-BD4F-876C0506EAD3}"/>
              </a:ext>
            </a:extLst>
          </p:cNvPr>
          <p:cNvSpPr txBox="1"/>
          <p:nvPr userDrawn="1"/>
        </p:nvSpPr>
        <p:spPr>
          <a:xfrm>
            <a:off x="5013435" y="1715814"/>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2" name="Picture 1" descr="Image result for atlantic county nj map">
            <a:extLst>
              <a:ext uri="{FF2B5EF4-FFF2-40B4-BE49-F238E27FC236}">
                <a16:creationId xmlns:a16="http://schemas.microsoft.com/office/drawing/2014/main" id="{BF9E1C11-7C14-8ED5-746B-52E060829C39}"/>
              </a:ext>
            </a:extLst>
          </p:cNvPr>
          <p:cNvPicPr/>
          <p:nvPr userDrawn="1"/>
        </p:nvPicPr>
        <p:blipFill>
          <a:blip r:embed="rId5" cstate="print">
            <a:extLst>
              <a:ext uri="{28A0092B-C50C-407E-A947-70E740481C1C}">
                <a14:useLocalDpi xmlns:a14="http://schemas.microsoft.com/office/drawing/2010/main"/>
              </a:ext>
            </a:extLst>
          </a:blip>
          <a:srcRect/>
          <a:stretch>
            <a:fillRect/>
          </a:stretch>
        </p:blipFill>
        <p:spPr bwMode="auto">
          <a:xfrm>
            <a:off x="3976197" y="436091"/>
            <a:ext cx="919119" cy="1441305"/>
          </a:xfrm>
          <a:prstGeom prst="rect">
            <a:avLst/>
          </a:prstGeom>
          <a:noFill/>
          <a:ln>
            <a:noFill/>
          </a:ln>
        </p:spPr>
      </p:pic>
    </p:spTree>
    <p:extLst>
      <p:ext uri="{BB962C8B-B14F-4D97-AF65-F5344CB8AC3E}">
        <p14:creationId xmlns:p14="http://schemas.microsoft.com/office/powerpoint/2010/main" val="324902771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5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84C44159-EC09-4A32-B0AC-28D14D96429C}"/>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7315201"/>
          </a:xfrm>
          <a:prstGeom prst="rect">
            <a:avLst/>
          </a:prstGeom>
        </p:spPr>
      </p:pic>
      <p:pic>
        <p:nvPicPr>
          <p:cNvPr id="5" name="Picture 4">
            <a:extLst>
              <a:ext uri="{FF2B5EF4-FFF2-40B4-BE49-F238E27FC236}">
                <a16:creationId xmlns:a16="http://schemas.microsoft.com/office/drawing/2014/main" id="{DADF4E04-048E-4B46-855B-E2884F0F980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305800" y="228600"/>
            <a:ext cx="343418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9571022A-03E4-48E6-9F2F-B0BD643836CC}"/>
              </a:ext>
            </a:extLst>
          </p:cNvPr>
          <p:cNvSpPr txBox="1"/>
          <p:nvPr userDrawn="1"/>
        </p:nvSpPr>
        <p:spPr>
          <a:xfrm>
            <a:off x="9603206" y="280408"/>
            <a:ext cx="2136774" cy="1569660"/>
          </a:xfrm>
          <a:prstGeom prst="rect">
            <a:avLst/>
          </a:prstGeom>
          <a:noFill/>
        </p:spPr>
        <p:txBody>
          <a:bodyPr wrap="square" rtlCol="0">
            <a:spAutoFit/>
          </a:bodyPr>
          <a:lstStyle/>
          <a:p>
            <a:r>
              <a:rPr lang="en-US" sz="3200" b="1" dirty="0">
                <a:latin typeface="Franklin Gothic Medium Cond" panose="020B0606030402020204" pitchFamily="34" charset="0"/>
              </a:rPr>
              <a:t>Community Safety and Environment</a:t>
            </a:r>
          </a:p>
        </p:txBody>
      </p:sp>
      <p:sp>
        <p:nvSpPr>
          <p:cNvPr id="7" name="TextBox 6">
            <a:extLst>
              <a:ext uri="{FF2B5EF4-FFF2-40B4-BE49-F238E27FC236}">
                <a16:creationId xmlns:a16="http://schemas.microsoft.com/office/drawing/2014/main" id="{4F7C3E4C-1198-4AE8-9837-3266C4E53436}"/>
              </a:ext>
            </a:extLst>
          </p:cNvPr>
          <p:cNvSpPr txBox="1"/>
          <p:nvPr userDrawn="1"/>
        </p:nvSpPr>
        <p:spPr>
          <a:xfrm>
            <a:off x="8573814" y="1715814"/>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2" name="Picture 1" descr="Image result for atlantic county nj map">
            <a:extLst>
              <a:ext uri="{FF2B5EF4-FFF2-40B4-BE49-F238E27FC236}">
                <a16:creationId xmlns:a16="http://schemas.microsoft.com/office/drawing/2014/main" id="{53E86C2F-2381-648A-A25A-1963A1FB4658}"/>
              </a:ext>
            </a:extLst>
          </p:cNvPr>
          <p:cNvPicPr/>
          <p:nvPr userDrawn="1"/>
        </p:nvPicPr>
        <p:blipFill>
          <a:blip r:embed="rId4" cstate="print">
            <a:extLst>
              <a:ext uri="{28A0092B-C50C-407E-A947-70E740481C1C}">
                <a14:useLocalDpi xmlns:a14="http://schemas.microsoft.com/office/drawing/2010/main"/>
              </a:ext>
            </a:extLst>
          </a:blip>
          <a:srcRect/>
          <a:stretch>
            <a:fillRect/>
          </a:stretch>
        </p:blipFill>
        <p:spPr bwMode="auto">
          <a:xfrm>
            <a:off x="8652873" y="344585"/>
            <a:ext cx="919119" cy="1441305"/>
          </a:xfrm>
          <a:prstGeom prst="rect">
            <a:avLst/>
          </a:prstGeom>
          <a:noFill/>
          <a:ln>
            <a:noFill/>
          </a:ln>
        </p:spPr>
      </p:pic>
    </p:spTree>
    <p:extLst>
      <p:ext uri="{BB962C8B-B14F-4D97-AF65-F5344CB8AC3E}">
        <p14:creationId xmlns:p14="http://schemas.microsoft.com/office/powerpoint/2010/main" val="236337049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4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8" name="Picture 7">
            <a:extLst>
              <a:ext uri="{FF2B5EF4-FFF2-40B4-BE49-F238E27FC236}">
                <a16:creationId xmlns:a16="http://schemas.microsoft.com/office/drawing/2014/main" id="{D8CF0246-90D4-4342-9144-BE4E6288FC6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9" name="Picture 8">
            <a:extLst>
              <a:ext uri="{FF2B5EF4-FFF2-40B4-BE49-F238E27FC236}">
                <a16:creationId xmlns:a16="http://schemas.microsoft.com/office/drawing/2014/main" id="{6959EDD6-BF02-43DC-A894-84F362702A9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148145" y="228600"/>
            <a:ext cx="3736352" cy="203727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113118FD-AC70-4ABE-A3E1-A112A206ED47}"/>
              </a:ext>
            </a:extLst>
          </p:cNvPr>
          <p:cNvSpPr txBox="1"/>
          <p:nvPr userDrawn="1"/>
        </p:nvSpPr>
        <p:spPr>
          <a:xfrm>
            <a:off x="9231888" y="647072"/>
            <a:ext cx="2653371" cy="1200329"/>
          </a:xfrm>
          <a:prstGeom prst="rect">
            <a:avLst/>
          </a:prstGeom>
          <a:noFill/>
        </p:spPr>
        <p:txBody>
          <a:bodyPr wrap="square" rtlCol="0">
            <a:spAutoFit/>
          </a:bodyPr>
          <a:lstStyle/>
          <a:p>
            <a:r>
              <a:rPr lang="en-US" sz="3600" b="1" dirty="0">
                <a:latin typeface="Franklin Gothic Medium Cond" panose="020B0606030402020204" pitchFamily="34" charset="0"/>
              </a:rPr>
              <a:t>Gender-Based</a:t>
            </a:r>
            <a:r>
              <a:rPr lang="en-US" sz="3600" b="1" baseline="0" dirty="0">
                <a:latin typeface="Franklin Gothic Medium Cond" panose="020B0606030402020204" pitchFamily="34" charset="0"/>
              </a:rPr>
              <a:t> Supports </a:t>
            </a:r>
            <a:endParaRPr lang="en-US" sz="3600" b="1" dirty="0">
              <a:latin typeface="Franklin Gothic Medium Cond" panose="020B0606030402020204" pitchFamily="34" charset="0"/>
            </a:endParaRPr>
          </a:p>
        </p:txBody>
      </p:sp>
      <p:sp>
        <p:nvSpPr>
          <p:cNvPr id="12" name="TextBox 11">
            <a:extLst>
              <a:ext uri="{FF2B5EF4-FFF2-40B4-BE49-F238E27FC236}">
                <a16:creationId xmlns:a16="http://schemas.microsoft.com/office/drawing/2014/main" id="{5AD76281-14BF-4866-BDC4-094D3BA2B54A}"/>
              </a:ext>
            </a:extLst>
          </p:cNvPr>
          <p:cNvSpPr txBox="1"/>
          <p:nvPr userDrawn="1"/>
        </p:nvSpPr>
        <p:spPr>
          <a:xfrm>
            <a:off x="8304277" y="1977130"/>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2" name="Picture 1" descr="Image result for atlantic county nj map">
            <a:extLst>
              <a:ext uri="{FF2B5EF4-FFF2-40B4-BE49-F238E27FC236}">
                <a16:creationId xmlns:a16="http://schemas.microsoft.com/office/drawing/2014/main" id="{9FB4B19D-2B59-3E05-5697-F238DC40FB73}"/>
              </a:ext>
            </a:extLst>
          </p:cNvPr>
          <p:cNvPicPr/>
          <p:nvPr userDrawn="1"/>
        </p:nvPicPr>
        <p:blipFill>
          <a:blip r:embed="rId4" cstate="print">
            <a:extLst>
              <a:ext uri="{28A0092B-C50C-407E-A947-70E740481C1C}">
                <a14:useLocalDpi xmlns:a14="http://schemas.microsoft.com/office/drawing/2010/main"/>
              </a:ext>
            </a:extLst>
          </a:blip>
          <a:srcRect/>
          <a:stretch>
            <a:fillRect/>
          </a:stretch>
        </p:blipFill>
        <p:spPr bwMode="auto">
          <a:xfrm>
            <a:off x="8336639" y="406096"/>
            <a:ext cx="919119" cy="1441305"/>
          </a:xfrm>
          <a:prstGeom prst="rect">
            <a:avLst/>
          </a:prstGeom>
          <a:noFill/>
          <a:ln>
            <a:noFill/>
          </a:ln>
        </p:spPr>
      </p:pic>
    </p:spTree>
    <p:extLst>
      <p:ext uri="{BB962C8B-B14F-4D97-AF65-F5344CB8AC3E}">
        <p14:creationId xmlns:p14="http://schemas.microsoft.com/office/powerpoint/2010/main" val="365320107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8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8" name="Picture 7">
            <a:extLst>
              <a:ext uri="{FF2B5EF4-FFF2-40B4-BE49-F238E27FC236}">
                <a16:creationId xmlns:a16="http://schemas.microsoft.com/office/drawing/2014/main" id="{B1A49D1B-2D70-4ED6-A5AC-8B084D59494F}"/>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9" name="Picture 8">
            <a:extLst>
              <a:ext uri="{FF2B5EF4-FFF2-40B4-BE49-F238E27FC236}">
                <a16:creationId xmlns:a16="http://schemas.microsoft.com/office/drawing/2014/main" id="{1DD6641F-9D24-4F6B-BFA7-376C67FB66E4}"/>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932683" y="609600"/>
            <a:ext cx="3952100" cy="2010999"/>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65C16446-6B5C-4C6C-BF91-64E3860A7709}"/>
              </a:ext>
            </a:extLst>
          </p:cNvPr>
          <p:cNvSpPr txBox="1"/>
          <p:nvPr userDrawn="1"/>
        </p:nvSpPr>
        <p:spPr>
          <a:xfrm>
            <a:off x="9851107" y="717042"/>
            <a:ext cx="2100893" cy="1903557"/>
          </a:xfrm>
          <a:prstGeom prst="rect">
            <a:avLst/>
          </a:prstGeom>
          <a:noFill/>
        </p:spPr>
        <p:txBody>
          <a:bodyPr wrap="square" rtlCol="0">
            <a:spAutoFit/>
          </a:bodyPr>
          <a:lstStyle/>
          <a:p>
            <a:r>
              <a:rPr lang="en-US" sz="3600" b="1" dirty="0">
                <a:latin typeface="Franklin Gothic Medium Cond" panose="020B0606030402020204" pitchFamily="34" charset="0"/>
              </a:rPr>
              <a:t>Substance Use Disorder</a:t>
            </a:r>
          </a:p>
        </p:txBody>
      </p:sp>
      <p:sp>
        <p:nvSpPr>
          <p:cNvPr id="11" name="TextBox 10">
            <a:extLst>
              <a:ext uri="{FF2B5EF4-FFF2-40B4-BE49-F238E27FC236}">
                <a16:creationId xmlns:a16="http://schemas.microsoft.com/office/drawing/2014/main" id="{5AD76281-14BF-4866-BDC4-094D3BA2B54A}"/>
              </a:ext>
            </a:extLst>
          </p:cNvPr>
          <p:cNvSpPr txBox="1"/>
          <p:nvPr userDrawn="1"/>
        </p:nvSpPr>
        <p:spPr>
          <a:xfrm>
            <a:off x="8151430" y="2320161"/>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2" name="Picture 1" descr="Image result for atlantic county nj map">
            <a:extLst>
              <a:ext uri="{FF2B5EF4-FFF2-40B4-BE49-F238E27FC236}">
                <a16:creationId xmlns:a16="http://schemas.microsoft.com/office/drawing/2014/main" id="{EF3710AC-B22A-2686-4455-1D465841003D}"/>
              </a:ext>
            </a:extLst>
          </p:cNvPr>
          <p:cNvPicPr/>
          <p:nvPr userDrawn="1"/>
        </p:nvPicPr>
        <p:blipFill>
          <a:blip r:embed="rId4" cstate="print">
            <a:extLst>
              <a:ext uri="{28A0092B-C50C-407E-A947-70E740481C1C}">
                <a14:useLocalDpi xmlns:a14="http://schemas.microsoft.com/office/drawing/2010/main"/>
              </a:ext>
            </a:extLst>
          </a:blip>
          <a:srcRect/>
          <a:stretch>
            <a:fillRect/>
          </a:stretch>
        </p:blipFill>
        <p:spPr bwMode="auto">
          <a:xfrm>
            <a:off x="8541709" y="855417"/>
            <a:ext cx="919119" cy="1441305"/>
          </a:xfrm>
          <a:prstGeom prst="rect">
            <a:avLst/>
          </a:prstGeom>
          <a:noFill/>
          <a:ln>
            <a:noFill/>
          </a:ln>
        </p:spPr>
      </p:pic>
    </p:spTree>
    <p:extLst>
      <p:ext uri="{BB962C8B-B14F-4D97-AF65-F5344CB8AC3E}">
        <p14:creationId xmlns:p14="http://schemas.microsoft.com/office/powerpoint/2010/main" val="167655288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0_Title Slide">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4/3/2025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
        <p:nvSpPr>
          <p:cNvPr id="9" name="TextBox 8">
            <a:extLst>
              <a:ext uri="{FF2B5EF4-FFF2-40B4-BE49-F238E27FC236}">
                <a16:creationId xmlns:a16="http://schemas.microsoft.com/office/drawing/2014/main" id="{47E8E618-6755-4A41-BF04-C0D9978DC96B}"/>
              </a:ext>
            </a:extLst>
          </p:cNvPr>
          <p:cNvSpPr txBox="1"/>
          <p:nvPr userDrawn="1"/>
        </p:nvSpPr>
        <p:spPr>
          <a:xfrm>
            <a:off x="9852629" y="826863"/>
            <a:ext cx="2031868" cy="1319452"/>
          </a:xfrm>
          <a:prstGeom prst="rect">
            <a:avLst/>
          </a:prstGeom>
          <a:noFill/>
        </p:spPr>
        <p:txBody>
          <a:bodyPr wrap="square" rtlCol="0">
            <a:spAutoFit/>
          </a:bodyPr>
          <a:lstStyle/>
          <a:p>
            <a:r>
              <a:rPr lang="en-US" sz="3600" b="1" dirty="0">
                <a:latin typeface="Franklin Gothic Medium Cond" panose="020B0606030402020204" pitchFamily="34" charset="0"/>
              </a:rPr>
              <a:t>Domestic Violence</a:t>
            </a:r>
          </a:p>
        </p:txBody>
      </p:sp>
      <p:pic>
        <p:nvPicPr>
          <p:cNvPr id="11" name="Picture 10">
            <a:extLst>
              <a:ext uri="{FF2B5EF4-FFF2-40B4-BE49-F238E27FC236}">
                <a16:creationId xmlns:a16="http://schemas.microsoft.com/office/drawing/2014/main" id="{B78BFE6B-63B2-4AE5-97BB-D6E453DDC468}"/>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048" y="0"/>
            <a:ext cx="12188952" cy="6858000"/>
          </a:xfrm>
          <a:prstGeom prst="rect">
            <a:avLst/>
          </a:prstGeom>
        </p:spPr>
      </p:pic>
      <p:pic>
        <p:nvPicPr>
          <p:cNvPr id="12" name="Picture 11">
            <a:extLst>
              <a:ext uri="{FF2B5EF4-FFF2-40B4-BE49-F238E27FC236}">
                <a16:creationId xmlns:a16="http://schemas.microsoft.com/office/drawing/2014/main" id="{FAC0D846-7503-4817-BFFB-310E33768BBD}"/>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845973" y="332818"/>
            <a:ext cx="3848275" cy="1997862"/>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3" name="TextBox 12">
            <a:extLst>
              <a:ext uri="{FF2B5EF4-FFF2-40B4-BE49-F238E27FC236}">
                <a16:creationId xmlns:a16="http://schemas.microsoft.com/office/drawing/2014/main" id="{46BF300E-CEFA-4F70-97BD-31D901093FFD}"/>
              </a:ext>
            </a:extLst>
          </p:cNvPr>
          <p:cNvSpPr txBox="1"/>
          <p:nvPr userDrawn="1"/>
        </p:nvSpPr>
        <p:spPr>
          <a:xfrm>
            <a:off x="8847748" y="376100"/>
            <a:ext cx="2843874" cy="1754326"/>
          </a:xfrm>
          <a:prstGeom prst="rect">
            <a:avLst/>
          </a:prstGeom>
          <a:noFill/>
        </p:spPr>
        <p:txBody>
          <a:bodyPr wrap="square" rtlCol="0">
            <a:spAutoFit/>
          </a:bodyPr>
          <a:lstStyle/>
          <a:p>
            <a:r>
              <a:rPr lang="en-US" sz="3600" b="1" dirty="0">
                <a:latin typeface="Franklin Gothic Medium Cond" panose="020B0606030402020204" pitchFamily="34" charset="0"/>
              </a:rPr>
              <a:t>Behavioral/ Mental</a:t>
            </a:r>
            <a:r>
              <a:rPr lang="en-US" sz="3600" b="1" baseline="0" dirty="0">
                <a:latin typeface="Franklin Gothic Medium Cond" panose="020B0606030402020204" pitchFamily="34" charset="0"/>
              </a:rPr>
              <a:t> </a:t>
            </a:r>
            <a:r>
              <a:rPr lang="en-US" sz="3600" b="1" dirty="0">
                <a:latin typeface="Franklin Gothic Medium Cond" panose="020B0606030402020204" pitchFamily="34" charset="0"/>
              </a:rPr>
              <a:t>Health (Adults)</a:t>
            </a:r>
          </a:p>
        </p:txBody>
      </p:sp>
      <p:sp>
        <p:nvSpPr>
          <p:cNvPr id="16" name="TextBox 15">
            <a:extLst>
              <a:ext uri="{FF2B5EF4-FFF2-40B4-BE49-F238E27FC236}">
                <a16:creationId xmlns:a16="http://schemas.microsoft.com/office/drawing/2014/main" id="{5AD76281-14BF-4866-BDC4-094D3BA2B54A}"/>
              </a:ext>
            </a:extLst>
          </p:cNvPr>
          <p:cNvSpPr txBox="1"/>
          <p:nvPr userDrawn="1"/>
        </p:nvSpPr>
        <p:spPr>
          <a:xfrm>
            <a:off x="7998298" y="2013664"/>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7" name="Picture 6" descr="Image result for atlantic county nj map">
            <a:extLst>
              <a:ext uri="{FF2B5EF4-FFF2-40B4-BE49-F238E27FC236}">
                <a16:creationId xmlns:a16="http://schemas.microsoft.com/office/drawing/2014/main" id="{A1D05D30-2C4C-EA90-94D2-1D6FEDFC6375}"/>
              </a:ext>
            </a:extLst>
          </p:cNvPr>
          <p:cNvPicPr/>
          <p:nvPr userDrawn="1"/>
        </p:nvPicPr>
        <p:blipFill>
          <a:blip r:embed="rId4" cstate="print">
            <a:extLst>
              <a:ext uri="{28A0092B-C50C-407E-A947-70E740481C1C}">
                <a14:useLocalDpi xmlns:a14="http://schemas.microsoft.com/office/drawing/2010/main"/>
              </a:ext>
            </a:extLst>
          </a:blip>
          <a:srcRect/>
          <a:stretch>
            <a:fillRect/>
          </a:stretch>
        </p:blipFill>
        <p:spPr bwMode="auto">
          <a:xfrm>
            <a:off x="7926003" y="498547"/>
            <a:ext cx="919119" cy="1441305"/>
          </a:xfrm>
          <a:prstGeom prst="rect">
            <a:avLst/>
          </a:prstGeom>
          <a:noFill/>
          <a:ln>
            <a:noFill/>
          </a:ln>
        </p:spPr>
      </p:pic>
    </p:spTree>
    <p:extLst>
      <p:ext uri="{BB962C8B-B14F-4D97-AF65-F5344CB8AC3E}">
        <p14:creationId xmlns:p14="http://schemas.microsoft.com/office/powerpoint/2010/main" val="269037728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1_Title Slide">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2400" y="-554739"/>
            <a:ext cx="12344399" cy="7870311"/>
          </a:xfrm>
          <a:prstGeom prst="rect">
            <a:avLst/>
          </a:prstGeom>
        </p:spPr>
      </p:pic>
      <p:pic>
        <p:nvPicPr>
          <p:cNvPr id="5" name="Picture 4">
            <a:extLst>
              <a:ext uri="{FF2B5EF4-FFF2-40B4-BE49-F238E27FC236}">
                <a16:creationId xmlns:a16="http://schemas.microsoft.com/office/drawing/2014/main" id="{D0A8D18F-9BFF-4CE2-AE42-4BB708ACBDF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493000" y="203509"/>
            <a:ext cx="4004022" cy="1853345"/>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94461ACA-2A34-40B2-84C9-5CEA4AF9EFC7}"/>
              </a:ext>
            </a:extLst>
          </p:cNvPr>
          <p:cNvSpPr txBox="1"/>
          <p:nvPr userDrawn="1"/>
        </p:nvSpPr>
        <p:spPr>
          <a:xfrm>
            <a:off x="8452050" y="437683"/>
            <a:ext cx="3044972" cy="1384995"/>
          </a:xfrm>
          <a:prstGeom prst="rect">
            <a:avLst/>
          </a:prstGeom>
          <a:noFill/>
        </p:spPr>
        <p:txBody>
          <a:bodyPr wrap="square" rtlCol="0">
            <a:spAutoFit/>
          </a:bodyPr>
          <a:lstStyle/>
          <a:p>
            <a:r>
              <a:rPr lang="en-US" sz="2800" b="1" dirty="0">
                <a:latin typeface="Franklin Gothic Medium Cond" panose="020B0606030402020204" pitchFamily="34" charset="0"/>
              </a:rPr>
              <a:t>I/DD or Behavioral/Mental Health (Children)</a:t>
            </a:r>
          </a:p>
        </p:txBody>
      </p:sp>
      <p:sp>
        <p:nvSpPr>
          <p:cNvPr id="8" name="TextBox 7">
            <a:extLst>
              <a:ext uri="{FF2B5EF4-FFF2-40B4-BE49-F238E27FC236}">
                <a16:creationId xmlns:a16="http://schemas.microsoft.com/office/drawing/2014/main" id="{5AD76281-14BF-4866-BDC4-094D3BA2B54A}"/>
              </a:ext>
            </a:extLst>
          </p:cNvPr>
          <p:cNvSpPr txBox="1"/>
          <p:nvPr userDrawn="1"/>
        </p:nvSpPr>
        <p:spPr>
          <a:xfrm>
            <a:off x="7964058" y="1758444"/>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3" name="Picture 2" descr="Image result for atlantic county nj map">
            <a:extLst>
              <a:ext uri="{FF2B5EF4-FFF2-40B4-BE49-F238E27FC236}">
                <a16:creationId xmlns:a16="http://schemas.microsoft.com/office/drawing/2014/main" id="{094284EF-2C56-F99D-987F-1C619344E3A8}"/>
              </a:ext>
            </a:extLst>
          </p:cNvPr>
          <p:cNvPicPr/>
          <p:nvPr userDrawn="1"/>
        </p:nvPicPr>
        <p:blipFill>
          <a:blip r:embed="rId4" cstate="print">
            <a:extLst>
              <a:ext uri="{28A0092B-C50C-407E-A947-70E740481C1C}">
                <a14:useLocalDpi xmlns:a14="http://schemas.microsoft.com/office/drawing/2010/main"/>
              </a:ext>
            </a:extLst>
          </a:blip>
          <a:srcRect/>
          <a:stretch>
            <a:fillRect/>
          </a:stretch>
        </p:blipFill>
        <p:spPr bwMode="auto">
          <a:xfrm>
            <a:off x="7546935" y="370969"/>
            <a:ext cx="939084" cy="1381967"/>
          </a:xfrm>
          <a:prstGeom prst="rect">
            <a:avLst/>
          </a:prstGeom>
          <a:noFill/>
          <a:ln>
            <a:noFill/>
          </a:ln>
        </p:spPr>
      </p:pic>
    </p:spTree>
    <p:extLst>
      <p:ext uri="{BB962C8B-B14F-4D97-AF65-F5344CB8AC3E}">
        <p14:creationId xmlns:p14="http://schemas.microsoft.com/office/powerpoint/2010/main" val="58451871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6_Title Slide">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5084" y="-1"/>
            <a:ext cx="12277084" cy="8193619"/>
          </a:xfrm>
          <a:prstGeom prst="rect">
            <a:avLst/>
          </a:prstGeom>
        </p:spPr>
      </p:pic>
      <p:pic>
        <p:nvPicPr>
          <p:cNvPr id="5" name="Picture 4">
            <a:extLst>
              <a:ext uri="{FF2B5EF4-FFF2-40B4-BE49-F238E27FC236}">
                <a16:creationId xmlns:a16="http://schemas.microsoft.com/office/drawing/2014/main" id="{D0A8D18F-9BFF-4CE2-AE42-4BB708ACBDF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493000" y="203509"/>
            <a:ext cx="4004022" cy="1853345"/>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94461ACA-2A34-40B2-84C9-5CEA4AF9EFC7}"/>
              </a:ext>
            </a:extLst>
          </p:cNvPr>
          <p:cNvSpPr txBox="1"/>
          <p:nvPr userDrawn="1"/>
        </p:nvSpPr>
        <p:spPr>
          <a:xfrm>
            <a:off x="8417624" y="530016"/>
            <a:ext cx="3044972" cy="1200329"/>
          </a:xfrm>
          <a:prstGeom prst="rect">
            <a:avLst/>
          </a:prstGeom>
          <a:noFill/>
        </p:spPr>
        <p:txBody>
          <a:bodyPr wrap="square" rtlCol="0">
            <a:spAutoFit/>
          </a:bodyPr>
          <a:lstStyle/>
          <a:p>
            <a:r>
              <a:rPr lang="en-US" sz="3600" b="1" baseline="0" dirty="0">
                <a:latin typeface="Franklin Gothic Medium Cond" panose="020B0606030402020204" pitchFamily="34" charset="0"/>
              </a:rPr>
              <a:t>Caring for Kin or Foster Children</a:t>
            </a:r>
            <a:endParaRPr lang="en-US" sz="3600" b="1" dirty="0">
              <a:latin typeface="Franklin Gothic Medium Cond" panose="020B0606030402020204" pitchFamily="34" charset="0"/>
            </a:endParaRPr>
          </a:p>
        </p:txBody>
      </p:sp>
      <p:sp>
        <p:nvSpPr>
          <p:cNvPr id="8" name="TextBox 7">
            <a:extLst>
              <a:ext uri="{FF2B5EF4-FFF2-40B4-BE49-F238E27FC236}">
                <a16:creationId xmlns:a16="http://schemas.microsoft.com/office/drawing/2014/main" id="{5AD76281-14BF-4866-BDC4-094D3BA2B54A}"/>
              </a:ext>
            </a:extLst>
          </p:cNvPr>
          <p:cNvSpPr txBox="1"/>
          <p:nvPr userDrawn="1"/>
        </p:nvSpPr>
        <p:spPr>
          <a:xfrm>
            <a:off x="7938658" y="1779854"/>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3" name="Picture 2" descr="Image result for atlantic county nj map">
            <a:extLst>
              <a:ext uri="{FF2B5EF4-FFF2-40B4-BE49-F238E27FC236}">
                <a16:creationId xmlns:a16="http://schemas.microsoft.com/office/drawing/2014/main" id="{342E0700-31FC-9563-0890-67C1139C6939}"/>
              </a:ext>
            </a:extLst>
          </p:cNvPr>
          <p:cNvPicPr/>
          <p:nvPr userDrawn="1"/>
        </p:nvPicPr>
        <p:blipFill>
          <a:blip r:embed="rId4" cstate="print">
            <a:extLst>
              <a:ext uri="{28A0092B-C50C-407E-A947-70E740481C1C}">
                <a14:useLocalDpi xmlns:a14="http://schemas.microsoft.com/office/drawing/2010/main"/>
              </a:ext>
            </a:extLst>
          </a:blip>
          <a:srcRect/>
          <a:stretch>
            <a:fillRect/>
          </a:stretch>
        </p:blipFill>
        <p:spPr bwMode="auto">
          <a:xfrm>
            <a:off x="7546935" y="370969"/>
            <a:ext cx="939084" cy="1381967"/>
          </a:xfrm>
          <a:prstGeom prst="rect">
            <a:avLst/>
          </a:prstGeom>
          <a:noFill/>
          <a:ln>
            <a:noFill/>
          </a:ln>
        </p:spPr>
      </p:pic>
    </p:spTree>
    <p:extLst>
      <p:ext uri="{BB962C8B-B14F-4D97-AF65-F5344CB8AC3E}">
        <p14:creationId xmlns:p14="http://schemas.microsoft.com/office/powerpoint/2010/main" val="289940940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Title Slide_17">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49BABB0-777F-0025-540D-EE6286F808F0}"/>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88952" cy="6858000"/>
          </a:xfrm>
          <a:prstGeom prst="rect">
            <a:avLst/>
          </a:prstGeom>
        </p:spPr>
      </p:pic>
      <p:pic>
        <p:nvPicPr>
          <p:cNvPr id="4" name="Picture 3">
            <a:extLst>
              <a:ext uri="{FF2B5EF4-FFF2-40B4-BE49-F238E27FC236}">
                <a16:creationId xmlns:a16="http://schemas.microsoft.com/office/drawing/2014/main" id="{0120CA5F-FB73-E4B4-3270-23239A23375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81000" y="762000"/>
            <a:ext cx="40386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7EB793B9-FEEB-1ADF-DBD9-E50CBA26B572}"/>
              </a:ext>
            </a:extLst>
          </p:cNvPr>
          <p:cNvSpPr txBox="1"/>
          <p:nvPr userDrawn="1"/>
        </p:nvSpPr>
        <p:spPr>
          <a:xfrm>
            <a:off x="2022469" y="1067316"/>
            <a:ext cx="2320932" cy="707886"/>
          </a:xfrm>
          <a:prstGeom prst="rect">
            <a:avLst/>
          </a:prstGeom>
          <a:noFill/>
        </p:spPr>
        <p:txBody>
          <a:bodyPr wrap="square" rtlCol="0">
            <a:spAutoFit/>
          </a:bodyPr>
          <a:lstStyle/>
          <a:p>
            <a:r>
              <a:rPr lang="en-US" sz="4000" b="1" dirty="0">
                <a:latin typeface="Franklin Gothic Medium Cond" panose="020B0606030402020204" pitchFamily="34" charset="0"/>
              </a:rPr>
              <a:t>Education</a:t>
            </a:r>
          </a:p>
        </p:txBody>
      </p:sp>
      <p:pic>
        <p:nvPicPr>
          <p:cNvPr id="2" name="Picture 1" descr="Image result for atlantic county nj map">
            <a:extLst>
              <a:ext uri="{FF2B5EF4-FFF2-40B4-BE49-F238E27FC236}">
                <a16:creationId xmlns:a16="http://schemas.microsoft.com/office/drawing/2014/main" id="{EE472B74-3205-3F30-19FC-F4F34852C1FB}"/>
              </a:ext>
            </a:extLst>
          </p:cNvPr>
          <p:cNvPicPr/>
          <p:nvPr userDrawn="1"/>
        </p:nvPicPr>
        <p:blipFill>
          <a:blip r:embed="rId4" cstate="print">
            <a:extLst>
              <a:ext uri="{28A0092B-C50C-407E-A947-70E740481C1C}">
                <a14:useLocalDpi xmlns:a14="http://schemas.microsoft.com/office/drawing/2010/main"/>
              </a:ext>
            </a:extLst>
          </a:blip>
          <a:srcRect/>
          <a:stretch>
            <a:fillRect/>
          </a:stretch>
        </p:blipFill>
        <p:spPr bwMode="auto">
          <a:xfrm>
            <a:off x="892885" y="997688"/>
            <a:ext cx="939084" cy="1381967"/>
          </a:xfrm>
          <a:prstGeom prst="rect">
            <a:avLst/>
          </a:prstGeom>
          <a:noFill/>
          <a:ln>
            <a:noFill/>
          </a:ln>
        </p:spPr>
      </p:pic>
    </p:spTree>
    <p:extLst>
      <p:ext uri="{BB962C8B-B14F-4D97-AF65-F5344CB8AC3E}">
        <p14:creationId xmlns:p14="http://schemas.microsoft.com/office/powerpoint/2010/main" val="191445216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itle Slide_17">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
            <a:ext cx="12232768" cy="8321931"/>
          </a:xfrm>
          <a:prstGeom prst="rect">
            <a:avLst/>
          </a:prstGeom>
        </p:spPr>
      </p:pic>
      <p:pic>
        <p:nvPicPr>
          <p:cNvPr id="6" name="Picture 5">
            <a:extLst>
              <a:ext uri="{FF2B5EF4-FFF2-40B4-BE49-F238E27FC236}">
                <a16:creationId xmlns:a16="http://schemas.microsoft.com/office/drawing/2014/main" id="{D0A8D18F-9BFF-4CE2-AE42-4BB708ACBDF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493000" y="203509"/>
            <a:ext cx="4004022" cy="1853345"/>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7" name="TextBox 6">
            <a:extLst>
              <a:ext uri="{FF2B5EF4-FFF2-40B4-BE49-F238E27FC236}">
                <a16:creationId xmlns:a16="http://schemas.microsoft.com/office/drawing/2014/main" id="{94461ACA-2A34-40B2-84C9-5CEA4AF9EFC7}"/>
              </a:ext>
            </a:extLst>
          </p:cNvPr>
          <p:cNvSpPr txBox="1"/>
          <p:nvPr userDrawn="1"/>
        </p:nvSpPr>
        <p:spPr>
          <a:xfrm>
            <a:off x="8894678" y="620680"/>
            <a:ext cx="2458737" cy="830997"/>
          </a:xfrm>
          <a:prstGeom prst="rect">
            <a:avLst/>
          </a:prstGeom>
          <a:noFill/>
        </p:spPr>
        <p:txBody>
          <a:bodyPr wrap="square" rtlCol="0">
            <a:spAutoFit/>
          </a:bodyPr>
          <a:lstStyle/>
          <a:p>
            <a:r>
              <a:rPr lang="en-US" sz="4800" b="1" baseline="0" dirty="0">
                <a:latin typeface="Franklin Gothic Medium Cond" panose="020B0606030402020204" pitchFamily="34" charset="0"/>
              </a:rPr>
              <a:t>Advocacy</a:t>
            </a:r>
            <a:endParaRPr lang="en-US" sz="4800" b="1" dirty="0">
              <a:latin typeface="Franklin Gothic Medium Cond" panose="020B0606030402020204" pitchFamily="34" charset="0"/>
            </a:endParaRPr>
          </a:p>
        </p:txBody>
      </p:sp>
      <p:sp>
        <p:nvSpPr>
          <p:cNvPr id="9" name="TextBox 8">
            <a:extLst>
              <a:ext uri="{FF2B5EF4-FFF2-40B4-BE49-F238E27FC236}">
                <a16:creationId xmlns:a16="http://schemas.microsoft.com/office/drawing/2014/main" id="{5AD76281-14BF-4866-BDC4-094D3BA2B54A}"/>
              </a:ext>
            </a:extLst>
          </p:cNvPr>
          <p:cNvSpPr txBox="1"/>
          <p:nvPr userDrawn="1"/>
        </p:nvSpPr>
        <p:spPr>
          <a:xfrm>
            <a:off x="7675095" y="1762922"/>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3" name="Picture 2" descr="Image result for atlantic county nj map">
            <a:extLst>
              <a:ext uri="{FF2B5EF4-FFF2-40B4-BE49-F238E27FC236}">
                <a16:creationId xmlns:a16="http://schemas.microsoft.com/office/drawing/2014/main" id="{3477E96B-1D4B-E884-BAA0-4E07BB89852B}"/>
              </a:ext>
            </a:extLst>
          </p:cNvPr>
          <p:cNvPicPr/>
          <p:nvPr userDrawn="1"/>
        </p:nvPicPr>
        <p:blipFill>
          <a:blip r:embed="rId4" cstate="print">
            <a:extLst>
              <a:ext uri="{28A0092B-C50C-407E-A947-70E740481C1C}">
                <a14:useLocalDpi xmlns:a14="http://schemas.microsoft.com/office/drawing/2010/main"/>
              </a:ext>
            </a:extLst>
          </a:blip>
          <a:srcRect/>
          <a:stretch>
            <a:fillRect/>
          </a:stretch>
        </p:blipFill>
        <p:spPr bwMode="auto">
          <a:xfrm>
            <a:off x="7848600" y="292232"/>
            <a:ext cx="939084" cy="1381967"/>
          </a:xfrm>
          <a:prstGeom prst="rect">
            <a:avLst/>
          </a:prstGeom>
          <a:noFill/>
          <a:ln>
            <a:noFill/>
          </a:ln>
        </p:spPr>
      </p:pic>
    </p:spTree>
    <p:extLst>
      <p:ext uri="{BB962C8B-B14F-4D97-AF65-F5344CB8AC3E}">
        <p14:creationId xmlns:p14="http://schemas.microsoft.com/office/powerpoint/2010/main" val="31364498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slideLayout" Target="../slideLayouts/slideLayout2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19" Type="http://schemas.openxmlformats.org/officeDocument/2006/relationships/theme" Target="../theme/theme2.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4/3/2025</a:t>
            </a:fld>
            <a:endParaRPr lang="en-US" dirty="0"/>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1073152345"/>
      </p:ext>
    </p:extLst>
  </p:cSld>
  <p:clrMap bg1="lt1" tx1="dk1" bg2="lt2" tx2="dk2" accent1="accent1" accent2="accent2" accent3="accent3" accent4="accent4" accent5="accent5" accent6="accent6" hlink="hlink" folHlink="folHlink"/>
  <p:sldLayoutIdLst>
    <p:sldLayoutId id="2147483654" r:id="rId1"/>
    <p:sldLayoutId id="2147483685" r:id="rId2"/>
    <p:sldLayoutId id="2147483686" r:id="rId3"/>
    <p:sldLayoutId id="2147483687" r:id="rId4"/>
    <p:sldLayoutId id="2147483688" r:id="rId5"/>
    <p:sldLayoutId id="2147483689" r:id="rId6"/>
    <p:sldLayoutId id="2147483693" r:id="rId7"/>
    <p:sldLayoutId id="2147483659" r:id="rId8"/>
    <p:sldLayoutId id="2147483658" r:id="rId9"/>
    <p:sldLayoutId id="2147483676" r:id="rId10"/>
    <p:sldLayoutId id="2147483690"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4/3/2025</a:t>
            </a:fld>
            <a:endParaRPr lang="en-US" dirty="0"/>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292913578"/>
      </p:ext>
    </p:extLst>
  </p:cSld>
  <p:clrMap bg1="lt1" tx1="dk1" bg2="lt2" tx2="dk2" accent1="accent1" accent2="accent2" accent3="accent3" accent4="accent4" accent5="accent5" accent6="accent6" hlink="hlink" folHlink="folHlink"/>
  <p:sldLayoutIdLst>
    <p:sldLayoutId id="2147483653" r:id="rId1"/>
    <p:sldLayoutId id="2147483656" r:id="rId2"/>
    <p:sldLayoutId id="2147483660" r:id="rId3"/>
    <p:sldLayoutId id="2147483678" r:id="rId4"/>
    <p:sldLayoutId id="2147483661" r:id="rId5"/>
    <p:sldLayoutId id="2147483677" r:id="rId6"/>
    <p:sldLayoutId id="2147483663" r:id="rId7"/>
    <p:sldLayoutId id="2147483657" r:id="rId8"/>
    <p:sldLayoutId id="2147483679" r:id="rId9"/>
    <p:sldLayoutId id="2147483664" r:id="rId10"/>
    <p:sldLayoutId id="2147483681" r:id="rId11"/>
    <p:sldLayoutId id="2147483680" r:id="rId12"/>
    <p:sldLayoutId id="2147483665" r:id="rId13"/>
    <p:sldLayoutId id="2147483672" r:id="rId14"/>
    <p:sldLayoutId id="2147483675" r:id="rId15"/>
    <p:sldLayoutId id="2147483691" r:id="rId16"/>
    <p:sldLayoutId id="2147483695" r:id="rId17"/>
    <p:sldLayoutId id="2147483692" r:id="rId18"/>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21.jpeg"/><Relationship Id="rId3" Type="http://schemas.openxmlformats.org/officeDocument/2006/relationships/slideLayout" Target="../slideLayouts/slideLayout18.xml"/><Relationship Id="rId7" Type="http://schemas.openxmlformats.org/officeDocument/2006/relationships/image" Target="../media/image20.jpeg"/><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image" Target="../media/image3.png"/><Relationship Id="rId5" Type="http://schemas.openxmlformats.org/officeDocument/2006/relationships/image" Target="../media/image19.png"/><Relationship Id="rId4" Type="http://schemas.openxmlformats.org/officeDocument/2006/relationships/notesSlide" Target="../notesSlides/notesSlide1.xml"/><Relationship Id="rId9"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8" Type="http://schemas.openxmlformats.org/officeDocument/2006/relationships/notesSlide" Target="../notesSlides/notesSlide4.xml"/><Relationship Id="rId3" Type="http://schemas.openxmlformats.org/officeDocument/2006/relationships/tags" Target="../tags/tag7.xml"/><Relationship Id="rId7" Type="http://schemas.openxmlformats.org/officeDocument/2006/relationships/slideLayout" Target="../slideLayouts/slideLayout8.xml"/><Relationship Id="rId2" Type="http://schemas.openxmlformats.org/officeDocument/2006/relationships/tags" Target="../tags/tag6.xml"/><Relationship Id="rId1" Type="http://schemas.openxmlformats.org/officeDocument/2006/relationships/tags" Target="../tags/tag5.xml"/><Relationship Id="rId6" Type="http://schemas.openxmlformats.org/officeDocument/2006/relationships/tags" Target="../tags/tag10.xml"/><Relationship Id="rId5" Type="http://schemas.openxmlformats.org/officeDocument/2006/relationships/tags" Target="../tags/tag9.xml"/><Relationship Id="rId4" Type="http://schemas.openxmlformats.org/officeDocument/2006/relationships/tags" Target="../tags/tag8.xml"/><Relationship Id="rId9" Type="http://schemas.openxmlformats.org/officeDocument/2006/relationships/chart" Target="../charts/chart1.xml"/></Relationships>
</file>

<file path=ppt/slides/_rels/slide9.xml.rels><?xml version="1.0" encoding="UTF-8" standalone="yes"?>
<Relationships xmlns="http://schemas.openxmlformats.org/package/2006/relationships"><Relationship Id="rId8" Type="http://schemas.openxmlformats.org/officeDocument/2006/relationships/notesSlide" Target="../notesSlides/notesSlide5.xml"/><Relationship Id="rId3" Type="http://schemas.openxmlformats.org/officeDocument/2006/relationships/tags" Target="../tags/tag13.xml"/><Relationship Id="rId7" Type="http://schemas.openxmlformats.org/officeDocument/2006/relationships/slideLayout" Target="../slideLayouts/slideLayout8.xml"/><Relationship Id="rId2" Type="http://schemas.openxmlformats.org/officeDocument/2006/relationships/tags" Target="../tags/tag12.xml"/><Relationship Id="rId1" Type="http://schemas.openxmlformats.org/officeDocument/2006/relationships/tags" Target="../tags/tag11.xml"/><Relationship Id="rId6" Type="http://schemas.openxmlformats.org/officeDocument/2006/relationships/tags" Target="../tags/tag16.xml"/><Relationship Id="rId5" Type="http://schemas.openxmlformats.org/officeDocument/2006/relationships/tags" Target="../tags/tag15.xml"/><Relationship Id="rId4" Type="http://schemas.openxmlformats.org/officeDocument/2006/relationships/tags" Target="../tags/tag14.xml"/><Relationship Id="rId9" Type="http://schemas.openxmlformats.org/officeDocument/2006/relationships/chart" Target="../charts/char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8" Type="http://schemas.openxmlformats.org/officeDocument/2006/relationships/notesSlide" Target="../notesSlides/notesSlide6.xml"/><Relationship Id="rId3" Type="http://schemas.openxmlformats.org/officeDocument/2006/relationships/tags" Target="../tags/tag19.xml"/><Relationship Id="rId7" Type="http://schemas.openxmlformats.org/officeDocument/2006/relationships/slideLayout" Target="../slideLayouts/slideLayout9.xml"/><Relationship Id="rId2" Type="http://schemas.openxmlformats.org/officeDocument/2006/relationships/tags" Target="../tags/tag18.xml"/><Relationship Id="rId1" Type="http://schemas.openxmlformats.org/officeDocument/2006/relationships/tags" Target="../tags/tag17.xml"/><Relationship Id="rId6" Type="http://schemas.openxmlformats.org/officeDocument/2006/relationships/tags" Target="../tags/tag22.xml"/><Relationship Id="rId5" Type="http://schemas.openxmlformats.org/officeDocument/2006/relationships/tags" Target="../tags/tag21.xml"/><Relationship Id="rId4" Type="http://schemas.openxmlformats.org/officeDocument/2006/relationships/tags" Target="../tags/tag20.xml"/><Relationship Id="rId9" Type="http://schemas.openxmlformats.org/officeDocument/2006/relationships/chart" Target="../charts/chart3.xml"/></Relationships>
</file>

<file path=ppt/slides/_rels/slide12.xml.rels><?xml version="1.0" encoding="UTF-8" standalone="yes"?>
<Relationships xmlns="http://schemas.openxmlformats.org/package/2006/relationships"><Relationship Id="rId8" Type="http://schemas.openxmlformats.org/officeDocument/2006/relationships/notesSlide" Target="../notesSlides/notesSlide7.xml"/><Relationship Id="rId3" Type="http://schemas.openxmlformats.org/officeDocument/2006/relationships/tags" Target="../tags/tag25.xml"/><Relationship Id="rId7" Type="http://schemas.openxmlformats.org/officeDocument/2006/relationships/slideLayout" Target="../slideLayouts/slideLayout9.xml"/><Relationship Id="rId2" Type="http://schemas.openxmlformats.org/officeDocument/2006/relationships/tags" Target="../tags/tag24.xml"/><Relationship Id="rId1" Type="http://schemas.openxmlformats.org/officeDocument/2006/relationships/tags" Target="../tags/tag23.xml"/><Relationship Id="rId6" Type="http://schemas.openxmlformats.org/officeDocument/2006/relationships/tags" Target="../tags/tag28.xml"/><Relationship Id="rId5" Type="http://schemas.openxmlformats.org/officeDocument/2006/relationships/tags" Target="../tags/tag27.xml"/><Relationship Id="rId4" Type="http://schemas.openxmlformats.org/officeDocument/2006/relationships/tags" Target="../tags/tag26.xml"/><Relationship Id="rId9" Type="http://schemas.openxmlformats.org/officeDocument/2006/relationships/chart" Target="../charts/chart4.xml"/></Relationships>
</file>

<file path=ppt/slides/_rels/slide13.xml.rels><?xml version="1.0" encoding="UTF-8" standalone="yes"?>
<Relationships xmlns="http://schemas.openxmlformats.org/package/2006/relationships"><Relationship Id="rId8" Type="http://schemas.openxmlformats.org/officeDocument/2006/relationships/tags" Target="../tags/tag36.xml"/><Relationship Id="rId13" Type="http://schemas.openxmlformats.org/officeDocument/2006/relationships/chart" Target="../charts/chart6.xml"/><Relationship Id="rId3" Type="http://schemas.openxmlformats.org/officeDocument/2006/relationships/tags" Target="../tags/tag31.xml"/><Relationship Id="rId7" Type="http://schemas.openxmlformats.org/officeDocument/2006/relationships/tags" Target="../tags/tag35.xml"/><Relationship Id="rId12" Type="http://schemas.openxmlformats.org/officeDocument/2006/relationships/chart" Target="../charts/chart5.xml"/><Relationship Id="rId2" Type="http://schemas.openxmlformats.org/officeDocument/2006/relationships/tags" Target="../tags/tag30.xml"/><Relationship Id="rId1" Type="http://schemas.openxmlformats.org/officeDocument/2006/relationships/tags" Target="../tags/tag29.xml"/><Relationship Id="rId6" Type="http://schemas.openxmlformats.org/officeDocument/2006/relationships/tags" Target="../tags/tag34.xml"/><Relationship Id="rId11" Type="http://schemas.openxmlformats.org/officeDocument/2006/relationships/notesSlide" Target="../notesSlides/notesSlide8.xml"/><Relationship Id="rId5" Type="http://schemas.openxmlformats.org/officeDocument/2006/relationships/tags" Target="../tags/tag33.xml"/><Relationship Id="rId10" Type="http://schemas.openxmlformats.org/officeDocument/2006/relationships/slideLayout" Target="../slideLayouts/slideLayout9.xml"/><Relationship Id="rId4" Type="http://schemas.openxmlformats.org/officeDocument/2006/relationships/tags" Target="../tags/tag32.xml"/><Relationship Id="rId9" Type="http://schemas.openxmlformats.org/officeDocument/2006/relationships/tags" Target="../tags/tag37.xml"/></Relationships>
</file>

<file path=ppt/slides/_rels/slide14.xml.rels><?xml version="1.0" encoding="UTF-8" standalone="yes"?>
<Relationships xmlns="http://schemas.openxmlformats.org/package/2006/relationships"><Relationship Id="rId8" Type="http://schemas.openxmlformats.org/officeDocument/2006/relationships/tags" Target="../tags/tag45.xml"/><Relationship Id="rId13" Type="http://schemas.openxmlformats.org/officeDocument/2006/relationships/chart" Target="../charts/chart8.xml"/><Relationship Id="rId3" Type="http://schemas.openxmlformats.org/officeDocument/2006/relationships/tags" Target="../tags/tag40.xml"/><Relationship Id="rId7" Type="http://schemas.openxmlformats.org/officeDocument/2006/relationships/tags" Target="../tags/tag44.xml"/><Relationship Id="rId12" Type="http://schemas.openxmlformats.org/officeDocument/2006/relationships/chart" Target="../charts/chart7.xml"/><Relationship Id="rId2" Type="http://schemas.openxmlformats.org/officeDocument/2006/relationships/tags" Target="../tags/tag39.xml"/><Relationship Id="rId1" Type="http://schemas.openxmlformats.org/officeDocument/2006/relationships/tags" Target="../tags/tag38.xml"/><Relationship Id="rId6" Type="http://schemas.openxmlformats.org/officeDocument/2006/relationships/tags" Target="../tags/tag43.xml"/><Relationship Id="rId11" Type="http://schemas.openxmlformats.org/officeDocument/2006/relationships/notesSlide" Target="../notesSlides/notesSlide9.xml"/><Relationship Id="rId5" Type="http://schemas.openxmlformats.org/officeDocument/2006/relationships/tags" Target="../tags/tag42.xml"/><Relationship Id="rId10" Type="http://schemas.openxmlformats.org/officeDocument/2006/relationships/slideLayout" Target="../slideLayouts/slideLayout9.xml"/><Relationship Id="rId4" Type="http://schemas.openxmlformats.org/officeDocument/2006/relationships/tags" Target="../tags/tag41.xml"/><Relationship Id="rId9" Type="http://schemas.openxmlformats.org/officeDocument/2006/relationships/tags" Target="../tags/tag46.xml"/></Relationships>
</file>

<file path=ppt/slides/_rels/slide15.xml.rels><?xml version="1.0" encoding="UTF-8" standalone="yes"?>
<Relationships xmlns="http://schemas.openxmlformats.org/package/2006/relationships"><Relationship Id="rId8" Type="http://schemas.openxmlformats.org/officeDocument/2006/relationships/notesSlide" Target="../notesSlides/notesSlide10.xml"/><Relationship Id="rId3" Type="http://schemas.openxmlformats.org/officeDocument/2006/relationships/tags" Target="../tags/tag49.xml"/><Relationship Id="rId7" Type="http://schemas.openxmlformats.org/officeDocument/2006/relationships/slideLayout" Target="../slideLayouts/slideLayout9.xml"/><Relationship Id="rId2" Type="http://schemas.openxmlformats.org/officeDocument/2006/relationships/tags" Target="../tags/tag48.xml"/><Relationship Id="rId1" Type="http://schemas.openxmlformats.org/officeDocument/2006/relationships/tags" Target="../tags/tag47.xml"/><Relationship Id="rId6" Type="http://schemas.openxmlformats.org/officeDocument/2006/relationships/tags" Target="../tags/tag52.xml"/><Relationship Id="rId5" Type="http://schemas.openxmlformats.org/officeDocument/2006/relationships/tags" Target="../tags/tag51.xml"/><Relationship Id="rId4" Type="http://schemas.openxmlformats.org/officeDocument/2006/relationships/tags" Target="../tags/tag50.xml"/><Relationship Id="rId9" Type="http://schemas.openxmlformats.org/officeDocument/2006/relationships/chart" Target="../charts/chart9.xml"/></Relationships>
</file>

<file path=ppt/slides/_rels/slide16.xml.rels><?xml version="1.0" encoding="UTF-8" standalone="yes"?>
<Relationships xmlns="http://schemas.openxmlformats.org/package/2006/relationships"><Relationship Id="rId8" Type="http://schemas.openxmlformats.org/officeDocument/2006/relationships/tags" Target="../tags/tag60.xml"/><Relationship Id="rId13" Type="http://schemas.openxmlformats.org/officeDocument/2006/relationships/chart" Target="../charts/chart11.xml"/><Relationship Id="rId3" Type="http://schemas.openxmlformats.org/officeDocument/2006/relationships/tags" Target="../tags/tag55.xml"/><Relationship Id="rId7" Type="http://schemas.openxmlformats.org/officeDocument/2006/relationships/tags" Target="../tags/tag59.xml"/><Relationship Id="rId12" Type="http://schemas.openxmlformats.org/officeDocument/2006/relationships/chart" Target="../charts/chart10.xml"/><Relationship Id="rId2" Type="http://schemas.openxmlformats.org/officeDocument/2006/relationships/tags" Target="../tags/tag54.xml"/><Relationship Id="rId1" Type="http://schemas.openxmlformats.org/officeDocument/2006/relationships/tags" Target="../tags/tag53.xml"/><Relationship Id="rId6" Type="http://schemas.openxmlformats.org/officeDocument/2006/relationships/tags" Target="../tags/tag58.xml"/><Relationship Id="rId11" Type="http://schemas.openxmlformats.org/officeDocument/2006/relationships/notesSlide" Target="../notesSlides/notesSlide11.xml"/><Relationship Id="rId5" Type="http://schemas.openxmlformats.org/officeDocument/2006/relationships/tags" Target="../tags/tag57.xml"/><Relationship Id="rId10" Type="http://schemas.openxmlformats.org/officeDocument/2006/relationships/slideLayout" Target="../slideLayouts/slideLayout9.xml"/><Relationship Id="rId4" Type="http://schemas.openxmlformats.org/officeDocument/2006/relationships/tags" Target="../tags/tag56.xml"/><Relationship Id="rId9" Type="http://schemas.openxmlformats.org/officeDocument/2006/relationships/tags" Target="../tags/tag61.xml"/></Relationships>
</file>

<file path=ppt/slides/_rels/slide17.xml.rels><?xml version="1.0" encoding="UTF-8" standalone="yes"?>
<Relationships xmlns="http://schemas.openxmlformats.org/package/2006/relationships"><Relationship Id="rId8" Type="http://schemas.openxmlformats.org/officeDocument/2006/relationships/tags" Target="../tags/tag69.xml"/><Relationship Id="rId13" Type="http://schemas.openxmlformats.org/officeDocument/2006/relationships/chart" Target="../charts/chart13.xml"/><Relationship Id="rId3" Type="http://schemas.openxmlformats.org/officeDocument/2006/relationships/tags" Target="../tags/tag64.xml"/><Relationship Id="rId7" Type="http://schemas.openxmlformats.org/officeDocument/2006/relationships/tags" Target="../tags/tag68.xml"/><Relationship Id="rId12" Type="http://schemas.openxmlformats.org/officeDocument/2006/relationships/chart" Target="../charts/chart12.xml"/><Relationship Id="rId2" Type="http://schemas.openxmlformats.org/officeDocument/2006/relationships/tags" Target="../tags/tag63.xml"/><Relationship Id="rId1" Type="http://schemas.openxmlformats.org/officeDocument/2006/relationships/tags" Target="../tags/tag62.xml"/><Relationship Id="rId6" Type="http://schemas.openxmlformats.org/officeDocument/2006/relationships/tags" Target="../tags/tag67.xml"/><Relationship Id="rId11" Type="http://schemas.openxmlformats.org/officeDocument/2006/relationships/notesSlide" Target="../notesSlides/notesSlide12.xml"/><Relationship Id="rId5" Type="http://schemas.openxmlformats.org/officeDocument/2006/relationships/tags" Target="../tags/tag66.xml"/><Relationship Id="rId10" Type="http://schemas.openxmlformats.org/officeDocument/2006/relationships/slideLayout" Target="../slideLayouts/slideLayout9.xml"/><Relationship Id="rId4" Type="http://schemas.openxmlformats.org/officeDocument/2006/relationships/tags" Target="../tags/tag65.xml"/><Relationship Id="rId9" Type="http://schemas.openxmlformats.org/officeDocument/2006/relationships/tags" Target="../tags/tag70.xml"/></Relationships>
</file>

<file path=ppt/slides/_rels/slide18.xml.rels><?xml version="1.0" encoding="UTF-8" standalone="yes"?>
<Relationships xmlns="http://schemas.openxmlformats.org/package/2006/relationships"><Relationship Id="rId8" Type="http://schemas.openxmlformats.org/officeDocument/2006/relationships/notesSlide" Target="../notesSlides/notesSlide13.xml"/><Relationship Id="rId3" Type="http://schemas.openxmlformats.org/officeDocument/2006/relationships/tags" Target="../tags/tag73.xml"/><Relationship Id="rId7" Type="http://schemas.openxmlformats.org/officeDocument/2006/relationships/slideLayout" Target="../slideLayouts/slideLayout9.xml"/><Relationship Id="rId2" Type="http://schemas.openxmlformats.org/officeDocument/2006/relationships/tags" Target="../tags/tag72.xml"/><Relationship Id="rId1" Type="http://schemas.openxmlformats.org/officeDocument/2006/relationships/tags" Target="../tags/tag71.xml"/><Relationship Id="rId6" Type="http://schemas.openxmlformats.org/officeDocument/2006/relationships/tags" Target="../tags/tag76.xml"/><Relationship Id="rId5" Type="http://schemas.openxmlformats.org/officeDocument/2006/relationships/tags" Target="../tags/tag75.xml"/><Relationship Id="rId4" Type="http://schemas.openxmlformats.org/officeDocument/2006/relationships/tags" Target="../tags/tag74.xml"/><Relationship Id="rId9" Type="http://schemas.openxmlformats.org/officeDocument/2006/relationships/chart" Target="../charts/chart14.xml"/></Relationships>
</file>

<file path=ppt/slides/_rels/slide19.xml.rels><?xml version="1.0" encoding="UTF-8" standalone="yes"?>
<Relationships xmlns="http://schemas.openxmlformats.org/package/2006/relationships"><Relationship Id="rId8" Type="http://schemas.openxmlformats.org/officeDocument/2006/relationships/tags" Target="../tags/tag84.xml"/><Relationship Id="rId3" Type="http://schemas.openxmlformats.org/officeDocument/2006/relationships/tags" Target="../tags/tag79.xml"/><Relationship Id="rId7" Type="http://schemas.openxmlformats.org/officeDocument/2006/relationships/tags" Target="../tags/tag83.xml"/><Relationship Id="rId12" Type="http://schemas.openxmlformats.org/officeDocument/2006/relationships/chart" Target="../charts/chart16.xml"/><Relationship Id="rId2" Type="http://schemas.openxmlformats.org/officeDocument/2006/relationships/tags" Target="../tags/tag78.xml"/><Relationship Id="rId1" Type="http://schemas.openxmlformats.org/officeDocument/2006/relationships/tags" Target="../tags/tag77.xml"/><Relationship Id="rId6" Type="http://schemas.openxmlformats.org/officeDocument/2006/relationships/tags" Target="../tags/tag82.xml"/><Relationship Id="rId11" Type="http://schemas.openxmlformats.org/officeDocument/2006/relationships/chart" Target="../charts/chart15.xml"/><Relationship Id="rId5" Type="http://schemas.openxmlformats.org/officeDocument/2006/relationships/tags" Target="../tags/tag81.xml"/><Relationship Id="rId10" Type="http://schemas.openxmlformats.org/officeDocument/2006/relationships/notesSlide" Target="../notesSlides/notesSlide14.xml"/><Relationship Id="rId4" Type="http://schemas.openxmlformats.org/officeDocument/2006/relationships/tags" Target="../tags/tag80.xml"/><Relationship Id="rId9"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8" Type="http://schemas.openxmlformats.org/officeDocument/2006/relationships/slideLayout" Target="../slideLayouts/slideLayout9.xml"/><Relationship Id="rId3" Type="http://schemas.openxmlformats.org/officeDocument/2006/relationships/tags" Target="../tags/tag87.xml"/><Relationship Id="rId7" Type="http://schemas.openxmlformats.org/officeDocument/2006/relationships/tags" Target="../tags/tag91.xml"/><Relationship Id="rId2" Type="http://schemas.openxmlformats.org/officeDocument/2006/relationships/tags" Target="../tags/tag86.xml"/><Relationship Id="rId1" Type="http://schemas.openxmlformats.org/officeDocument/2006/relationships/tags" Target="../tags/tag85.xml"/><Relationship Id="rId6" Type="http://schemas.openxmlformats.org/officeDocument/2006/relationships/tags" Target="../tags/tag90.xml"/><Relationship Id="rId5" Type="http://schemas.openxmlformats.org/officeDocument/2006/relationships/tags" Target="../tags/tag89.xml"/><Relationship Id="rId10" Type="http://schemas.openxmlformats.org/officeDocument/2006/relationships/chart" Target="../charts/chart17.xml"/><Relationship Id="rId4" Type="http://schemas.openxmlformats.org/officeDocument/2006/relationships/tags" Target="../tags/tag88.xml"/><Relationship Id="rId9" Type="http://schemas.openxmlformats.org/officeDocument/2006/relationships/notesSlide" Target="../notesSlides/notesSlide15.xml"/></Relationships>
</file>

<file path=ppt/slides/_rels/slide22.xml.rels><?xml version="1.0" encoding="UTF-8" standalone="yes"?>
<Relationships xmlns="http://schemas.openxmlformats.org/package/2006/relationships"><Relationship Id="rId8" Type="http://schemas.openxmlformats.org/officeDocument/2006/relationships/notesSlide" Target="../notesSlides/notesSlide16.xml"/><Relationship Id="rId3" Type="http://schemas.openxmlformats.org/officeDocument/2006/relationships/tags" Target="../tags/tag94.xml"/><Relationship Id="rId7" Type="http://schemas.openxmlformats.org/officeDocument/2006/relationships/slideLayout" Target="../slideLayouts/slideLayout9.xml"/><Relationship Id="rId2" Type="http://schemas.openxmlformats.org/officeDocument/2006/relationships/tags" Target="../tags/tag93.xml"/><Relationship Id="rId1" Type="http://schemas.openxmlformats.org/officeDocument/2006/relationships/tags" Target="../tags/tag92.xml"/><Relationship Id="rId6" Type="http://schemas.openxmlformats.org/officeDocument/2006/relationships/tags" Target="../tags/tag97.xml"/><Relationship Id="rId5" Type="http://schemas.openxmlformats.org/officeDocument/2006/relationships/tags" Target="../tags/tag96.xml"/><Relationship Id="rId4" Type="http://schemas.openxmlformats.org/officeDocument/2006/relationships/tags" Target="../tags/tag95.xml"/><Relationship Id="rId9" Type="http://schemas.openxmlformats.org/officeDocument/2006/relationships/chart" Target="../charts/chart18.xml"/></Relationships>
</file>

<file path=ppt/slides/_rels/slide23.xml.rels><?xml version="1.0" encoding="UTF-8" standalone="yes"?>
<Relationships xmlns="http://schemas.openxmlformats.org/package/2006/relationships"><Relationship Id="rId8" Type="http://schemas.openxmlformats.org/officeDocument/2006/relationships/tags" Target="../tags/tag105.xml"/><Relationship Id="rId13" Type="http://schemas.openxmlformats.org/officeDocument/2006/relationships/chart" Target="../charts/chart19.xml"/><Relationship Id="rId3" Type="http://schemas.openxmlformats.org/officeDocument/2006/relationships/tags" Target="../tags/tag100.xml"/><Relationship Id="rId7" Type="http://schemas.openxmlformats.org/officeDocument/2006/relationships/tags" Target="../tags/tag104.xml"/><Relationship Id="rId12" Type="http://schemas.openxmlformats.org/officeDocument/2006/relationships/notesSlide" Target="../notesSlides/notesSlide17.xml"/><Relationship Id="rId2" Type="http://schemas.openxmlformats.org/officeDocument/2006/relationships/tags" Target="../tags/tag99.xml"/><Relationship Id="rId1" Type="http://schemas.openxmlformats.org/officeDocument/2006/relationships/tags" Target="../tags/tag98.xml"/><Relationship Id="rId6" Type="http://schemas.openxmlformats.org/officeDocument/2006/relationships/tags" Target="../tags/tag103.xml"/><Relationship Id="rId11" Type="http://schemas.openxmlformats.org/officeDocument/2006/relationships/slideLayout" Target="../slideLayouts/slideLayout9.xml"/><Relationship Id="rId5" Type="http://schemas.openxmlformats.org/officeDocument/2006/relationships/tags" Target="../tags/tag102.xml"/><Relationship Id="rId10" Type="http://schemas.openxmlformats.org/officeDocument/2006/relationships/tags" Target="../tags/tag107.xml"/><Relationship Id="rId4" Type="http://schemas.openxmlformats.org/officeDocument/2006/relationships/tags" Target="../tags/tag101.xml"/><Relationship Id="rId9" Type="http://schemas.openxmlformats.org/officeDocument/2006/relationships/tags" Target="../tags/tag106.xml"/><Relationship Id="rId14" Type="http://schemas.openxmlformats.org/officeDocument/2006/relationships/chart" Target="../charts/chart20.xml"/></Relationships>
</file>

<file path=ppt/slides/_rels/slide24.xml.rels><?xml version="1.0" encoding="UTF-8" standalone="yes"?>
<Relationships xmlns="http://schemas.openxmlformats.org/package/2006/relationships"><Relationship Id="rId8" Type="http://schemas.openxmlformats.org/officeDocument/2006/relationships/notesSlide" Target="../notesSlides/notesSlide18.xml"/><Relationship Id="rId3" Type="http://schemas.openxmlformats.org/officeDocument/2006/relationships/tags" Target="../tags/tag110.xml"/><Relationship Id="rId7" Type="http://schemas.openxmlformats.org/officeDocument/2006/relationships/slideLayout" Target="../slideLayouts/slideLayout9.xml"/><Relationship Id="rId2" Type="http://schemas.openxmlformats.org/officeDocument/2006/relationships/tags" Target="../tags/tag109.xml"/><Relationship Id="rId1" Type="http://schemas.openxmlformats.org/officeDocument/2006/relationships/tags" Target="../tags/tag108.xml"/><Relationship Id="rId6" Type="http://schemas.openxmlformats.org/officeDocument/2006/relationships/tags" Target="../tags/tag113.xml"/><Relationship Id="rId5" Type="http://schemas.openxmlformats.org/officeDocument/2006/relationships/tags" Target="../tags/tag112.xml"/><Relationship Id="rId4" Type="http://schemas.openxmlformats.org/officeDocument/2006/relationships/tags" Target="../tags/tag111.xml"/><Relationship Id="rId9" Type="http://schemas.openxmlformats.org/officeDocument/2006/relationships/chart" Target="../charts/chart21.xml"/></Relationships>
</file>

<file path=ppt/slides/_rels/slide25.xml.rels><?xml version="1.0" encoding="UTF-8" standalone="yes"?>
<Relationships xmlns="http://schemas.openxmlformats.org/package/2006/relationships"><Relationship Id="rId8" Type="http://schemas.openxmlformats.org/officeDocument/2006/relationships/tags" Target="../tags/tag121.xml"/><Relationship Id="rId13" Type="http://schemas.openxmlformats.org/officeDocument/2006/relationships/chart" Target="../charts/chart22.xml"/><Relationship Id="rId3" Type="http://schemas.openxmlformats.org/officeDocument/2006/relationships/tags" Target="../tags/tag116.xml"/><Relationship Id="rId7" Type="http://schemas.openxmlformats.org/officeDocument/2006/relationships/tags" Target="../tags/tag120.xml"/><Relationship Id="rId12" Type="http://schemas.openxmlformats.org/officeDocument/2006/relationships/notesSlide" Target="../notesSlides/notesSlide19.xml"/><Relationship Id="rId2" Type="http://schemas.openxmlformats.org/officeDocument/2006/relationships/tags" Target="../tags/tag115.xml"/><Relationship Id="rId1" Type="http://schemas.openxmlformats.org/officeDocument/2006/relationships/tags" Target="../tags/tag114.xml"/><Relationship Id="rId6" Type="http://schemas.openxmlformats.org/officeDocument/2006/relationships/tags" Target="../tags/tag119.xml"/><Relationship Id="rId11" Type="http://schemas.openxmlformats.org/officeDocument/2006/relationships/slideLayout" Target="../slideLayouts/slideLayout9.xml"/><Relationship Id="rId5" Type="http://schemas.openxmlformats.org/officeDocument/2006/relationships/tags" Target="../tags/tag118.xml"/><Relationship Id="rId10" Type="http://schemas.openxmlformats.org/officeDocument/2006/relationships/tags" Target="../tags/tag123.xml"/><Relationship Id="rId4" Type="http://schemas.openxmlformats.org/officeDocument/2006/relationships/tags" Target="../tags/tag117.xml"/><Relationship Id="rId9" Type="http://schemas.openxmlformats.org/officeDocument/2006/relationships/tags" Target="../tags/tag122.xml"/><Relationship Id="rId14" Type="http://schemas.openxmlformats.org/officeDocument/2006/relationships/chart" Target="../charts/chart23.xml"/></Relationships>
</file>

<file path=ppt/slides/_rels/slide26.xml.rels><?xml version="1.0" encoding="UTF-8" standalone="yes"?>
<Relationships xmlns="http://schemas.openxmlformats.org/package/2006/relationships"><Relationship Id="rId8" Type="http://schemas.openxmlformats.org/officeDocument/2006/relationships/notesSlide" Target="../notesSlides/notesSlide20.xml"/><Relationship Id="rId3" Type="http://schemas.openxmlformats.org/officeDocument/2006/relationships/tags" Target="../tags/tag126.xml"/><Relationship Id="rId7" Type="http://schemas.openxmlformats.org/officeDocument/2006/relationships/slideLayout" Target="../slideLayouts/slideLayout9.xml"/><Relationship Id="rId2" Type="http://schemas.openxmlformats.org/officeDocument/2006/relationships/tags" Target="../tags/tag125.xml"/><Relationship Id="rId1" Type="http://schemas.openxmlformats.org/officeDocument/2006/relationships/tags" Target="../tags/tag124.xml"/><Relationship Id="rId6" Type="http://schemas.openxmlformats.org/officeDocument/2006/relationships/tags" Target="../tags/tag129.xml"/><Relationship Id="rId5" Type="http://schemas.openxmlformats.org/officeDocument/2006/relationships/tags" Target="../tags/tag128.xml"/><Relationship Id="rId4" Type="http://schemas.openxmlformats.org/officeDocument/2006/relationships/tags" Target="../tags/tag127.xml"/><Relationship Id="rId9" Type="http://schemas.openxmlformats.org/officeDocument/2006/relationships/chart" Target="../charts/chart2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8.xml.rels><?xml version="1.0" encoding="UTF-8" standalone="yes"?>
<Relationships xmlns="http://schemas.openxmlformats.org/package/2006/relationships"><Relationship Id="rId8" Type="http://schemas.openxmlformats.org/officeDocument/2006/relationships/chart" Target="../charts/chart25.xml"/><Relationship Id="rId3" Type="http://schemas.openxmlformats.org/officeDocument/2006/relationships/tags" Target="../tags/tag132.xml"/><Relationship Id="rId7" Type="http://schemas.openxmlformats.org/officeDocument/2006/relationships/notesSlide" Target="../notesSlides/notesSlide21.xml"/><Relationship Id="rId2" Type="http://schemas.openxmlformats.org/officeDocument/2006/relationships/tags" Target="../tags/tag131.xml"/><Relationship Id="rId1" Type="http://schemas.openxmlformats.org/officeDocument/2006/relationships/tags" Target="../tags/tag130.xml"/><Relationship Id="rId6" Type="http://schemas.openxmlformats.org/officeDocument/2006/relationships/slideLayout" Target="../slideLayouts/slideLayout9.xml"/><Relationship Id="rId5" Type="http://schemas.openxmlformats.org/officeDocument/2006/relationships/tags" Target="../tags/tag134.xml"/><Relationship Id="rId4" Type="http://schemas.openxmlformats.org/officeDocument/2006/relationships/tags" Target="../tags/tag133.xml"/></Relationships>
</file>

<file path=ppt/slides/_rels/slide29.xml.rels><?xml version="1.0" encoding="UTF-8" standalone="yes"?>
<Relationships xmlns="http://schemas.openxmlformats.org/package/2006/relationships"><Relationship Id="rId8" Type="http://schemas.openxmlformats.org/officeDocument/2006/relationships/chart" Target="../charts/chart26.xml"/><Relationship Id="rId3" Type="http://schemas.openxmlformats.org/officeDocument/2006/relationships/tags" Target="../tags/tag137.xml"/><Relationship Id="rId7" Type="http://schemas.openxmlformats.org/officeDocument/2006/relationships/notesSlide" Target="../notesSlides/notesSlide22.xml"/><Relationship Id="rId2" Type="http://schemas.openxmlformats.org/officeDocument/2006/relationships/tags" Target="../tags/tag136.xml"/><Relationship Id="rId1" Type="http://schemas.openxmlformats.org/officeDocument/2006/relationships/tags" Target="../tags/tag135.xml"/><Relationship Id="rId6" Type="http://schemas.openxmlformats.org/officeDocument/2006/relationships/slideLayout" Target="../slideLayouts/slideLayout9.xml"/><Relationship Id="rId5" Type="http://schemas.openxmlformats.org/officeDocument/2006/relationships/tags" Target="../tags/tag139.xml"/><Relationship Id="rId4" Type="http://schemas.openxmlformats.org/officeDocument/2006/relationships/tags" Target="../tags/tag138.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1.xml.rels><?xml version="1.0" encoding="UTF-8" standalone="yes"?>
<Relationships xmlns="http://schemas.openxmlformats.org/package/2006/relationships"><Relationship Id="rId8" Type="http://schemas.openxmlformats.org/officeDocument/2006/relationships/tags" Target="../tags/tag147.xml"/><Relationship Id="rId3" Type="http://schemas.openxmlformats.org/officeDocument/2006/relationships/tags" Target="../tags/tag142.xml"/><Relationship Id="rId7" Type="http://schemas.openxmlformats.org/officeDocument/2006/relationships/tags" Target="../tags/tag146.xml"/><Relationship Id="rId12" Type="http://schemas.openxmlformats.org/officeDocument/2006/relationships/chart" Target="../charts/chart28.xml"/><Relationship Id="rId2" Type="http://schemas.openxmlformats.org/officeDocument/2006/relationships/tags" Target="../tags/tag141.xml"/><Relationship Id="rId1" Type="http://schemas.openxmlformats.org/officeDocument/2006/relationships/tags" Target="../tags/tag140.xml"/><Relationship Id="rId6" Type="http://schemas.openxmlformats.org/officeDocument/2006/relationships/tags" Target="../tags/tag145.xml"/><Relationship Id="rId11" Type="http://schemas.openxmlformats.org/officeDocument/2006/relationships/chart" Target="../charts/chart27.xml"/><Relationship Id="rId5" Type="http://schemas.openxmlformats.org/officeDocument/2006/relationships/tags" Target="../tags/tag144.xml"/><Relationship Id="rId10" Type="http://schemas.openxmlformats.org/officeDocument/2006/relationships/notesSlide" Target="../notesSlides/notesSlide23.xml"/><Relationship Id="rId4" Type="http://schemas.openxmlformats.org/officeDocument/2006/relationships/tags" Target="../tags/tag143.xml"/><Relationship Id="rId9" Type="http://schemas.openxmlformats.org/officeDocument/2006/relationships/slideLayout" Target="../slideLayouts/slideLayout9.xml"/></Relationships>
</file>

<file path=ppt/slides/_rels/slide32.xml.rels><?xml version="1.0" encoding="UTF-8" standalone="yes"?>
<Relationships xmlns="http://schemas.openxmlformats.org/package/2006/relationships"><Relationship Id="rId8" Type="http://schemas.openxmlformats.org/officeDocument/2006/relationships/tags" Target="../tags/tag155.xml"/><Relationship Id="rId13" Type="http://schemas.openxmlformats.org/officeDocument/2006/relationships/notesSlide" Target="../notesSlides/notesSlide24.xml"/><Relationship Id="rId3" Type="http://schemas.openxmlformats.org/officeDocument/2006/relationships/tags" Target="../tags/tag150.xml"/><Relationship Id="rId7" Type="http://schemas.openxmlformats.org/officeDocument/2006/relationships/tags" Target="../tags/tag154.xml"/><Relationship Id="rId12" Type="http://schemas.openxmlformats.org/officeDocument/2006/relationships/slideLayout" Target="../slideLayouts/slideLayout9.xml"/><Relationship Id="rId2" Type="http://schemas.openxmlformats.org/officeDocument/2006/relationships/tags" Target="../tags/tag149.xml"/><Relationship Id="rId16" Type="http://schemas.openxmlformats.org/officeDocument/2006/relationships/chart" Target="../charts/chart31.xml"/><Relationship Id="rId1" Type="http://schemas.openxmlformats.org/officeDocument/2006/relationships/tags" Target="../tags/tag148.xml"/><Relationship Id="rId6" Type="http://schemas.openxmlformats.org/officeDocument/2006/relationships/tags" Target="../tags/tag153.xml"/><Relationship Id="rId11" Type="http://schemas.openxmlformats.org/officeDocument/2006/relationships/tags" Target="../tags/tag158.xml"/><Relationship Id="rId5" Type="http://schemas.openxmlformats.org/officeDocument/2006/relationships/tags" Target="../tags/tag152.xml"/><Relationship Id="rId15" Type="http://schemas.openxmlformats.org/officeDocument/2006/relationships/chart" Target="../charts/chart30.xml"/><Relationship Id="rId10" Type="http://schemas.openxmlformats.org/officeDocument/2006/relationships/tags" Target="../tags/tag157.xml"/><Relationship Id="rId4" Type="http://schemas.openxmlformats.org/officeDocument/2006/relationships/tags" Target="../tags/tag151.xml"/><Relationship Id="rId9" Type="http://schemas.openxmlformats.org/officeDocument/2006/relationships/tags" Target="../tags/tag156.xml"/><Relationship Id="rId14" Type="http://schemas.openxmlformats.org/officeDocument/2006/relationships/chart" Target="../charts/chart29.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8" Type="http://schemas.openxmlformats.org/officeDocument/2006/relationships/chart" Target="../charts/chart32.xml"/><Relationship Id="rId3" Type="http://schemas.openxmlformats.org/officeDocument/2006/relationships/tags" Target="../tags/tag161.xml"/><Relationship Id="rId7" Type="http://schemas.openxmlformats.org/officeDocument/2006/relationships/notesSlide" Target="../notesSlides/notesSlide25.xml"/><Relationship Id="rId2" Type="http://schemas.openxmlformats.org/officeDocument/2006/relationships/tags" Target="../tags/tag160.xml"/><Relationship Id="rId1" Type="http://schemas.openxmlformats.org/officeDocument/2006/relationships/tags" Target="../tags/tag159.xml"/><Relationship Id="rId6" Type="http://schemas.openxmlformats.org/officeDocument/2006/relationships/slideLayout" Target="../slideLayouts/slideLayout9.xml"/><Relationship Id="rId5" Type="http://schemas.openxmlformats.org/officeDocument/2006/relationships/tags" Target="../tags/tag163.xml"/><Relationship Id="rId4" Type="http://schemas.openxmlformats.org/officeDocument/2006/relationships/tags" Target="../tags/tag162.xml"/></Relationships>
</file>

<file path=ppt/slides/_rels/slide35.xml.rels><?xml version="1.0" encoding="UTF-8" standalone="yes"?>
<Relationships xmlns="http://schemas.openxmlformats.org/package/2006/relationships"><Relationship Id="rId3" Type="http://schemas.openxmlformats.org/officeDocument/2006/relationships/tags" Target="../tags/tag166.xml"/><Relationship Id="rId7" Type="http://schemas.openxmlformats.org/officeDocument/2006/relationships/chart" Target="../charts/chart33.xml"/><Relationship Id="rId2" Type="http://schemas.openxmlformats.org/officeDocument/2006/relationships/tags" Target="../tags/tag165.xml"/><Relationship Id="rId1" Type="http://schemas.openxmlformats.org/officeDocument/2006/relationships/tags" Target="../tags/tag164.xml"/><Relationship Id="rId6" Type="http://schemas.openxmlformats.org/officeDocument/2006/relationships/notesSlide" Target="../notesSlides/notesSlide26.xml"/><Relationship Id="rId5" Type="http://schemas.openxmlformats.org/officeDocument/2006/relationships/slideLayout" Target="../slideLayouts/slideLayout9.xml"/><Relationship Id="rId4" Type="http://schemas.openxmlformats.org/officeDocument/2006/relationships/tags" Target="../tags/tag16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37.xml.rels><?xml version="1.0" encoding="UTF-8" standalone="yes"?>
<Relationships xmlns="http://schemas.openxmlformats.org/package/2006/relationships"><Relationship Id="rId8" Type="http://schemas.openxmlformats.org/officeDocument/2006/relationships/tags" Target="../tags/tag175.xml"/><Relationship Id="rId13" Type="http://schemas.openxmlformats.org/officeDocument/2006/relationships/chart" Target="../charts/chart34.xml"/><Relationship Id="rId3" Type="http://schemas.openxmlformats.org/officeDocument/2006/relationships/tags" Target="../tags/tag170.xml"/><Relationship Id="rId7" Type="http://schemas.openxmlformats.org/officeDocument/2006/relationships/tags" Target="../tags/tag174.xml"/><Relationship Id="rId12" Type="http://schemas.openxmlformats.org/officeDocument/2006/relationships/notesSlide" Target="../notesSlides/notesSlide27.xml"/><Relationship Id="rId2" Type="http://schemas.openxmlformats.org/officeDocument/2006/relationships/tags" Target="../tags/tag169.xml"/><Relationship Id="rId1" Type="http://schemas.openxmlformats.org/officeDocument/2006/relationships/tags" Target="../tags/tag168.xml"/><Relationship Id="rId6" Type="http://schemas.openxmlformats.org/officeDocument/2006/relationships/tags" Target="../tags/tag173.xml"/><Relationship Id="rId11" Type="http://schemas.openxmlformats.org/officeDocument/2006/relationships/slideLayout" Target="../slideLayouts/slideLayout9.xml"/><Relationship Id="rId5" Type="http://schemas.openxmlformats.org/officeDocument/2006/relationships/tags" Target="../tags/tag172.xml"/><Relationship Id="rId10" Type="http://schemas.openxmlformats.org/officeDocument/2006/relationships/tags" Target="../tags/tag177.xml"/><Relationship Id="rId4" Type="http://schemas.openxmlformats.org/officeDocument/2006/relationships/tags" Target="../tags/tag171.xml"/><Relationship Id="rId9" Type="http://schemas.openxmlformats.org/officeDocument/2006/relationships/tags" Target="../tags/tag176.xml"/><Relationship Id="rId14" Type="http://schemas.openxmlformats.org/officeDocument/2006/relationships/chart" Target="../charts/chart35.xml"/></Relationships>
</file>

<file path=ppt/slides/_rels/slide38.xml.rels><?xml version="1.0" encoding="UTF-8" standalone="yes"?>
<Relationships xmlns="http://schemas.openxmlformats.org/package/2006/relationships"><Relationship Id="rId8" Type="http://schemas.openxmlformats.org/officeDocument/2006/relationships/chart" Target="../charts/chart36.xml"/><Relationship Id="rId3" Type="http://schemas.openxmlformats.org/officeDocument/2006/relationships/tags" Target="../tags/tag180.xml"/><Relationship Id="rId7" Type="http://schemas.openxmlformats.org/officeDocument/2006/relationships/notesSlide" Target="../notesSlides/notesSlide28.xml"/><Relationship Id="rId2" Type="http://schemas.openxmlformats.org/officeDocument/2006/relationships/tags" Target="../tags/tag179.xml"/><Relationship Id="rId1" Type="http://schemas.openxmlformats.org/officeDocument/2006/relationships/tags" Target="../tags/tag178.xml"/><Relationship Id="rId6" Type="http://schemas.openxmlformats.org/officeDocument/2006/relationships/slideLayout" Target="../slideLayouts/slideLayout9.xml"/><Relationship Id="rId5" Type="http://schemas.openxmlformats.org/officeDocument/2006/relationships/tags" Target="../tags/tag182.xml"/><Relationship Id="rId4" Type="http://schemas.openxmlformats.org/officeDocument/2006/relationships/tags" Target="../tags/tag181.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40.xml.rels><?xml version="1.0" encoding="UTF-8" standalone="yes"?>
<Relationships xmlns="http://schemas.openxmlformats.org/package/2006/relationships"><Relationship Id="rId8" Type="http://schemas.openxmlformats.org/officeDocument/2006/relationships/tags" Target="../tags/tag190.xml"/><Relationship Id="rId13" Type="http://schemas.openxmlformats.org/officeDocument/2006/relationships/chart" Target="../charts/chart37.xml"/><Relationship Id="rId3" Type="http://schemas.openxmlformats.org/officeDocument/2006/relationships/tags" Target="../tags/tag185.xml"/><Relationship Id="rId7" Type="http://schemas.openxmlformats.org/officeDocument/2006/relationships/tags" Target="../tags/tag189.xml"/><Relationship Id="rId12" Type="http://schemas.openxmlformats.org/officeDocument/2006/relationships/notesSlide" Target="../notesSlides/notesSlide29.xml"/><Relationship Id="rId2" Type="http://schemas.openxmlformats.org/officeDocument/2006/relationships/tags" Target="../tags/tag184.xml"/><Relationship Id="rId1" Type="http://schemas.openxmlformats.org/officeDocument/2006/relationships/tags" Target="../tags/tag183.xml"/><Relationship Id="rId6" Type="http://schemas.openxmlformats.org/officeDocument/2006/relationships/tags" Target="../tags/tag188.xml"/><Relationship Id="rId11" Type="http://schemas.openxmlformats.org/officeDocument/2006/relationships/slideLayout" Target="../slideLayouts/slideLayout9.xml"/><Relationship Id="rId5" Type="http://schemas.openxmlformats.org/officeDocument/2006/relationships/tags" Target="../tags/tag187.xml"/><Relationship Id="rId10" Type="http://schemas.openxmlformats.org/officeDocument/2006/relationships/tags" Target="../tags/tag192.xml"/><Relationship Id="rId4" Type="http://schemas.openxmlformats.org/officeDocument/2006/relationships/tags" Target="../tags/tag186.xml"/><Relationship Id="rId9" Type="http://schemas.openxmlformats.org/officeDocument/2006/relationships/tags" Target="../tags/tag191.xml"/><Relationship Id="rId14" Type="http://schemas.openxmlformats.org/officeDocument/2006/relationships/chart" Target="../charts/chart38.xml"/></Relationships>
</file>

<file path=ppt/slides/_rels/slide41.xml.rels><?xml version="1.0" encoding="UTF-8" standalone="yes"?>
<Relationships xmlns="http://schemas.openxmlformats.org/package/2006/relationships"><Relationship Id="rId8" Type="http://schemas.openxmlformats.org/officeDocument/2006/relationships/notesSlide" Target="../notesSlides/notesSlide30.xml"/><Relationship Id="rId3" Type="http://schemas.openxmlformats.org/officeDocument/2006/relationships/tags" Target="../tags/tag195.xml"/><Relationship Id="rId7" Type="http://schemas.openxmlformats.org/officeDocument/2006/relationships/slideLayout" Target="../slideLayouts/slideLayout9.xml"/><Relationship Id="rId2" Type="http://schemas.openxmlformats.org/officeDocument/2006/relationships/tags" Target="../tags/tag194.xml"/><Relationship Id="rId1" Type="http://schemas.openxmlformats.org/officeDocument/2006/relationships/tags" Target="../tags/tag193.xml"/><Relationship Id="rId6" Type="http://schemas.openxmlformats.org/officeDocument/2006/relationships/tags" Target="../tags/tag198.xml"/><Relationship Id="rId5" Type="http://schemas.openxmlformats.org/officeDocument/2006/relationships/tags" Target="../tags/tag197.xml"/><Relationship Id="rId4" Type="http://schemas.openxmlformats.org/officeDocument/2006/relationships/tags" Target="../tags/tag196.xml"/><Relationship Id="rId9" Type="http://schemas.openxmlformats.org/officeDocument/2006/relationships/chart" Target="../charts/chart39.xml"/></Relationships>
</file>

<file path=ppt/slides/_rels/slide42.xml.rels><?xml version="1.0" encoding="UTF-8" standalone="yes"?>
<Relationships xmlns="http://schemas.openxmlformats.org/package/2006/relationships"><Relationship Id="rId8" Type="http://schemas.openxmlformats.org/officeDocument/2006/relationships/notesSlide" Target="../notesSlides/notesSlide31.xml"/><Relationship Id="rId3" Type="http://schemas.openxmlformats.org/officeDocument/2006/relationships/tags" Target="../tags/tag201.xml"/><Relationship Id="rId7" Type="http://schemas.openxmlformats.org/officeDocument/2006/relationships/slideLayout" Target="../slideLayouts/slideLayout9.xml"/><Relationship Id="rId2" Type="http://schemas.openxmlformats.org/officeDocument/2006/relationships/tags" Target="../tags/tag200.xml"/><Relationship Id="rId1" Type="http://schemas.openxmlformats.org/officeDocument/2006/relationships/tags" Target="../tags/tag199.xml"/><Relationship Id="rId6" Type="http://schemas.openxmlformats.org/officeDocument/2006/relationships/tags" Target="../tags/tag204.xml"/><Relationship Id="rId5" Type="http://schemas.openxmlformats.org/officeDocument/2006/relationships/tags" Target="../tags/tag203.xml"/><Relationship Id="rId4" Type="http://schemas.openxmlformats.org/officeDocument/2006/relationships/tags" Target="../tags/tag202.xml"/><Relationship Id="rId9" Type="http://schemas.openxmlformats.org/officeDocument/2006/relationships/chart" Target="../charts/chart40.xml"/></Relationships>
</file>

<file path=ppt/slides/_rels/slide43.xml.rels><?xml version="1.0" encoding="UTF-8" standalone="yes"?>
<Relationships xmlns="http://schemas.openxmlformats.org/package/2006/relationships"><Relationship Id="rId8" Type="http://schemas.openxmlformats.org/officeDocument/2006/relationships/notesSlide" Target="../notesSlides/notesSlide32.xml"/><Relationship Id="rId3" Type="http://schemas.openxmlformats.org/officeDocument/2006/relationships/tags" Target="../tags/tag207.xml"/><Relationship Id="rId7" Type="http://schemas.openxmlformats.org/officeDocument/2006/relationships/slideLayout" Target="../slideLayouts/slideLayout9.xml"/><Relationship Id="rId2" Type="http://schemas.openxmlformats.org/officeDocument/2006/relationships/tags" Target="../tags/tag206.xml"/><Relationship Id="rId1" Type="http://schemas.openxmlformats.org/officeDocument/2006/relationships/tags" Target="../tags/tag205.xml"/><Relationship Id="rId6" Type="http://schemas.openxmlformats.org/officeDocument/2006/relationships/tags" Target="../tags/tag210.xml"/><Relationship Id="rId5" Type="http://schemas.openxmlformats.org/officeDocument/2006/relationships/tags" Target="../tags/tag209.xml"/><Relationship Id="rId4" Type="http://schemas.openxmlformats.org/officeDocument/2006/relationships/tags" Target="../tags/tag208.xml"/><Relationship Id="rId9" Type="http://schemas.openxmlformats.org/officeDocument/2006/relationships/chart" Target="../charts/chart41.xml"/></Relationships>
</file>

<file path=ppt/slides/_rels/slide44.xml.rels><?xml version="1.0" encoding="UTF-8" standalone="yes"?>
<Relationships xmlns="http://schemas.openxmlformats.org/package/2006/relationships"><Relationship Id="rId8" Type="http://schemas.openxmlformats.org/officeDocument/2006/relationships/notesSlide" Target="../notesSlides/notesSlide33.xml"/><Relationship Id="rId3" Type="http://schemas.openxmlformats.org/officeDocument/2006/relationships/tags" Target="../tags/tag213.xml"/><Relationship Id="rId7" Type="http://schemas.openxmlformats.org/officeDocument/2006/relationships/slideLayout" Target="../slideLayouts/slideLayout9.xml"/><Relationship Id="rId2" Type="http://schemas.openxmlformats.org/officeDocument/2006/relationships/tags" Target="../tags/tag212.xml"/><Relationship Id="rId1" Type="http://schemas.openxmlformats.org/officeDocument/2006/relationships/tags" Target="../tags/tag211.xml"/><Relationship Id="rId6" Type="http://schemas.openxmlformats.org/officeDocument/2006/relationships/tags" Target="../tags/tag216.xml"/><Relationship Id="rId5" Type="http://schemas.openxmlformats.org/officeDocument/2006/relationships/tags" Target="../tags/tag215.xml"/><Relationship Id="rId4" Type="http://schemas.openxmlformats.org/officeDocument/2006/relationships/tags" Target="../tags/tag214.xml"/><Relationship Id="rId9" Type="http://schemas.openxmlformats.org/officeDocument/2006/relationships/chart" Target="../charts/chart42.xml"/></Relationships>
</file>

<file path=ppt/slides/_rels/slide45.xml.rels><?xml version="1.0" encoding="UTF-8" standalone="yes"?>
<Relationships xmlns="http://schemas.openxmlformats.org/package/2006/relationships"><Relationship Id="rId8" Type="http://schemas.openxmlformats.org/officeDocument/2006/relationships/notesSlide" Target="../notesSlides/notesSlide34.xml"/><Relationship Id="rId3" Type="http://schemas.openxmlformats.org/officeDocument/2006/relationships/tags" Target="../tags/tag219.xml"/><Relationship Id="rId7" Type="http://schemas.openxmlformats.org/officeDocument/2006/relationships/slideLayout" Target="../slideLayouts/slideLayout9.xml"/><Relationship Id="rId2" Type="http://schemas.openxmlformats.org/officeDocument/2006/relationships/tags" Target="../tags/tag218.xml"/><Relationship Id="rId1" Type="http://schemas.openxmlformats.org/officeDocument/2006/relationships/tags" Target="../tags/tag217.xml"/><Relationship Id="rId6" Type="http://schemas.openxmlformats.org/officeDocument/2006/relationships/tags" Target="../tags/tag222.xml"/><Relationship Id="rId5" Type="http://schemas.openxmlformats.org/officeDocument/2006/relationships/tags" Target="../tags/tag221.xml"/><Relationship Id="rId4" Type="http://schemas.openxmlformats.org/officeDocument/2006/relationships/tags" Target="../tags/tag220.xml"/><Relationship Id="rId9" Type="http://schemas.openxmlformats.org/officeDocument/2006/relationships/chart" Target="../charts/chart43.xml"/></Relationships>
</file>

<file path=ppt/slides/_rels/slide46.xml.rels><?xml version="1.0" encoding="UTF-8" standalone="yes"?>
<Relationships xmlns="http://schemas.openxmlformats.org/package/2006/relationships"><Relationship Id="rId3" Type="http://schemas.openxmlformats.org/officeDocument/2006/relationships/tags" Target="../tags/tag225.xml"/><Relationship Id="rId7" Type="http://schemas.openxmlformats.org/officeDocument/2006/relationships/chart" Target="../charts/chart44.xml"/><Relationship Id="rId2" Type="http://schemas.openxmlformats.org/officeDocument/2006/relationships/tags" Target="../tags/tag224.xml"/><Relationship Id="rId1" Type="http://schemas.openxmlformats.org/officeDocument/2006/relationships/tags" Target="../tags/tag223.xml"/><Relationship Id="rId6" Type="http://schemas.openxmlformats.org/officeDocument/2006/relationships/notesSlide" Target="../notesSlides/notesSlide35.xml"/><Relationship Id="rId5" Type="http://schemas.openxmlformats.org/officeDocument/2006/relationships/slideLayout" Target="../slideLayouts/slideLayout9.xml"/><Relationship Id="rId4" Type="http://schemas.openxmlformats.org/officeDocument/2006/relationships/tags" Target="../tags/tag226.xml"/></Relationships>
</file>

<file path=ppt/slides/_rels/slide47.xml.rels><?xml version="1.0" encoding="UTF-8" standalone="yes"?>
<Relationships xmlns="http://schemas.openxmlformats.org/package/2006/relationships"><Relationship Id="rId8" Type="http://schemas.openxmlformats.org/officeDocument/2006/relationships/notesSlide" Target="../notesSlides/notesSlide36.xml"/><Relationship Id="rId3" Type="http://schemas.openxmlformats.org/officeDocument/2006/relationships/tags" Target="../tags/tag229.xml"/><Relationship Id="rId7" Type="http://schemas.openxmlformats.org/officeDocument/2006/relationships/slideLayout" Target="../slideLayouts/slideLayout9.xml"/><Relationship Id="rId2" Type="http://schemas.openxmlformats.org/officeDocument/2006/relationships/tags" Target="../tags/tag228.xml"/><Relationship Id="rId1" Type="http://schemas.openxmlformats.org/officeDocument/2006/relationships/tags" Target="../tags/tag227.xml"/><Relationship Id="rId6" Type="http://schemas.openxmlformats.org/officeDocument/2006/relationships/tags" Target="../tags/tag232.xml"/><Relationship Id="rId5" Type="http://schemas.openxmlformats.org/officeDocument/2006/relationships/tags" Target="../tags/tag231.xml"/><Relationship Id="rId10" Type="http://schemas.openxmlformats.org/officeDocument/2006/relationships/chart" Target="../charts/chart46.xml"/><Relationship Id="rId4" Type="http://schemas.openxmlformats.org/officeDocument/2006/relationships/tags" Target="../tags/tag230.xml"/><Relationship Id="rId9" Type="http://schemas.openxmlformats.org/officeDocument/2006/relationships/chart" Target="../charts/chart45.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49.xml.rels><?xml version="1.0" encoding="UTF-8" standalone="yes"?>
<Relationships xmlns="http://schemas.openxmlformats.org/package/2006/relationships"><Relationship Id="rId8" Type="http://schemas.openxmlformats.org/officeDocument/2006/relationships/notesSlide" Target="../notesSlides/notesSlide37.xml"/><Relationship Id="rId3" Type="http://schemas.openxmlformats.org/officeDocument/2006/relationships/tags" Target="../tags/tag235.xml"/><Relationship Id="rId7" Type="http://schemas.openxmlformats.org/officeDocument/2006/relationships/slideLayout" Target="../slideLayouts/slideLayout9.xml"/><Relationship Id="rId2" Type="http://schemas.openxmlformats.org/officeDocument/2006/relationships/tags" Target="../tags/tag234.xml"/><Relationship Id="rId1" Type="http://schemas.openxmlformats.org/officeDocument/2006/relationships/tags" Target="../tags/tag233.xml"/><Relationship Id="rId6" Type="http://schemas.openxmlformats.org/officeDocument/2006/relationships/tags" Target="../tags/tag238.xml"/><Relationship Id="rId5" Type="http://schemas.openxmlformats.org/officeDocument/2006/relationships/tags" Target="../tags/tag237.xml"/><Relationship Id="rId4" Type="http://schemas.openxmlformats.org/officeDocument/2006/relationships/tags" Target="../tags/tag236.xml"/><Relationship Id="rId9" Type="http://schemas.openxmlformats.org/officeDocument/2006/relationships/chart" Target="../charts/chart47.xml"/></Relationships>
</file>

<file path=ppt/slides/_rels/slide50.xml.rels><?xml version="1.0" encoding="UTF-8" standalone="yes"?>
<Relationships xmlns="http://schemas.openxmlformats.org/package/2006/relationships"><Relationship Id="rId8" Type="http://schemas.openxmlformats.org/officeDocument/2006/relationships/notesSlide" Target="../notesSlides/notesSlide38.xml"/><Relationship Id="rId3" Type="http://schemas.openxmlformats.org/officeDocument/2006/relationships/tags" Target="../tags/tag241.xml"/><Relationship Id="rId7" Type="http://schemas.openxmlformats.org/officeDocument/2006/relationships/slideLayout" Target="../slideLayouts/slideLayout9.xml"/><Relationship Id="rId2" Type="http://schemas.openxmlformats.org/officeDocument/2006/relationships/tags" Target="../tags/tag240.xml"/><Relationship Id="rId1" Type="http://schemas.openxmlformats.org/officeDocument/2006/relationships/tags" Target="../tags/tag239.xml"/><Relationship Id="rId6" Type="http://schemas.openxmlformats.org/officeDocument/2006/relationships/tags" Target="../tags/tag244.xml"/><Relationship Id="rId5" Type="http://schemas.openxmlformats.org/officeDocument/2006/relationships/tags" Target="../tags/tag243.xml"/><Relationship Id="rId4" Type="http://schemas.openxmlformats.org/officeDocument/2006/relationships/tags" Target="../tags/tag242.xml"/><Relationship Id="rId9" Type="http://schemas.openxmlformats.org/officeDocument/2006/relationships/chart" Target="../charts/chart48.xml"/></Relationships>
</file>

<file path=ppt/slides/_rels/slide51.xml.rels><?xml version="1.0" encoding="UTF-8" standalone="yes"?>
<Relationships xmlns="http://schemas.openxmlformats.org/package/2006/relationships"><Relationship Id="rId8" Type="http://schemas.openxmlformats.org/officeDocument/2006/relationships/tags" Target="../tags/tag252.xml"/><Relationship Id="rId13" Type="http://schemas.openxmlformats.org/officeDocument/2006/relationships/chart" Target="../charts/chart50.xml"/><Relationship Id="rId3" Type="http://schemas.openxmlformats.org/officeDocument/2006/relationships/tags" Target="../tags/tag247.xml"/><Relationship Id="rId7" Type="http://schemas.openxmlformats.org/officeDocument/2006/relationships/tags" Target="../tags/tag251.xml"/><Relationship Id="rId12" Type="http://schemas.openxmlformats.org/officeDocument/2006/relationships/chart" Target="../charts/chart49.xml"/><Relationship Id="rId2" Type="http://schemas.openxmlformats.org/officeDocument/2006/relationships/tags" Target="../tags/tag246.xml"/><Relationship Id="rId1" Type="http://schemas.openxmlformats.org/officeDocument/2006/relationships/tags" Target="../tags/tag245.xml"/><Relationship Id="rId6" Type="http://schemas.openxmlformats.org/officeDocument/2006/relationships/tags" Target="../tags/tag250.xml"/><Relationship Id="rId11" Type="http://schemas.openxmlformats.org/officeDocument/2006/relationships/notesSlide" Target="../notesSlides/notesSlide39.xml"/><Relationship Id="rId5" Type="http://schemas.openxmlformats.org/officeDocument/2006/relationships/tags" Target="../tags/tag249.xml"/><Relationship Id="rId10" Type="http://schemas.openxmlformats.org/officeDocument/2006/relationships/slideLayout" Target="../slideLayouts/slideLayout9.xml"/><Relationship Id="rId4" Type="http://schemas.openxmlformats.org/officeDocument/2006/relationships/tags" Target="../tags/tag248.xml"/><Relationship Id="rId9" Type="http://schemas.openxmlformats.org/officeDocument/2006/relationships/tags" Target="../tags/tag253.xml"/></Relationships>
</file>

<file path=ppt/slides/_rels/slide52.xml.rels><?xml version="1.0" encoding="UTF-8" standalone="yes"?>
<Relationships xmlns="http://schemas.openxmlformats.org/package/2006/relationships"><Relationship Id="rId8" Type="http://schemas.openxmlformats.org/officeDocument/2006/relationships/notesSlide" Target="../notesSlides/notesSlide40.xml"/><Relationship Id="rId3" Type="http://schemas.openxmlformats.org/officeDocument/2006/relationships/tags" Target="../tags/tag256.xml"/><Relationship Id="rId7" Type="http://schemas.openxmlformats.org/officeDocument/2006/relationships/slideLayout" Target="../slideLayouts/slideLayout9.xml"/><Relationship Id="rId2" Type="http://schemas.openxmlformats.org/officeDocument/2006/relationships/tags" Target="../tags/tag255.xml"/><Relationship Id="rId1" Type="http://schemas.openxmlformats.org/officeDocument/2006/relationships/tags" Target="../tags/tag254.xml"/><Relationship Id="rId6" Type="http://schemas.openxmlformats.org/officeDocument/2006/relationships/tags" Target="../tags/tag259.xml"/><Relationship Id="rId5" Type="http://schemas.openxmlformats.org/officeDocument/2006/relationships/tags" Target="../tags/tag258.xml"/><Relationship Id="rId4" Type="http://schemas.openxmlformats.org/officeDocument/2006/relationships/tags" Target="../tags/tag257.xml"/><Relationship Id="rId9" Type="http://schemas.openxmlformats.org/officeDocument/2006/relationships/chart" Target="../charts/chart51.xml"/></Relationships>
</file>

<file path=ppt/slides/_rels/slide53.xml.rels><?xml version="1.0" encoding="UTF-8" standalone="yes"?>
<Relationships xmlns="http://schemas.openxmlformats.org/package/2006/relationships"><Relationship Id="rId8" Type="http://schemas.openxmlformats.org/officeDocument/2006/relationships/tags" Target="../tags/tag267.xml"/><Relationship Id="rId13" Type="http://schemas.openxmlformats.org/officeDocument/2006/relationships/chart" Target="../charts/chart53.xml"/><Relationship Id="rId3" Type="http://schemas.openxmlformats.org/officeDocument/2006/relationships/tags" Target="../tags/tag262.xml"/><Relationship Id="rId7" Type="http://schemas.openxmlformats.org/officeDocument/2006/relationships/tags" Target="../tags/tag266.xml"/><Relationship Id="rId12" Type="http://schemas.openxmlformats.org/officeDocument/2006/relationships/chart" Target="../charts/chart52.xml"/><Relationship Id="rId2" Type="http://schemas.openxmlformats.org/officeDocument/2006/relationships/tags" Target="../tags/tag261.xml"/><Relationship Id="rId1" Type="http://schemas.openxmlformats.org/officeDocument/2006/relationships/tags" Target="../tags/tag260.xml"/><Relationship Id="rId6" Type="http://schemas.openxmlformats.org/officeDocument/2006/relationships/tags" Target="../tags/tag265.xml"/><Relationship Id="rId11" Type="http://schemas.openxmlformats.org/officeDocument/2006/relationships/notesSlide" Target="../notesSlides/notesSlide41.xml"/><Relationship Id="rId5" Type="http://schemas.openxmlformats.org/officeDocument/2006/relationships/tags" Target="../tags/tag264.xml"/><Relationship Id="rId10" Type="http://schemas.openxmlformats.org/officeDocument/2006/relationships/slideLayout" Target="../slideLayouts/slideLayout9.xml"/><Relationship Id="rId4" Type="http://schemas.openxmlformats.org/officeDocument/2006/relationships/tags" Target="../tags/tag263.xml"/><Relationship Id="rId9" Type="http://schemas.openxmlformats.org/officeDocument/2006/relationships/tags" Target="../tags/tag268.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55.xml.rels><?xml version="1.0" encoding="UTF-8" standalone="yes"?>
<Relationships xmlns="http://schemas.openxmlformats.org/package/2006/relationships"><Relationship Id="rId8" Type="http://schemas.openxmlformats.org/officeDocument/2006/relationships/notesSlide" Target="../notesSlides/notesSlide42.xml"/><Relationship Id="rId3" Type="http://schemas.openxmlformats.org/officeDocument/2006/relationships/tags" Target="../tags/tag271.xml"/><Relationship Id="rId7" Type="http://schemas.openxmlformats.org/officeDocument/2006/relationships/slideLayout" Target="../slideLayouts/slideLayout9.xml"/><Relationship Id="rId2" Type="http://schemas.openxmlformats.org/officeDocument/2006/relationships/tags" Target="../tags/tag270.xml"/><Relationship Id="rId1" Type="http://schemas.openxmlformats.org/officeDocument/2006/relationships/tags" Target="../tags/tag269.xml"/><Relationship Id="rId6" Type="http://schemas.openxmlformats.org/officeDocument/2006/relationships/tags" Target="../tags/tag274.xml"/><Relationship Id="rId5" Type="http://schemas.openxmlformats.org/officeDocument/2006/relationships/tags" Target="../tags/tag273.xml"/><Relationship Id="rId4" Type="http://schemas.openxmlformats.org/officeDocument/2006/relationships/tags" Target="../tags/tag272.xml"/><Relationship Id="rId9" Type="http://schemas.openxmlformats.org/officeDocument/2006/relationships/chart" Target="../charts/chart54.xml"/></Relationships>
</file>

<file path=ppt/slides/_rels/slide56.xml.rels><?xml version="1.0" encoding="UTF-8" standalone="yes"?>
<Relationships xmlns="http://schemas.openxmlformats.org/package/2006/relationships"><Relationship Id="rId8" Type="http://schemas.openxmlformats.org/officeDocument/2006/relationships/tags" Target="../tags/tag282.xml"/><Relationship Id="rId3" Type="http://schemas.openxmlformats.org/officeDocument/2006/relationships/tags" Target="../tags/tag277.xml"/><Relationship Id="rId7" Type="http://schemas.openxmlformats.org/officeDocument/2006/relationships/tags" Target="../tags/tag281.xml"/><Relationship Id="rId12" Type="http://schemas.openxmlformats.org/officeDocument/2006/relationships/chart" Target="../charts/chart56.xml"/><Relationship Id="rId2" Type="http://schemas.openxmlformats.org/officeDocument/2006/relationships/tags" Target="../tags/tag276.xml"/><Relationship Id="rId1" Type="http://schemas.openxmlformats.org/officeDocument/2006/relationships/tags" Target="../tags/tag275.xml"/><Relationship Id="rId6" Type="http://schemas.openxmlformats.org/officeDocument/2006/relationships/tags" Target="../tags/tag280.xml"/><Relationship Id="rId11" Type="http://schemas.openxmlformats.org/officeDocument/2006/relationships/chart" Target="../charts/chart55.xml"/><Relationship Id="rId5" Type="http://schemas.openxmlformats.org/officeDocument/2006/relationships/tags" Target="../tags/tag279.xml"/><Relationship Id="rId10" Type="http://schemas.openxmlformats.org/officeDocument/2006/relationships/notesSlide" Target="../notesSlides/notesSlide43.xml"/><Relationship Id="rId4" Type="http://schemas.openxmlformats.org/officeDocument/2006/relationships/tags" Target="../tags/tag278.xml"/><Relationship Id="rId9" Type="http://schemas.openxmlformats.org/officeDocument/2006/relationships/slideLayout" Target="../slideLayouts/slideLayout9.xml"/></Relationships>
</file>

<file path=ppt/slides/_rels/slide57.xml.rels><?xml version="1.0" encoding="UTF-8" standalone="yes"?>
<Relationships xmlns="http://schemas.openxmlformats.org/package/2006/relationships"><Relationship Id="rId8" Type="http://schemas.openxmlformats.org/officeDocument/2006/relationships/tags" Target="../tags/tag290.xml"/><Relationship Id="rId13" Type="http://schemas.openxmlformats.org/officeDocument/2006/relationships/chart" Target="../charts/chart58.xml"/><Relationship Id="rId3" Type="http://schemas.openxmlformats.org/officeDocument/2006/relationships/tags" Target="../tags/tag285.xml"/><Relationship Id="rId7" Type="http://schemas.openxmlformats.org/officeDocument/2006/relationships/tags" Target="../tags/tag289.xml"/><Relationship Id="rId12" Type="http://schemas.openxmlformats.org/officeDocument/2006/relationships/chart" Target="../charts/chart57.xml"/><Relationship Id="rId2" Type="http://schemas.openxmlformats.org/officeDocument/2006/relationships/tags" Target="../tags/tag284.xml"/><Relationship Id="rId1" Type="http://schemas.openxmlformats.org/officeDocument/2006/relationships/tags" Target="../tags/tag283.xml"/><Relationship Id="rId6" Type="http://schemas.openxmlformats.org/officeDocument/2006/relationships/tags" Target="../tags/tag288.xml"/><Relationship Id="rId11" Type="http://schemas.openxmlformats.org/officeDocument/2006/relationships/notesSlide" Target="../notesSlides/notesSlide44.xml"/><Relationship Id="rId5" Type="http://schemas.openxmlformats.org/officeDocument/2006/relationships/tags" Target="../tags/tag287.xml"/><Relationship Id="rId10" Type="http://schemas.openxmlformats.org/officeDocument/2006/relationships/slideLayout" Target="../slideLayouts/slideLayout9.xml"/><Relationship Id="rId4" Type="http://schemas.openxmlformats.org/officeDocument/2006/relationships/tags" Target="../tags/tag286.xml"/><Relationship Id="rId9" Type="http://schemas.openxmlformats.org/officeDocument/2006/relationships/tags" Target="../tags/tag291.xml"/></Relationships>
</file>

<file path=ppt/slides/_rels/slide58.xml.rels><?xml version="1.0" encoding="UTF-8" standalone="yes"?>
<Relationships xmlns="http://schemas.openxmlformats.org/package/2006/relationships"><Relationship Id="rId8" Type="http://schemas.openxmlformats.org/officeDocument/2006/relationships/notesSlide" Target="../notesSlides/notesSlide45.xml"/><Relationship Id="rId3" Type="http://schemas.openxmlformats.org/officeDocument/2006/relationships/tags" Target="../tags/tag294.xml"/><Relationship Id="rId7" Type="http://schemas.openxmlformats.org/officeDocument/2006/relationships/slideLayout" Target="../slideLayouts/slideLayout9.xml"/><Relationship Id="rId2" Type="http://schemas.openxmlformats.org/officeDocument/2006/relationships/tags" Target="../tags/tag293.xml"/><Relationship Id="rId1" Type="http://schemas.openxmlformats.org/officeDocument/2006/relationships/tags" Target="../tags/tag292.xml"/><Relationship Id="rId6" Type="http://schemas.openxmlformats.org/officeDocument/2006/relationships/tags" Target="../tags/tag297.xml"/><Relationship Id="rId5" Type="http://schemas.openxmlformats.org/officeDocument/2006/relationships/tags" Target="../tags/tag296.xml"/><Relationship Id="rId4" Type="http://schemas.openxmlformats.org/officeDocument/2006/relationships/tags" Target="../tags/tag295.xml"/><Relationship Id="rId9" Type="http://schemas.openxmlformats.org/officeDocument/2006/relationships/chart" Target="../charts/chart59.xml"/></Relationships>
</file>

<file path=ppt/slides/_rels/slide59.xml.rels><?xml version="1.0" encoding="UTF-8" standalone="yes"?>
<Relationships xmlns="http://schemas.openxmlformats.org/package/2006/relationships"><Relationship Id="rId8" Type="http://schemas.openxmlformats.org/officeDocument/2006/relationships/tags" Target="../tags/tag305.xml"/><Relationship Id="rId13" Type="http://schemas.openxmlformats.org/officeDocument/2006/relationships/chart" Target="../charts/chart61.xml"/><Relationship Id="rId3" Type="http://schemas.openxmlformats.org/officeDocument/2006/relationships/tags" Target="../tags/tag300.xml"/><Relationship Id="rId7" Type="http://schemas.openxmlformats.org/officeDocument/2006/relationships/tags" Target="../tags/tag304.xml"/><Relationship Id="rId12" Type="http://schemas.openxmlformats.org/officeDocument/2006/relationships/chart" Target="../charts/chart60.xml"/><Relationship Id="rId2" Type="http://schemas.openxmlformats.org/officeDocument/2006/relationships/tags" Target="../tags/tag299.xml"/><Relationship Id="rId1" Type="http://schemas.openxmlformats.org/officeDocument/2006/relationships/tags" Target="../tags/tag298.xml"/><Relationship Id="rId6" Type="http://schemas.openxmlformats.org/officeDocument/2006/relationships/tags" Target="../tags/tag303.xml"/><Relationship Id="rId11" Type="http://schemas.openxmlformats.org/officeDocument/2006/relationships/notesSlide" Target="../notesSlides/notesSlide46.xml"/><Relationship Id="rId5" Type="http://schemas.openxmlformats.org/officeDocument/2006/relationships/tags" Target="../tags/tag302.xml"/><Relationship Id="rId10" Type="http://schemas.openxmlformats.org/officeDocument/2006/relationships/slideLayout" Target="../slideLayouts/slideLayout9.xml"/><Relationship Id="rId4" Type="http://schemas.openxmlformats.org/officeDocument/2006/relationships/tags" Target="../tags/tag301.xml"/><Relationship Id="rId9" Type="http://schemas.openxmlformats.org/officeDocument/2006/relationships/tags" Target="../tags/tag306.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61.xml.rels><?xml version="1.0" encoding="UTF-8" standalone="yes"?>
<Relationships xmlns="http://schemas.openxmlformats.org/package/2006/relationships"><Relationship Id="rId8" Type="http://schemas.openxmlformats.org/officeDocument/2006/relationships/chart" Target="../charts/chart62.xml"/><Relationship Id="rId3" Type="http://schemas.openxmlformats.org/officeDocument/2006/relationships/tags" Target="../tags/tag309.xml"/><Relationship Id="rId7" Type="http://schemas.openxmlformats.org/officeDocument/2006/relationships/notesSlide" Target="../notesSlides/notesSlide47.xml"/><Relationship Id="rId2" Type="http://schemas.openxmlformats.org/officeDocument/2006/relationships/tags" Target="../tags/tag308.xml"/><Relationship Id="rId1" Type="http://schemas.openxmlformats.org/officeDocument/2006/relationships/tags" Target="../tags/tag307.xml"/><Relationship Id="rId6" Type="http://schemas.openxmlformats.org/officeDocument/2006/relationships/slideLayout" Target="../slideLayouts/slideLayout10.xml"/><Relationship Id="rId5" Type="http://schemas.openxmlformats.org/officeDocument/2006/relationships/tags" Target="../tags/tag311.xml"/><Relationship Id="rId4" Type="http://schemas.openxmlformats.org/officeDocument/2006/relationships/tags" Target="../tags/tag310.xml"/></Relationships>
</file>

<file path=ppt/slides/_rels/slide62.xml.rels><?xml version="1.0" encoding="UTF-8" standalone="yes"?>
<Relationships xmlns="http://schemas.openxmlformats.org/package/2006/relationships"><Relationship Id="rId8" Type="http://schemas.openxmlformats.org/officeDocument/2006/relationships/chart" Target="../charts/chart63.xml"/><Relationship Id="rId3" Type="http://schemas.openxmlformats.org/officeDocument/2006/relationships/tags" Target="../tags/tag314.xml"/><Relationship Id="rId7" Type="http://schemas.openxmlformats.org/officeDocument/2006/relationships/notesSlide" Target="../notesSlides/notesSlide48.xml"/><Relationship Id="rId2" Type="http://schemas.openxmlformats.org/officeDocument/2006/relationships/tags" Target="../tags/tag313.xml"/><Relationship Id="rId1" Type="http://schemas.openxmlformats.org/officeDocument/2006/relationships/tags" Target="../tags/tag312.xml"/><Relationship Id="rId6" Type="http://schemas.openxmlformats.org/officeDocument/2006/relationships/slideLayout" Target="../slideLayouts/slideLayout10.xml"/><Relationship Id="rId5" Type="http://schemas.openxmlformats.org/officeDocument/2006/relationships/tags" Target="../tags/tag316.xml"/><Relationship Id="rId4" Type="http://schemas.openxmlformats.org/officeDocument/2006/relationships/tags" Target="../tags/tag315.xml"/></Relationships>
</file>

<file path=ppt/slides/_rels/slide63.xml.rels><?xml version="1.0" encoding="UTF-8" standalone="yes"?>
<Relationships xmlns="http://schemas.openxmlformats.org/package/2006/relationships"><Relationship Id="rId8" Type="http://schemas.openxmlformats.org/officeDocument/2006/relationships/chart" Target="../charts/chart64.xml"/><Relationship Id="rId3" Type="http://schemas.openxmlformats.org/officeDocument/2006/relationships/tags" Target="../tags/tag319.xml"/><Relationship Id="rId7" Type="http://schemas.openxmlformats.org/officeDocument/2006/relationships/notesSlide" Target="../notesSlides/notesSlide49.xml"/><Relationship Id="rId2" Type="http://schemas.openxmlformats.org/officeDocument/2006/relationships/tags" Target="../tags/tag318.xml"/><Relationship Id="rId1" Type="http://schemas.openxmlformats.org/officeDocument/2006/relationships/tags" Target="../tags/tag317.xml"/><Relationship Id="rId6" Type="http://schemas.openxmlformats.org/officeDocument/2006/relationships/slideLayout" Target="../slideLayouts/slideLayout10.xml"/><Relationship Id="rId5" Type="http://schemas.openxmlformats.org/officeDocument/2006/relationships/tags" Target="../tags/tag321.xml"/><Relationship Id="rId4" Type="http://schemas.openxmlformats.org/officeDocument/2006/relationships/tags" Target="../tags/tag320.xml"/></Relationships>
</file>

<file path=ppt/slides/_rels/slide64.xml.rels><?xml version="1.0" encoding="UTF-8" standalone="yes"?>
<Relationships xmlns="http://schemas.openxmlformats.org/package/2006/relationships"><Relationship Id="rId3" Type="http://schemas.openxmlformats.org/officeDocument/2006/relationships/tags" Target="../tags/tag324.xml"/><Relationship Id="rId2" Type="http://schemas.openxmlformats.org/officeDocument/2006/relationships/tags" Target="../tags/tag323.xml"/><Relationship Id="rId1" Type="http://schemas.openxmlformats.org/officeDocument/2006/relationships/tags" Target="../tags/tag322.xml"/><Relationship Id="rId6" Type="http://schemas.openxmlformats.org/officeDocument/2006/relationships/chart" Target="../charts/chart65.xml"/><Relationship Id="rId5" Type="http://schemas.openxmlformats.org/officeDocument/2006/relationships/notesSlide" Target="../notesSlides/notesSlide50.xml"/><Relationship Id="rId4" Type="http://schemas.openxmlformats.org/officeDocument/2006/relationships/slideLayout" Target="../slideLayouts/slideLayout9.xml"/></Relationships>
</file>

<file path=ppt/slides/_rels/slide65.xml.rels><?xml version="1.0" encoding="UTF-8" standalone="yes"?>
<Relationships xmlns="http://schemas.openxmlformats.org/package/2006/relationships"><Relationship Id="rId8" Type="http://schemas.openxmlformats.org/officeDocument/2006/relationships/chart" Target="../charts/chart66.xml"/><Relationship Id="rId3" Type="http://schemas.openxmlformats.org/officeDocument/2006/relationships/tags" Target="../tags/tag327.xml"/><Relationship Id="rId7" Type="http://schemas.openxmlformats.org/officeDocument/2006/relationships/notesSlide" Target="../notesSlides/notesSlide51.xml"/><Relationship Id="rId2" Type="http://schemas.openxmlformats.org/officeDocument/2006/relationships/tags" Target="../tags/tag326.xml"/><Relationship Id="rId1" Type="http://schemas.openxmlformats.org/officeDocument/2006/relationships/tags" Target="../tags/tag325.xml"/><Relationship Id="rId6" Type="http://schemas.openxmlformats.org/officeDocument/2006/relationships/slideLayout" Target="../slideLayouts/slideLayout9.xml"/><Relationship Id="rId5" Type="http://schemas.openxmlformats.org/officeDocument/2006/relationships/tags" Target="../tags/tag329.xml"/><Relationship Id="rId4" Type="http://schemas.openxmlformats.org/officeDocument/2006/relationships/tags" Target="../tags/tag328.xml"/></Relationships>
</file>

<file path=ppt/slides/_rels/slide66.xml.rels><?xml version="1.0" encoding="UTF-8" standalone="yes"?>
<Relationships xmlns="http://schemas.openxmlformats.org/package/2006/relationships"><Relationship Id="rId8" Type="http://schemas.openxmlformats.org/officeDocument/2006/relationships/chart" Target="../charts/chart67.xml"/><Relationship Id="rId3" Type="http://schemas.openxmlformats.org/officeDocument/2006/relationships/tags" Target="../tags/tag332.xml"/><Relationship Id="rId7" Type="http://schemas.openxmlformats.org/officeDocument/2006/relationships/notesSlide" Target="../notesSlides/notesSlide52.xml"/><Relationship Id="rId2" Type="http://schemas.openxmlformats.org/officeDocument/2006/relationships/tags" Target="../tags/tag331.xml"/><Relationship Id="rId1" Type="http://schemas.openxmlformats.org/officeDocument/2006/relationships/tags" Target="../tags/tag330.xml"/><Relationship Id="rId6" Type="http://schemas.openxmlformats.org/officeDocument/2006/relationships/slideLayout" Target="../slideLayouts/slideLayout9.xml"/><Relationship Id="rId5" Type="http://schemas.openxmlformats.org/officeDocument/2006/relationships/tags" Target="../tags/tag334.xml"/><Relationship Id="rId4" Type="http://schemas.openxmlformats.org/officeDocument/2006/relationships/tags" Target="../tags/tag333.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68.xml.rels><?xml version="1.0" encoding="UTF-8" standalone="yes"?>
<Relationships xmlns="http://schemas.openxmlformats.org/package/2006/relationships"><Relationship Id="rId8" Type="http://schemas.openxmlformats.org/officeDocument/2006/relationships/chart" Target="../charts/chart68.xml"/><Relationship Id="rId3" Type="http://schemas.openxmlformats.org/officeDocument/2006/relationships/tags" Target="../tags/tag337.xml"/><Relationship Id="rId7" Type="http://schemas.openxmlformats.org/officeDocument/2006/relationships/notesSlide" Target="../notesSlides/notesSlide53.xml"/><Relationship Id="rId2" Type="http://schemas.openxmlformats.org/officeDocument/2006/relationships/tags" Target="../tags/tag336.xml"/><Relationship Id="rId1" Type="http://schemas.openxmlformats.org/officeDocument/2006/relationships/tags" Target="../tags/tag335.xml"/><Relationship Id="rId6" Type="http://schemas.openxmlformats.org/officeDocument/2006/relationships/slideLayout" Target="../slideLayouts/slideLayout10.xml"/><Relationship Id="rId5" Type="http://schemas.openxmlformats.org/officeDocument/2006/relationships/tags" Target="../tags/tag339.xml"/><Relationship Id="rId4" Type="http://schemas.openxmlformats.org/officeDocument/2006/relationships/tags" Target="../tags/tag338.xml"/></Relationships>
</file>

<file path=ppt/slides/_rels/slide69.xml.rels><?xml version="1.0" encoding="UTF-8" standalone="yes"?>
<Relationships xmlns="http://schemas.openxmlformats.org/package/2006/relationships"><Relationship Id="rId8" Type="http://schemas.openxmlformats.org/officeDocument/2006/relationships/tags" Target="../tags/tag347.xml"/><Relationship Id="rId3" Type="http://schemas.openxmlformats.org/officeDocument/2006/relationships/tags" Target="../tags/tag342.xml"/><Relationship Id="rId7" Type="http://schemas.openxmlformats.org/officeDocument/2006/relationships/tags" Target="../tags/tag346.xml"/><Relationship Id="rId12" Type="http://schemas.openxmlformats.org/officeDocument/2006/relationships/chart" Target="../charts/chart70.xml"/><Relationship Id="rId2" Type="http://schemas.openxmlformats.org/officeDocument/2006/relationships/tags" Target="../tags/tag341.xml"/><Relationship Id="rId1" Type="http://schemas.openxmlformats.org/officeDocument/2006/relationships/tags" Target="../tags/tag340.xml"/><Relationship Id="rId6" Type="http://schemas.openxmlformats.org/officeDocument/2006/relationships/tags" Target="../tags/tag345.xml"/><Relationship Id="rId11" Type="http://schemas.openxmlformats.org/officeDocument/2006/relationships/chart" Target="../charts/chart69.xml"/><Relationship Id="rId5" Type="http://schemas.openxmlformats.org/officeDocument/2006/relationships/tags" Target="../tags/tag344.xml"/><Relationship Id="rId10" Type="http://schemas.openxmlformats.org/officeDocument/2006/relationships/notesSlide" Target="../notesSlides/notesSlide54.xml"/><Relationship Id="rId4" Type="http://schemas.openxmlformats.org/officeDocument/2006/relationships/tags" Target="../tags/tag343.xml"/><Relationship Id="rId9" Type="http://schemas.openxmlformats.org/officeDocument/2006/relationships/slideLayout" Target="../slideLayouts/slideLayout10.xml"/></Relationships>
</file>

<file path=ppt/slides/_rels/slide70.xml.rels><?xml version="1.0" encoding="UTF-8" standalone="yes"?>
<Relationships xmlns="http://schemas.openxmlformats.org/package/2006/relationships"><Relationship Id="rId3" Type="http://schemas.openxmlformats.org/officeDocument/2006/relationships/tags" Target="../tags/tag350.xml"/><Relationship Id="rId7" Type="http://schemas.openxmlformats.org/officeDocument/2006/relationships/chart" Target="../charts/chart71.xml"/><Relationship Id="rId2" Type="http://schemas.openxmlformats.org/officeDocument/2006/relationships/tags" Target="../tags/tag349.xml"/><Relationship Id="rId1" Type="http://schemas.openxmlformats.org/officeDocument/2006/relationships/tags" Target="../tags/tag348.xml"/><Relationship Id="rId6" Type="http://schemas.openxmlformats.org/officeDocument/2006/relationships/notesSlide" Target="../notesSlides/notesSlide55.xml"/><Relationship Id="rId5" Type="http://schemas.openxmlformats.org/officeDocument/2006/relationships/slideLayout" Target="../slideLayouts/slideLayout10.xml"/><Relationship Id="rId4" Type="http://schemas.openxmlformats.org/officeDocument/2006/relationships/tags" Target="../tags/tag351.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72.xml.rels><?xml version="1.0" encoding="UTF-8" standalone="yes"?>
<Relationships xmlns="http://schemas.openxmlformats.org/package/2006/relationships"><Relationship Id="rId8" Type="http://schemas.openxmlformats.org/officeDocument/2006/relationships/notesSlide" Target="../notesSlides/notesSlide56.xml"/><Relationship Id="rId3" Type="http://schemas.openxmlformats.org/officeDocument/2006/relationships/tags" Target="../tags/tag354.xml"/><Relationship Id="rId7" Type="http://schemas.openxmlformats.org/officeDocument/2006/relationships/slideLayout" Target="../slideLayouts/slideLayout10.xml"/><Relationship Id="rId2" Type="http://schemas.openxmlformats.org/officeDocument/2006/relationships/tags" Target="../tags/tag353.xml"/><Relationship Id="rId1" Type="http://schemas.openxmlformats.org/officeDocument/2006/relationships/tags" Target="../tags/tag352.xml"/><Relationship Id="rId6" Type="http://schemas.openxmlformats.org/officeDocument/2006/relationships/tags" Target="../tags/tag357.xml"/><Relationship Id="rId5" Type="http://schemas.openxmlformats.org/officeDocument/2006/relationships/tags" Target="../tags/tag356.xml"/><Relationship Id="rId4" Type="http://schemas.openxmlformats.org/officeDocument/2006/relationships/tags" Target="../tags/tag355.xml"/><Relationship Id="rId9" Type="http://schemas.openxmlformats.org/officeDocument/2006/relationships/chart" Target="../charts/chart72.xml"/></Relationships>
</file>

<file path=ppt/slides/_rels/slide73.xml.rels><?xml version="1.0" encoding="UTF-8" standalone="yes"?>
<Relationships xmlns="http://schemas.openxmlformats.org/package/2006/relationships"><Relationship Id="rId8" Type="http://schemas.openxmlformats.org/officeDocument/2006/relationships/tags" Target="../tags/tag365.xml"/><Relationship Id="rId3" Type="http://schemas.openxmlformats.org/officeDocument/2006/relationships/tags" Target="../tags/tag360.xml"/><Relationship Id="rId7" Type="http://schemas.openxmlformats.org/officeDocument/2006/relationships/tags" Target="../tags/tag364.xml"/><Relationship Id="rId12" Type="http://schemas.openxmlformats.org/officeDocument/2006/relationships/chart" Target="../charts/chart74.xml"/><Relationship Id="rId2" Type="http://schemas.openxmlformats.org/officeDocument/2006/relationships/tags" Target="../tags/tag359.xml"/><Relationship Id="rId1" Type="http://schemas.openxmlformats.org/officeDocument/2006/relationships/tags" Target="../tags/tag358.xml"/><Relationship Id="rId6" Type="http://schemas.openxmlformats.org/officeDocument/2006/relationships/tags" Target="../tags/tag363.xml"/><Relationship Id="rId11" Type="http://schemas.openxmlformats.org/officeDocument/2006/relationships/chart" Target="../charts/chart73.xml"/><Relationship Id="rId5" Type="http://schemas.openxmlformats.org/officeDocument/2006/relationships/tags" Target="../tags/tag362.xml"/><Relationship Id="rId10" Type="http://schemas.openxmlformats.org/officeDocument/2006/relationships/notesSlide" Target="../notesSlides/notesSlide57.xml"/><Relationship Id="rId4" Type="http://schemas.openxmlformats.org/officeDocument/2006/relationships/tags" Target="../tags/tag361.xml"/><Relationship Id="rId9" Type="http://schemas.openxmlformats.org/officeDocument/2006/relationships/slideLayout" Target="../slideLayouts/slideLayout10.xml"/></Relationships>
</file>

<file path=ppt/slides/_rels/slide74.xml.rels><?xml version="1.0" encoding="UTF-8" standalone="yes"?>
<Relationships xmlns="http://schemas.openxmlformats.org/package/2006/relationships"><Relationship Id="rId8" Type="http://schemas.openxmlformats.org/officeDocument/2006/relationships/tags" Target="../tags/tag373.xml"/><Relationship Id="rId13" Type="http://schemas.openxmlformats.org/officeDocument/2006/relationships/chart" Target="../charts/chart75.xml"/><Relationship Id="rId3" Type="http://schemas.openxmlformats.org/officeDocument/2006/relationships/tags" Target="../tags/tag368.xml"/><Relationship Id="rId7" Type="http://schemas.openxmlformats.org/officeDocument/2006/relationships/tags" Target="../tags/tag372.xml"/><Relationship Id="rId12" Type="http://schemas.openxmlformats.org/officeDocument/2006/relationships/notesSlide" Target="../notesSlides/notesSlide58.xml"/><Relationship Id="rId2" Type="http://schemas.openxmlformats.org/officeDocument/2006/relationships/tags" Target="../tags/tag367.xml"/><Relationship Id="rId1" Type="http://schemas.openxmlformats.org/officeDocument/2006/relationships/tags" Target="../tags/tag366.xml"/><Relationship Id="rId6" Type="http://schemas.openxmlformats.org/officeDocument/2006/relationships/tags" Target="../tags/tag371.xml"/><Relationship Id="rId11" Type="http://schemas.openxmlformats.org/officeDocument/2006/relationships/slideLayout" Target="../slideLayouts/slideLayout10.xml"/><Relationship Id="rId5" Type="http://schemas.openxmlformats.org/officeDocument/2006/relationships/tags" Target="../tags/tag370.xml"/><Relationship Id="rId10" Type="http://schemas.openxmlformats.org/officeDocument/2006/relationships/tags" Target="../tags/tag375.xml"/><Relationship Id="rId4" Type="http://schemas.openxmlformats.org/officeDocument/2006/relationships/tags" Target="../tags/tag369.xml"/><Relationship Id="rId9" Type="http://schemas.openxmlformats.org/officeDocument/2006/relationships/tags" Target="../tags/tag374.xml"/><Relationship Id="rId14" Type="http://schemas.openxmlformats.org/officeDocument/2006/relationships/chart" Target="../charts/chart76.xml"/></Relationships>
</file>

<file path=ppt/slides/_rels/slide75.xml.rels><?xml version="1.0" encoding="UTF-8" standalone="yes"?>
<Relationships xmlns="http://schemas.openxmlformats.org/package/2006/relationships"><Relationship Id="rId8" Type="http://schemas.openxmlformats.org/officeDocument/2006/relationships/tags" Target="../tags/tag383.xml"/><Relationship Id="rId13" Type="http://schemas.openxmlformats.org/officeDocument/2006/relationships/chart" Target="../charts/chart78.xml"/><Relationship Id="rId3" Type="http://schemas.openxmlformats.org/officeDocument/2006/relationships/tags" Target="../tags/tag378.xml"/><Relationship Id="rId7" Type="http://schemas.openxmlformats.org/officeDocument/2006/relationships/tags" Target="../tags/tag382.xml"/><Relationship Id="rId12" Type="http://schemas.openxmlformats.org/officeDocument/2006/relationships/chart" Target="../charts/chart77.xml"/><Relationship Id="rId2" Type="http://schemas.openxmlformats.org/officeDocument/2006/relationships/tags" Target="../tags/tag377.xml"/><Relationship Id="rId1" Type="http://schemas.openxmlformats.org/officeDocument/2006/relationships/tags" Target="../tags/tag376.xml"/><Relationship Id="rId6" Type="http://schemas.openxmlformats.org/officeDocument/2006/relationships/tags" Target="../tags/tag381.xml"/><Relationship Id="rId11" Type="http://schemas.openxmlformats.org/officeDocument/2006/relationships/notesSlide" Target="../notesSlides/notesSlide59.xml"/><Relationship Id="rId5" Type="http://schemas.openxmlformats.org/officeDocument/2006/relationships/tags" Target="../tags/tag380.xml"/><Relationship Id="rId10" Type="http://schemas.openxmlformats.org/officeDocument/2006/relationships/slideLayout" Target="../slideLayouts/slideLayout10.xml"/><Relationship Id="rId4" Type="http://schemas.openxmlformats.org/officeDocument/2006/relationships/tags" Target="../tags/tag379.xml"/><Relationship Id="rId9" Type="http://schemas.openxmlformats.org/officeDocument/2006/relationships/tags" Target="../tags/tag384.xml"/></Relationships>
</file>

<file path=ppt/slides/_rels/slide76.xml.rels><?xml version="1.0" encoding="UTF-8" standalone="yes"?>
<Relationships xmlns="http://schemas.openxmlformats.org/package/2006/relationships"><Relationship Id="rId8" Type="http://schemas.openxmlformats.org/officeDocument/2006/relationships/tags" Target="../tags/tag392.xml"/><Relationship Id="rId13" Type="http://schemas.openxmlformats.org/officeDocument/2006/relationships/chart" Target="../charts/chart79.xml"/><Relationship Id="rId3" Type="http://schemas.openxmlformats.org/officeDocument/2006/relationships/tags" Target="../tags/tag387.xml"/><Relationship Id="rId7" Type="http://schemas.openxmlformats.org/officeDocument/2006/relationships/tags" Target="../tags/tag391.xml"/><Relationship Id="rId12" Type="http://schemas.openxmlformats.org/officeDocument/2006/relationships/notesSlide" Target="../notesSlides/notesSlide60.xml"/><Relationship Id="rId2" Type="http://schemas.openxmlformats.org/officeDocument/2006/relationships/tags" Target="../tags/tag386.xml"/><Relationship Id="rId1" Type="http://schemas.openxmlformats.org/officeDocument/2006/relationships/tags" Target="../tags/tag385.xml"/><Relationship Id="rId6" Type="http://schemas.openxmlformats.org/officeDocument/2006/relationships/tags" Target="../tags/tag390.xml"/><Relationship Id="rId11" Type="http://schemas.openxmlformats.org/officeDocument/2006/relationships/slideLayout" Target="../slideLayouts/slideLayout10.xml"/><Relationship Id="rId5" Type="http://schemas.openxmlformats.org/officeDocument/2006/relationships/tags" Target="../tags/tag389.xml"/><Relationship Id="rId10" Type="http://schemas.openxmlformats.org/officeDocument/2006/relationships/tags" Target="../tags/tag394.xml"/><Relationship Id="rId4" Type="http://schemas.openxmlformats.org/officeDocument/2006/relationships/tags" Target="../tags/tag388.xml"/><Relationship Id="rId9" Type="http://schemas.openxmlformats.org/officeDocument/2006/relationships/tags" Target="../tags/tag393.xml"/><Relationship Id="rId14" Type="http://schemas.openxmlformats.org/officeDocument/2006/relationships/chart" Target="../charts/chart80.xml"/></Relationships>
</file>

<file path=ppt/slides/_rels/slide77.xml.rels><?xml version="1.0" encoding="UTF-8" standalone="yes"?>
<Relationships xmlns="http://schemas.openxmlformats.org/package/2006/relationships"><Relationship Id="rId8" Type="http://schemas.openxmlformats.org/officeDocument/2006/relationships/notesSlide" Target="../notesSlides/notesSlide61.xml"/><Relationship Id="rId3" Type="http://schemas.openxmlformats.org/officeDocument/2006/relationships/tags" Target="../tags/tag397.xml"/><Relationship Id="rId7" Type="http://schemas.openxmlformats.org/officeDocument/2006/relationships/slideLayout" Target="../slideLayouts/slideLayout10.xml"/><Relationship Id="rId2" Type="http://schemas.openxmlformats.org/officeDocument/2006/relationships/tags" Target="../tags/tag396.xml"/><Relationship Id="rId1" Type="http://schemas.openxmlformats.org/officeDocument/2006/relationships/tags" Target="../tags/tag395.xml"/><Relationship Id="rId6" Type="http://schemas.openxmlformats.org/officeDocument/2006/relationships/tags" Target="../tags/tag400.xml"/><Relationship Id="rId5" Type="http://schemas.openxmlformats.org/officeDocument/2006/relationships/tags" Target="../tags/tag399.xml"/><Relationship Id="rId4" Type="http://schemas.openxmlformats.org/officeDocument/2006/relationships/tags" Target="../tags/tag398.xml"/><Relationship Id="rId9" Type="http://schemas.openxmlformats.org/officeDocument/2006/relationships/chart" Target="../charts/chart81.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79.xml.rels><?xml version="1.0" encoding="UTF-8" standalone="yes"?>
<Relationships xmlns="http://schemas.openxmlformats.org/package/2006/relationships"><Relationship Id="rId8" Type="http://schemas.openxmlformats.org/officeDocument/2006/relationships/chart" Target="../charts/chart82.xml"/><Relationship Id="rId3" Type="http://schemas.openxmlformats.org/officeDocument/2006/relationships/tags" Target="../tags/tag403.xml"/><Relationship Id="rId7" Type="http://schemas.openxmlformats.org/officeDocument/2006/relationships/notesSlide" Target="../notesSlides/notesSlide62.xml"/><Relationship Id="rId2" Type="http://schemas.openxmlformats.org/officeDocument/2006/relationships/tags" Target="../tags/tag402.xml"/><Relationship Id="rId1" Type="http://schemas.openxmlformats.org/officeDocument/2006/relationships/tags" Target="../tags/tag401.xml"/><Relationship Id="rId6" Type="http://schemas.openxmlformats.org/officeDocument/2006/relationships/slideLayout" Target="../slideLayouts/slideLayout10.xml"/><Relationship Id="rId5" Type="http://schemas.openxmlformats.org/officeDocument/2006/relationships/tags" Target="../tags/tag405.xml"/><Relationship Id="rId4" Type="http://schemas.openxmlformats.org/officeDocument/2006/relationships/tags" Target="../tags/tag404.xml"/></Relationships>
</file>

<file path=ppt/slides/_rels/slide80.xml.rels><?xml version="1.0" encoding="UTF-8" standalone="yes"?>
<Relationships xmlns="http://schemas.openxmlformats.org/package/2006/relationships"><Relationship Id="rId8" Type="http://schemas.openxmlformats.org/officeDocument/2006/relationships/chart" Target="../charts/chart83.xml"/><Relationship Id="rId3" Type="http://schemas.openxmlformats.org/officeDocument/2006/relationships/tags" Target="../tags/tag408.xml"/><Relationship Id="rId7" Type="http://schemas.openxmlformats.org/officeDocument/2006/relationships/notesSlide" Target="../notesSlides/notesSlide63.xml"/><Relationship Id="rId2" Type="http://schemas.openxmlformats.org/officeDocument/2006/relationships/tags" Target="../tags/tag407.xml"/><Relationship Id="rId1" Type="http://schemas.openxmlformats.org/officeDocument/2006/relationships/tags" Target="../tags/tag406.xml"/><Relationship Id="rId6" Type="http://schemas.openxmlformats.org/officeDocument/2006/relationships/slideLayout" Target="../slideLayouts/slideLayout10.xml"/><Relationship Id="rId5" Type="http://schemas.openxmlformats.org/officeDocument/2006/relationships/tags" Target="../tags/tag410.xml"/><Relationship Id="rId4" Type="http://schemas.openxmlformats.org/officeDocument/2006/relationships/tags" Target="../tags/tag409.xml"/></Relationships>
</file>

<file path=ppt/slides/_rels/slide81.xml.rels><?xml version="1.0" encoding="UTF-8" standalone="yes"?>
<Relationships xmlns="http://schemas.openxmlformats.org/package/2006/relationships"><Relationship Id="rId8" Type="http://schemas.openxmlformats.org/officeDocument/2006/relationships/tags" Target="../tags/tag418.xml"/><Relationship Id="rId3" Type="http://schemas.openxmlformats.org/officeDocument/2006/relationships/tags" Target="../tags/tag413.xml"/><Relationship Id="rId7" Type="http://schemas.openxmlformats.org/officeDocument/2006/relationships/tags" Target="../tags/tag417.xml"/><Relationship Id="rId12" Type="http://schemas.openxmlformats.org/officeDocument/2006/relationships/chart" Target="../charts/chart85.xml"/><Relationship Id="rId2" Type="http://schemas.openxmlformats.org/officeDocument/2006/relationships/tags" Target="../tags/tag412.xml"/><Relationship Id="rId1" Type="http://schemas.openxmlformats.org/officeDocument/2006/relationships/tags" Target="../tags/tag411.xml"/><Relationship Id="rId6" Type="http://schemas.openxmlformats.org/officeDocument/2006/relationships/tags" Target="../tags/tag416.xml"/><Relationship Id="rId11" Type="http://schemas.openxmlformats.org/officeDocument/2006/relationships/chart" Target="../charts/chart84.xml"/><Relationship Id="rId5" Type="http://schemas.openxmlformats.org/officeDocument/2006/relationships/tags" Target="../tags/tag415.xml"/><Relationship Id="rId10" Type="http://schemas.openxmlformats.org/officeDocument/2006/relationships/notesSlide" Target="../notesSlides/notesSlide64.xml"/><Relationship Id="rId4" Type="http://schemas.openxmlformats.org/officeDocument/2006/relationships/tags" Target="../tags/tag414.xml"/><Relationship Id="rId9" Type="http://schemas.openxmlformats.org/officeDocument/2006/relationships/slideLayout" Target="../slideLayouts/slideLayout10.xml"/></Relationships>
</file>

<file path=ppt/slides/_rels/slide82.xml.rels><?xml version="1.0" encoding="UTF-8" standalone="yes"?>
<Relationships xmlns="http://schemas.openxmlformats.org/package/2006/relationships"><Relationship Id="rId8" Type="http://schemas.openxmlformats.org/officeDocument/2006/relationships/chart" Target="../charts/chart86.xml"/><Relationship Id="rId3" Type="http://schemas.openxmlformats.org/officeDocument/2006/relationships/tags" Target="../tags/tag421.xml"/><Relationship Id="rId7" Type="http://schemas.openxmlformats.org/officeDocument/2006/relationships/notesSlide" Target="../notesSlides/notesSlide65.xml"/><Relationship Id="rId2" Type="http://schemas.openxmlformats.org/officeDocument/2006/relationships/tags" Target="../tags/tag420.xml"/><Relationship Id="rId1" Type="http://schemas.openxmlformats.org/officeDocument/2006/relationships/tags" Target="../tags/tag419.xml"/><Relationship Id="rId6" Type="http://schemas.openxmlformats.org/officeDocument/2006/relationships/slideLayout" Target="../slideLayouts/slideLayout10.xml"/><Relationship Id="rId5" Type="http://schemas.openxmlformats.org/officeDocument/2006/relationships/tags" Target="../tags/tag423.xml"/><Relationship Id="rId4" Type="http://schemas.openxmlformats.org/officeDocument/2006/relationships/tags" Target="../tags/tag422.xml"/></Relationships>
</file>

<file path=ppt/slides/_rels/slide83.xml.rels><?xml version="1.0" encoding="UTF-8" standalone="yes"?>
<Relationships xmlns="http://schemas.openxmlformats.org/package/2006/relationships"><Relationship Id="rId8" Type="http://schemas.openxmlformats.org/officeDocument/2006/relationships/chart" Target="../charts/chart87.xml"/><Relationship Id="rId3" Type="http://schemas.openxmlformats.org/officeDocument/2006/relationships/tags" Target="../tags/tag426.xml"/><Relationship Id="rId7" Type="http://schemas.openxmlformats.org/officeDocument/2006/relationships/notesSlide" Target="../notesSlides/notesSlide66.xml"/><Relationship Id="rId2" Type="http://schemas.openxmlformats.org/officeDocument/2006/relationships/tags" Target="../tags/tag425.xml"/><Relationship Id="rId1" Type="http://schemas.openxmlformats.org/officeDocument/2006/relationships/tags" Target="../tags/tag424.xml"/><Relationship Id="rId6" Type="http://schemas.openxmlformats.org/officeDocument/2006/relationships/slideLayout" Target="../slideLayouts/slideLayout10.xml"/><Relationship Id="rId5" Type="http://schemas.openxmlformats.org/officeDocument/2006/relationships/tags" Target="../tags/tag428.xml"/><Relationship Id="rId4" Type="http://schemas.openxmlformats.org/officeDocument/2006/relationships/tags" Target="../tags/tag427.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85.xml.rels><?xml version="1.0" encoding="UTF-8" standalone="yes"?>
<Relationships xmlns="http://schemas.openxmlformats.org/package/2006/relationships"><Relationship Id="rId8" Type="http://schemas.openxmlformats.org/officeDocument/2006/relationships/chart" Target="../charts/chart88.xml"/><Relationship Id="rId3" Type="http://schemas.openxmlformats.org/officeDocument/2006/relationships/tags" Target="../tags/tag431.xml"/><Relationship Id="rId7" Type="http://schemas.openxmlformats.org/officeDocument/2006/relationships/notesSlide" Target="../notesSlides/notesSlide67.xml"/><Relationship Id="rId2" Type="http://schemas.openxmlformats.org/officeDocument/2006/relationships/tags" Target="../tags/tag430.xml"/><Relationship Id="rId1" Type="http://schemas.openxmlformats.org/officeDocument/2006/relationships/tags" Target="../tags/tag429.xml"/><Relationship Id="rId6" Type="http://schemas.openxmlformats.org/officeDocument/2006/relationships/slideLayout" Target="../slideLayouts/slideLayout9.xml"/><Relationship Id="rId5" Type="http://schemas.openxmlformats.org/officeDocument/2006/relationships/tags" Target="../tags/tag433.xml"/><Relationship Id="rId4" Type="http://schemas.openxmlformats.org/officeDocument/2006/relationships/tags" Target="../tags/tag432.xml"/></Relationships>
</file>

<file path=ppt/slides/_rels/slide86.xml.rels><?xml version="1.0" encoding="UTF-8" standalone="yes"?>
<Relationships xmlns="http://schemas.openxmlformats.org/package/2006/relationships"><Relationship Id="rId8" Type="http://schemas.openxmlformats.org/officeDocument/2006/relationships/chart" Target="../charts/chart89.xml"/><Relationship Id="rId3" Type="http://schemas.openxmlformats.org/officeDocument/2006/relationships/tags" Target="../tags/tag436.xml"/><Relationship Id="rId7" Type="http://schemas.openxmlformats.org/officeDocument/2006/relationships/notesSlide" Target="../notesSlides/notesSlide68.xml"/><Relationship Id="rId2" Type="http://schemas.openxmlformats.org/officeDocument/2006/relationships/tags" Target="../tags/tag435.xml"/><Relationship Id="rId1" Type="http://schemas.openxmlformats.org/officeDocument/2006/relationships/tags" Target="../tags/tag434.xml"/><Relationship Id="rId6" Type="http://schemas.openxmlformats.org/officeDocument/2006/relationships/slideLayout" Target="../slideLayouts/slideLayout9.xml"/><Relationship Id="rId5" Type="http://schemas.openxmlformats.org/officeDocument/2006/relationships/tags" Target="../tags/tag438.xml"/><Relationship Id="rId4" Type="http://schemas.openxmlformats.org/officeDocument/2006/relationships/tags" Target="../tags/tag437.xml"/></Relationships>
</file>

<file path=ppt/slides/_rels/slide87.xml.rels><?xml version="1.0" encoding="UTF-8" standalone="yes"?>
<Relationships xmlns="http://schemas.openxmlformats.org/package/2006/relationships"><Relationship Id="rId8" Type="http://schemas.openxmlformats.org/officeDocument/2006/relationships/chart" Target="../charts/chart90.xml"/><Relationship Id="rId3" Type="http://schemas.openxmlformats.org/officeDocument/2006/relationships/tags" Target="../tags/tag441.xml"/><Relationship Id="rId7" Type="http://schemas.openxmlformats.org/officeDocument/2006/relationships/notesSlide" Target="../notesSlides/notesSlide69.xml"/><Relationship Id="rId2" Type="http://schemas.openxmlformats.org/officeDocument/2006/relationships/tags" Target="../tags/tag440.xml"/><Relationship Id="rId1" Type="http://schemas.openxmlformats.org/officeDocument/2006/relationships/tags" Target="../tags/tag439.xml"/><Relationship Id="rId6" Type="http://schemas.openxmlformats.org/officeDocument/2006/relationships/slideLayout" Target="../slideLayouts/slideLayout9.xml"/><Relationship Id="rId5" Type="http://schemas.openxmlformats.org/officeDocument/2006/relationships/tags" Target="../tags/tag443.xml"/><Relationship Id="rId4" Type="http://schemas.openxmlformats.org/officeDocument/2006/relationships/tags" Target="../tags/tag442.xml"/></Relationships>
</file>

<file path=ppt/slides/_rels/slide88.xml.rels><?xml version="1.0" encoding="UTF-8" standalone="yes"?>
<Relationships xmlns="http://schemas.openxmlformats.org/package/2006/relationships"><Relationship Id="rId3" Type="http://schemas.openxmlformats.org/officeDocument/2006/relationships/tags" Target="../tags/tag446.xml"/><Relationship Id="rId2" Type="http://schemas.openxmlformats.org/officeDocument/2006/relationships/tags" Target="../tags/tag445.xml"/><Relationship Id="rId1" Type="http://schemas.openxmlformats.org/officeDocument/2006/relationships/tags" Target="../tags/tag444.xml"/><Relationship Id="rId6" Type="http://schemas.openxmlformats.org/officeDocument/2006/relationships/notesSlide" Target="../notesSlides/notesSlide70.xml"/><Relationship Id="rId5" Type="http://schemas.openxmlformats.org/officeDocument/2006/relationships/slideLayout" Target="../slideLayouts/slideLayout9.xml"/><Relationship Id="rId4" Type="http://schemas.openxmlformats.org/officeDocument/2006/relationships/tags" Target="../tags/tag447.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90.xml.rels><?xml version="1.0" encoding="UTF-8" standalone="yes"?>
<Relationships xmlns="http://schemas.openxmlformats.org/package/2006/relationships"><Relationship Id="rId3" Type="http://schemas.openxmlformats.org/officeDocument/2006/relationships/tags" Target="../tags/tag450.xml"/><Relationship Id="rId7" Type="http://schemas.openxmlformats.org/officeDocument/2006/relationships/chart" Target="../charts/chart91.xml"/><Relationship Id="rId2" Type="http://schemas.openxmlformats.org/officeDocument/2006/relationships/tags" Target="../tags/tag449.xml"/><Relationship Id="rId1" Type="http://schemas.openxmlformats.org/officeDocument/2006/relationships/tags" Target="../tags/tag448.xml"/><Relationship Id="rId6" Type="http://schemas.openxmlformats.org/officeDocument/2006/relationships/notesSlide" Target="../notesSlides/notesSlide71.xml"/><Relationship Id="rId5" Type="http://schemas.openxmlformats.org/officeDocument/2006/relationships/slideLayout" Target="../slideLayouts/slideLayout9.xml"/><Relationship Id="rId4" Type="http://schemas.openxmlformats.org/officeDocument/2006/relationships/tags" Target="../tags/tag451.xml"/></Relationships>
</file>

<file path=ppt/slides/_rels/slide91.xml.rels><?xml version="1.0" encoding="UTF-8" standalone="yes"?>
<Relationships xmlns="http://schemas.openxmlformats.org/package/2006/relationships"><Relationship Id="rId3" Type="http://schemas.openxmlformats.org/officeDocument/2006/relationships/tags" Target="../tags/tag454.xml"/><Relationship Id="rId7" Type="http://schemas.openxmlformats.org/officeDocument/2006/relationships/chart" Target="../charts/chart92.xml"/><Relationship Id="rId2" Type="http://schemas.openxmlformats.org/officeDocument/2006/relationships/tags" Target="../tags/tag453.xml"/><Relationship Id="rId1" Type="http://schemas.openxmlformats.org/officeDocument/2006/relationships/tags" Target="../tags/tag452.xml"/><Relationship Id="rId6" Type="http://schemas.openxmlformats.org/officeDocument/2006/relationships/notesSlide" Target="../notesSlides/notesSlide72.xml"/><Relationship Id="rId5" Type="http://schemas.openxmlformats.org/officeDocument/2006/relationships/slideLayout" Target="../slideLayouts/slideLayout9.xml"/><Relationship Id="rId4" Type="http://schemas.openxmlformats.org/officeDocument/2006/relationships/tags" Target="../tags/tag455.xml"/></Relationships>
</file>

<file path=ppt/slides/_rels/slide92.xml.rels><?xml version="1.0" encoding="UTF-8" standalone="yes"?>
<Relationships xmlns="http://schemas.openxmlformats.org/package/2006/relationships"><Relationship Id="rId3" Type="http://schemas.openxmlformats.org/officeDocument/2006/relationships/tags" Target="../tags/tag458.xml"/><Relationship Id="rId7" Type="http://schemas.openxmlformats.org/officeDocument/2006/relationships/chart" Target="../charts/chart93.xml"/><Relationship Id="rId2" Type="http://schemas.openxmlformats.org/officeDocument/2006/relationships/tags" Target="../tags/tag457.xml"/><Relationship Id="rId1" Type="http://schemas.openxmlformats.org/officeDocument/2006/relationships/tags" Target="../tags/tag456.xml"/><Relationship Id="rId6" Type="http://schemas.openxmlformats.org/officeDocument/2006/relationships/notesSlide" Target="../notesSlides/notesSlide73.xml"/><Relationship Id="rId5" Type="http://schemas.openxmlformats.org/officeDocument/2006/relationships/slideLayout" Target="../slideLayouts/slideLayout9.xml"/><Relationship Id="rId4" Type="http://schemas.openxmlformats.org/officeDocument/2006/relationships/tags" Target="../tags/tag459.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94.xml.rels><?xml version="1.0" encoding="UTF-8" standalone="yes"?>
<Relationships xmlns="http://schemas.openxmlformats.org/package/2006/relationships"><Relationship Id="rId3" Type="http://schemas.openxmlformats.org/officeDocument/2006/relationships/tags" Target="../tags/tag462.xml"/><Relationship Id="rId2" Type="http://schemas.openxmlformats.org/officeDocument/2006/relationships/tags" Target="../tags/tag461.xml"/><Relationship Id="rId1" Type="http://schemas.openxmlformats.org/officeDocument/2006/relationships/tags" Target="../tags/tag460.xml"/><Relationship Id="rId6" Type="http://schemas.openxmlformats.org/officeDocument/2006/relationships/notesSlide" Target="../notesSlides/notesSlide74.xml"/><Relationship Id="rId5" Type="http://schemas.openxmlformats.org/officeDocument/2006/relationships/slideLayout" Target="../slideLayouts/slideLayout9.xml"/><Relationship Id="rId4" Type="http://schemas.openxmlformats.org/officeDocument/2006/relationships/tags" Target="../tags/tag46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76D4A90C-4382-15FF-3DF5-C2C3D92EBC68}"/>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76201" y="-342481"/>
            <a:ext cx="12858459" cy="7200481"/>
          </a:xfrm>
          <a:prstGeom prst="rect">
            <a:avLst/>
          </a:prstGeom>
        </p:spPr>
      </p:pic>
      <p:grpSp>
        <p:nvGrpSpPr>
          <p:cNvPr id="3" name="Group 2">
            <a:extLst>
              <a:ext uri="{FF2B5EF4-FFF2-40B4-BE49-F238E27FC236}">
                <a16:creationId xmlns:a16="http://schemas.microsoft.com/office/drawing/2014/main" id="{815B5B4D-A9A9-4143-B6E7-8797C1BF062D}"/>
              </a:ext>
            </a:extLst>
          </p:cNvPr>
          <p:cNvGrpSpPr/>
          <p:nvPr/>
        </p:nvGrpSpPr>
        <p:grpSpPr>
          <a:xfrm>
            <a:off x="6705600" y="4663535"/>
            <a:ext cx="5181600" cy="1875391"/>
            <a:chOff x="4908061" y="1905000"/>
            <a:chExt cx="5181600" cy="1875391"/>
          </a:xfrm>
        </p:grpSpPr>
        <p:pic>
          <p:nvPicPr>
            <p:cNvPr id="4" name="Picture 3">
              <a:extLst>
                <a:ext uri="{FF2B5EF4-FFF2-40B4-BE49-F238E27FC236}">
                  <a16:creationId xmlns:a16="http://schemas.microsoft.com/office/drawing/2014/main" id="{C812CEA8-59BB-4534-A81D-BA89B67CD1C0}"/>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4908061" y="1905000"/>
              <a:ext cx="5181600" cy="1853345"/>
            </a:xfrm>
            <a:prstGeom prst="roundRect">
              <a:avLst>
                <a:gd name="adj" fmla="val 4167"/>
              </a:avLst>
            </a:prstGeom>
            <a:solidFill>
              <a:srgbClr val="FFFFFF"/>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pic>
          <p:nvPicPr>
            <p:cNvPr id="5" name="Picture 4">
              <a:extLst>
                <a:ext uri="{FF2B5EF4-FFF2-40B4-BE49-F238E27FC236}">
                  <a16:creationId xmlns:a16="http://schemas.microsoft.com/office/drawing/2014/main" id="{6CC1119B-6BBD-4799-B5E1-DF6034BB1F37}"/>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6434382" y="2742267"/>
              <a:ext cx="1376588" cy="365760"/>
            </a:xfrm>
            <a:prstGeom prst="rect">
              <a:avLst/>
            </a:prstGeom>
          </p:spPr>
        </p:pic>
        <p:pic>
          <p:nvPicPr>
            <p:cNvPr id="6" name="Picture 5">
              <a:extLst>
                <a:ext uri="{FF2B5EF4-FFF2-40B4-BE49-F238E27FC236}">
                  <a16:creationId xmlns:a16="http://schemas.microsoft.com/office/drawing/2014/main" id="{24EBF13F-4C86-4920-AAF5-577A95616726}"/>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7994393" y="2746008"/>
              <a:ext cx="1499616" cy="365760"/>
            </a:xfrm>
            <a:prstGeom prst="rect">
              <a:avLst/>
            </a:prstGeom>
          </p:spPr>
        </p:pic>
        <p:sp>
          <p:nvSpPr>
            <p:cNvPr id="7" name="TextBox 14">
              <a:extLst>
                <a:ext uri="{FF2B5EF4-FFF2-40B4-BE49-F238E27FC236}">
                  <a16:creationId xmlns:a16="http://schemas.microsoft.com/office/drawing/2014/main" id="{E5E618A9-436B-421D-87F5-9E137C35562E}"/>
                </a:ext>
              </a:extLst>
            </p:cNvPr>
            <p:cNvSpPr txBox="1"/>
            <p:nvPr>
              <p:custDataLst>
                <p:tags r:id="rId1"/>
              </p:custDataLst>
            </p:nvPr>
          </p:nvSpPr>
          <p:spPr>
            <a:xfrm>
              <a:off x="6299170" y="1927046"/>
              <a:ext cx="3756206"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3600" b="1">
                  <a:latin typeface="Franklin Gothic Medium Cond" panose="020B0606030402020204" pitchFamily="34" charset="0"/>
                </a:rPr>
                <a:t>Atlantic County</a:t>
              </a:r>
              <a:endParaRPr lang="en-US" sz="3600" b="1" dirty="0">
                <a:latin typeface="Franklin Gothic Medium Cond" panose="020B0606030402020204" pitchFamily="34" charset="0"/>
              </a:endParaRPr>
            </a:p>
          </p:txBody>
        </p:sp>
        <p:sp>
          <p:nvSpPr>
            <p:cNvPr id="9" name="TextBox 8">
              <a:extLst>
                <a:ext uri="{FF2B5EF4-FFF2-40B4-BE49-F238E27FC236}">
                  <a16:creationId xmlns:a16="http://schemas.microsoft.com/office/drawing/2014/main" id="{A0C02DE9-6445-480F-B673-563AFA89806B}"/>
                </a:ext>
              </a:extLst>
            </p:cNvPr>
            <p:cNvSpPr txBox="1"/>
            <p:nvPr>
              <p:custDataLst>
                <p:tags r:id="rId2"/>
              </p:custDataLst>
            </p:nvPr>
          </p:nvSpPr>
          <p:spPr>
            <a:xfrm>
              <a:off x="5959853" y="3134060"/>
              <a:ext cx="4069080" cy="646331"/>
            </a:xfrm>
            <a:prstGeom prst="rect">
              <a:avLst/>
            </a:prstGeom>
            <a:noFill/>
          </p:spPr>
          <p:txBody>
            <a:bodyPr wrap="square" rtlCol="0">
              <a:spAutoFit/>
            </a:bodyPr>
            <a:lstStyle/>
            <a:p>
              <a:r>
                <a:rPr lang="en-US" b="1" dirty="0">
                  <a:solidFill>
                    <a:srgbClr val="C00000"/>
                  </a:solidFill>
                  <a:latin typeface="Franklin Gothic Medium Cond" panose="020B0606030402020204" pitchFamily="34" charset="0"/>
                </a:rPr>
                <a:t>A Profile of Family and Community Indicators
</a:t>
              </a:r>
              <a:r>
                <a:rPr lang="en-US" b="1">
                  <a:solidFill>
                    <a:srgbClr val="C00000"/>
                  </a:solidFill>
                  <a:latin typeface="Franklin Gothic Medium Cond" panose="020B0606030402020204" pitchFamily="34" charset="0"/>
                </a:rPr>
                <a:t>Updated April </a:t>
              </a:r>
              <a:r>
                <a:rPr lang="en-US" b="1" dirty="0">
                  <a:solidFill>
                    <a:srgbClr val="C00000"/>
                  </a:solidFill>
                  <a:latin typeface="Franklin Gothic Medium Cond" panose="020B0606030402020204" pitchFamily="34" charset="0"/>
                </a:rPr>
                <a:t>2025</a:t>
              </a:r>
            </a:p>
          </p:txBody>
        </p:sp>
      </p:grpSp>
      <p:pic>
        <p:nvPicPr>
          <p:cNvPr id="2" name="Picture 1" descr="Image result for atlantic county nj map">
            <a:extLst>
              <a:ext uri="{FF2B5EF4-FFF2-40B4-BE49-F238E27FC236}">
                <a16:creationId xmlns:a16="http://schemas.microsoft.com/office/drawing/2014/main" id="{7C69F6DD-A308-496B-63BF-C0437188939C}"/>
              </a:ext>
            </a:extLst>
          </p:cNvPr>
          <p:cNvPicPr/>
          <p:nvPr/>
        </p:nvPicPr>
        <p:blipFill>
          <a:blip r:embed="rId9" cstate="print">
            <a:extLst>
              <a:ext uri="{28A0092B-C50C-407E-A947-70E740481C1C}">
                <a14:useLocalDpi xmlns:a14="http://schemas.microsoft.com/office/drawing/2010/main"/>
              </a:ext>
            </a:extLst>
          </a:blip>
          <a:srcRect/>
          <a:stretch>
            <a:fillRect/>
          </a:stretch>
        </p:blipFill>
        <p:spPr bwMode="auto">
          <a:xfrm>
            <a:off x="7019471" y="4773819"/>
            <a:ext cx="774675" cy="1676870"/>
          </a:xfrm>
          <a:prstGeom prst="rect">
            <a:avLst/>
          </a:prstGeom>
          <a:noFill/>
          <a:ln>
            <a:noFill/>
          </a:ln>
        </p:spPr>
      </p:pic>
    </p:spTree>
    <p:extLst>
      <p:ext uri="{BB962C8B-B14F-4D97-AF65-F5344CB8AC3E}">
        <p14:creationId xmlns:p14="http://schemas.microsoft.com/office/powerpoint/2010/main" val="16441164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Image result for atlantic county nj map">
            <a:extLst>
              <a:ext uri="{FF2B5EF4-FFF2-40B4-BE49-F238E27FC236}">
                <a16:creationId xmlns:a16="http://schemas.microsoft.com/office/drawing/2014/main" id="{C17C0F07-7380-B964-B21F-D54CD5BA3F93}"/>
              </a:ext>
            </a:extLst>
          </p:cNvPr>
          <p:cNvPicPr/>
          <p:nvPr/>
        </p:nvPicPr>
        <p:blipFill>
          <a:blip r:embed="rId2" cstate="print">
            <a:extLst>
              <a:ext uri="{28A0092B-C50C-407E-A947-70E740481C1C}">
                <a14:useLocalDpi xmlns:a14="http://schemas.microsoft.com/office/drawing/2010/main"/>
              </a:ext>
            </a:extLst>
          </a:blip>
          <a:srcRect/>
          <a:stretch>
            <a:fillRect/>
          </a:stretch>
        </p:blipFill>
        <p:spPr bwMode="auto">
          <a:xfrm>
            <a:off x="641964" y="457200"/>
            <a:ext cx="2115630" cy="4178728"/>
          </a:xfrm>
          <a:prstGeom prst="rect">
            <a:avLst/>
          </a:prstGeom>
          <a:noFill/>
          <a:ln>
            <a:noFill/>
          </a:ln>
        </p:spPr>
      </p:pic>
      <p:pic>
        <p:nvPicPr>
          <p:cNvPr id="5" name="Picture 4" descr="Image result for atlantic county municipalities">
            <a:extLst>
              <a:ext uri="{FF2B5EF4-FFF2-40B4-BE49-F238E27FC236}">
                <a16:creationId xmlns:a16="http://schemas.microsoft.com/office/drawing/2014/main" id="{C1050B58-850C-24C6-AB42-9AA75BBE4FD3}"/>
              </a:ext>
            </a:extLst>
          </p:cNvPr>
          <p:cNvPicPr/>
          <p:nvPr/>
        </p:nvPicPr>
        <p:blipFill>
          <a:blip r:embed="rId3">
            <a:extLst>
              <a:ext uri="{28A0092B-C50C-407E-A947-70E740481C1C}">
                <a14:useLocalDpi xmlns:a14="http://schemas.microsoft.com/office/drawing/2010/main"/>
              </a:ext>
            </a:extLst>
          </a:blip>
          <a:srcRect/>
          <a:stretch>
            <a:fillRect/>
          </a:stretch>
        </p:blipFill>
        <p:spPr bwMode="auto">
          <a:xfrm>
            <a:off x="4114800" y="163558"/>
            <a:ext cx="6885214" cy="6237242"/>
          </a:xfrm>
          <a:prstGeom prst="rect">
            <a:avLst/>
          </a:prstGeom>
          <a:noFill/>
          <a:ln>
            <a:noFill/>
          </a:ln>
        </p:spPr>
      </p:pic>
    </p:spTree>
    <p:extLst>
      <p:ext uri="{BB962C8B-B14F-4D97-AF65-F5344CB8AC3E}">
        <p14:creationId xmlns:p14="http://schemas.microsoft.com/office/powerpoint/2010/main" val="36284081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custDataLst>
              <p:tags r:id="rId1"/>
            </p:custDataLst>
          </p:nvPr>
        </p:nvSpPr>
        <p:spPr>
          <a:xfrm>
            <a:off x="3581400" y="6400800"/>
            <a:ext cx="7772400" cy="246221"/>
          </a:xfrm>
          <a:prstGeom prst="rect">
            <a:avLst/>
          </a:prstGeom>
          <a:noFill/>
        </p:spPr>
        <p:txBody>
          <a:bodyPr wrap="square" rtlCol="0">
            <a:spAutoFit/>
          </a:bodyPr>
          <a:lstStyle/>
          <a:p>
            <a:r>
              <a:rPr lang="en-US" sz="1000">
                <a:latin typeface="Franklin Gothic Medium" panose="020B0603020102020204" pitchFamily="34" charset="0"/>
              </a:rPr>
              <a:t>Note: Additional data can be found in workbook.</a:t>
            </a:r>
            <a:endParaRPr lang="en-US" sz="1000" dirty="0">
              <a:latin typeface="Franklin Gothic Medium" panose="020B0603020102020204" pitchFamily="34" charset="0"/>
            </a:endParaRPr>
          </a:p>
        </p:txBody>
      </p:sp>
    </p:spTree>
    <p:extLst>
      <p:ext uri="{BB962C8B-B14F-4D97-AF65-F5344CB8AC3E}">
        <p14:creationId xmlns:p14="http://schemas.microsoft.com/office/powerpoint/2010/main" val="40174874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9563356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2104068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946720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8790893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2">
            <a:extLst>
              <a:ext uri="{FF2B5EF4-FFF2-40B4-BE49-F238E27FC236}">
                <a16:creationId xmlns:a16="http://schemas.microsoft.com/office/drawing/2014/main" id="{C5FD2A6E-4549-4582-9F6A-E2201AEF5586}"/>
              </a:ext>
            </a:extLst>
          </p:cNvPr>
          <p:cNvSpPr txBox="1">
            <a:spLocks/>
          </p:cNvSpPr>
          <p:nvPr>
            <p:custDataLst>
              <p:tags r:id="rId1"/>
            </p:custDataLst>
          </p:nvPr>
        </p:nvSpPr>
        <p:spPr>
          <a:xfrm>
            <a:off x="4164903" y="52814"/>
            <a:ext cx="7489309" cy="653143"/>
          </a:xfrm>
          <a:prstGeom prst="rect">
            <a:avLst/>
          </a:prstGeom>
        </p:spPr>
        <p:txBody>
          <a:bodyP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b="1">
                <a:latin typeface="Franklin Gothic Medium"/>
              </a:rPr>
              <a:t>0.1 Atlantic County Basic Needs Overview</a:t>
            </a:r>
            <a:endParaRPr lang="en-US" sz="3200" b="1" dirty="0">
              <a:latin typeface="Franklin Gothic Medium"/>
            </a:endParaRPr>
          </a:p>
        </p:txBody>
      </p:sp>
      <p:sp>
        <p:nvSpPr>
          <p:cNvPr id="3" name="TextBox 12">
            <a:extLst>
              <a:ext uri="{FF2B5EF4-FFF2-40B4-BE49-F238E27FC236}">
                <a16:creationId xmlns:a16="http://schemas.microsoft.com/office/drawing/2014/main" id="{C930BC7D-94F5-4A40-A6BB-CB148FB641CB}"/>
              </a:ext>
            </a:extLst>
          </p:cNvPr>
          <p:cNvSpPr txBox="1"/>
          <p:nvPr>
            <p:custDataLst>
              <p:tags r:id="rId2"/>
            </p:custDataLst>
          </p:nvPr>
        </p:nvSpPr>
        <p:spPr>
          <a:xfrm>
            <a:off x="7685661" y="544374"/>
            <a:ext cx="4372304" cy="323165"/>
          </a:xfrm>
          <a:prstGeom prst="rect">
            <a:avLst/>
          </a:prstGeom>
          <a:solidFill>
            <a:schemeClr val="bg1">
              <a:lumMod val="85000"/>
            </a:schemeClr>
          </a:solidFill>
          <a:ln>
            <a:solidFill>
              <a:schemeClr val="bg1"/>
            </a:solidFill>
          </a:ln>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500" b="1">
                <a:latin typeface="Franklin Gothic Book"/>
              </a:rPr>
              <a:t>Compared to Other Counties</a:t>
            </a:r>
            <a:endParaRPr lang="en-US" sz="1500" dirty="0">
              <a:cs typeface="Calibri"/>
            </a:endParaRPr>
          </a:p>
        </p:txBody>
      </p:sp>
      <p:sp>
        <p:nvSpPr>
          <p:cNvPr id="4" name="TextBox 1"/>
          <p:cNvSpPr txBox="1"/>
          <p:nvPr>
            <p:custDataLst>
              <p:tags r:id="rId3"/>
            </p:custDataLst>
          </p:nvPr>
        </p:nvSpPr>
        <p:spPr>
          <a:xfrm>
            <a:off x="7685661" y="792512"/>
            <a:ext cx="1340659"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a:solidFill>
                  <a:srgbClr val="FF0000"/>
                </a:solidFill>
                <a:latin typeface="Franklin Gothic Medium"/>
              </a:rPr>
              <a:t>Greater Need</a:t>
            </a:r>
            <a:endParaRPr lang="en-US" sz="1500" dirty="0">
              <a:solidFill>
                <a:srgbClr val="FF0000"/>
              </a:solidFill>
              <a:latin typeface="Franklin Gothic Medium"/>
            </a:endParaRPr>
          </a:p>
        </p:txBody>
      </p:sp>
      <p:sp>
        <p:nvSpPr>
          <p:cNvPr id="5" name="TextBox 4"/>
          <p:cNvSpPr txBox="1"/>
          <p:nvPr>
            <p:custDataLst>
              <p:tags r:id="rId4"/>
            </p:custDataLst>
          </p:nvPr>
        </p:nvSpPr>
        <p:spPr>
          <a:xfrm>
            <a:off x="10943436" y="819835"/>
            <a:ext cx="1248564"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a:solidFill>
                  <a:srgbClr val="92D050"/>
                </a:solidFill>
                <a:latin typeface="Franklin Gothic Medium"/>
              </a:rPr>
              <a:t>Lesser Need</a:t>
            </a:r>
            <a:endParaRPr lang="en-US" sz="1500" dirty="0">
              <a:solidFill>
                <a:srgbClr val="92D050"/>
              </a:solidFill>
              <a:latin typeface="Franklin Gothic Medium"/>
            </a:endParaRPr>
          </a:p>
        </p:txBody>
      </p:sp>
      <p:graphicFrame>
        <p:nvGraphicFramePr>
          <p:cNvPr id="6" name="Table 5"/>
          <p:cNvGraphicFramePr>
            <a:graphicFrameLocks noGrp="1"/>
          </p:cNvGraphicFramePr>
          <p:nvPr>
            <p:custDataLst>
              <p:tags r:id="rId5"/>
            </p:custDataLst>
            <p:extLst>
              <p:ext uri="{D42A27DB-BD31-4B8C-83A1-F6EECF244321}">
                <p14:modId xmlns:p14="http://schemas.microsoft.com/office/powerpoint/2010/main" val="2623390329"/>
              </p:ext>
            </p:extLst>
          </p:nvPr>
        </p:nvGraphicFramePr>
        <p:xfrm>
          <a:off x="3276600" y="544375"/>
          <a:ext cx="4372304" cy="6515591"/>
        </p:xfrm>
        <a:graphic>
          <a:graphicData uri="http://schemas.openxmlformats.org/drawingml/2006/table">
            <a:tbl>
              <a:tblPr firstRow="1" bandRow="1">
                <a:tableStyleId>{C083E6E3-FA7D-4D7B-A595-EF9225AFEA82}</a:tableStyleId>
              </a:tblPr>
              <a:tblGrid>
                <a:gridCol w="829230">
                  <a:extLst>
                    <a:ext uri="{9D8B030D-6E8A-4147-A177-3AD203B41FA5}">
                      <a16:colId xmlns:a16="http://schemas.microsoft.com/office/drawing/2014/main" val="1629768082"/>
                    </a:ext>
                  </a:extLst>
                </a:gridCol>
                <a:gridCol w="3543074">
                  <a:extLst>
                    <a:ext uri="{9D8B030D-6E8A-4147-A177-3AD203B41FA5}">
                      <a16:colId xmlns:a16="http://schemas.microsoft.com/office/drawing/2014/main" val="2346253339"/>
                    </a:ext>
                  </a:extLst>
                </a:gridCol>
              </a:tblGrid>
              <a:tr h="587484">
                <a:tc>
                  <a:txBody>
                    <a:bodyPr/>
                    <a:lstStyle/>
                    <a:p>
                      <a:r>
                        <a:rPr lang="en-US">
                          <a:latin typeface="Franklin Gothic Book" panose="020B0503020102020204" pitchFamily="34" charset="0"/>
                        </a:rPr>
                        <a:t>Chart #</a:t>
                      </a:r>
                      <a:endParaRPr lang="en-US" dirty="0">
                        <a:latin typeface="Franklin Gothic Book" panose="020B0503020102020204" pitchFamily="34" charset="0"/>
                      </a:endParaRP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pPr algn="ctr"/>
                      <a:r>
                        <a:rPr lang="en-US">
                          <a:latin typeface="Franklin Gothic Book" panose="020B0503020102020204" pitchFamily="34" charset="0"/>
                        </a:rPr>
                        <a:t>Data Description</a:t>
                      </a:r>
                      <a:endParaRPr lang="en-US" dirty="0">
                        <a:latin typeface="Franklin Gothic Book" panose="020B0503020102020204" pitchFamily="34" charset="0"/>
                      </a:endParaRP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548188193"/>
                  </a:ext>
                </a:extLst>
              </a:tr>
              <a:tr h="459912">
                <a:tc>
                  <a:txBody>
                    <a:bodyPr/>
                    <a:lstStyle/>
                    <a:p>
                      <a:r>
                        <a:rPr lang="en-US" sz="1800">
                          <a:latin typeface="Franklin Gothic Book" panose="020B0503020102020204" pitchFamily="34" charset="0"/>
                        </a:rPr>
                        <a:t>2.3</a:t>
                      </a:r>
                      <a:endParaRPr lang="en-US" sz="1800" dirty="0">
                        <a:latin typeface="Franklin Gothic Book" panose="020B0503020102020204" pitchFamily="34" charset="0"/>
                      </a:endParaRP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tc>
                  <a:txBody>
                    <a:bodyPr/>
                    <a:lstStyle/>
                    <a:p>
                      <a:r>
                        <a:rPr lang="en-US" sz="1800">
                          <a:latin typeface="Franklin Gothic Book" panose="020B0503020102020204" pitchFamily="34" charset="0"/>
                        </a:rPr>
                        <a:t>Median household income</a:t>
                      </a:r>
                      <a:endParaRPr lang="en-US" sz="1800" dirty="0">
                        <a:latin typeface="Franklin Gothic Book" panose="020B0503020102020204" pitchFamily="34" charset="0"/>
                      </a:endParaRP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75994391"/>
                  </a:ext>
                </a:extLst>
              </a:tr>
              <a:tr h="587484">
                <a:tc>
                  <a:txBody>
                    <a:bodyPr/>
                    <a:lstStyle/>
                    <a:p>
                      <a:r>
                        <a:rPr lang="en-US" sz="1800">
                          <a:latin typeface="Franklin Gothic Book" panose="020B0503020102020204" pitchFamily="34" charset="0"/>
                        </a:rPr>
                        <a:t>2.6</a:t>
                      </a:r>
                      <a:endParaRPr lang="en-US" sz="18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sz="1800">
                          <a:latin typeface="Franklin Gothic Book" panose="020B0503020102020204" pitchFamily="34" charset="0"/>
                        </a:rPr>
                        <a:t>Families with children under the age of 18 living in poverty</a:t>
                      </a:r>
                      <a:endParaRPr lang="en-US" sz="18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906344095"/>
                  </a:ext>
                </a:extLst>
              </a:tr>
              <a:tr h="587484">
                <a:tc>
                  <a:txBody>
                    <a:bodyPr/>
                    <a:lstStyle/>
                    <a:p>
                      <a:r>
                        <a:rPr lang="en-US" sz="1800">
                          <a:latin typeface="Franklin Gothic Book" panose="020B0503020102020204" pitchFamily="34" charset="0"/>
                        </a:rPr>
                        <a:t>3.1</a:t>
                      </a:r>
                      <a:endParaRPr lang="en-US" sz="18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sz="1800">
                          <a:latin typeface="Franklin Gothic Book" panose="020B0503020102020204" pitchFamily="34" charset="0"/>
                        </a:rPr>
                        <a:t>Household income spent on housing</a:t>
                      </a:r>
                      <a:endParaRPr lang="en-US" sz="18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444431621"/>
                  </a:ext>
                </a:extLst>
              </a:tr>
              <a:tr h="656873">
                <a:tc>
                  <a:txBody>
                    <a:bodyPr/>
                    <a:lstStyle/>
                    <a:p>
                      <a:r>
                        <a:rPr lang="en-US" sz="1800">
                          <a:latin typeface="Franklin Gothic Book" panose="020B0503020102020204" pitchFamily="34" charset="0"/>
                        </a:rPr>
                        <a:t>4.1</a:t>
                      </a:r>
                      <a:endParaRPr lang="en-US" sz="18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sz="1800" dirty="0">
                          <a:latin typeface="Franklin Gothic Book" panose="020B0503020102020204" pitchFamily="34" charset="0"/>
                        </a:rPr>
                        <a:t>Food insecurity</a:t>
                      </a: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470909238"/>
                  </a:ext>
                </a:extLst>
              </a:tr>
              <a:tr h="587484">
                <a:tc>
                  <a:txBody>
                    <a:bodyPr/>
                    <a:lstStyle/>
                    <a:p>
                      <a:r>
                        <a:rPr lang="en-US" sz="1800">
                          <a:latin typeface="Franklin Gothic Book" panose="020B0503020102020204" pitchFamily="34" charset="0"/>
                        </a:rPr>
                        <a:t>6.3</a:t>
                      </a:r>
                      <a:endParaRPr lang="en-US" sz="18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noFill/>
                  </a:tcPr>
                </a:tc>
                <a:tc>
                  <a:txBody>
                    <a:bodyPr/>
                    <a:lstStyle/>
                    <a:p>
                      <a:r>
                        <a:rPr lang="en-US" sz="1800">
                          <a:latin typeface="Franklin Gothic Book" panose="020B0503020102020204" pitchFamily="34" charset="0"/>
                        </a:rPr>
                        <a:t>Cost of transportation as a percentage of income in NJ</a:t>
                      </a:r>
                      <a:endParaRPr lang="en-US" sz="18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3285491812"/>
                  </a:ext>
                </a:extLst>
              </a:tr>
              <a:tr h="605754">
                <a:tc>
                  <a:txBody>
                    <a:bodyPr/>
                    <a:lstStyle/>
                    <a:p>
                      <a:r>
                        <a:rPr lang="en-US" sz="1800">
                          <a:latin typeface="Franklin Gothic Book" panose="020B0503020102020204" pitchFamily="34" charset="0"/>
                        </a:rPr>
                        <a:t>7.1</a:t>
                      </a:r>
                      <a:endParaRPr lang="en-US" sz="18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tx1">
                        <a:lumMod val="65000"/>
                        <a:lumOff val="35000"/>
                        <a:alpha val="2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700" dirty="0">
                          <a:latin typeface="Franklin Gothic Book" panose="020B0503020102020204" pitchFamily="34" charset="0"/>
                        </a:rPr>
                        <a:t>Children under the age of 18 without health insurance</a:t>
                      </a:r>
                    </a:p>
                  </a:txBody>
                  <a:tcPr>
                    <a:lnL>
                      <a:noFill/>
                    </a:lnL>
                    <a:lnR>
                      <a:noFill/>
                    </a:lnR>
                    <a:lnT>
                      <a:noFill/>
                    </a:lnT>
                    <a:lnB>
                      <a:noFill/>
                    </a:lnB>
                    <a:lnTlToBr w="12700" cmpd="sng">
                      <a:noFill/>
                      <a:prstDash val="solid"/>
                    </a:lnTlToBr>
                    <a:lnBlToTr w="12700" cmpd="sng">
                      <a:noFill/>
                      <a:prstDash val="solid"/>
                    </a:lnBlToTr>
                    <a:solidFill>
                      <a:schemeClr val="tx1">
                        <a:lumMod val="65000"/>
                        <a:lumOff val="35000"/>
                        <a:alpha val="20000"/>
                      </a:schemeClr>
                    </a:solidFill>
                  </a:tcPr>
                </a:tc>
                <a:extLst>
                  <a:ext uri="{0D108BD9-81ED-4DB2-BD59-A6C34878D82A}">
                    <a16:rowId xmlns:a16="http://schemas.microsoft.com/office/drawing/2014/main" val="1499493323"/>
                  </a:ext>
                </a:extLst>
              </a:tr>
              <a:tr h="735366">
                <a:tc>
                  <a:txBody>
                    <a:bodyPr/>
                    <a:lstStyle/>
                    <a:p>
                      <a:r>
                        <a:rPr lang="en-US" sz="1800">
                          <a:latin typeface="Franklin Gothic Book" panose="020B0503020102020204" pitchFamily="34" charset="0"/>
                        </a:rPr>
                        <a:t>7.6</a:t>
                      </a:r>
                      <a:endParaRPr lang="en-US" sz="18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700" dirty="0">
                          <a:latin typeface="Franklin Gothic Book" panose="020B0503020102020204" pitchFamily="34" charset="0"/>
                        </a:rPr>
                        <a:t>Percent of children meeting all immunization requirements</a:t>
                      </a: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2802183924"/>
                  </a:ext>
                </a:extLst>
              </a:tr>
              <a:tr h="587484">
                <a:tc>
                  <a:txBody>
                    <a:bodyPr/>
                    <a:lstStyle/>
                    <a:p>
                      <a:r>
                        <a:rPr lang="en-US" sz="1800">
                          <a:latin typeface="Franklin Gothic Book" panose="020B0503020102020204" pitchFamily="34" charset="0"/>
                        </a:rPr>
                        <a:t>7.7</a:t>
                      </a:r>
                      <a:endParaRPr lang="en-US" sz="180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r>
                        <a:rPr lang="en-US" sz="1800" baseline="0">
                          <a:latin typeface="Franklin Gothic Book" panose="020B0503020102020204" pitchFamily="34" charset="0"/>
                        </a:rPr>
                        <a:t>Women Receiving Early Prenatal Care</a:t>
                      </a:r>
                      <a:endParaRPr lang="en-US" sz="1800" baseline="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523121526"/>
                  </a:ext>
                </a:extLst>
              </a:tr>
              <a:tr h="783312">
                <a:tc>
                  <a:txBody>
                    <a:bodyPr/>
                    <a:lstStyle/>
                    <a:p>
                      <a:r>
                        <a:rPr lang="en-US" sz="1800">
                          <a:latin typeface="Franklin Gothic Book" panose="020B0503020102020204" pitchFamily="34" charset="0"/>
                        </a:rPr>
                        <a:t>8.2</a:t>
                      </a:r>
                      <a:endParaRPr lang="en-US" sz="180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aseline="0" dirty="0">
                          <a:latin typeface="Franklin Gothic Book" panose="020B0503020102020204" pitchFamily="34" charset="0"/>
                        </a:rPr>
                        <a:t>Median unemployment rates across counties</a:t>
                      </a:r>
                    </a:p>
                    <a:p>
                      <a:endParaRPr lang="en-US" sz="1400" baseline="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880348913"/>
                  </a:ext>
                </a:extLst>
              </a:tr>
            </a:tbl>
          </a:graphicData>
        </a:graphic>
      </p:graphicFrame>
      <p:sp>
        <p:nvSpPr>
          <p:cNvPr id="9" name="TextBox 8">
            <a:extLst>
              <a:ext uri="{FF2B5EF4-FFF2-40B4-BE49-F238E27FC236}">
                <a16:creationId xmlns:a16="http://schemas.microsoft.com/office/drawing/2014/main" id="{29BA42A2-266A-403E-9C23-CC5751A92D5E}"/>
              </a:ext>
            </a:extLst>
          </p:cNvPr>
          <p:cNvSpPr txBox="1"/>
          <p:nvPr>
            <p:custDataLst>
              <p:tags r:id="rId6"/>
            </p:custDataLst>
          </p:nvPr>
        </p:nvSpPr>
        <p:spPr>
          <a:xfrm>
            <a:off x="533400" y="2590800"/>
            <a:ext cx="2057400" cy="2554545"/>
          </a:xfrm>
          <a:prstGeom prst="rect">
            <a:avLst/>
          </a:prstGeom>
          <a:noFill/>
        </p:spPr>
        <p:txBody>
          <a:bodyPr wrap="square" rtlCol="0">
            <a:spAutoFit/>
          </a:bodyPr>
          <a:lstStyle/>
          <a:p>
            <a:pPr algn="ctr"/>
            <a:r>
              <a:rPr lang="en-US" sz="4000">
                <a:solidFill>
                  <a:schemeClr val="bg1"/>
                </a:solidFill>
                <a:latin typeface="Franklin Gothic Demi" panose="020B0703020102020204" pitchFamily="34" charset="0"/>
              </a:rPr>
              <a:t>County Ranking </a:t>
            </a:r>
          </a:p>
          <a:p>
            <a:pPr algn="ctr"/>
            <a:r>
              <a:rPr lang="en-US" sz="4000">
                <a:solidFill>
                  <a:schemeClr val="bg1"/>
                </a:solidFill>
                <a:latin typeface="Franklin Gothic Demi" panose="020B0703020102020204" pitchFamily="34" charset="0"/>
              </a:rPr>
              <a:t>Basic Needs</a:t>
            </a:r>
            <a:endParaRPr lang="en-US" sz="2400" dirty="0">
              <a:solidFill>
                <a:schemeClr val="bg1"/>
              </a:solidFill>
              <a:latin typeface="Franklin Gothic Demi" panose="020B0703020102020204" pitchFamily="34" charset="0"/>
            </a:endParaRPr>
          </a:p>
        </p:txBody>
      </p:sp>
      <p:graphicFrame>
        <p:nvGraphicFramePr>
          <p:cNvPr id="2" name="Chart 1">
            <a:extLst>
              <a:ext uri="{FF2B5EF4-FFF2-40B4-BE49-F238E27FC236}">
                <a16:creationId xmlns:a16="http://schemas.microsoft.com/office/drawing/2014/main" id="{9243712E-7A3D-4834-A8B7-8CCF03C8E67A}"/>
              </a:ext>
            </a:extLst>
          </p:cNvPr>
          <p:cNvGraphicFramePr>
            <a:graphicFrameLocks/>
          </p:cNvGraphicFramePr>
          <p:nvPr>
            <p:extLst>
              <p:ext uri="{D42A27DB-BD31-4B8C-83A1-F6EECF244321}">
                <p14:modId xmlns:p14="http://schemas.microsoft.com/office/powerpoint/2010/main" val="58681287"/>
              </p:ext>
            </p:extLst>
          </p:nvPr>
        </p:nvGraphicFramePr>
        <p:xfrm>
          <a:off x="7494306" y="1002584"/>
          <a:ext cx="4697694" cy="5855415"/>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26458683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2">
            <a:extLst>
              <a:ext uri="{FF2B5EF4-FFF2-40B4-BE49-F238E27FC236}">
                <a16:creationId xmlns:a16="http://schemas.microsoft.com/office/drawing/2014/main" id="{C5FD2A6E-4549-4582-9F6A-E2201AEF5586}"/>
              </a:ext>
            </a:extLst>
          </p:cNvPr>
          <p:cNvSpPr txBox="1">
            <a:spLocks/>
          </p:cNvSpPr>
          <p:nvPr>
            <p:custDataLst>
              <p:tags r:id="rId1"/>
            </p:custDataLst>
          </p:nvPr>
        </p:nvSpPr>
        <p:spPr>
          <a:xfrm>
            <a:off x="4164903" y="52814"/>
            <a:ext cx="7489309" cy="653143"/>
          </a:xfrm>
          <a:prstGeom prst="rect">
            <a:avLst/>
          </a:prstGeom>
        </p:spPr>
        <p:txBody>
          <a:bodyPr>
            <a:normAutofit fontScale="9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b="1">
                <a:latin typeface="Franklin Gothic Medium"/>
              </a:rPr>
              <a:t>0.2 Atlantic County Service Needs Overview</a:t>
            </a:r>
            <a:endParaRPr lang="en-US" sz="3200" b="1" dirty="0">
              <a:latin typeface="Franklin Gothic Medium"/>
            </a:endParaRPr>
          </a:p>
        </p:txBody>
      </p:sp>
      <p:sp>
        <p:nvSpPr>
          <p:cNvPr id="3" name="TextBox 2">
            <a:extLst>
              <a:ext uri="{FF2B5EF4-FFF2-40B4-BE49-F238E27FC236}">
                <a16:creationId xmlns:a16="http://schemas.microsoft.com/office/drawing/2014/main" id="{CDDCFF91-1C58-4D34-B8C7-9B82799E3EEF}"/>
              </a:ext>
            </a:extLst>
          </p:cNvPr>
          <p:cNvSpPr txBox="1"/>
          <p:nvPr>
            <p:custDataLst>
              <p:tags r:id="rId2"/>
            </p:custDataLst>
          </p:nvPr>
        </p:nvSpPr>
        <p:spPr>
          <a:xfrm>
            <a:off x="7159230" y="734874"/>
            <a:ext cx="4871545" cy="353943"/>
          </a:xfrm>
          <a:prstGeom prst="rect">
            <a:avLst/>
          </a:prstGeom>
          <a:solidFill>
            <a:schemeClr val="bg1">
              <a:lumMod val="85000"/>
            </a:schemeClr>
          </a:solidFill>
          <a:ln>
            <a:solidFill>
              <a:schemeClr val="bg1"/>
            </a:solidFill>
          </a:ln>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700" b="1">
                <a:latin typeface="Franklin Gothic Book"/>
              </a:rPr>
              <a:t>Compared to Other Counties</a:t>
            </a:r>
            <a:endParaRPr lang="en-US" dirty="0"/>
          </a:p>
        </p:txBody>
      </p:sp>
      <p:sp>
        <p:nvSpPr>
          <p:cNvPr id="4" name="TextBox 6"/>
          <p:cNvSpPr txBox="1"/>
          <p:nvPr>
            <p:custDataLst>
              <p:tags r:id="rId3"/>
            </p:custDataLst>
          </p:nvPr>
        </p:nvSpPr>
        <p:spPr>
          <a:xfrm>
            <a:off x="7159230" y="1003220"/>
            <a:ext cx="1275999"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a:solidFill>
                  <a:srgbClr val="FF0000"/>
                </a:solidFill>
                <a:latin typeface="Franklin Gothic Medium"/>
              </a:rPr>
              <a:t>Greater Need</a:t>
            </a:r>
            <a:endParaRPr lang="en-US" sz="1500" dirty="0">
              <a:solidFill>
                <a:srgbClr val="FF0000"/>
              </a:solidFill>
              <a:latin typeface="Franklin Gothic Medium"/>
            </a:endParaRPr>
          </a:p>
        </p:txBody>
      </p:sp>
      <p:sp>
        <p:nvSpPr>
          <p:cNvPr id="5" name="TextBox 7"/>
          <p:cNvSpPr txBox="1"/>
          <p:nvPr>
            <p:custDataLst>
              <p:tags r:id="rId4"/>
            </p:custDataLst>
          </p:nvPr>
        </p:nvSpPr>
        <p:spPr>
          <a:xfrm>
            <a:off x="10953168" y="1022484"/>
            <a:ext cx="1238832"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a:solidFill>
                  <a:srgbClr val="92D050"/>
                </a:solidFill>
                <a:latin typeface="Franklin Gothic Medium"/>
              </a:rPr>
              <a:t>Lesser Need</a:t>
            </a:r>
            <a:endParaRPr lang="en-US" sz="1500" dirty="0">
              <a:solidFill>
                <a:srgbClr val="92D050"/>
              </a:solidFill>
              <a:latin typeface="Franklin Gothic Medium"/>
            </a:endParaRPr>
          </a:p>
        </p:txBody>
      </p:sp>
      <p:graphicFrame>
        <p:nvGraphicFramePr>
          <p:cNvPr id="6" name="Table 5"/>
          <p:cNvGraphicFramePr>
            <a:graphicFrameLocks noGrp="1"/>
          </p:cNvGraphicFramePr>
          <p:nvPr>
            <p:custDataLst>
              <p:tags r:id="rId5"/>
            </p:custDataLst>
            <p:extLst>
              <p:ext uri="{D42A27DB-BD31-4B8C-83A1-F6EECF244321}">
                <p14:modId xmlns:p14="http://schemas.microsoft.com/office/powerpoint/2010/main" val="1437658863"/>
              </p:ext>
            </p:extLst>
          </p:nvPr>
        </p:nvGraphicFramePr>
        <p:xfrm>
          <a:off x="3221870" y="772985"/>
          <a:ext cx="3944287" cy="6030519"/>
        </p:xfrm>
        <a:graphic>
          <a:graphicData uri="http://schemas.openxmlformats.org/drawingml/2006/table">
            <a:tbl>
              <a:tblPr firstRow="1" bandRow="1">
                <a:tableStyleId>{C083E6E3-FA7D-4D7B-A595-EF9225AFEA82}</a:tableStyleId>
              </a:tblPr>
              <a:tblGrid>
                <a:gridCol w="969130">
                  <a:extLst>
                    <a:ext uri="{9D8B030D-6E8A-4147-A177-3AD203B41FA5}">
                      <a16:colId xmlns:a16="http://schemas.microsoft.com/office/drawing/2014/main" val="1629768082"/>
                    </a:ext>
                  </a:extLst>
                </a:gridCol>
                <a:gridCol w="2975157">
                  <a:extLst>
                    <a:ext uri="{9D8B030D-6E8A-4147-A177-3AD203B41FA5}">
                      <a16:colId xmlns:a16="http://schemas.microsoft.com/office/drawing/2014/main" val="2346253339"/>
                    </a:ext>
                  </a:extLst>
                </a:gridCol>
              </a:tblGrid>
              <a:tr h="492795">
                <a:tc>
                  <a:txBody>
                    <a:bodyPr/>
                    <a:lstStyle/>
                    <a:p>
                      <a:r>
                        <a:rPr lang="en-US">
                          <a:latin typeface="Franklin Gothic Book" panose="020B0503020102020204" pitchFamily="34" charset="0"/>
                        </a:rPr>
                        <a:t>Chart #</a:t>
                      </a:r>
                      <a:endParaRPr lang="en-US" dirty="0">
                        <a:latin typeface="Franklin Gothic Book" panose="020B0503020102020204" pitchFamily="34" charset="0"/>
                      </a:endParaRP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r>
                        <a:rPr lang="en-US">
                          <a:latin typeface="Franklin Gothic Book" panose="020B0503020102020204" pitchFamily="34" charset="0"/>
                        </a:rPr>
                        <a:t>Data Description</a:t>
                      </a:r>
                      <a:endParaRPr lang="en-US" dirty="0">
                        <a:latin typeface="Franklin Gothic Book" panose="020B0503020102020204" pitchFamily="34" charset="0"/>
                      </a:endParaRP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548188193"/>
                  </a:ext>
                </a:extLst>
              </a:tr>
              <a:tr h="620103">
                <a:tc>
                  <a:txBody>
                    <a:bodyPr/>
                    <a:lstStyle/>
                    <a:p>
                      <a:r>
                        <a:rPr lang="en-US">
                          <a:latin typeface="Franklin Gothic Book" panose="020B0503020102020204" pitchFamily="34" charset="0"/>
                        </a:rPr>
                        <a:t>9.1</a:t>
                      </a:r>
                      <a:endParaRPr lang="en-US" dirty="0">
                        <a:latin typeface="Franklin Gothic Book" panose="020B0503020102020204" pitchFamily="34" charset="0"/>
                      </a:endParaRP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tc>
                  <a:txBody>
                    <a:bodyPr/>
                    <a:lstStyle/>
                    <a:p>
                      <a:r>
                        <a:rPr lang="en-US" dirty="0">
                          <a:latin typeface="Franklin Gothic Book" panose="020B0503020102020204" pitchFamily="34" charset="0"/>
                        </a:rPr>
                        <a:t>Violent Crime Rate (per 100,000)</a:t>
                      </a: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75994391"/>
                  </a:ext>
                </a:extLst>
              </a:tr>
              <a:tr h="620103">
                <a:tc>
                  <a:txBody>
                    <a:bodyPr/>
                    <a:lstStyle/>
                    <a:p>
                      <a:r>
                        <a:rPr lang="en-US">
                          <a:latin typeface="Franklin Gothic Book" panose="020B0503020102020204" pitchFamily="34" charset="0"/>
                        </a:rPr>
                        <a:t>9.3</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a:latin typeface="Franklin Gothic Book" panose="020B0503020102020204" pitchFamily="34" charset="0"/>
                        </a:rPr>
                        <a:t>Juvenile arrest rates (per 1,000)</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906344095"/>
                  </a:ext>
                </a:extLst>
              </a:tr>
              <a:tr h="620103">
                <a:tc>
                  <a:txBody>
                    <a:bodyPr/>
                    <a:lstStyle/>
                    <a:p>
                      <a:r>
                        <a:rPr lang="en-US">
                          <a:latin typeface="Franklin Gothic Book" panose="020B0503020102020204" pitchFamily="34" charset="0"/>
                        </a:rPr>
                        <a:t>10.1</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sz="1700" dirty="0">
                          <a:latin typeface="Franklin Gothic Book" panose="020B0503020102020204" pitchFamily="34" charset="0"/>
                        </a:rPr>
                        <a:t>Domestic violence incidents reported to law enforcement</a:t>
                      </a: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444431621"/>
                  </a:ext>
                </a:extLst>
              </a:tr>
              <a:tr h="509814">
                <a:tc>
                  <a:txBody>
                    <a:bodyPr/>
                    <a:lstStyle/>
                    <a:p>
                      <a:r>
                        <a:rPr lang="en-US">
                          <a:latin typeface="Franklin Gothic Book" panose="020B0503020102020204" pitchFamily="34" charset="0"/>
                        </a:rPr>
                        <a:t>11.2</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sz="1700" dirty="0">
                          <a:latin typeface="Franklin Gothic Book" panose="020B0503020102020204" pitchFamily="34" charset="0"/>
                        </a:rPr>
                        <a:t>Change in suspected opioid overdose deaths</a:t>
                      </a: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470909238"/>
                  </a:ext>
                </a:extLst>
              </a:tr>
              <a:tr h="620103">
                <a:tc>
                  <a:txBody>
                    <a:bodyPr/>
                    <a:lstStyle/>
                    <a:p>
                      <a:r>
                        <a:rPr lang="en-US">
                          <a:latin typeface="Franklin Gothic Book" panose="020B0503020102020204" pitchFamily="34" charset="0"/>
                        </a:rPr>
                        <a:t>12.2</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a:latin typeface="Franklin Gothic Book" panose="020B0503020102020204" pitchFamily="34" charset="0"/>
                        </a:rPr>
                        <a:t>Age adjusted frequency of mental health distress</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1684732751"/>
                  </a:ext>
                </a:extLst>
              </a:tr>
              <a:tr h="603382">
                <a:tc>
                  <a:txBody>
                    <a:bodyPr/>
                    <a:lstStyle/>
                    <a:p>
                      <a:r>
                        <a:rPr lang="en-US">
                          <a:latin typeface="Franklin Gothic Book" panose="020B0503020102020204" pitchFamily="34" charset="0"/>
                        </a:rPr>
                        <a:t>12.6</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a:latin typeface="Franklin Gothic Book" panose="020B0503020102020204" pitchFamily="34" charset="0"/>
                        </a:rPr>
                        <a:t>Frequency of depression</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3285491812"/>
                  </a:ext>
                </a:extLst>
              </a:tr>
              <a:tr h="620103">
                <a:tc>
                  <a:txBody>
                    <a:bodyPr/>
                    <a:lstStyle/>
                    <a:p>
                      <a:r>
                        <a:rPr lang="en-US">
                          <a:latin typeface="Franklin Gothic Book" panose="020B0503020102020204" pitchFamily="34" charset="0"/>
                        </a:rPr>
                        <a:t>13.1</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sz="1700" dirty="0">
                          <a:latin typeface="Franklin Gothic Book" panose="020B0503020102020204" pitchFamily="34" charset="0"/>
                        </a:rPr>
                        <a:t>Children receiving special education services</a:t>
                      </a: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2802183924"/>
                  </a:ext>
                </a:extLst>
              </a:tr>
              <a:tr h="620103">
                <a:tc>
                  <a:txBody>
                    <a:bodyPr/>
                    <a:lstStyle/>
                    <a:p>
                      <a:r>
                        <a:rPr lang="en-US">
                          <a:latin typeface="Franklin Gothic Book" panose="020B0503020102020204" pitchFamily="34" charset="0"/>
                        </a:rPr>
                        <a:t>13.2</a:t>
                      </a:r>
                      <a:endParaRPr lang="en-US"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r>
                        <a:rPr lang="en-US" sz="1700" dirty="0">
                          <a:latin typeface="Franklin Gothic Book" panose="020B0503020102020204" pitchFamily="34" charset="0"/>
                        </a:rPr>
                        <a:t>Children receiving early intervention services</a:t>
                      </a:r>
                      <a:endParaRPr lang="en-US" sz="1700" baseline="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523121526"/>
                  </a:ext>
                </a:extLst>
              </a:tr>
              <a:tr h="544193">
                <a:tc>
                  <a:txBody>
                    <a:bodyPr/>
                    <a:lstStyle/>
                    <a:p>
                      <a:r>
                        <a:rPr lang="en-US">
                          <a:latin typeface="Franklin Gothic Book" panose="020B0503020102020204" pitchFamily="34" charset="0"/>
                        </a:rPr>
                        <a:t>14.1</a:t>
                      </a:r>
                      <a:endParaRPr lang="en-US"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alpha val="20000"/>
                      </a:schemeClr>
                    </a:solidFill>
                  </a:tcPr>
                </a:tc>
                <a:tc>
                  <a:txBody>
                    <a:bodyPr/>
                    <a:lstStyle/>
                    <a:p>
                      <a:r>
                        <a:rPr lang="en-US" dirty="0">
                          <a:latin typeface="Franklin Gothic Book" panose="020B0503020102020204" pitchFamily="34" charset="0"/>
                        </a:rPr>
                        <a:t>Children served by CP&amp;P</a:t>
                      </a:r>
                    </a:p>
                  </a:txBody>
                  <a:tcPr>
                    <a:lnL>
                      <a:noFill/>
                    </a:lnL>
                    <a:lnR>
                      <a:noFill/>
                    </a:lnR>
                    <a:lnT>
                      <a:noFill/>
                    </a:lnT>
                    <a:lnB w="12700" cmpd="sng">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80312173"/>
                  </a:ext>
                </a:extLst>
              </a:tr>
            </a:tbl>
          </a:graphicData>
        </a:graphic>
      </p:graphicFrame>
      <p:sp>
        <p:nvSpPr>
          <p:cNvPr id="9" name="TextBox 8">
            <a:extLst>
              <a:ext uri="{FF2B5EF4-FFF2-40B4-BE49-F238E27FC236}">
                <a16:creationId xmlns:a16="http://schemas.microsoft.com/office/drawing/2014/main" id="{29BA42A2-266A-403E-9C23-CC5751A92D5E}"/>
              </a:ext>
            </a:extLst>
          </p:cNvPr>
          <p:cNvSpPr txBox="1"/>
          <p:nvPr>
            <p:custDataLst>
              <p:tags r:id="rId6"/>
            </p:custDataLst>
          </p:nvPr>
        </p:nvSpPr>
        <p:spPr>
          <a:xfrm>
            <a:off x="228600" y="2590800"/>
            <a:ext cx="2438400" cy="2554545"/>
          </a:xfrm>
          <a:prstGeom prst="rect">
            <a:avLst/>
          </a:prstGeom>
          <a:noFill/>
        </p:spPr>
        <p:txBody>
          <a:bodyPr wrap="square" rtlCol="0">
            <a:spAutoFit/>
          </a:bodyPr>
          <a:lstStyle/>
          <a:p>
            <a:pPr algn="ctr"/>
            <a:r>
              <a:rPr lang="en-US" sz="4000" dirty="0">
                <a:solidFill>
                  <a:schemeClr val="bg1"/>
                </a:solidFill>
                <a:latin typeface="Franklin Gothic Demi" panose="020B0703020102020204" pitchFamily="34" charset="0"/>
              </a:rPr>
              <a:t>County Ranking </a:t>
            </a:r>
          </a:p>
          <a:p>
            <a:pPr algn="ctr"/>
            <a:r>
              <a:rPr lang="en-US" sz="4000" dirty="0">
                <a:solidFill>
                  <a:schemeClr val="bg1"/>
                </a:solidFill>
                <a:latin typeface="Franklin Gothic Demi" panose="020B0703020102020204" pitchFamily="34" charset="0"/>
              </a:rPr>
              <a:t>Support/Services</a:t>
            </a:r>
            <a:endParaRPr lang="en-US" sz="2400" dirty="0">
              <a:solidFill>
                <a:schemeClr val="bg1"/>
              </a:solidFill>
              <a:latin typeface="Franklin Gothic Demi" panose="020B0703020102020204" pitchFamily="34" charset="0"/>
            </a:endParaRPr>
          </a:p>
        </p:txBody>
      </p:sp>
      <p:graphicFrame>
        <p:nvGraphicFramePr>
          <p:cNvPr id="2" name="Chart 1">
            <a:extLst>
              <a:ext uri="{FF2B5EF4-FFF2-40B4-BE49-F238E27FC236}">
                <a16:creationId xmlns:a16="http://schemas.microsoft.com/office/drawing/2014/main" id="{6B5AE7A0-0EFB-4882-AB37-2D0245611D1B}"/>
              </a:ext>
            </a:extLst>
          </p:cNvPr>
          <p:cNvGraphicFramePr>
            <a:graphicFrameLocks/>
          </p:cNvGraphicFramePr>
          <p:nvPr>
            <p:extLst>
              <p:ext uri="{D42A27DB-BD31-4B8C-83A1-F6EECF244321}">
                <p14:modId xmlns:p14="http://schemas.microsoft.com/office/powerpoint/2010/main" val="1040051188"/>
              </p:ext>
            </p:extLst>
          </p:nvPr>
        </p:nvGraphicFramePr>
        <p:xfrm>
          <a:off x="7017708" y="1164801"/>
          <a:ext cx="5174292" cy="586893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3497018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7586259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679FEC1-1038-4F4C-AF5E-20F9660F713F}"/>
              </a:ext>
            </a:extLst>
          </p:cNvPr>
          <p:cNvSpPr txBox="1"/>
          <p:nvPr>
            <p:custDataLst>
              <p:tags r:id="rId1"/>
            </p:custDataLst>
          </p:nvPr>
        </p:nvSpPr>
        <p:spPr>
          <a:xfrm>
            <a:off x="3131126" y="6339858"/>
            <a:ext cx="9060873" cy="457200"/>
          </a:xfrm>
          <a:prstGeom prst="rect">
            <a:avLst/>
          </a:prstGeom>
          <a:noFill/>
        </p:spPr>
        <p:txBody>
          <a:bodyPr wrap="square" rtlCol="0" anchor="ctr" anchorCtr="0">
            <a:noAutofit/>
          </a:bodyPr>
          <a:lstStyle/>
          <a:p>
            <a:pPr algn="just"/>
            <a:r>
              <a:rPr lang="en-US" sz="1000" dirty="0">
                <a:latin typeface="Franklin Gothic Book"/>
              </a:rPr>
              <a:t>Note. </a:t>
            </a:r>
            <a:r>
              <a:rPr lang="en-US" sz="1000">
                <a:latin typeface="Franklin Gothic Book"/>
              </a:rPr>
              <a:t>Percentages add up to more than 100% because respondents to the 2023 American Community Survey were able to select more than one race. </a:t>
            </a:r>
            <a:r>
              <a:rPr lang="en-US" sz="1000" dirty="0">
                <a:latin typeface="Franklin Gothic Book"/>
              </a:rPr>
              <a:t>Additionally, Hispanic/Latino was a separate question from race that all respondents answered before selecting race. </a:t>
            </a:r>
            <a:endParaRPr lang="en-US" sz="1000" dirty="0">
              <a:latin typeface="Franklin Gothic Book" panose="020B0503020102020204" pitchFamily="34" charset="0"/>
            </a:endParaRPr>
          </a:p>
        </p:txBody>
      </p:sp>
      <p:sp>
        <p:nvSpPr>
          <p:cNvPr id="35" name="TextBox 34">
            <a:extLst>
              <a:ext uri="{FF2B5EF4-FFF2-40B4-BE49-F238E27FC236}">
                <a16:creationId xmlns:a16="http://schemas.microsoft.com/office/drawing/2014/main" id="{637C6209-88EE-456E-B8D9-14ED38F43877}"/>
              </a:ext>
            </a:extLst>
          </p:cNvPr>
          <p:cNvSpPr txBox="1"/>
          <p:nvPr>
            <p:custDataLst>
              <p:tags r:id="rId2"/>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36" name="TextBox 35">
            <a:extLst>
              <a:ext uri="{FF2B5EF4-FFF2-40B4-BE49-F238E27FC236}">
                <a16:creationId xmlns:a16="http://schemas.microsoft.com/office/drawing/2014/main" id="{D615308F-EBF0-4F93-A255-42E9A4CA1699}"/>
              </a:ext>
            </a:extLst>
          </p:cNvPr>
          <p:cNvSpPr txBox="1"/>
          <p:nvPr>
            <p:custDataLst>
              <p:tags r:id="rId3"/>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Race/Ethnicity</a:t>
            </a:r>
            <a:endParaRPr lang="en-US" sz="2400" dirty="0">
              <a:solidFill>
                <a:schemeClr val="bg1"/>
              </a:solidFill>
              <a:latin typeface="Franklin Gothic Demi" panose="020B0703020102020204" pitchFamily="34" charset="0"/>
            </a:endParaRPr>
          </a:p>
        </p:txBody>
      </p:sp>
      <p:graphicFrame>
        <p:nvGraphicFramePr>
          <p:cNvPr id="5" name="Chart 4">
            <a:extLst>
              <a:ext uri="{FF2B5EF4-FFF2-40B4-BE49-F238E27FC236}">
                <a16:creationId xmlns:a16="http://schemas.microsoft.com/office/drawing/2014/main" id="{DCD21000-6A2E-40A7-8520-652EF6116C4B}"/>
              </a:ext>
            </a:extLst>
          </p:cNvPr>
          <p:cNvGraphicFramePr/>
          <p:nvPr>
            <p:custDataLst>
              <p:tags r:id="rId4"/>
            </p:custDataLst>
            <p:extLst>
              <p:ext uri="{D42A27DB-BD31-4B8C-83A1-F6EECF244321}">
                <p14:modId xmlns:p14="http://schemas.microsoft.com/office/powerpoint/2010/main" val="503367709"/>
              </p:ext>
            </p:extLst>
          </p:nvPr>
        </p:nvGraphicFramePr>
        <p:xfrm>
          <a:off x="3539992" y="900593"/>
          <a:ext cx="8128000" cy="5271607"/>
        </p:xfrm>
        <a:graphic>
          <a:graphicData uri="http://schemas.openxmlformats.org/drawingml/2006/chart">
            <c:chart xmlns:c="http://schemas.openxmlformats.org/drawingml/2006/chart" xmlns:r="http://schemas.openxmlformats.org/officeDocument/2006/relationships" r:id="rId9"/>
          </a:graphicData>
        </a:graphic>
      </p:graphicFrame>
      <p:sp>
        <p:nvSpPr>
          <p:cNvPr id="6" name="TextBox 5">
            <a:extLst>
              <a:ext uri="{FF2B5EF4-FFF2-40B4-BE49-F238E27FC236}">
                <a16:creationId xmlns:a16="http://schemas.microsoft.com/office/drawing/2014/main" id="{F2F1A772-2FD6-4D6F-8AFF-A44BDF56F699}"/>
              </a:ext>
            </a:extLst>
          </p:cNvPr>
          <p:cNvSpPr txBox="1"/>
          <p:nvPr>
            <p:custDataLst>
              <p:tags r:id="rId5"/>
            </p:custDataLst>
          </p:nvPr>
        </p:nvSpPr>
        <p:spPr>
          <a:xfrm>
            <a:off x="3124200" y="-425"/>
            <a:ext cx="8229600" cy="400110"/>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2000">
                <a:latin typeface="Franklin Gothic Medium" panose="020B0603020102020204" pitchFamily="34" charset="0"/>
              </a:rPr>
              <a:t>1.1: Racial/ethnic demographics (%) </a:t>
            </a:r>
            <a:endParaRPr lang="en-US" sz="2000" dirty="0">
              <a:latin typeface="Franklin Gothic Medium" panose="020B0603020102020204" pitchFamily="34" charset="0"/>
            </a:endParaRPr>
          </a:p>
        </p:txBody>
      </p:sp>
      <p:sp>
        <p:nvSpPr>
          <p:cNvPr id="3" name="TextBox 2">
            <a:extLst>
              <a:ext uri="{FF2B5EF4-FFF2-40B4-BE49-F238E27FC236}">
                <a16:creationId xmlns:a16="http://schemas.microsoft.com/office/drawing/2014/main" id="{23C3F140-43C9-4DB8-91BF-A9DFD2C0E68A}"/>
              </a:ext>
            </a:extLst>
          </p:cNvPr>
          <p:cNvSpPr txBox="1"/>
          <p:nvPr>
            <p:custDataLst>
              <p:tags r:id="rId6"/>
            </p:custDataLst>
          </p:nvPr>
        </p:nvSpPr>
        <p:spPr>
          <a:xfrm>
            <a:off x="3131127" y="299331"/>
            <a:ext cx="6442208" cy="276999"/>
          </a:xfrm>
          <a:prstGeom prst="rect">
            <a:avLst/>
          </a:prstGeom>
          <a:noFill/>
        </p:spPr>
        <p:txBody>
          <a:bodyPr wrap="square" rtlCol="0">
            <a:spAutoFit/>
          </a:bodyPr>
          <a:lstStyle/>
          <a:p>
            <a:r>
              <a:rPr lang="en-US" sz="1200">
                <a:latin typeface="Franklin Gothic Medium" panose="020B0603020102020204" pitchFamily="34" charset="0"/>
              </a:rPr>
              <a:t>Source: 1-yr American Community Survey, estimates 2023</a:t>
            </a:r>
            <a:endParaRPr lang="en-US" sz="1200" dirty="0">
              <a:latin typeface="Franklin Gothic Medium" panose="020B0603020102020204" pitchFamily="34" charset="0"/>
            </a:endParaRPr>
          </a:p>
        </p:txBody>
      </p:sp>
    </p:spTree>
    <p:extLst>
      <p:ext uri="{BB962C8B-B14F-4D97-AF65-F5344CB8AC3E}">
        <p14:creationId xmlns:p14="http://schemas.microsoft.com/office/powerpoint/2010/main" val="22711882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679FEC1-1038-4F4C-AF5E-20F9660F713F}"/>
              </a:ext>
            </a:extLst>
          </p:cNvPr>
          <p:cNvSpPr txBox="1"/>
          <p:nvPr>
            <p:custDataLst>
              <p:tags r:id="rId1"/>
            </p:custDataLst>
          </p:nvPr>
        </p:nvSpPr>
        <p:spPr>
          <a:xfrm>
            <a:off x="3124200" y="6334184"/>
            <a:ext cx="9067800" cy="457200"/>
          </a:xfrm>
          <a:prstGeom prst="rect">
            <a:avLst/>
          </a:prstGeom>
          <a:noFill/>
        </p:spPr>
        <p:txBody>
          <a:bodyPr wrap="square" rtlCol="0" anchor="ctr" anchorCtr="0">
            <a:noAutofit/>
          </a:bodyPr>
          <a:lstStyle/>
          <a:p>
            <a:pPr algn="just"/>
            <a:r>
              <a:rPr lang="en-US" sz="1000" dirty="0">
                <a:latin typeface="Franklin Gothic Book"/>
              </a:rPr>
              <a:t>Note. </a:t>
            </a:r>
            <a:r>
              <a:rPr lang="en-US" sz="1000">
                <a:latin typeface="Franklin Gothic Book"/>
              </a:rPr>
              <a:t>Percentages add up to more than 100% because respondents to the 2023 American Community Survey were able to select more than one race. </a:t>
            </a:r>
            <a:r>
              <a:rPr lang="en-US" sz="1000" dirty="0">
                <a:latin typeface="Franklin Gothic Book"/>
              </a:rPr>
              <a:t>Additionally, Hispanic/Latino was a separate question from race that all respondents answered before selecting race. </a:t>
            </a:r>
          </a:p>
          <a:p>
            <a:pPr algn="just"/>
            <a:r>
              <a:rPr lang="en-US" sz="1000" dirty="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
        <p:nvSpPr>
          <p:cNvPr id="35" name="TextBox 34">
            <a:extLst>
              <a:ext uri="{FF2B5EF4-FFF2-40B4-BE49-F238E27FC236}">
                <a16:creationId xmlns:a16="http://schemas.microsoft.com/office/drawing/2014/main" id="{637C6209-88EE-456E-B8D9-14ED38F43877}"/>
              </a:ext>
            </a:extLst>
          </p:cNvPr>
          <p:cNvSpPr txBox="1"/>
          <p:nvPr>
            <p:custDataLst>
              <p:tags r:id="rId2"/>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3"/>
            </p:custDataLst>
          </p:nvPr>
        </p:nvSpPr>
        <p:spPr>
          <a:xfrm>
            <a:off x="3124200" y="0"/>
            <a:ext cx="8229600"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 Racial/ethnic demographics (%) over time, in county</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4"/>
            </p:custDataLst>
          </p:nvPr>
        </p:nvSpPr>
        <p:spPr>
          <a:xfrm>
            <a:off x="3124200" y="318337"/>
            <a:ext cx="6442208" cy="276999"/>
          </a:xfrm>
          <a:prstGeom prst="rect">
            <a:avLst/>
          </a:prstGeom>
          <a:noFill/>
        </p:spPr>
        <p:txBody>
          <a:bodyPr wrap="square" rtlCol="0">
            <a:spAutoFit/>
          </a:bodyPr>
          <a:lstStyle/>
          <a:p>
            <a:r>
              <a:rPr lang="en-US" sz="1200">
                <a:latin typeface="Franklin Gothic Medium" panose="020B0603020102020204" pitchFamily="34" charset="0"/>
              </a:rPr>
              <a:t>Source: 1-yr American Community Survey, estimates 2019-2023. </a:t>
            </a:r>
            <a:endParaRPr lang="en-US" sz="1200" dirty="0">
              <a:latin typeface="Franklin Gothic Medium" panose="020B0603020102020204" pitchFamily="34" charset="0"/>
            </a:endParaRPr>
          </a:p>
        </p:txBody>
      </p:sp>
      <p:graphicFrame>
        <p:nvGraphicFramePr>
          <p:cNvPr id="8" name="Chart 7">
            <a:extLst>
              <a:ext uri="{FF2B5EF4-FFF2-40B4-BE49-F238E27FC236}">
                <a16:creationId xmlns:a16="http://schemas.microsoft.com/office/drawing/2014/main" id="{72A05DEF-BF97-458F-BBDC-EDA83CD22FE8}"/>
              </a:ext>
            </a:extLst>
          </p:cNvPr>
          <p:cNvGraphicFramePr/>
          <p:nvPr>
            <p:custDataLst>
              <p:tags r:id="rId5"/>
            </p:custDataLst>
            <p:extLst>
              <p:ext uri="{D42A27DB-BD31-4B8C-83A1-F6EECF244321}">
                <p14:modId xmlns:p14="http://schemas.microsoft.com/office/powerpoint/2010/main" val="2025782629"/>
              </p:ext>
            </p:extLst>
          </p:nvPr>
        </p:nvGraphicFramePr>
        <p:xfrm>
          <a:off x="3438392" y="802064"/>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9" name="TextBox 8">
            <a:extLst>
              <a:ext uri="{FF2B5EF4-FFF2-40B4-BE49-F238E27FC236}">
                <a16:creationId xmlns:a16="http://schemas.microsoft.com/office/drawing/2014/main" id="{BFF3512B-D1FA-4071-B1FF-E1C8512CD182}"/>
              </a:ext>
            </a:extLst>
          </p:cNvPr>
          <p:cNvSpPr txBox="1"/>
          <p:nvPr>
            <p:custDataLst>
              <p:tags r:id="rId6"/>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Race/Ethnicity</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1594660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a:extLst>
              <a:ext uri="{FF2B5EF4-FFF2-40B4-BE49-F238E27FC236}">
                <a16:creationId xmlns:a16="http://schemas.microsoft.com/office/drawing/2014/main" id="{4E1AF40E-516C-4A00-8325-6B92ECB8172F}"/>
              </a:ext>
            </a:extLst>
          </p:cNvPr>
          <p:cNvGraphicFramePr/>
          <p:nvPr>
            <p:custDataLst>
              <p:tags r:id="rId1"/>
            </p:custDataLst>
            <p:extLst>
              <p:ext uri="{D42A27DB-BD31-4B8C-83A1-F6EECF244321}">
                <p14:modId xmlns:p14="http://schemas.microsoft.com/office/powerpoint/2010/main" val="537354613"/>
              </p:ext>
            </p:extLst>
          </p:nvPr>
        </p:nvGraphicFramePr>
        <p:xfrm>
          <a:off x="8934449" y="4203971"/>
          <a:ext cx="2831690" cy="2060356"/>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3" name="Chart 2">
            <a:extLst>
              <a:ext uri="{FF2B5EF4-FFF2-40B4-BE49-F238E27FC236}">
                <a16:creationId xmlns:a16="http://schemas.microsoft.com/office/drawing/2014/main" id="{0942D5D0-9BF4-4337-AA96-51C97E21B71A}"/>
              </a:ext>
            </a:extLst>
          </p:cNvPr>
          <p:cNvGraphicFramePr/>
          <p:nvPr>
            <p:custDataLst>
              <p:tags r:id="rId2"/>
            </p:custDataLst>
            <p:extLst>
              <p:ext uri="{D42A27DB-BD31-4B8C-83A1-F6EECF244321}">
                <p14:modId xmlns:p14="http://schemas.microsoft.com/office/powerpoint/2010/main" val="3202248768"/>
              </p:ext>
            </p:extLst>
          </p:nvPr>
        </p:nvGraphicFramePr>
        <p:xfrm>
          <a:off x="3249706" y="567672"/>
          <a:ext cx="6520665" cy="5623474"/>
        </p:xfrm>
        <a:graphic>
          <a:graphicData uri="http://schemas.openxmlformats.org/drawingml/2006/chart">
            <c:chart xmlns:c="http://schemas.openxmlformats.org/drawingml/2006/chart" xmlns:r="http://schemas.openxmlformats.org/officeDocument/2006/relationships" r:id="rId13"/>
          </a:graphicData>
        </a:graphic>
      </p:graphicFrame>
      <p:sp>
        <p:nvSpPr>
          <p:cNvPr id="4" name="TextBox 3">
            <a:extLst>
              <a:ext uri="{FF2B5EF4-FFF2-40B4-BE49-F238E27FC236}">
                <a16:creationId xmlns:a16="http://schemas.microsoft.com/office/drawing/2014/main" id="{F2F1A772-2FD6-4D6F-8AFF-A44BDF56F699}"/>
              </a:ext>
            </a:extLst>
          </p:cNvPr>
          <p:cNvSpPr txBox="1"/>
          <p:nvPr>
            <p:custDataLst>
              <p:tags r:id="rId3"/>
            </p:custDataLst>
          </p:nvPr>
        </p:nvSpPr>
        <p:spPr>
          <a:xfrm>
            <a:off x="3124200" y="23460"/>
            <a:ext cx="8256184" cy="403946"/>
          </a:xfrm>
          <a:prstGeom prst="rect">
            <a:avLst/>
          </a:prstGeom>
          <a:noFill/>
        </p:spPr>
        <p:txBody>
          <a:bodyPr wrap="square" rtlCol="0">
            <a:spAutoFit/>
          </a:bodyPr>
          <a:lstStyle/>
          <a:p>
            <a:pPr>
              <a:defRPr sz="1400" b="0" i="0" u="none" strike="noStrike" baseline="0">
                <a:solidFill>
                  <a:prstClr val="black"/>
                </a:solidFill>
                <a:latin typeface="Franklin Gothic Medium" panose="020B0603020102020204" pitchFamily="34" charset="0"/>
                <a:ea typeface="+mn-ea"/>
                <a:cs typeface="+mn-cs"/>
              </a:defRPr>
            </a:pPr>
            <a:r>
              <a:rPr lang="en-US" sz="2000" spc="-50"/>
              <a:t>1.3: Residential segregation – Black/White (by county)</a:t>
            </a:r>
            <a:endParaRPr lang="en-US" sz="2000" spc="-50" dirty="0"/>
          </a:p>
        </p:txBody>
      </p:sp>
      <p:sp>
        <p:nvSpPr>
          <p:cNvPr id="5" name="TextBox 4">
            <a:extLst>
              <a:ext uri="{FF2B5EF4-FFF2-40B4-BE49-F238E27FC236}">
                <a16:creationId xmlns:a16="http://schemas.microsoft.com/office/drawing/2014/main" id="{23C3F140-43C9-4DB8-91BF-A9DFD2C0E68A}"/>
              </a:ext>
            </a:extLst>
          </p:cNvPr>
          <p:cNvSpPr txBox="1"/>
          <p:nvPr>
            <p:custDataLst>
              <p:tags r:id="rId4"/>
            </p:custDataLst>
          </p:nvPr>
        </p:nvSpPr>
        <p:spPr>
          <a:xfrm>
            <a:off x="3124200" y="379880"/>
            <a:ext cx="8840451" cy="276999"/>
          </a:xfrm>
          <a:prstGeom prst="rect">
            <a:avLst/>
          </a:prstGeom>
          <a:noFill/>
        </p:spPr>
        <p:txBody>
          <a:bodyPr wrap="square" rtlCol="0">
            <a:spAutoFit/>
          </a:bodyPr>
          <a:lstStyle/>
          <a:p>
            <a:r>
              <a:rPr lang="en-US" sz="1200">
                <a:latin typeface="Franklin Gothic Medium" panose="020B0603020102020204" pitchFamily="34" charset="0"/>
              </a:rPr>
              <a:t>Source: County Health Rankings and Roadmaps, Residential Segregation - Black/White, 2024</a:t>
            </a:r>
            <a:endParaRPr lang="en-US" sz="1200" dirty="0">
              <a:latin typeface="Franklin Gothic Medium" panose="020B0603020102020204" pitchFamily="34" charset="0"/>
            </a:endParaRPr>
          </a:p>
        </p:txBody>
      </p:sp>
      <p:sp>
        <p:nvSpPr>
          <p:cNvPr id="6" name="TextBox 5">
            <a:extLst>
              <a:ext uri="{FF2B5EF4-FFF2-40B4-BE49-F238E27FC236}">
                <a16:creationId xmlns:a16="http://schemas.microsoft.com/office/drawing/2014/main" id="{23C3F140-43C9-4DB8-91BF-A9DFD2C0E68A}"/>
              </a:ext>
            </a:extLst>
          </p:cNvPr>
          <p:cNvSpPr txBox="1"/>
          <p:nvPr>
            <p:custDataLst>
              <p:tags r:id="rId5"/>
            </p:custDataLst>
          </p:nvPr>
        </p:nvSpPr>
        <p:spPr>
          <a:xfrm>
            <a:off x="3249706" y="6264327"/>
            <a:ext cx="8840451" cy="784830"/>
          </a:xfrm>
          <a:prstGeom prst="rect">
            <a:avLst/>
          </a:prstGeom>
          <a:noFill/>
        </p:spPr>
        <p:txBody>
          <a:bodyPr wrap="square" rtlCol="0">
            <a:spAutoFit/>
          </a:bodyPr>
          <a:lstStyle/>
          <a:p>
            <a:r>
              <a:rPr lang="en-US" sz="1050">
                <a:latin typeface="Franklin Gothic Medium" panose="020B0603020102020204" pitchFamily="34" charset="0"/>
              </a:rPr>
              <a:t>Note: The residential segregation index ranges from 0 (complete integration) to 100 (complete segregation). The index score can be interpreted as the percentage of either Black or White residents that would have to move to different geographic areas to produce a distribution that matches that of the larger area.  Higher values indicate higher residential segregation between Black and White county residents.  </a:t>
            </a:r>
          </a:p>
          <a:p>
            <a:endParaRPr lang="en-US" sz="1200" dirty="0">
              <a:latin typeface="Franklin Gothic Medium" panose="020B0603020102020204" pitchFamily="34" charset="0"/>
            </a:endParaRPr>
          </a:p>
        </p:txBody>
      </p:sp>
      <p:sp>
        <p:nvSpPr>
          <p:cNvPr id="7" name="TextBox 6">
            <a:extLst>
              <a:ext uri="{FF2B5EF4-FFF2-40B4-BE49-F238E27FC236}">
                <a16:creationId xmlns:a16="http://schemas.microsoft.com/office/drawing/2014/main" id="{F200BB3B-8EE2-4137-9633-F0C7AA486298}"/>
              </a:ext>
            </a:extLst>
          </p:cNvPr>
          <p:cNvSpPr txBox="1"/>
          <p:nvPr>
            <p:custDataLst>
              <p:tags r:id="rId6"/>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8" name="TextBox 7">
            <a:extLst>
              <a:ext uri="{FF2B5EF4-FFF2-40B4-BE49-F238E27FC236}">
                <a16:creationId xmlns:a16="http://schemas.microsoft.com/office/drawing/2014/main" id="{4DA8209D-068F-4599-AF59-8B0F2FB5B908}"/>
              </a:ext>
            </a:extLst>
          </p:cNvPr>
          <p:cNvSpPr txBox="1"/>
          <p:nvPr>
            <p:custDataLst>
              <p:tags r:id="rId7"/>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Race/Ethnicity</a:t>
            </a:r>
            <a:endParaRPr lang="en-US" sz="2400" dirty="0">
              <a:solidFill>
                <a:schemeClr val="bg1"/>
              </a:solidFill>
              <a:latin typeface="Franklin Gothic Demi" panose="020B0703020102020204" pitchFamily="34" charset="0"/>
            </a:endParaRPr>
          </a:p>
        </p:txBody>
      </p:sp>
      <p:sp>
        <p:nvSpPr>
          <p:cNvPr id="9" name="TextBox 8">
            <a:extLst>
              <a:ext uri="{FF2B5EF4-FFF2-40B4-BE49-F238E27FC236}">
                <a16:creationId xmlns:a16="http://schemas.microsoft.com/office/drawing/2014/main" id="{F2F1A772-2FD6-4D6F-8AFF-A44BDF56F699}"/>
              </a:ext>
            </a:extLst>
          </p:cNvPr>
          <p:cNvSpPr txBox="1"/>
          <p:nvPr>
            <p:custDataLst>
              <p:tags r:id="rId8"/>
            </p:custDataLst>
          </p:nvPr>
        </p:nvSpPr>
        <p:spPr>
          <a:xfrm>
            <a:off x="8844730" y="3429000"/>
            <a:ext cx="3011129" cy="523220"/>
          </a:xfrm>
          <a:prstGeom prst="rect">
            <a:avLst/>
          </a:prstGeom>
          <a:noFill/>
        </p:spPr>
        <p:txBody>
          <a:bodyPr wrap="square" rtlCol="0">
            <a:spAutoFit/>
          </a:bodyPr>
          <a:lstStyle/>
          <a:p>
            <a:pPr>
              <a:defRPr sz="1400" b="0" i="0" u="none" strike="noStrike" baseline="0">
                <a:solidFill>
                  <a:prstClr val="black"/>
                </a:solidFill>
                <a:latin typeface="Franklin Gothic Medium" panose="020B0603020102020204" pitchFamily="34" charset="0"/>
                <a:ea typeface="+mn-ea"/>
                <a:cs typeface="+mn-cs"/>
              </a:defRPr>
            </a:pPr>
            <a:r>
              <a:rPr lang="en-US" sz="1400" spc="-50"/>
              <a:t>1.4: Residential segregation – Black/White, over time, in county</a:t>
            </a:r>
            <a:endParaRPr lang="en-US" sz="1400" spc="-50" dirty="0"/>
          </a:p>
        </p:txBody>
      </p:sp>
      <p:sp useBgFill="1">
        <p:nvSpPr>
          <p:cNvPr id="10" name="TextBox 9">
            <a:extLst>
              <a:ext uri="{FF2B5EF4-FFF2-40B4-BE49-F238E27FC236}">
                <a16:creationId xmlns:a16="http://schemas.microsoft.com/office/drawing/2014/main" id="{23C3F140-43C9-4DB8-91BF-A9DFD2C0E68A}"/>
              </a:ext>
            </a:extLst>
          </p:cNvPr>
          <p:cNvSpPr txBox="1"/>
          <p:nvPr>
            <p:custDataLst>
              <p:tags r:id="rId9"/>
            </p:custDataLst>
          </p:nvPr>
        </p:nvSpPr>
        <p:spPr>
          <a:xfrm>
            <a:off x="8844730" y="3907820"/>
            <a:ext cx="2899902" cy="369332"/>
          </a:xfrm>
          <a:prstGeom prst="rect">
            <a:avLst/>
          </a:prstGeom>
        </p:spPr>
        <p:txBody>
          <a:bodyPr wrap="square" rtlCol="0">
            <a:spAutoFit/>
          </a:bodyPr>
          <a:lstStyle/>
          <a:p>
            <a:r>
              <a:rPr lang="en-US" sz="900">
                <a:latin typeface="Franklin Gothic Medium" panose="020B0603020102020204" pitchFamily="34" charset="0"/>
              </a:rPr>
              <a:t>Source: County Health Rankings and Roadmaps, Residential Segregation - Black/White, 2020-2024</a:t>
            </a:r>
            <a:endParaRPr lang="en-US" sz="900" dirty="0">
              <a:latin typeface="Franklin Gothic Medium" panose="020B0603020102020204" pitchFamily="34" charset="0"/>
            </a:endParaRPr>
          </a:p>
        </p:txBody>
      </p:sp>
    </p:spTree>
    <p:extLst>
      <p:ext uri="{BB962C8B-B14F-4D97-AF65-F5344CB8AC3E}">
        <p14:creationId xmlns:p14="http://schemas.microsoft.com/office/powerpoint/2010/main" val="1335773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23460"/>
            <a:ext cx="8229600" cy="400110"/>
          </a:xfrm>
          <a:prstGeom prst="rect">
            <a:avLst/>
          </a:prstGeom>
          <a:noFill/>
        </p:spPr>
        <p:txBody>
          <a:bodyPr wrap="square" rtlCol="0">
            <a:spAutoFit/>
          </a:bodyPr>
          <a:lstStyle/>
          <a:p>
            <a:pPr>
              <a:defRPr sz="1400" b="0" i="0" u="none" strike="noStrike" baseline="0">
                <a:solidFill>
                  <a:prstClr val="black"/>
                </a:solidFill>
                <a:latin typeface="Franklin Gothic Medium" panose="020B0603020102020204" pitchFamily="34" charset="0"/>
                <a:ea typeface="+mn-ea"/>
                <a:cs typeface="+mn-cs"/>
              </a:defRPr>
            </a:pPr>
            <a:r>
              <a:rPr lang="en-US" sz="2000" spc="-50"/>
              <a:t>1.5: Population (%) foreign-born in NJ (by county)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84810"/>
            <a:ext cx="6442208" cy="276999"/>
          </a:xfrm>
          <a:prstGeom prst="rect">
            <a:avLst/>
          </a:prstGeom>
          <a:noFill/>
        </p:spPr>
        <p:txBody>
          <a:bodyPr wrap="square" rtlCol="0">
            <a:spAutoFit/>
          </a:bodyPr>
          <a:lstStyle/>
          <a:p>
            <a:r>
              <a:rPr lang="en-US" sz="1200">
                <a:latin typeface="Franklin Gothic Medium" panose="020B0603020102020204" pitchFamily="34" charset="0"/>
              </a:rPr>
              <a:t>Source: 1-yr American Community Survey, estimates 2023</a:t>
            </a:r>
            <a:endParaRPr lang="en-US" sz="1200" dirty="0">
              <a:latin typeface="Franklin Gothic Medium" panose="020B0603020102020204" pitchFamily="34" charset="0"/>
            </a:endParaRPr>
          </a:p>
        </p:txBody>
      </p:sp>
      <p:sp>
        <p:nvSpPr>
          <p:cNvPr id="12" name="TextBox 11">
            <a:extLst>
              <a:ext uri="{FF2B5EF4-FFF2-40B4-BE49-F238E27FC236}">
                <a16:creationId xmlns:a16="http://schemas.microsoft.com/office/drawing/2014/main" id="{6D9D5BC2-ED80-456F-86F2-D3CC287654B1}"/>
              </a:ext>
            </a:extLst>
          </p:cNvPr>
          <p:cNvSpPr txBox="1"/>
          <p:nvPr>
            <p:custDataLst>
              <p:tags r:id="rId4"/>
            </p:custDataLst>
          </p:nvPr>
        </p:nvSpPr>
        <p:spPr>
          <a:xfrm>
            <a:off x="9448800" y="3962400"/>
            <a:ext cx="2743200" cy="531991"/>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pc="-50"/>
              <a:t>1.6: Population (%) foreign-born over time, in county</a:t>
            </a:r>
            <a:endParaRPr lang="en-US" spc="-50" dirty="0"/>
          </a:p>
        </p:txBody>
      </p:sp>
      <p:sp>
        <p:nvSpPr>
          <p:cNvPr id="13" name="TextBox 12">
            <a:extLst>
              <a:ext uri="{FF2B5EF4-FFF2-40B4-BE49-F238E27FC236}">
                <a16:creationId xmlns:a16="http://schemas.microsoft.com/office/drawing/2014/main" id="{25D3552C-FA1A-4A6E-ADE5-1106B51689B7}"/>
              </a:ext>
            </a:extLst>
          </p:cNvPr>
          <p:cNvSpPr txBox="1"/>
          <p:nvPr>
            <p:custDataLst>
              <p:tags r:id="rId5"/>
            </p:custDataLst>
          </p:nvPr>
        </p:nvSpPr>
        <p:spPr>
          <a:xfrm>
            <a:off x="9448800" y="4495800"/>
            <a:ext cx="2743200" cy="369332"/>
          </a:xfrm>
          <a:prstGeom prst="rect">
            <a:avLst/>
          </a:prstGeom>
          <a:noFill/>
        </p:spPr>
        <p:txBody>
          <a:bodyPr wrap="square" rtlCol="0">
            <a:spAutoFit/>
          </a:bodyPr>
          <a:lstStyle/>
          <a:p>
            <a:r>
              <a:rPr lang="en-US" sz="900">
                <a:latin typeface="Franklin Gothic Medium" panose="020B0603020102020204" pitchFamily="34" charset="0"/>
              </a:rPr>
              <a:t>Source: 1-yr American Community Survey, estimates 2019-2023 </a:t>
            </a:r>
            <a:endParaRPr lang="en-US" sz="900" dirty="0">
              <a:latin typeface="Franklin Gothic Medium" panose="020B0603020102020204" pitchFamily="34" charset="0"/>
            </a:endParaRPr>
          </a:p>
        </p:txBody>
      </p:sp>
      <p:graphicFrame>
        <p:nvGraphicFramePr>
          <p:cNvPr id="10" name="Chart 9">
            <a:extLst>
              <a:ext uri="{FF2B5EF4-FFF2-40B4-BE49-F238E27FC236}">
                <a16:creationId xmlns:a16="http://schemas.microsoft.com/office/drawing/2014/main" id="{C18DCAEB-52FC-495F-BEB6-7C5DD9A89122}"/>
              </a:ext>
            </a:extLst>
          </p:cNvPr>
          <p:cNvGraphicFramePr/>
          <p:nvPr>
            <p:custDataLst>
              <p:tags r:id="rId6"/>
            </p:custDataLst>
            <p:extLst>
              <p:ext uri="{D42A27DB-BD31-4B8C-83A1-F6EECF244321}">
                <p14:modId xmlns:p14="http://schemas.microsoft.com/office/powerpoint/2010/main" val="2253894815"/>
              </p:ext>
            </p:extLst>
          </p:nvPr>
        </p:nvGraphicFramePr>
        <p:xfrm>
          <a:off x="9372600" y="4648200"/>
          <a:ext cx="2743200" cy="1701805"/>
        </p:xfrm>
        <a:graphic>
          <a:graphicData uri="http://schemas.openxmlformats.org/drawingml/2006/chart">
            <c:chart xmlns:c="http://schemas.openxmlformats.org/drawingml/2006/chart" xmlns:r="http://schemas.openxmlformats.org/officeDocument/2006/relationships" r:id="rId12"/>
          </a:graphicData>
        </a:graphic>
      </p:graphicFrame>
      <p:sp>
        <p:nvSpPr>
          <p:cNvPr id="11" name="TextBox 10">
            <a:extLst>
              <a:ext uri="{FF2B5EF4-FFF2-40B4-BE49-F238E27FC236}">
                <a16:creationId xmlns:a16="http://schemas.microsoft.com/office/drawing/2014/main" id="{EA030E36-1ECD-432A-BE3F-A102E2914877}"/>
              </a:ext>
            </a:extLst>
          </p:cNvPr>
          <p:cNvSpPr txBox="1"/>
          <p:nvPr>
            <p:custDataLst>
              <p:tags r:id="rId7"/>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Nativity</a:t>
            </a:r>
            <a:endParaRPr lang="en-US" sz="24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0942D5D0-9BF4-4337-AA96-51C97E21B71A}"/>
              </a:ext>
            </a:extLst>
          </p:cNvPr>
          <p:cNvGraphicFramePr/>
          <p:nvPr>
            <p:custDataLst>
              <p:tags r:id="rId8"/>
            </p:custDataLst>
            <p:extLst>
              <p:ext uri="{D42A27DB-BD31-4B8C-83A1-F6EECF244321}">
                <p14:modId xmlns:p14="http://schemas.microsoft.com/office/powerpoint/2010/main" val="1047271876"/>
              </p:ext>
            </p:extLst>
          </p:nvPr>
        </p:nvGraphicFramePr>
        <p:xfrm>
          <a:off x="3352800" y="763727"/>
          <a:ext cx="8128000" cy="5418667"/>
        </p:xfrm>
        <a:graphic>
          <a:graphicData uri="http://schemas.openxmlformats.org/drawingml/2006/chart">
            <c:chart xmlns:c="http://schemas.openxmlformats.org/drawingml/2006/chart" xmlns:r="http://schemas.openxmlformats.org/officeDocument/2006/relationships" r:id="rId13"/>
          </a:graphicData>
        </a:graphic>
      </p:graphicFrame>
      <p:sp>
        <p:nvSpPr>
          <p:cNvPr id="14" name="TextBox 13">
            <a:extLst>
              <a:ext uri="{FF2B5EF4-FFF2-40B4-BE49-F238E27FC236}">
                <a16:creationId xmlns:a16="http://schemas.microsoft.com/office/drawing/2014/main" id="{52525163-DC8D-493A-9F4D-5A5118421A44}"/>
              </a:ext>
            </a:extLst>
          </p:cNvPr>
          <p:cNvSpPr txBox="1"/>
          <p:nvPr>
            <p:custDataLst>
              <p:tags r:id="rId9"/>
            </p:custDataLst>
          </p:nvPr>
        </p:nvSpPr>
        <p:spPr>
          <a:xfrm>
            <a:off x="3124200" y="6481503"/>
            <a:ext cx="6442208" cy="400110"/>
          </a:xfrm>
          <a:prstGeom prst="rect">
            <a:avLst/>
          </a:prstGeom>
          <a:noFill/>
        </p:spPr>
        <p:txBody>
          <a:bodyPr wrap="square" rtlCol="0">
            <a:spAutoFit/>
          </a:bodyPr>
          <a:lstStyle/>
          <a:p>
            <a:r>
              <a:rPr lang="en-US" sz="1000">
                <a:latin typeface="Franklin Gothic Book" panose="020B0503020102020204" pitchFamily="34" charset="0"/>
              </a:rPr>
              <a:t>Foreign-born refers to those who were not a US citizen at birth</a:t>
            </a:r>
          </a:p>
          <a:p>
            <a:r>
              <a:rPr lang="en-US" sz="1000">
                <a:latin typeface="Franklin Gothic Book" panose="020B0503020102020204" pitchFamily="34" charset="0"/>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23798203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1.7: Population (%) foreign-born by municipality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54379"/>
            <a:ext cx="6442208" cy="276999"/>
          </a:xfrm>
          <a:prstGeom prst="rect">
            <a:avLst/>
          </a:prstGeom>
          <a:noFill/>
        </p:spPr>
        <p:txBody>
          <a:bodyPr wrap="square" rtlCol="0">
            <a:spAutoFit/>
          </a:bodyPr>
          <a:lstStyle/>
          <a:p>
            <a:r>
              <a:rPr lang="en-US" sz="1200">
                <a:latin typeface="Franklin Gothic Medium" panose="020B0603020102020204" pitchFamily="34" charset="0"/>
              </a:rPr>
              <a:t>Source: 5-yr American Community Survey, estimates 2023</a:t>
            </a:r>
            <a:endParaRPr lang="en-US" sz="1200" dirty="0">
              <a:latin typeface="Franklin Gothic Medium" panose="020B0603020102020204" pitchFamily="34" charset="0"/>
            </a:endParaRPr>
          </a:p>
        </p:txBody>
      </p:sp>
      <p:sp>
        <p:nvSpPr>
          <p:cNvPr id="13" name="TextBox 12">
            <a:extLst>
              <a:ext uri="{FF2B5EF4-FFF2-40B4-BE49-F238E27FC236}">
                <a16:creationId xmlns:a16="http://schemas.microsoft.com/office/drawing/2014/main" id="{25D3552C-FA1A-4A6E-ADE5-1106B51689B7}"/>
              </a:ext>
            </a:extLst>
          </p:cNvPr>
          <p:cNvSpPr txBox="1"/>
          <p:nvPr>
            <p:custDataLst>
              <p:tags r:id="rId4"/>
            </p:custDataLst>
          </p:nvPr>
        </p:nvSpPr>
        <p:spPr>
          <a:xfrm>
            <a:off x="3276600" y="6400800"/>
            <a:ext cx="8915400" cy="400110"/>
          </a:xfrm>
          <a:prstGeom prst="rect">
            <a:avLst/>
          </a:prstGeom>
          <a:noFill/>
        </p:spPr>
        <p:txBody>
          <a:bodyPr wrap="square" rtlCol="0">
            <a:spAutoFit/>
          </a:bodyPr>
          <a:lstStyle/>
          <a:p>
            <a:r>
              <a:rPr lang="en-US" sz="1000">
                <a:latin typeface="Franklin Gothic Book" panose="020B0503020102020204" pitchFamily="34" charset="0"/>
              </a:rPr>
              <a:t>Note: The 10 municipalities with the highest percentage of foreign born are displayed</a:t>
            </a:r>
          </a:p>
          <a:p>
            <a:r>
              <a:rPr lang="en-US" sz="1000">
                <a:latin typeface="Franklin Gothic Book" panose="020B0503020102020204" pitchFamily="34" charset="0"/>
              </a:rPr>
              <a:t>Foreign-born refers to those who were not a US citizen at birth</a:t>
            </a:r>
            <a:endParaRPr lang="en-US" sz="1000" dirty="0">
              <a:latin typeface="Franklin Gothic Book" panose="020B0503020102020204" pitchFamily="34" charset="0"/>
            </a:endParaRPr>
          </a:p>
        </p:txBody>
      </p:sp>
      <p:sp>
        <p:nvSpPr>
          <p:cNvPr id="8" name="TextBox 7">
            <a:extLst>
              <a:ext uri="{FF2B5EF4-FFF2-40B4-BE49-F238E27FC236}">
                <a16:creationId xmlns:a16="http://schemas.microsoft.com/office/drawing/2014/main" id="{E72844FA-7766-425F-9E83-42AEF51020D3}"/>
              </a:ext>
            </a:extLst>
          </p:cNvPr>
          <p:cNvSpPr txBox="1"/>
          <p:nvPr>
            <p:custDataLst>
              <p:tags r:id="rId5"/>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Nativity</a:t>
            </a:r>
            <a:endParaRPr lang="en-US" sz="24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4B288D9C-D3BF-4AC3-9A8A-B58C8EA94EBB}"/>
              </a:ext>
            </a:extLst>
          </p:cNvPr>
          <p:cNvGraphicFramePr/>
          <p:nvPr>
            <p:custDataLst>
              <p:tags r:id="rId6"/>
            </p:custDataLst>
            <p:extLst>
              <p:ext uri="{D42A27DB-BD31-4B8C-83A1-F6EECF244321}">
                <p14:modId xmlns:p14="http://schemas.microsoft.com/office/powerpoint/2010/main" val="3198648792"/>
              </p:ext>
            </p:extLst>
          </p:nvPr>
        </p:nvGraphicFramePr>
        <p:xfrm>
          <a:off x="3327400" y="731469"/>
          <a:ext cx="8128000" cy="541866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15957621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1.8: Population (%) English-only speakers in NJ (by county)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58173" y="354755"/>
            <a:ext cx="6442208" cy="276999"/>
          </a:xfrm>
          <a:prstGeom prst="rect">
            <a:avLst/>
          </a:prstGeom>
          <a:noFill/>
        </p:spPr>
        <p:txBody>
          <a:bodyPr wrap="square" rtlCol="0">
            <a:spAutoFit/>
          </a:bodyPr>
          <a:lstStyle/>
          <a:p>
            <a:r>
              <a:rPr lang="en-US" sz="1200">
                <a:latin typeface="Franklin Gothic Medium" panose="020B0603020102020204" pitchFamily="34" charset="0"/>
              </a:rPr>
              <a:t>Source: 1-yr American Community Survey, estimates 2023</a:t>
            </a:r>
            <a:endParaRPr lang="en-US" sz="1200" dirty="0">
              <a:latin typeface="Franklin Gothic Medium" panose="020B0603020102020204" pitchFamily="34" charset="0"/>
            </a:endParaRPr>
          </a:p>
        </p:txBody>
      </p:sp>
      <p:sp>
        <p:nvSpPr>
          <p:cNvPr id="12" name="TextBox 11">
            <a:extLst>
              <a:ext uri="{FF2B5EF4-FFF2-40B4-BE49-F238E27FC236}">
                <a16:creationId xmlns:a16="http://schemas.microsoft.com/office/drawing/2014/main" id="{6D9D5BC2-ED80-456F-86F2-D3CC287654B1}"/>
              </a:ext>
            </a:extLst>
          </p:cNvPr>
          <p:cNvSpPr txBox="1"/>
          <p:nvPr>
            <p:custDataLst>
              <p:tags r:id="rId4"/>
            </p:custDataLst>
          </p:nvPr>
        </p:nvSpPr>
        <p:spPr>
          <a:xfrm>
            <a:off x="9600381" y="4514031"/>
            <a:ext cx="2362200" cy="738664"/>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en-US" sz="1400">
                <a:latin typeface="Franklin Gothic Medium" panose="020B0603020102020204" pitchFamily="34" charset="0"/>
              </a:rPr>
              <a:t>1.9: Population (%) English only speakers over time, in county</a:t>
            </a:r>
            <a:endParaRPr lang="en-US" sz="1400" dirty="0">
              <a:latin typeface="Franklin Gothic Medium" panose="020B0603020102020204" pitchFamily="34" charset="0"/>
            </a:endParaRPr>
          </a:p>
        </p:txBody>
      </p:sp>
      <p:sp>
        <p:nvSpPr>
          <p:cNvPr id="13" name="TextBox 12">
            <a:extLst>
              <a:ext uri="{FF2B5EF4-FFF2-40B4-BE49-F238E27FC236}">
                <a16:creationId xmlns:a16="http://schemas.microsoft.com/office/drawing/2014/main" id="{25D3552C-FA1A-4A6E-ADE5-1106B51689B7}"/>
              </a:ext>
            </a:extLst>
          </p:cNvPr>
          <p:cNvSpPr txBox="1"/>
          <p:nvPr>
            <p:custDataLst>
              <p:tags r:id="rId5"/>
            </p:custDataLst>
          </p:nvPr>
        </p:nvSpPr>
        <p:spPr>
          <a:xfrm>
            <a:off x="9615621" y="5152710"/>
            <a:ext cx="2438400" cy="369332"/>
          </a:xfrm>
          <a:prstGeom prst="rect">
            <a:avLst/>
          </a:prstGeom>
          <a:noFill/>
        </p:spPr>
        <p:txBody>
          <a:bodyPr wrap="square" rtlCol="0">
            <a:spAutoFit/>
          </a:bodyPr>
          <a:lstStyle/>
          <a:p>
            <a:r>
              <a:rPr lang="en-US" sz="900">
                <a:latin typeface="Franklin Gothic Medium" panose="020B0603020102020204" pitchFamily="34" charset="0"/>
              </a:rPr>
              <a:t>Source: 1-yr American Community Survey, estimates 2019-2023</a:t>
            </a:r>
            <a:endParaRPr lang="en-US" sz="900" dirty="0">
              <a:latin typeface="Franklin Gothic Medium" panose="020B0603020102020204" pitchFamily="34" charset="0"/>
            </a:endParaRPr>
          </a:p>
        </p:txBody>
      </p:sp>
      <p:graphicFrame>
        <p:nvGraphicFramePr>
          <p:cNvPr id="10" name="Chart 9">
            <a:extLst>
              <a:ext uri="{FF2B5EF4-FFF2-40B4-BE49-F238E27FC236}">
                <a16:creationId xmlns:a16="http://schemas.microsoft.com/office/drawing/2014/main" id="{C18DCAEB-52FC-495F-BEB6-7C5DD9A89122}"/>
              </a:ext>
            </a:extLst>
          </p:cNvPr>
          <p:cNvGraphicFramePr/>
          <p:nvPr>
            <p:custDataLst>
              <p:tags r:id="rId6"/>
            </p:custDataLst>
            <p:extLst>
              <p:ext uri="{D42A27DB-BD31-4B8C-83A1-F6EECF244321}">
                <p14:modId xmlns:p14="http://schemas.microsoft.com/office/powerpoint/2010/main" val="813776054"/>
              </p:ext>
            </p:extLst>
          </p:nvPr>
        </p:nvGraphicFramePr>
        <p:xfrm>
          <a:off x="9136485" y="5152710"/>
          <a:ext cx="3352800" cy="1594460"/>
        </p:xfrm>
        <a:graphic>
          <a:graphicData uri="http://schemas.openxmlformats.org/drawingml/2006/chart">
            <c:chart xmlns:c="http://schemas.openxmlformats.org/drawingml/2006/chart" xmlns:r="http://schemas.openxmlformats.org/officeDocument/2006/relationships" r:id="rId12"/>
          </a:graphicData>
        </a:graphic>
      </p:graphicFrame>
      <p:sp>
        <p:nvSpPr>
          <p:cNvPr id="11" name="TextBox 10">
            <a:extLst>
              <a:ext uri="{FF2B5EF4-FFF2-40B4-BE49-F238E27FC236}">
                <a16:creationId xmlns:a16="http://schemas.microsoft.com/office/drawing/2014/main" id="{C927D978-F06E-4D33-BA41-598ECDE33F0C}"/>
              </a:ext>
            </a:extLst>
          </p:cNvPr>
          <p:cNvSpPr txBox="1"/>
          <p:nvPr>
            <p:custDataLst>
              <p:tags r:id="rId7"/>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Language</a:t>
            </a:r>
            <a:endParaRPr lang="en-US" sz="24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E8361A94-828D-40D1-A51F-9244685FE9F8}"/>
              </a:ext>
            </a:extLst>
          </p:cNvPr>
          <p:cNvGraphicFramePr/>
          <p:nvPr>
            <p:custDataLst>
              <p:tags r:id="rId8"/>
            </p:custDataLst>
            <p:extLst>
              <p:ext uri="{D42A27DB-BD31-4B8C-83A1-F6EECF244321}">
                <p14:modId xmlns:p14="http://schemas.microsoft.com/office/powerpoint/2010/main" val="103215248"/>
              </p:ext>
            </p:extLst>
          </p:nvPr>
        </p:nvGraphicFramePr>
        <p:xfrm>
          <a:off x="3175000" y="610440"/>
          <a:ext cx="8128000" cy="5135982"/>
        </p:xfrm>
        <a:graphic>
          <a:graphicData uri="http://schemas.openxmlformats.org/drawingml/2006/chart">
            <c:chart xmlns:c="http://schemas.openxmlformats.org/drawingml/2006/chart" xmlns:r="http://schemas.openxmlformats.org/officeDocument/2006/relationships" r:id="rId13"/>
          </a:graphicData>
        </a:graphic>
      </p:graphicFrame>
      <p:sp>
        <p:nvSpPr>
          <p:cNvPr id="2" name="TextBox 1">
            <a:extLst>
              <a:ext uri="{FF2B5EF4-FFF2-40B4-BE49-F238E27FC236}">
                <a16:creationId xmlns:a16="http://schemas.microsoft.com/office/drawing/2014/main" id="{5AF6E00B-7AE4-A2F1-A3F0-5D06F4E4AC99}"/>
              </a:ext>
            </a:extLst>
          </p:cNvPr>
          <p:cNvSpPr txBox="1"/>
          <p:nvPr>
            <p:custDataLst>
              <p:tags r:id="rId9"/>
            </p:custDataLst>
          </p:nvPr>
        </p:nvSpPr>
        <p:spPr>
          <a:xfrm>
            <a:off x="3124200" y="6604073"/>
            <a:ext cx="6442208" cy="246221"/>
          </a:xfrm>
          <a:prstGeom prst="rect">
            <a:avLst/>
          </a:prstGeom>
          <a:noFill/>
        </p:spPr>
        <p:txBody>
          <a:bodyPr wrap="square" rtlCol="0">
            <a:spAutoFit/>
          </a:bodyPr>
          <a:lstStyle/>
          <a:p>
            <a:r>
              <a:rPr lang="en-US" sz="100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41405831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r>
              <a:rPr lang="en-US" sz="2000" spc="-50">
                <a:latin typeface="Franklin Gothic Medium"/>
              </a:rPr>
              <a:t>1.10: Children (#) under age 18 in NJ (by county)</a:t>
            </a:r>
            <a:endParaRPr lang="en-US" sz="2000" spc="-50" dirty="0">
              <a:latin typeface="Franklin Gothic Medium"/>
            </a:endParaRPr>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33982"/>
            <a:ext cx="6442208" cy="276999"/>
          </a:xfrm>
          <a:prstGeom prst="rect">
            <a:avLst/>
          </a:prstGeom>
          <a:noFill/>
        </p:spPr>
        <p:txBody>
          <a:bodyPr wrap="square" rtlCol="0">
            <a:spAutoFit/>
          </a:bodyPr>
          <a:lstStyle/>
          <a:p>
            <a:r>
              <a:rPr lang="en-US" sz="1200">
                <a:latin typeface="Franklin Gothic Medium" panose="020B0603020102020204" pitchFamily="34" charset="0"/>
              </a:rPr>
              <a:t>Source: 1-yr American Community Survey, estimates 2023 </a:t>
            </a:r>
            <a:endParaRPr lang="en-US" sz="1200" dirty="0">
              <a:latin typeface="Franklin Gothic Medium" panose="020B0603020102020204" pitchFamily="34" charset="0"/>
            </a:endParaRPr>
          </a:p>
        </p:txBody>
      </p:sp>
      <p:sp>
        <p:nvSpPr>
          <p:cNvPr id="11" name="TextBox 10">
            <a:extLst>
              <a:ext uri="{FF2B5EF4-FFF2-40B4-BE49-F238E27FC236}">
                <a16:creationId xmlns:a16="http://schemas.microsoft.com/office/drawing/2014/main" id="{EA479F0A-A0E6-485C-9C2B-C83B183E4D09}"/>
              </a:ext>
            </a:extLst>
          </p:cNvPr>
          <p:cNvSpPr txBox="1"/>
          <p:nvPr>
            <p:custDataLst>
              <p:tags r:id="rId4"/>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Children &lt; 18 </a:t>
            </a:r>
            <a:endParaRPr lang="en-US" sz="2400" dirty="0">
              <a:solidFill>
                <a:schemeClr val="bg1"/>
              </a:solidFill>
              <a:latin typeface="Franklin Gothic Demi" panose="020B0703020102020204" pitchFamily="34" charset="0"/>
            </a:endParaRPr>
          </a:p>
        </p:txBody>
      </p:sp>
      <p:graphicFrame>
        <p:nvGraphicFramePr>
          <p:cNvPr id="5" name="Chart 4">
            <a:extLst>
              <a:ext uri="{FF2B5EF4-FFF2-40B4-BE49-F238E27FC236}">
                <a16:creationId xmlns:a16="http://schemas.microsoft.com/office/drawing/2014/main" id="{23696CFA-9B58-49C1-81FC-5A07C276384E}"/>
              </a:ext>
            </a:extLst>
          </p:cNvPr>
          <p:cNvGraphicFramePr/>
          <p:nvPr>
            <p:custDataLst>
              <p:tags r:id="rId5"/>
            </p:custDataLst>
            <p:extLst>
              <p:ext uri="{D42A27DB-BD31-4B8C-83A1-F6EECF244321}">
                <p14:modId xmlns:p14="http://schemas.microsoft.com/office/powerpoint/2010/main" val="3938417652"/>
              </p:ext>
            </p:extLst>
          </p:nvPr>
        </p:nvGraphicFramePr>
        <p:xfrm>
          <a:off x="3208973" y="734092"/>
          <a:ext cx="8668882" cy="5789925"/>
        </p:xfrm>
        <a:graphic>
          <a:graphicData uri="http://schemas.openxmlformats.org/drawingml/2006/chart">
            <c:chart xmlns:c="http://schemas.openxmlformats.org/drawingml/2006/chart" xmlns:r="http://schemas.openxmlformats.org/officeDocument/2006/relationships" r:id="rId12"/>
          </a:graphicData>
        </a:graphic>
      </p:graphicFrame>
      <p:sp>
        <p:nvSpPr>
          <p:cNvPr id="2" name="TextBox 1"/>
          <p:cNvSpPr txBox="1"/>
          <p:nvPr>
            <p:custDataLst>
              <p:tags r:id="rId6"/>
            </p:custDataLst>
          </p:nvPr>
        </p:nvSpPr>
        <p:spPr>
          <a:xfrm>
            <a:off x="3208972" y="6393211"/>
            <a:ext cx="8983027" cy="400110"/>
          </a:xfrm>
          <a:prstGeom prst="rect">
            <a:avLst/>
          </a:prstGeom>
          <a:noFill/>
        </p:spPr>
        <p:txBody>
          <a:bodyPr wrap="square" rtlCol="0">
            <a:spAutoFit/>
          </a:bodyPr>
          <a:lstStyle/>
          <a:p>
            <a:r>
              <a:rPr lang="en-US" sz="1000">
                <a:latin typeface="Franklin Gothic Book" panose="020B0503020102020204" pitchFamily="34" charset="0"/>
              </a:rPr>
              <a:t>Note that county population size has not been accounted for in this indicator. The number of children estimated to be in group settings across the state is not included above. </a:t>
            </a:r>
            <a:endParaRPr lang="en-US" sz="1000" dirty="0">
              <a:latin typeface="Franklin Gothic Book" panose="020B0503020102020204" pitchFamily="34" charset="0"/>
            </a:endParaRPr>
          </a:p>
        </p:txBody>
      </p:sp>
      <p:graphicFrame>
        <p:nvGraphicFramePr>
          <p:cNvPr id="9" name="Chart 8">
            <a:extLst>
              <a:ext uri="{FF2B5EF4-FFF2-40B4-BE49-F238E27FC236}">
                <a16:creationId xmlns:a16="http://schemas.microsoft.com/office/drawing/2014/main" id="{30D83AB6-DF07-4F3F-99D3-75425F78BF3C}"/>
              </a:ext>
            </a:extLst>
          </p:cNvPr>
          <p:cNvGraphicFramePr/>
          <p:nvPr>
            <p:custDataLst>
              <p:tags r:id="rId7"/>
            </p:custDataLst>
            <p:extLst>
              <p:ext uri="{D42A27DB-BD31-4B8C-83A1-F6EECF244321}">
                <p14:modId xmlns:p14="http://schemas.microsoft.com/office/powerpoint/2010/main" val="2204327068"/>
              </p:ext>
            </p:extLst>
          </p:nvPr>
        </p:nvGraphicFramePr>
        <p:xfrm>
          <a:off x="8754427" y="4261104"/>
          <a:ext cx="3123428" cy="2159843"/>
        </p:xfrm>
        <a:graphic>
          <a:graphicData uri="http://schemas.openxmlformats.org/drawingml/2006/chart">
            <c:chart xmlns:c="http://schemas.openxmlformats.org/drawingml/2006/chart" xmlns:r="http://schemas.openxmlformats.org/officeDocument/2006/relationships" r:id="rId13"/>
          </a:graphicData>
        </a:graphic>
      </p:graphicFrame>
      <p:sp>
        <p:nvSpPr>
          <p:cNvPr id="10" name="TextBox 9">
            <a:extLst>
              <a:ext uri="{FF2B5EF4-FFF2-40B4-BE49-F238E27FC236}">
                <a16:creationId xmlns:a16="http://schemas.microsoft.com/office/drawing/2014/main" id="{20D89510-F281-4702-B2C2-1FC6A92D9DC9}"/>
              </a:ext>
            </a:extLst>
          </p:cNvPr>
          <p:cNvSpPr txBox="1"/>
          <p:nvPr>
            <p:custDataLst>
              <p:tags r:id="rId8"/>
            </p:custDataLst>
          </p:nvPr>
        </p:nvSpPr>
        <p:spPr>
          <a:xfrm>
            <a:off x="8762999" y="3663981"/>
            <a:ext cx="3352801" cy="30777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1.11: Children (%) per age category, in county</a:t>
            </a:r>
            <a:endParaRPr lang="en-US" sz="1400" spc="-50" dirty="0"/>
          </a:p>
        </p:txBody>
      </p:sp>
      <p:sp>
        <p:nvSpPr>
          <p:cNvPr id="12" name="TextBox 11">
            <a:extLst>
              <a:ext uri="{FF2B5EF4-FFF2-40B4-BE49-F238E27FC236}">
                <a16:creationId xmlns:a16="http://schemas.microsoft.com/office/drawing/2014/main" id="{FA600F96-B4BF-44FD-9917-82FF815E2CA1}"/>
              </a:ext>
            </a:extLst>
          </p:cNvPr>
          <p:cNvSpPr txBox="1"/>
          <p:nvPr>
            <p:custDataLst>
              <p:tags r:id="rId9"/>
            </p:custDataLst>
          </p:nvPr>
        </p:nvSpPr>
        <p:spPr>
          <a:xfrm>
            <a:off x="8839200" y="3940981"/>
            <a:ext cx="3200400" cy="230832"/>
          </a:xfrm>
          <a:prstGeom prst="rect">
            <a:avLst/>
          </a:prstGeom>
          <a:noFill/>
        </p:spPr>
        <p:txBody>
          <a:bodyPr wrap="square" rtlCol="0">
            <a:spAutoFit/>
          </a:bodyPr>
          <a:lstStyle/>
          <a:p>
            <a:r>
              <a:rPr lang="en-US" sz="900">
                <a:latin typeface="Franklin Gothic Medium" panose="020B0603020102020204" pitchFamily="34" charset="0"/>
              </a:rPr>
              <a:t>Source: 1-yr American Community Survey, estimates 2023</a:t>
            </a:r>
            <a:endParaRPr lang="en-US" sz="900" dirty="0">
              <a:latin typeface="Franklin Gothic Medium" panose="020B0603020102020204" pitchFamily="34" charset="0"/>
            </a:endParaRPr>
          </a:p>
        </p:txBody>
      </p:sp>
    </p:spTree>
    <p:extLst>
      <p:ext uri="{BB962C8B-B14F-4D97-AF65-F5344CB8AC3E}">
        <p14:creationId xmlns:p14="http://schemas.microsoft.com/office/powerpoint/2010/main" val="30412659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5138"/>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1.12: Total children (#)  by municipality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33982"/>
            <a:ext cx="6442208" cy="276999"/>
          </a:xfrm>
          <a:prstGeom prst="rect">
            <a:avLst/>
          </a:prstGeom>
          <a:noFill/>
        </p:spPr>
        <p:txBody>
          <a:bodyPr wrap="square" rtlCol="0">
            <a:spAutoFit/>
          </a:bodyPr>
          <a:lstStyle/>
          <a:p>
            <a:r>
              <a:rPr lang="en-US" sz="1200">
                <a:latin typeface="Franklin Gothic Medium" panose="020B0603020102020204" pitchFamily="34" charset="0"/>
              </a:rPr>
              <a:t>Source: 5-yr American Community Survey, estimates 2023</a:t>
            </a:r>
            <a:endParaRPr lang="en-US" sz="1200" dirty="0">
              <a:latin typeface="Franklin Gothic Medium" panose="020B0603020102020204" pitchFamily="34" charset="0"/>
            </a:endParaRPr>
          </a:p>
        </p:txBody>
      </p:sp>
      <p:sp>
        <p:nvSpPr>
          <p:cNvPr id="8" name="TextBox 7">
            <a:extLst>
              <a:ext uri="{FF2B5EF4-FFF2-40B4-BE49-F238E27FC236}">
                <a16:creationId xmlns:a16="http://schemas.microsoft.com/office/drawing/2014/main" id="{D11CC28B-09EB-48A0-B16E-F0CE4C68F8F5}"/>
              </a:ext>
            </a:extLst>
          </p:cNvPr>
          <p:cNvSpPr txBox="1"/>
          <p:nvPr>
            <p:custDataLst>
              <p:tags r:id="rId4"/>
            </p:custDataLst>
          </p:nvPr>
        </p:nvSpPr>
        <p:spPr>
          <a:xfrm>
            <a:off x="3124200" y="6400800"/>
            <a:ext cx="9067800" cy="457200"/>
          </a:xfrm>
          <a:prstGeom prst="rect">
            <a:avLst/>
          </a:prstGeom>
          <a:noFill/>
        </p:spPr>
        <p:txBody>
          <a:bodyPr wrap="square" rtlCol="0" anchor="ctr" anchorCtr="0">
            <a:noAutofit/>
          </a:bodyPr>
          <a:lstStyle/>
          <a:p>
            <a:pPr algn="just"/>
            <a:r>
              <a:rPr lang="en-US" sz="1000">
                <a:latin typeface="Franklin Gothic Book" panose="020B0503020102020204" pitchFamily="34" charset="0"/>
              </a:rPr>
              <a:t>Note: Data shown are limited to the municipalities with available data or the 20 municipalities with the highest number of children aged &lt;18. . The number of children estimated to be in group settings across the state (6,253 or 0.32% of total youth population) is not included above. </a:t>
            </a:r>
            <a:endParaRPr lang="en-US" sz="1000" dirty="0">
              <a:latin typeface="Franklin Gothic Book" panose="020B0503020102020204" pitchFamily="34" charset="0"/>
            </a:endParaRPr>
          </a:p>
        </p:txBody>
      </p:sp>
      <p:sp>
        <p:nvSpPr>
          <p:cNvPr id="12" name="TextBox 11">
            <a:extLst>
              <a:ext uri="{FF2B5EF4-FFF2-40B4-BE49-F238E27FC236}">
                <a16:creationId xmlns:a16="http://schemas.microsoft.com/office/drawing/2014/main" id="{D87FF5FE-4FD5-45B3-90E1-56233F98AE0B}"/>
              </a:ext>
            </a:extLst>
          </p:cNvPr>
          <p:cNvSpPr txBox="1"/>
          <p:nvPr>
            <p:custDataLst>
              <p:tags r:id="rId5"/>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Children &lt; 18 </a:t>
            </a:r>
            <a:endParaRPr lang="en-US" sz="2400" dirty="0">
              <a:solidFill>
                <a:schemeClr val="bg1"/>
              </a:solidFill>
              <a:latin typeface="Franklin Gothic Demi" panose="020B0703020102020204" pitchFamily="34" charset="0"/>
            </a:endParaRPr>
          </a:p>
        </p:txBody>
      </p:sp>
      <p:graphicFrame>
        <p:nvGraphicFramePr>
          <p:cNvPr id="5" name="Chart 4">
            <a:extLst>
              <a:ext uri="{FF2B5EF4-FFF2-40B4-BE49-F238E27FC236}">
                <a16:creationId xmlns:a16="http://schemas.microsoft.com/office/drawing/2014/main" id="{80A8053F-0BCD-42C8-93C1-CD035916B3DC}"/>
              </a:ext>
            </a:extLst>
          </p:cNvPr>
          <p:cNvGraphicFramePr/>
          <p:nvPr>
            <p:custDataLst>
              <p:tags r:id="rId6"/>
            </p:custDataLst>
            <p:extLst>
              <p:ext uri="{D42A27DB-BD31-4B8C-83A1-F6EECF244321}">
                <p14:modId xmlns:p14="http://schemas.microsoft.com/office/powerpoint/2010/main" val="2870478814"/>
              </p:ext>
            </p:extLst>
          </p:nvPr>
        </p:nvGraphicFramePr>
        <p:xfrm>
          <a:off x="3487189" y="610982"/>
          <a:ext cx="8128000" cy="5183032"/>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28294983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0D89510-F281-4702-B2C2-1FC6A92D9DC9}"/>
              </a:ext>
            </a:extLst>
          </p:cNvPr>
          <p:cNvSpPr txBox="1"/>
          <p:nvPr>
            <p:custDataLst>
              <p:tags r:id="rId1"/>
            </p:custDataLst>
          </p:nvPr>
        </p:nvSpPr>
        <p:spPr>
          <a:xfrm>
            <a:off x="9377737" y="4083977"/>
            <a:ext cx="275627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1.14: Children (%) in single-parent households, over time, in county</a:t>
            </a:r>
            <a:endParaRPr lang="en-US" sz="1400" spc="-50" dirty="0"/>
          </a:p>
        </p:txBody>
      </p:sp>
      <p:sp>
        <p:nvSpPr>
          <p:cNvPr id="3" name="TextBox 2">
            <a:extLst>
              <a:ext uri="{FF2B5EF4-FFF2-40B4-BE49-F238E27FC236}">
                <a16:creationId xmlns:a16="http://schemas.microsoft.com/office/drawing/2014/main" id="{FA600F96-B4BF-44FD-9917-82FF815E2CA1}"/>
              </a:ext>
            </a:extLst>
          </p:cNvPr>
          <p:cNvSpPr txBox="1"/>
          <p:nvPr>
            <p:custDataLst>
              <p:tags r:id="rId2"/>
            </p:custDataLst>
          </p:nvPr>
        </p:nvSpPr>
        <p:spPr>
          <a:xfrm>
            <a:off x="9377737" y="4561032"/>
            <a:ext cx="2673850" cy="369332"/>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County Health Rankings and Roadmaps, Children in Single-parent households, 2020-2024</a:t>
            </a:r>
            <a:endParaRPr lang="en-US" sz="800" dirty="0"/>
          </a:p>
        </p:txBody>
      </p:sp>
      <p:graphicFrame>
        <p:nvGraphicFramePr>
          <p:cNvPr id="4" name="Chart 3">
            <a:extLst>
              <a:ext uri="{FF2B5EF4-FFF2-40B4-BE49-F238E27FC236}">
                <a16:creationId xmlns:a16="http://schemas.microsoft.com/office/drawing/2014/main" id="{94F4506F-17AD-425C-84E3-2A1935DBDD51}"/>
              </a:ext>
            </a:extLst>
          </p:cNvPr>
          <p:cNvGraphicFramePr/>
          <p:nvPr>
            <p:custDataLst>
              <p:tags r:id="rId3"/>
            </p:custDataLst>
            <p:extLst>
              <p:ext uri="{D42A27DB-BD31-4B8C-83A1-F6EECF244321}">
                <p14:modId xmlns:p14="http://schemas.microsoft.com/office/powerpoint/2010/main" val="3201684363"/>
              </p:ext>
            </p:extLst>
          </p:nvPr>
        </p:nvGraphicFramePr>
        <p:xfrm>
          <a:off x="9257150" y="4885946"/>
          <a:ext cx="2688404" cy="1973802"/>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5" name="Chart 4">
            <a:extLst>
              <a:ext uri="{FF2B5EF4-FFF2-40B4-BE49-F238E27FC236}">
                <a16:creationId xmlns:a16="http://schemas.microsoft.com/office/drawing/2014/main" id="{969C220A-261C-4CE0-99C9-6E9FA736C751}"/>
              </a:ext>
            </a:extLst>
          </p:cNvPr>
          <p:cNvGraphicFramePr/>
          <p:nvPr>
            <p:custDataLst>
              <p:tags r:id="rId4"/>
            </p:custDataLst>
            <p:extLst>
              <p:ext uri="{D42A27DB-BD31-4B8C-83A1-F6EECF244321}">
                <p14:modId xmlns:p14="http://schemas.microsoft.com/office/powerpoint/2010/main" val="3128632907"/>
              </p:ext>
            </p:extLst>
          </p:nvPr>
        </p:nvGraphicFramePr>
        <p:xfrm>
          <a:off x="3478078" y="581799"/>
          <a:ext cx="7844043" cy="6161901"/>
        </p:xfrm>
        <a:graphic>
          <a:graphicData uri="http://schemas.openxmlformats.org/drawingml/2006/chart">
            <c:chart xmlns:c="http://schemas.openxmlformats.org/drawingml/2006/chart" xmlns:r="http://schemas.openxmlformats.org/officeDocument/2006/relationships" r:id="rId12"/>
          </a:graphicData>
        </a:graphic>
      </p:graphicFrame>
      <p:sp>
        <p:nvSpPr>
          <p:cNvPr id="6" name="TextBox 5">
            <a:extLst>
              <a:ext uri="{FF2B5EF4-FFF2-40B4-BE49-F238E27FC236}">
                <a16:creationId xmlns:a16="http://schemas.microsoft.com/office/drawing/2014/main" id="{20D89510-F281-4702-B2C2-1FC6A92D9DC9}"/>
              </a:ext>
            </a:extLst>
          </p:cNvPr>
          <p:cNvSpPr txBox="1"/>
          <p:nvPr>
            <p:custDataLst>
              <p:tags r:id="rId5"/>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1.13: Children (%) in single-parent households (by county)</a:t>
            </a:r>
            <a:endParaRPr lang="en-US" sz="2000" spc="-50" dirty="0"/>
          </a:p>
        </p:txBody>
      </p:sp>
      <p:sp>
        <p:nvSpPr>
          <p:cNvPr id="7" name="TextBox 6">
            <a:extLst>
              <a:ext uri="{FF2B5EF4-FFF2-40B4-BE49-F238E27FC236}">
                <a16:creationId xmlns:a16="http://schemas.microsoft.com/office/drawing/2014/main" id="{FA600F96-B4BF-44FD-9917-82FF815E2CA1}"/>
              </a:ext>
            </a:extLst>
          </p:cNvPr>
          <p:cNvSpPr txBox="1"/>
          <p:nvPr>
            <p:custDataLst>
              <p:tags r:id="rId6"/>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County Health Rankings and Roadmaps, Children in Single-parent households, 2024</a:t>
            </a:r>
            <a:endParaRPr lang="en-US" sz="1100" dirty="0"/>
          </a:p>
        </p:txBody>
      </p:sp>
      <p:sp>
        <p:nvSpPr>
          <p:cNvPr id="8" name="TextBox 7">
            <a:extLst>
              <a:ext uri="{FF2B5EF4-FFF2-40B4-BE49-F238E27FC236}">
                <a16:creationId xmlns:a16="http://schemas.microsoft.com/office/drawing/2014/main" id="{E5A1D6BD-6CA3-4B87-AC23-7CE1B211B478}"/>
              </a:ext>
            </a:extLst>
          </p:cNvPr>
          <p:cNvSpPr txBox="1"/>
          <p:nvPr>
            <p:custDataLst>
              <p:tags r:id="rId7"/>
            </p:custDataLst>
          </p:nvPr>
        </p:nvSpPr>
        <p:spPr>
          <a:xfrm>
            <a:off x="0" y="2667000"/>
            <a:ext cx="3124200" cy="646331"/>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9" name="TextBox 8">
            <a:extLst>
              <a:ext uri="{FF2B5EF4-FFF2-40B4-BE49-F238E27FC236}">
                <a16:creationId xmlns:a16="http://schemas.microsoft.com/office/drawing/2014/main" id="{D87FF5FE-4FD5-45B3-90E1-56233F98AE0B}"/>
              </a:ext>
            </a:extLst>
          </p:cNvPr>
          <p:cNvSpPr txBox="1"/>
          <p:nvPr>
            <p:custDataLst>
              <p:tags r:id="rId8"/>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Children &lt; 18 </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71564954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78398934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3C6B64-C1D0-4D7F-9C20-420176EC5D9D}"/>
              </a:ext>
            </a:extLst>
          </p:cNvPr>
          <p:cNvSpPr txBox="1">
            <a:spLocks/>
          </p:cNvSpPr>
          <p:nvPr>
            <p:custDataLst>
              <p:tags r:id="rId1"/>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Economics</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8767D51-245A-4A68-B2AB-5C16354BFBAC}"/>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2.1: Monthly cost of living budget ($), in county</a:t>
            </a:r>
            <a:endParaRPr lang="en-US" sz="2000" spc="-50" dirty="0"/>
          </a:p>
        </p:txBody>
      </p:sp>
      <p:sp>
        <p:nvSpPr>
          <p:cNvPr id="4" name="TextBox 3">
            <a:extLst>
              <a:ext uri="{FF2B5EF4-FFF2-40B4-BE49-F238E27FC236}">
                <a16:creationId xmlns:a16="http://schemas.microsoft.com/office/drawing/2014/main" id="{4A0F956A-D376-402D-A72E-EB05CF05E727}"/>
              </a:ext>
            </a:extLst>
          </p:cNvPr>
          <p:cNvSpPr txBox="1"/>
          <p:nvPr>
            <p:custDataLst>
              <p:tags r:id="rId3"/>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Economic Policy Institute, 2024</a:t>
            </a:r>
            <a:endParaRPr lang="en-US" sz="1200" dirty="0"/>
          </a:p>
        </p:txBody>
      </p:sp>
      <p:sp>
        <p:nvSpPr>
          <p:cNvPr id="5" name="TextBox 4">
            <a:extLst>
              <a:ext uri="{FF2B5EF4-FFF2-40B4-BE49-F238E27FC236}">
                <a16:creationId xmlns:a16="http://schemas.microsoft.com/office/drawing/2014/main" id="{E55353FD-25E9-47CD-9D90-F5049F121EA9}"/>
              </a:ext>
            </a:extLst>
          </p:cNvPr>
          <p:cNvSpPr txBox="1"/>
          <p:nvPr>
            <p:custDataLst>
              <p:tags r:id="rId4"/>
            </p:custDataLst>
          </p:nvPr>
        </p:nvSpPr>
        <p:spPr>
          <a:xfrm>
            <a:off x="3562725" y="1197114"/>
            <a:ext cx="7867275" cy="707886"/>
          </a:xfrm>
          <a:prstGeom prst="rect">
            <a:avLst/>
          </a:prstGeom>
          <a:noFill/>
        </p:spPr>
        <p:txBody>
          <a:bodyPr wrap="square" rtlCol="0">
            <a:spAutoFit/>
          </a:bodyPr>
          <a:lstStyle/>
          <a:p>
            <a:pPr algn="ctr">
              <a:defRPr sz="1400" b="0" i="0" u="none" strike="noStrike" kern="1200" spc="0" baseline="0">
                <a:solidFill>
                  <a:prstClr val="black"/>
                </a:solidFill>
                <a:latin typeface="Franklin Gothic Medium" panose="020B0603020102020204" pitchFamily="34" charset="0"/>
                <a:ea typeface="+mn-ea"/>
                <a:cs typeface="+mn-cs"/>
              </a:defRPr>
            </a:pPr>
            <a:r>
              <a:rPr lang="en-US" sz="2000">
                <a:latin typeface="Franklin Gothic Medium"/>
                <a:cs typeface="Calibri"/>
              </a:rPr>
              <a:t>The Economic Policy Institute divides the family cost of living budget into these seven components</a:t>
            </a:r>
            <a:endParaRPr lang="en-US" sz="2000" dirty="0"/>
          </a:p>
        </p:txBody>
      </p:sp>
      <p:sp>
        <p:nvSpPr>
          <p:cNvPr id="6" name="TextBox 5">
            <a:extLst>
              <a:ext uri="{FF2B5EF4-FFF2-40B4-BE49-F238E27FC236}">
                <a16:creationId xmlns:a16="http://schemas.microsoft.com/office/drawing/2014/main" id="{BAA5C187-1944-4103-8369-D7EBDC90705C}"/>
              </a:ext>
            </a:extLst>
          </p:cNvPr>
          <p:cNvSpPr txBox="1"/>
          <p:nvPr>
            <p:custDataLst>
              <p:tags r:id="rId5"/>
            </p:custDataLst>
          </p:nvPr>
        </p:nvSpPr>
        <p:spPr>
          <a:xfrm>
            <a:off x="3124200" y="6225134"/>
            <a:ext cx="9067800" cy="632866"/>
          </a:xfrm>
          <a:prstGeom prst="rect">
            <a:avLst/>
          </a:prstGeom>
          <a:noFill/>
        </p:spPr>
        <p:txBody>
          <a:bodyPr wrap="square" rtlCol="0" anchor="ctr" anchorCtr="0">
            <a:noAutofit/>
          </a:bodyPr>
          <a:lstStyle/>
          <a:p>
            <a:pPr algn="just"/>
            <a:r>
              <a:rPr lang="en-US" sz="1000">
                <a:latin typeface="Franklin Gothic Book" panose="020B0503020102020204" pitchFamily="34" charset="0"/>
              </a:rPr>
              <a:t>March 2022 estimate (in 2020 dollars) for a two parent, two child family to attain a “modest yet adequate standard of living”. Estimates include costs associated with 7 components: housing, food, childcare, transportation, health care, “other necessities” and taxes.</a:t>
            </a:r>
            <a:endParaRPr lang="en-US" sz="1000" dirty="0">
              <a:latin typeface="Franklin Gothic Book" panose="020B0503020102020204" pitchFamily="34" charset="0"/>
            </a:endParaRPr>
          </a:p>
        </p:txBody>
      </p:sp>
      <p:graphicFrame>
        <p:nvGraphicFramePr>
          <p:cNvPr id="9" name="Chart 8">
            <a:extLst>
              <a:ext uri="{FF2B5EF4-FFF2-40B4-BE49-F238E27FC236}">
                <a16:creationId xmlns:a16="http://schemas.microsoft.com/office/drawing/2014/main" id="{341D5D88-5EF1-4FD0-A0E2-7387675ACA71}"/>
              </a:ext>
            </a:extLst>
          </p:cNvPr>
          <p:cNvGraphicFramePr/>
          <p:nvPr>
            <p:custDataLst>
              <p:tags r:id="rId6"/>
            </p:custDataLst>
            <p:extLst>
              <p:ext uri="{D42A27DB-BD31-4B8C-83A1-F6EECF244321}">
                <p14:modId xmlns:p14="http://schemas.microsoft.com/office/powerpoint/2010/main" val="3751552673"/>
              </p:ext>
            </p:extLst>
          </p:nvPr>
        </p:nvGraphicFramePr>
        <p:xfrm>
          <a:off x="4572000" y="1752600"/>
          <a:ext cx="6324600" cy="4385733"/>
        </p:xfrm>
        <a:graphic>
          <a:graphicData uri="http://schemas.openxmlformats.org/drawingml/2006/chart">
            <c:chart xmlns:c="http://schemas.openxmlformats.org/drawingml/2006/chart" xmlns:r="http://schemas.openxmlformats.org/officeDocument/2006/relationships" r:id="rId10"/>
          </a:graphicData>
        </a:graphic>
      </p:graphicFrame>
      <p:sp>
        <p:nvSpPr>
          <p:cNvPr id="10" name="Title 1">
            <a:extLst>
              <a:ext uri="{FF2B5EF4-FFF2-40B4-BE49-F238E27FC236}">
                <a16:creationId xmlns:a16="http://schemas.microsoft.com/office/drawing/2014/main" id="{983C6B64-C1D0-4D7F-9C20-420176EC5D9D}"/>
              </a:ext>
            </a:extLst>
          </p:cNvPr>
          <p:cNvSpPr txBox="1">
            <a:spLocks/>
          </p:cNvSpPr>
          <p:nvPr>
            <p:custDataLst>
              <p:tags r:id="rId7"/>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a:solidFill>
                  <a:schemeClr val="bg1"/>
                </a:solidFill>
                <a:latin typeface="Franklin Gothic Demi" panose="020B0703020102020204" pitchFamily="34" charset="0"/>
              </a:rPr>
              <a:t>Cost of Living</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405811480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8767D51-245A-4A68-B2AB-5C16354BFBAC}"/>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2.2: Annual cost of living estimates ($) in NJ (by county)</a:t>
            </a:r>
            <a:endParaRPr lang="en-US" sz="2000" spc="-50" dirty="0"/>
          </a:p>
        </p:txBody>
      </p:sp>
      <p:sp>
        <p:nvSpPr>
          <p:cNvPr id="4" name="TextBox 3">
            <a:extLst>
              <a:ext uri="{FF2B5EF4-FFF2-40B4-BE49-F238E27FC236}">
                <a16:creationId xmlns:a16="http://schemas.microsoft.com/office/drawing/2014/main" id="{4A0F956A-D376-402D-A72E-EB05CF05E727}"/>
              </a:ext>
            </a:extLst>
          </p:cNvPr>
          <p:cNvSpPr txBox="1"/>
          <p:nvPr>
            <p:custDataLst>
              <p:tags r:id="rId2"/>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Economic Policy Institute, 2024</a:t>
            </a:r>
            <a:endParaRPr lang="en-US" sz="1200" dirty="0"/>
          </a:p>
        </p:txBody>
      </p:sp>
      <p:sp>
        <p:nvSpPr>
          <p:cNvPr id="6" name="TextBox 5">
            <a:extLst>
              <a:ext uri="{FF2B5EF4-FFF2-40B4-BE49-F238E27FC236}">
                <a16:creationId xmlns:a16="http://schemas.microsoft.com/office/drawing/2014/main" id="{BAA5C187-1944-4103-8369-D7EBDC90705C}"/>
              </a:ext>
            </a:extLst>
          </p:cNvPr>
          <p:cNvSpPr txBox="1"/>
          <p:nvPr>
            <p:custDataLst>
              <p:tags r:id="rId3"/>
            </p:custDataLst>
          </p:nvPr>
        </p:nvSpPr>
        <p:spPr>
          <a:xfrm>
            <a:off x="3098901" y="6383785"/>
            <a:ext cx="9067800" cy="400110"/>
          </a:xfrm>
          <a:prstGeom prst="rect">
            <a:avLst/>
          </a:prstGeom>
          <a:noFill/>
        </p:spPr>
        <p:txBody>
          <a:bodyPr wrap="square" rtlCol="0" anchor="ctr" anchorCtr="0">
            <a:noAutofit/>
          </a:bodyPr>
          <a:lstStyle/>
          <a:p>
            <a:pPr algn="just"/>
            <a:r>
              <a:rPr lang="en-US" sz="1000">
                <a:latin typeface="Franklin Gothic Book" panose="020B0503020102020204" pitchFamily="34" charset="0"/>
              </a:rPr>
              <a:t>March 2022 estimate (in 2020 dollars) for a two parent, two child family to attain a “modest yet adequate standard of living”. Estimates include costs associated with 7 components: housing, food, childcare, transportation, health care, “other necessities” and taxes.</a:t>
            </a:r>
            <a:endParaRPr lang="en-US" sz="1000" dirty="0">
              <a:latin typeface="Franklin Gothic Book" panose="020B0503020102020204" pitchFamily="34" charset="0"/>
            </a:endParaRPr>
          </a:p>
        </p:txBody>
      </p:sp>
      <p:graphicFrame>
        <p:nvGraphicFramePr>
          <p:cNvPr id="9" name="Chart 8"/>
          <p:cNvGraphicFramePr/>
          <p:nvPr>
            <p:custDataLst>
              <p:tags r:id="rId4"/>
            </p:custDataLst>
            <p:extLst>
              <p:ext uri="{D42A27DB-BD31-4B8C-83A1-F6EECF244321}">
                <p14:modId xmlns:p14="http://schemas.microsoft.com/office/powerpoint/2010/main" val="1545615993"/>
              </p:ext>
            </p:extLst>
          </p:nvPr>
        </p:nvGraphicFramePr>
        <p:xfrm>
          <a:off x="3396875" y="711113"/>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7" name="Title 1">
            <a:extLst>
              <a:ext uri="{FF2B5EF4-FFF2-40B4-BE49-F238E27FC236}">
                <a16:creationId xmlns:a16="http://schemas.microsoft.com/office/drawing/2014/main" id="{983C6B64-C1D0-4D7F-9C20-420176EC5D9D}"/>
              </a:ext>
            </a:extLst>
          </p:cNvPr>
          <p:cNvSpPr txBox="1">
            <a:spLocks/>
          </p:cNvSpPr>
          <p:nvPr>
            <p:custDataLst>
              <p:tags r:id="rId5"/>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Economics</a:t>
            </a:r>
            <a:endParaRPr lang="en-US" spc="-200" dirty="0">
              <a:solidFill>
                <a:schemeClr val="bg1"/>
              </a:solidFill>
              <a:latin typeface="Franklin Gothic Demi" panose="020B0703020102020204" pitchFamily="34" charset="0"/>
            </a:endParaRPr>
          </a:p>
        </p:txBody>
      </p:sp>
      <p:sp>
        <p:nvSpPr>
          <p:cNvPr id="8" name="Title 1">
            <a:extLst>
              <a:ext uri="{FF2B5EF4-FFF2-40B4-BE49-F238E27FC236}">
                <a16:creationId xmlns:a16="http://schemas.microsoft.com/office/drawing/2014/main" id="{983C6B64-C1D0-4D7F-9C20-420176EC5D9D}"/>
              </a:ext>
            </a:extLst>
          </p:cNvPr>
          <p:cNvSpPr txBox="1">
            <a:spLocks/>
          </p:cNvSpPr>
          <p:nvPr>
            <p:custDataLst>
              <p:tags r:id="rId6"/>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a:solidFill>
                  <a:schemeClr val="bg1"/>
                </a:solidFill>
                <a:latin typeface="Franklin Gothic Demi" panose="020B0703020102020204" pitchFamily="34" charset="0"/>
              </a:rPr>
              <a:t>Cost of Living</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92473596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E5AC2AA-A4D0-4DA0-A964-6950A77A0FE9}"/>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2.3: Median household income ($) in NJ (by county)</a:t>
            </a:r>
            <a:endParaRPr lang="en-US" sz="2000" spc="-50" dirty="0"/>
          </a:p>
        </p:txBody>
      </p:sp>
      <p:sp>
        <p:nvSpPr>
          <p:cNvPr id="4" name="TextBox 3">
            <a:extLst>
              <a:ext uri="{FF2B5EF4-FFF2-40B4-BE49-F238E27FC236}">
                <a16:creationId xmlns:a16="http://schemas.microsoft.com/office/drawing/2014/main" id="{F657EBA3-AB38-4134-B791-174BB4790C82}"/>
              </a:ext>
            </a:extLst>
          </p:cNvPr>
          <p:cNvSpPr txBox="1"/>
          <p:nvPr>
            <p:custDataLst>
              <p:tags r:id="rId2"/>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1-yr American Community Survey estimates, 2023 inflation adjusted dollars</a:t>
            </a:r>
            <a:endParaRPr lang="en-US" sz="1200" dirty="0"/>
          </a:p>
        </p:txBody>
      </p:sp>
      <p:sp>
        <p:nvSpPr>
          <p:cNvPr id="5" name="TextBox 4">
            <a:extLst>
              <a:ext uri="{FF2B5EF4-FFF2-40B4-BE49-F238E27FC236}">
                <a16:creationId xmlns:a16="http://schemas.microsoft.com/office/drawing/2014/main" id="{A5FA234A-08BF-4515-94E5-36823B8C58F4}"/>
              </a:ext>
            </a:extLst>
          </p:cNvPr>
          <p:cNvSpPr txBox="1"/>
          <p:nvPr>
            <p:custDataLst>
              <p:tags r:id="rId3"/>
            </p:custDataLst>
          </p:nvPr>
        </p:nvSpPr>
        <p:spPr>
          <a:xfrm>
            <a:off x="3147848" y="6177405"/>
            <a:ext cx="9067800" cy="579120"/>
          </a:xfrm>
          <a:prstGeom prst="rect">
            <a:avLst/>
          </a:prstGeom>
          <a:noFill/>
        </p:spPr>
        <p:txBody>
          <a:bodyPr wrap="square" rtlCol="0" anchor="ctr" anchorCtr="0">
            <a:noAutofit/>
          </a:bodyPr>
          <a:lstStyle/>
          <a:p>
            <a:pPr algn="just"/>
            <a:r>
              <a:rPr lang="en-US" sz="1000">
                <a:latin typeface="Franklin Gothic Book" panose="020B0503020102020204" pitchFamily="34" charset="0"/>
              </a:rPr>
              <a:t>Median Household Income. This figure includes the income of the householder and all other individuals 15 years old and over in a household, whether they are related or not. The median is the middle of all incomes, meaning that exactly half of all people earn more and half earn less. This is a more accurate measurement than average household income, as averages can be skewed by only a few incredibly high earners</a:t>
            </a:r>
          </a:p>
          <a:p>
            <a:pPr algn="just"/>
            <a:endParaRPr lang="en-US" sz="1000" dirty="0">
              <a:latin typeface="Franklin Gothic Book" panose="020B0503020102020204" pitchFamily="34" charset="0"/>
            </a:endParaRPr>
          </a:p>
        </p:txBody>
      </p:sp>
      <p:sp>
        <p:nvSpPr>
          <p:cNvPr id="6" name="TextBox 5">
            <a:extLst>
              <a:ext uri="{FF2B5EF4-FFF2-40B4-BE49-F238E27FC236}">
                <a16:creationId xmlns:a16="http://schemas.microsoft.com/office/drawing/2014/main" id="{B5CEA87E-4FCD-470A-957C-3E457E539B42}"/>
              </a:ext>
            </a:extLst>
          </p:cNvPr>
          <p:cNvSpPr txBox="1"/>
          <p:nvPr>
            <p:custDataLst>
              <p:tags r:id="rId4"/>
            </p:custDataLst>
          </p:nvPr>
        </p:nvSpPr>
        <p:spPr>
          <a:xfrm>
            <a:off x="8737840" y="3288074"/>
            <a:ext cx="3392432"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2.4: Median household income ($) over time, in county </a:t>
            </a:r>
            <a:endParaRPr lang="en-US" sz="1400" spc="-50" dirty="0"/>
          </a:p>
        </p:txBody>
      </p:sp>
      <p:sp>
        <p:nvSpPr>
          <p:cNvPr id="7" name="TextBox 6">
            <a:extLst>
              <a:ext uri="{FF2B5EF4-FFF2-40B4-BE49-F238E27FC236}">
                <a16:creationId xmlns:a16="http://schemas.microsoft.com/office/drawing/2014/main" id="{8D99D7C5-3E23-440D-BF67-8652DDC1B075}"/>
              </a:ext>
            </a:extLst>
          </p:cNvPr>
          <p:cNvSpPr txBox="1"/>
          <p:nvPr>
            <p:custDataLst>
              <p:tags r:id="rId5"/>
            </p:custDataLst>
          </p:nvPr>
        </p:nvSpPr>
        <p:spPr>
          <a:xfrm>
            <a:off x="8781919" y="3750963"/>
            <a:ext cx="3089071" cy="369332"/>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1-yr American Community Survey estimates, 2019-2023 inflation adjusted dollars</a:t>
            </a:r>
            <a:endParaRPr lang="en-US" sz="900" dirty="0"/>
          </a:p>
        </p:txBody>
      </p:sp>
      <p:graphicFrame>
        <p:nvGraphicFramePr>
          <p:cNvPr id="10" name="Chart 9">
            <a:extLst>
              <a:ext uri="{FF2B5EF4-FFF2-40B4-BE49-F238E27FC236}">
                <a16:creationId xmlns:a16="http://schemas.microsoft.com/office/drawing/2014/main" id="{C55691D5-74E6-4B02-A164-EF4C1C89FEA3}"/>
              </a:ext>
            </a:extLst>
          </p:cNvPr>
          <p:cNvGraphicFramePr/>
          <p:nvPr>
            <p:custDataLst>
              <p:tags r:id="rId6"/>
            </p:custDataLst>
            <p:extLst>
              <p:ext uri="{D42A27DB-BD31-4B8C-83A1-F6EECF244321}">
                <p14:modId xmlns:p14="http://schemas.microsoft.com/office/powerpoint/2010/main" val="3363716056"/>
              </p:ext>
            </p:extLst>
          </p:nvPr>
        </p:nvGraphicFramePr>
        <p:xfrm>
          <a:off x="8781918" y="4114852"/>
          <a:ext cx="2936672" cy="1691640"/>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3" name="Chart 12">
            <a:extLst>
              <a:ext uri="{FF2B5EF4-FFF2-40B4-BE49-F238E27FC236}">
                <a16:creationId xmlns:a16="http://schemas.microsoft.com/office/drawing/2014/main" id="{D5FEE7DF-038D-46AC-82B9-BB5D48D075E3}"/>
              </a:ext>
            </a:extLst>
          </p:cNvPr>
          <p:cNvGraphicFramePr/>
          <p:nvPr>
            <p:custDataLst>
              <p:tags r:id="rId7"/>
            </p:custDataLst>
            <p:extLst>
              <p:ext uri="{D42A27DB-BD31-4B8C-83A1-F6EECF244321}">
                <p14:modId xmlns:p14="http://schemas.microsoft.com/office/powerpoint/2010/main" val="248576138"/>
              </p:ext>
            </p:extLst>
          </p:nvPr>
        </p:nvGraphicFramePr>
        <p:xfrm>
          <a:off x="3161481" y="609600"/>
          <a:ext cx="5636647" cy="5334000"/>
        </p:xfrm>
        <a:graphic>
          <a:graphicData uri="http://schemas.openxmlformats.org/drawingml/2006/chart">
            <c:chart xmlns:c="http://schemas.openxmlformats.org/drawingml/2006/chart" xmlns:r="http://schemas.openxmlformats.org/officeDocument/2006/relationships" r:id="rId14"/>
          </a:graphicData>
        </a:graphic>
      </p:graphicFrame>
      <p:sp>
        <p:nvSpPr>
          <p:cNvPr id="11" name="Title 1">
            <a:extLst>
              <a:ext uri="{FF2B5EF4-FFF2-40B4-BE49-F238E27FC236}">
                <a16:creationId xmlns:a16="http://schemas.microsoft.com/office/drawing/2014/main" id="{983C6B64-C1D0-4D7F-9C20-420176EC5D9D}"/>
              </a:ext>
            </a:extLst>
          </p:cNvPr>
          <p:cNvSpPr txBox="1">
            <a:spLocks/>
          </p:cNvSpPr>
          <p:nvPr>
            <p:custDataLst>
              <p:tags r:id="rId8"/>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Economics</a:t>
            </a:r>
            <a:endParaRPr lang="en-US" spc="-200" dirty="0">
              <a:solidFill>
                <a:schemeClr val="bg1"/>
              </a:solidFill>
              <a:latin typeface="Franklin Gothic Demi" panose="020B0703020102020204" pitchFamily="34" charset="0"/>
            </a:endParaRPr>
          </a:p>
        </p:txBody>
      </p:sp>
      <p:sp>
        <p:nvSpPr>
          <p:cNvPr id="12" name="Title 1">
            <a:extLst>
              <a:ext uri="{FF2B5EF4-FFF2-40B4-BE49-F238E27FC236}">
                <a16:creationId xmlns:a16="http://schemas.microsoft.com/office/drawing/2014/main" id="{983C6B64-C1D0-4D7F-9C20-420176EC5D9D}"/>
              </a:ext>
            </a:extLst>
          </p:cNvPr>
          <p:cNvSpPr txBox="1">
            <a:spLocks/>
          </p:cNvSpPr>
          <p:nvPr>
            <p:custDataLst>
              <p:tags r:id="rId9"/>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a:solidFill>
                  <a:schemeClr val="bg1"/>
                </a:solidFill>
                <a:latin typeface="Franklin Gothic Demi" panose="020B0703020102020204" pitchFamily="34" charset="0"/>
              </a:rPr>
              <a:t>Income</a:t>
            </a:r>
            <a:endParaRPr lang="en-US" sz="2400" spc="-200" dirty="0">
              <a:solidFill>
                <a:schemeClr val="bg1"/>
              </a:solidFill>
              <a:latin typeface="Franklin Gothic Demi" panose="020B0703020102020204" pitchFamily="34" charset="0"/>
            </a:endParaRPr>
          </a:p>
        </p:txBody>
      </p:sp>
      <p:sp>
        <p:nvSpPr>
          <p:cNvPr id="2" name="TextBox 1">
            <a:extLst>
              <a:ext uri="{FF2B5EF4-FFF2-40B4-BE49-F238E27FC236}">
                <a16:creationId xmlns:a16="http://schemas.microsoft.com/office/drawing/2014/main" id="{DAF1E5BB-CFF2-E379-3567-CCAC3A607D65}"/>
              </a:ext>
            </a:extLst>
          </p:cNvPr>
          <p:cNvSpPr txBox="1"/>
          <p:nvPr>
            <p:custDataLst>
              <p:tags r:id="rId10"/>
            </p:custDataLst>
          </p:nvPr>
        </p:nvSpPr>
        <p:spPr>
          <a:xfrm>
            <a:off x="3124200" y="6604073"/>
            <a:ext cx="6442208" cy="246221"/>
          </a:xfrm>
          <a:prstGeom prst="rect">
            <a:avLst/>
          </a:prstGeom>
          <a:noFill/>
        </p:spPr>
        <p:txBody>
          <a:bodyPr wrap="square" rtlCol="0">
            <a:spAutoFit/>
          </a:bodyPr>
          <a:lstStyle/>
          <a:p>
            <a:r>
              <a:rPr lang="en-US" sz="100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205184250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E1BA681-76A4-4419-9053-F8AC62612D41}"/>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2.5: Median household income ($) by municipality</a:t>
            </a:r>
            <a:endParaRPr lang="en-US" sz="2000" spc="-50" dirty="0"/>
          </a:p>
        </p:txBody>
      </p:sp>
      <p:sp>
        <p:nvSpPr>
          <p:cNvPr id="4" name="TextBox 3">
            <a:extLst>
              <a:ext uri="{FF2B5EF4-FFF2-40B4-BE49-F238E27FC236}">
                <a16:creationId xmlns:a16="http://schemas.microsoft.com/office/drawing/2014/main" id="{A0139384-F8FD-4C14-BA4A-B1A2BC8D8CA8}"/>
              </a:ext>
            </a:extLst>
          </p:cNvPr>
          <p:cNvSpPr txBox="1"/>
          <p:nvPr>
            <p:custDataLst>
              <p:tags r:id="rId2"/>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5-yr American Community Survey estimates, income in past 12 months, 2023 inflation adjusted dollars</a:t>
            </a:r>
            <a:endParaRPr lang="en-US" sz="1200" dirty="0"/>
          </a:p>
        </p:txBody>
      </p:sp>
      <p:sp>
        <p:nvSpPr>
          <p:cNvPr id="5" name="TextBox 4">
            <a:extLst>
              <a:ext uri="{FF2B5EF4-FFF2-40B4-BE49-F238E27FC236}">
                <a16:creationId xmlns:a16="http://schemas.microsoft.com/office/drawing/2014/main" id="{83798050-8880-439A-BBDA-F29A4C4C84D3}"/>
              </a:ext>
            </a:extLst>
          </p:cNvPr>
          <p:cNvSpPr txBox="1"/>
          <p:nvPr>
            <p:custDataLst>
              <p:tags r:id="rId3"/>
            </p:custDataLst>
          </p:nvPr>
        </p:nvSpPr>
        <p:spPr>
          <a:xfrm>
            <a:off x="3124200" y="6081242"/>
            <a:ext cx="9067800" cy="776758"/>
          </a:xfrm>
          <a:prstGeom prst="rect">
            <a:avLst/>
          </a:prstGeom>
          <a:noFill/>
        </p:spPr>
        <p:txBody>
          <a:bodyPr wrap="square" rtlCol="0" anchor="ctr" anchorCtr="0">
            <a:noAutofit/>
          </a:bodyPr>
          <a:lstStyle/>
          <a:p>
            <a:pPr algn="just"/>
            <a:r>
              <a:rPr lang="en-US" sz="1000">
                <a:latin typeface="Franklin Gothic Book"/>
              </a:rPr>
              <a:t>Note: The municipalities with the lowest median income are displayed (up to 10 municipalities). </a:t>
            </a:r>
          </a:p>
          <a:p>
            <a:pPr algn="just"/>
            <a:r>
              <a:rPr lang="en-US" sz="1000">
                <a:latin typeface="Franklin Gothic Book"/>
              </a:rPr>
              <a:t>Median Household Income. This figure includes the income of the householder and all other individuals 15 years old and over in a household, whether they are related or not. The median is the middle of all incomes, meaning that exactly half of all people earn more and half earn less. This is a more accurate measurement than average household income, as averages can be skewed by only a few incredibly high earners</a:t>
            </a:r>
          </a:p>
          <a:p>
            <a:pPr algn="just"/>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C8CDEEDC-84CA-45AB-98DD-D1CA56414C02}"/>
              </a:ext>
            </a:extLst>
          </p:cNvPr>
          <p:cNvGraphicFramePr/>
          <p:nvPr>
            <p:custDataLst>
              <p:tags r:id="rId4"/>
            </p:custDataLst>
            <p:extLst>
              <p:ext uri="{D42A27DB-BD31-4B8C-83A1-F6EECF244321}">
                <p14:modId xmlns:p14="http://schemas.microsoft.com/office/powerpoint/2010/main" val="2594410494"/>
              </p:ext>
            </p:extLst>
          </p:nvPr>
        </p:nvGraphicFramePr>
        <p:xfrm>
          <a:off x="3124200" y="581799"/>
          <a:ext cx="9017201" cy="5317754"/>
        </p:xfrm>
        <a:graphic>
          <a:graphicData uri="http://schemas.openxmlformats.org/drawingml/2006/chart">
            <c:chart xmlns:c="http://schemas.openxmlformats.org/drawingml/2006/chart" xmlns:r="http://schemas.openxmlformats.org/officeDocument/2006/relationships" r:id="rId9"/>
          </a:graphicData>
        </a:graphic>
      </p:graphicFrame>
      <p:sp>
        <p:nvSpPr>
          <p:cNvPr id="7" name="Title 1">
            <a:extLst>
              <a:ext uri="{FF2B5EF4-FFF2-40B4-BE49-F238E27FC236}">
                <a16:creationId xmlns:a16="http://schemas.microsoft.com/office/drawing/2014/main" id="{983C6B64-C1D0-4D7F-9C20-420176EC5D9D}"/>
              </a:ext>
            </a:extLst>
          </p:cNvPr>
          <p:cNvSpPr txBox="1">
            <a:spLocks/>
          </p:cNvSpPr>
          <p:nvPr>
            <p:custDataLst>
              <p:tags r:id="rId5"/>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Economics</a:t>
            </a:r>
            <a:endParaRPr lang="en-US" spc="-200" dirty="0">
              <a:solidFill>
                <a:schemeClr val="bg1"/>
              </a:solidFill>
              <a:latin typeface="Franklin Gothic Demi" panose="020B0703020102020204" pitchFamily="34" charset="0"/>
            </a:endParaRPr>
          </a:p>
        </p:txBody>
      </p:sp>
      <p:sp>
        <p:nvSpPr>
          <p:cNvPr id="9" name="Title 1">
            <a:extLst>
              <a:ext uri="{FF2B5EF4-FFF2-40B4-BE49-F238E27FC236}">
                <a16:creationId xmlns:a16="http://schemas.microsoft.com/office/drawing/2014/main" id="{983C6B64-C1D0-4D7F-9C20-420176EC5D9D}"/>
              </a:ext>
            </a:extLst>
          </p:cNvPr>
          <p:cNvSpPr txBox="1">
            <a:spLocks/>
          </p:cNvSpPr>
          <p:nvPr>
            <p:custDataLst>
              <p:tags r:id="rId6"/>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a:solidFill>
                  <a:schemeClr val="bg1"/>
                </a:solidFill>
                <a:latin typeface="Franklin Gothic Demi" panose="020B0703020102020204" pitchFamily="34" charset="0"/>
              </a:rPr>
              <a:t>Income</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48698094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901B8CF-A296-4E3F-94DC-8C39BACD68C5}"/>
              </a:ext>
            </a:extLst>
          </p:cNvPr>
          <p:cNvSpPr txBox="1"/>
          <p:nvPr>
            <p:custDataLst>
              <p:tags r:id="rId1"/>
            </p:custDataLst>
          </p:nvPr>
        </p:nvSpPr>
        <p:spPr>
          <a:xfrm>
            <a:off x="3124200" y="0"/>
            <a:ext cx="91696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2.6: NJ families (%) with children under the age of 18 living in poverty (by county)</a:t>
            </a:r>
            <a:endParaRPr lang="en-US" sz="2000" spc="-50" dirty="0"/>
          </a:p>
        </p:txBody>
      </p:sp>
      <p:sp>
        <p:nvSpPr>
          <p:cNvPr id="4" name="TextBox 3">
            <a:extLst>
              <a:ext uri="{FF2B5EF4-FFF2-40B4-BE49-F238E27FC236}">
                <a16:creationId xmlns:a16="http://schemas.microsoft.com/office/drawing/2014/main" id="{3BB82868-40C9-4602-8EAB-D0480DF64BD5}"/>
              </a:ext>
            </a:extLst>
          </p:cNvPr>
          <p:cNvSpPr txBox="1"/>
          <p:nvPr>
            <p:custDataLst>
              <p:tags r:id="rId2"/>
            </p:custDataLst>
          </p:nvPr>
        </p:nvSpPr>
        <p:spPr>
          <a:xfrm>
            <a:off x="3124200" y="394972"/>
            <a:ext cx="6442208" cy="276999"/>
          </a:xfrm>
          <a:prstGeom prst="rect">
            <a:avLst/>
          </a:prstGeom>
          <a:noFill/>
        </p:spPr>
        <p:txBody>
          <a:bodyPr wrap="square" rtlCol="0">
            <a:spAutoFit/>
          </a:bodyPr>
          <a:lstStyle/>
          <a:p>
            <a:r>
              <a:rPr lang="en-US" sz="1200">
                <a:latin typeface="Franklin Gothic Medium" panose="020B0603020102020204" pitchFamily="34" charset="0"/>
              </a:rPr>
              <a:t>Source: 1-yr American Community Survey, estimates 2023</a:t>
            </a:r>
            <a:endParaRPr lang="en-US" sz="1200" dirty="0">
              <a:latin typeface="Franklin Gothic Medium" panose="020B0603020102020204" pitchFamily="34" charset="0"/>
            </a:endParaRPr>
          </a:p>
        </p:txBody>
      </p:sp>
      <p:sp>
        <p:nvSpPr>
          <p:cNvPr id="5" name="TextBox 4">
            <a:extLst>
              <a:ext uri="{FF2B5EF4-FFF2-40B4-BE49-F238E27FC236}">
                <a16:creationId xmlns:a16="http://schemas.microsoft.com/office/drawing/2014/main" id="{06C3A3C0-1AF6-4A05-85BE-E9713651FAD4}"/>
              </a:ext>
            </a:extLst>
          </p:cNvPr>
          <p:cNvSpPr txBox="1"/>
          <p:nvPr>
            <p:custDataLst>
              <p:tags r:id="rId3"/>
            </p:custDataLst>
          </p:nvPr>
        </p:nvSpPr>
        <p:spPr>
          <a:xfrm>
            <a:off x="3147848" y="6226289"/>
            <a:ext cx="9067800" cy="457200"/>
          </a:xfrm>
          <a:prstGeom prst="rect">
            <a:avLst/>
          </a:prstGeom>
          <a:noFill/>
        </p:spPr>
        <p:txBody>
          <a:bodyPr wrap="square" rtlCol="0" anchor="ctr" anchorCtr="0">
            <a:noAutofit/>
          </a:bodyPr>
          <a:lstStyle/>
          <a:p>
            <a:pPr algn="just"/>
            <a:r>
              <a:rPr lang="en-US" sz="1000">
                <a:latin typeface="Franklin Gothic Book" panose="020B0503020102020204" pitchFamily="34" charset="0"/>
              </a:rPr>
              <a:t>Explanation. Families “living in poverty” earn an income below the threshold appropriate for that person’s family size and composition. Federal guidelines can be found at https://aspe.hhs.gov/poverty-guidelines</a:t>
            </a:r>
            <a:endParaRPr lang="en-US" sz="1000" dirty="0">
              <a:latin typeface="Franklin Gothic Book" panose="020B0503020102020204" pitchFamily="34" charset="0"/>
            </a:endParaRPr>
          </a:p>
        </p:txBody>
      </p:sp>
      <p:sp>
        <p:nvSpPr>
          <p:cNvPr id="6" name="TextBox 5">
            <a:extLst>
              <a:ext uri="{FF2B5EF4-FFF2-40B4-BE49-F238E27FC236}">
                <a16:creationId xmlns:a16="http://schemas.microsoft.com/office/drawing/2014/main" id="{1097EEE0-F631-4AE5-A488-8C3566FEDAFB}"/>
              </a:ext>
            </a:extLst>
          </p:cNvPr>
          <p:cNvSpPr txBox="1"/>
          <p:nvPr>
            <p:custDataLst>
              <p:tags r:id="rId4"/>
            </p:custDataLst>
          </p:nvPr>
        </p:nvSpPr>
        <p:spPr>
          <a:xfrm>
            <a:off x="8534400" y="4299304"/>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2.7: Families (%) with children under the age of 18 living in poverty over time, in county</a:t>
            </a:r>
            <a:endParaRPr lang="en-US" sz="1400" spc="-50" dirty="0"/>
          </a:p>
        </p:txBody>
      </p:sp>
      <p:sp>
        <p:nvSpPr>
          <p:cNvPr id="7" name="TextBox 6">
            <a:extLst>
              <a:ext uri="{FF2B5EF4-FFF2-40B4-BE49-F238E27FC236}">
                <a16:creationId xmlns:a16="http://schemas.microsoft.com/office/drawing/2014/main" id="{E6D917B4-E7F9-4F68-A243-32EBE6806CBA}"/>
              </a:ext>
            </a:extLst>
          </p:cNvPr>
          <p:cNvSpPr txBox="1"/>
          <p:nvPr>
            <p:custDataLst>
              <p:tags r:id="rId5"/>
            </p:custDataLst>
          </p:nvPr>
        </p:nvSpPr>
        <p:spPr>
          <a:xfrm>
            <a:off x="8534400" y="4769824"/>
            <a:ext cx="3657600" cy="230832"/>
          </a:xfrm>
          <a:prstGeom prst="rect">
            <a:avLst/>
          </a:prstGeom>
          <a:noFill/>
        </p:spPr>
        <p:txBody>
          <a:bodyPr wrap="square" rtlCol="0">
            <a:spAutoFit/>
          </a:bodyPr>
          <a:lstStyle/>
          <a:p>
            <a:r>
              <a:rPr lang="en-US" sz="900">
                <a:latin typeface="Franklin Gothic Medium" panose="020B0603020102020204" pitchFamily="34" charset="0"/>
              </a:rPr>
              <a:t>Source: 1-yr American Community Survey, estimates 2019-2023 </a:t>
            </a:r>
            <a:endParaRPr lang="en-US" sz="900" dirty="0">
              <a:latin typeface="Franklin Gothic Medium" panose="020B0603020102020204" pitchFamily="34" charset="0"/>
            </a:endParaRPr>
          </a:p>
        </p:txBody>
      </p:sp>
      <p:graphicFrame>
        <p:nvGraphicFramePr>
          <p:cNvPr id="10" name="Chart 9">
            <a:extLst>
              <a:ext uri="{FF2B5EF4-FFF2-40B4-BE49-F238E27FC236}">
                <a16:creationId xmlns:a16="http://schemas.microsoft.com/office/drawing/2014/main" id="{6BCCAD5D-DFE7-496B-A80E-91E44ECA0E0E}"/>
              </a:ext>
            </a:extLst>
          </p:cNvPr>
          <p:cNvGraphicFramePr/>
          <p:nvPr>
            <p:custDataLst>
              <p:tags r:id="rId6"/>
            </p:custDataLst>
            <p:extLst>
              <p:ext uri="{D42A27DB-BD31-4B8C-83A1-F6EECF244321}">
                <p14:modId xmlns:p14="http://schemas.microsoft.com/office/powerpoint/2010/main" val="191234005"/>
              </p:ext>
            </p:extLst>
          </p:nvPr>
        </p:nvGraphicFramePr>
        <p:xfrm>
          <a:off x="3150217" y="772412"/>
          <a:ext cx="7517783" cy="5346901"/>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3" name="Chart 12">
            <a:extLst>
              <a:ext uri="{FF2B5EF4-FFF2-40B4-BE49-F238E27FC236}">
                <a16:creationId xmlns:a16="http://schemas.microsoft.com/office/drawing/2014/main" id="{27E738E0-3DA0-4DDC-B335-FC3024CE241D}"/>
              </a:ext>
            </a:extLst>
          </p:cNvPr>
          <p:cNvGraphicFramePr/>
          <p:nvPr>
            <p:custDataLst>
              <p:tags r:id="rId7"/>
            </p:custDataLst>
            <p:extLst>
              <p:ext uri="{D42A27DB-BD31-4B8C-83A1-F6EECF244321}">
                <p14:modId xmlns:p14="http://schemas.microsoft.com/office/powerpoint/2010/main" val="3372509522"/>
              </p:ext>
            </p:extLst>
          </p:nvPr>
        </p:nvGraphicFramePr>
        <p:xfrm>
          <a:off x="8458200" y="4769824"/>
          <a:ext cx="3733800" cy="1520909"/>
        </p:xfrm>
        <a:graphic>
          <a:graphicData uri="http://schemas.openxmlformats.org/drawingml/2006/chart">
            <c:chart xmlns:c="http://schemas.openxmlformats.org/drawingml/2006/chart" xmlns:r="http://schemas.openxmlformats.org/officeDocument/2006/relationships" r:id="rId14"/>
          </a:graphicData>
        </a:graphic>
      </p:graphicFrame>
      <p:sp>
        <p:nvSpPr>
          <p:cNvPr id="11" name="Title 1">
            <a:extLst>
              <a:ext uri="{FF2B5EF4-FFF2-40B4-BE49-F238E27FC236}">
                <a16:creationId xmlns:a16="http://schemas.microsoft.com/office/drawing/2014/main" id="{983C6B64-C1D0-4D7F-9C20-420176EC5D9D}"/>
              </a:ext>
            </a:extLst>
          </p:cNvPr>
          <p:cNvSpPr txBox="1">
            <a:spLocks/>
          </p:cNvSpPr>
          <p:nvPr>
            <p:custDataLst>
              <p:tags r:id="rId8"/>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Economics</a:t>
            </a:r>
            <a:endParaRPr lang="en-US" spc="-200" dirty="0">
              <a:solidFill>
                <a:schemeClr val="bg1"/>
              </a:solidFill>
              <a:latin typeface="Franklin Gothic Demi" panose="020B0703020102020204" pitchFamily="34" charset="0"/>
            </a:endParaRPr>
          </a:p>
        </p:txBody>
      </p:sp>
      <p:sp>
        <p:nvSpPr>
          <p:cNvPr id="12" name="Title 1">
            <a:extLst>
              <a:ext uri="{FF2B5EF4-FFF2-40B4-BE49-F238E27FC236}">
                <a16:creationId xmlns:a16="http://schemas.microsoft.com/office/drawing/2014/main" id="{983C6B64-C1D0-4D7F-9C20-420176EC5D9D}"/>
              </a:ext>
            </a:extLst>
          </p:cNvPr>
          <p:cNvSpPr txBox="1">
            <a:spLocks/>
          </p:cNvSpPr>
          <p:nvPr>
            <p:custDataLst>
              <p:tags r:id="rId9"/>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a:solidFill>
                  <a:schemeClr val="bg1"/>
                </a:solidFill>
                <a:latin typeface="Franklin Gothic Demi" panose="020B0703020102020204" pitchFamily="34" charset="0"/>
              </a:rPr>
              <a:t>Poverty</a:t>
            </a:r>
            <a:endParaRPr lang="en-US" sz="2400" spc="-200" dirty="0">
              <a:solidFill>
                <a:schemeClr val="bg1"/>
              </a:solidFill>
              <a:latin typeface="Franklin Gothic Demi" panose="020B0703020102020204" pitchFamily="34" charset="0"/>
            </a:endParaRPr>
          </a:p>
        </p:txBody>
      </p:sp>
      <p:sp>
        <p:nvSpPr>
          <p:cNvPr id="2" name="TextBox 1">
            <a:extLst>
              <a:ext uri="{FF2B5EF4-FFF2-40B4-BE49-F238E27FC236}">
                <a16:creationId xmlns:a16="http://schemas.microsoft.com/office/drawing/2014/main" id="{47940797-E31E-7133-C862-742CA53CA5D5}"/>
              </a:ext>
            </a:extLst>
          </p:cNvPr>
          <p:cNvSpPr txBox="1"/>
          <p:nvPr>
            <p:custDataLst>
              <p:tags r:id="rId10"/>
            </p:custDataLst>
          </p:nvPr>
        </p:nvSpPr>
        <p:spPr>
          <a:xfrm>
            <a:off x="3124200" y="6604073"/>
            <a:ext cx="6442208" cy="246221"/>
          </a:xfrm>
          <a:prstGeom prst="rect">
            <a:avLst/>
          </a:prstGeom>
          <a:noFill/>
        </p:spPr>
        <p:txBody>
          <a:bodyPr wrap="square" rtlCol="0">
            <a:spAutoFit/>
          </a:bodyPr>
          <a:lstStyle/>
          <a:p>
            <a:r>
              <a:rPr lang="en-US" sz="100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136945099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901B8CF-A296-4E3F-94DC-8C39BACD68C5}"/>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2.8: Families (%) with children under the age of 18 living in poverty by municipality</a:t>
            </a:r>
            <a:endParaRPr lang="en-US" sz="2000" spc="-50" dirty="0"/>
          </a:p>
        </p:txBody>
      </p:sp>
      <p:sp>
        <p:nvSpPr>
          <p:cNvPr id="4" name="TextBox 3">
            <a:extLst>
              <a:ext uri="{FF2B5EF4-FFF2-40B4-BE49-F238E27FC236}">
                <a16:creationId xmlns:a16="http://schemas.microsoft.com/office/drawing/2014/main" id="{3BB82868-40C9-4602-8EAB-D0480DF64BD5}"/>
              </a:ext>
            </a:extLst>
          </p:cNvPr>
          <p:cNvSpPr txBox="1"/>
          <p:nvPr>
            <p:custDataLst>
              <p:tags r:id="rId2"/>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5-yr American Community Survey estimates, 2023</a:t>
            </a:r>
            <a:endParaRPr lang="en-US" sz="1200" dirty="0"/>
          </a:p>
        </p:txBody>
      </p:sp>
      <p:sp>
        <p:nvSpPr>
          <p:cNvPr id="5" name="TextBox 4">
            <a:extLst>
              <a:ext uri="{FF2B5EF4-FFF2-40B4-BE49-F238E27FC236}">
                <a16:creationId xmlns:a16="http://schemas.microsoft.com/office/drawing/2014/main" id="{06C3A3C0-1AF6-4A05-85BE-E9713651FAD4}"/>
              </a:ext>
            </a:extLst>
          </p:cNvPr>
          <p:cNvSpPr txBox="1"/>
          <p:nvPr>
            <p:custDataLst>
              <p:tags r:id="rId3"/>
            </p:custDataLst>
          </p:nvPr>
        </p:nvSpPr>
        <p:spPr>
          <a:xfrm>
            <a:off x="3201122" y="5791200"/>
            <a:ext cx="8990878" cy="1081097"/>
          </a:xfrm>
          <a:prstGeom prst="rect">
            <a:avLst/>
          </a:prstGeom>
          <a:noFill/>
        </p:spPr>
        <p:txBody>
          <a:bodyPr wrap="square" rtlCol="0" anchor="ctr" anchorCtr="0">
            <a:noAutofit/>
          </a:bodyPr>
          <a:lstStyle/>
          <a:p>
            <a:pPr algn="just"/>
            <a:r>
              <a:rPr lang="en-US" sz="1000">
                <a:latin typeface="Franklin Gothic Book" panose="020B0503020102020204" pitchFamily="34" charset="0"/>
              </a:rPr>
              <a:t>Note: The municipalities with the highest percentage of families with children under the age of 18 living in poverty are displayed</a:t>
            </a:r>
          </a:p>
          <a:p>
            <a:pPr algn="just"/>
            <a:r>
              <a:rPr lang="en-US" sz="1000">
                <a:latin typeface="Franklin Gothic Book" panose="020B0503020102020204" pitchFamily="34" charset="0"/>
              </a:rPr>
              <a:t> (up to 10 municipalities). Dashed line represents % of families in poverty across the county</a:t>
            </a:r>
          </a:p>
          <a:p>
            <a:pPr algn="just"/>
            <a:r>
              <a:rPr lang="en-US" sz="1000">
                <a:latin typeface="Franklin Gothic Book" panose="020B0503020102020204" pitchFamily="34" charset="0"/>
              </a:rPr>
              <a:t>Projection errors may reduce the accuracy of some forecasts</a:t>
            </a:r>
          </a:p>
          <a:p>
            <a:pPr algn="just"/>
            <a:r>
              <a:rPr lang="en-US" sz="1000">
                <a:latin typeface="Franklin Gothic Book" panose="020B0503020102020204" pitchFamily="34" charset="0"/>
              </a:rPr>
              <a:t>Explanation. Families “living in poverty” earn an income below the threshold appropriate for that person’s family size and composition. Federal guidelines can be at https://aspe.hhs.gov/poverty-guidelines</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A625FA15-507F-4730-83A8-EC11826F2ADA}"/>
              </a:ext>
            </a:extLst>
          </p:cNvPr>
          <p:cNvGraphicFramePr/>
          <p:nvPr>
            <p:custDataLst>
              <p:tags r:id="rId4"/>
            </p:custDataLst>
            <p:extLst>
              <p:ext uri="{D42A27DB-BD31-4B8C-83A1-F6EECF244321}">
                <p14:modId xmlns:p14="http://schemas.microsoft.com/office/powerpoint/2010/main" val="3532567783"/>
              </p:ext>
            </p:extLst>
          </p:nvPr>
        </p:nvGraphicFramePr>
        <p:xfrm>
          <a:off x="3289983" y="762000"/>
          <a:ext cx="8521018" cy="5029200"/>
        </p:xfrm>
        <a:graphic>
          <a:graphicData uri="http://schemas.openxmlformats.org/drawingml/2006/chart">
            <c:chart xmlns:c="http://schemas.openxmlformats.org/drawingml/2006/chart" xmlns:r="http://schemas.openxmlformats.org/officeDocument/2006/relationships" r:id="rId9"/>
          </a:graphicData>
        </a:graphic>
      </p:graphicFrame>
      <p:sp>
        <p:nvSpPr>
          <p:cNvPr id="7" name="Title 1">
            <a:extLst>
              <a:ext uri="{FF2B5EF4-FFF2-40B4-BE49-F238E27FC236}">
                <a16:creationId xmlns:a16="http://schemas.microsoft.com/office/drawing/2014/main" id="{983C6B64-C1D0-4D7F-9C20-420176EC5D9D}"/>
              </a:ext>
            </a:extLst>
          </p:cNvPr>
          <p:cNvSpPr txBox="1">
            <a:spLocks/>
          </p:cNvSpPr>
          <p:nvPr>
            <p:custDataLst>
              <p:tags r:id="rId5"/>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Economics</a:t>
            </a:r>
            <a:endParaRPr lang="en-US" spc="-200" dirty="0">
              <a:solidFill>
                <a:schemeClr val="bg1"/>
              </a:solidFill>
              <a:latin typeface="Franklin Gothic Demi" panose="020B0703020102020204" pitchFamily="34" charset="0"/>
            </a:endParaRPr>
          </a:p>
        </p:txBody>
      </p:sp>
      <p:sp>
        <p:nvSpPr>
          <p:cNvPr id="9" name="Title 1">
            <a:extLst>
              <a:ext uri="{FF2B5EF4-FFF2-40B4-BE49-F238E27FC236}">
                <a16:creationId xmlns:a16="http://schemas.microsoft.com/office/drawing/2014/main" id="{983C6B64-C1D0-4D7F-9C20-420176EC5D9D}"/>
              </a:ext>
            </a:extLst>
          </p:cNvPr>
          <p:cNvSpPr txBox="1">
            <a:spLocks/>
          </p:cNvSpPr>
          <p:nvPr>
            <p:custDataLst>
              <p:tags r:id="rId6"/>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a:solidFill>
                  <a:schemeClr val="bg1"/>
                </a:solidFill>
                <a:latin typeface="Franklin Gothic Demi" panose="020B0703020102020204" pitchFamily="34" charset="0"/>
              </a:rPr>
              <a:t>Poverty</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54614895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82304417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A346D45-B16E-4C8A-A229-0A64DDCB3EF5}"/>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Housing</a:t>
            </a:r>
            <a:endParaRPr lang="en-US" sz="36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3D65B476-24F6-44AF-B2A2-E29817A6AC91}"/>
              </a:ext>
            </a:extLst>
          </p:cNvPr>
          <p:cNvSpPr txBox="1"/>
          <p:nvPr>
            <p:custDataLst>
              <p:tags r:id="rId2"/>
            </p:custDataLst>
          </p:nvPr>
        </p:nvSpPr>
        <p:spPr>
          <a:xfrm>
            <a:off x="3124200" y="6184256"/>
            <a:ext cx="9067800" cy="673744"/>
          </a:xfrm>
          <a:prstGeom prst="rect">
            <a:avLst/>
          </a:prstGeom>
          <a:noFill/>
        </p:spPr>
        <p:txBody>
          <a:bodyPr wrap="square" rtlCol="0" anchor="ctr" anchorCtr="0">
            <a:noAutofit/>
          </a:bodyPr>
          <a:lstStyle/>
          <a:p>
            <a:pPr algn="just"/>
            <a:r>
              <a:rPr lang="en-US" sz="1000">
                <a:latin typeface="Franklin Gothic Book" panose="020B0503020102020204" pitchFamily="34" charset="0"/>
              </a:rPr>
              <a:t>Explanation. 50% of income or more spent on housing is considered severe cost burden. (Indicator to be included in the HSAC final report in the Housing Overview)</a:t>
            </a:r>
            <a:endParaRPr lang="en-US" dirty="0">
              <a:latin typeface="Franklin Gothic Book" panose="020B0503020102020204" pitchFamily="34" charset="0"/>
            </a:endParaRPr>
          </a:p>
        </p:txBody>
      </p:sp>
      <p:graphicFrame>
        <p:nvGraphicFramePr>
          <p:cNvPr id="7" name="Chart 6">
            <a:extLst>
              <a:ext uri="{FF2B5EF4-FFF2-40B4-BE49-F238E27FC236}">
                <a16:creationId xmlns:a16="http://schemas.microsoft.com/office/drawing/2014/main" id="{969C220A-261C-4CE0-99C9-6E9FA736C751}"/>
              </a:ext>
            </a:extLst>
          </p:cNvPr>
          <p:cNvGraphicFramePr/>
          <p:nvPr>
            <p:custDataLst>
              <p:tags r:id="rId3"/>
            </p:custDataLst>
            <p:extLst>
              <p:ext uri="{D42A27DB-BD31-4B8C-83A1-F6EECF244321}">
                <p14:modId xmlns:p14="http://schemas.microsoft.com/office/powerpoint/2010/main" val="786192872"/>
              </p:ext>
            </p:extLst>
          </p:nvPr>
        </p:nvGraphicFramePr>
        <p:xfrm>
          <a:off x="3478078" y="914400"/>
          <a:ext cx="8128000" cy="5108264"/>
        </p:xfrm>
        <a:graphic>
          <a:graphicData uri="http://schemas.openxmlformats.org/drawingml/2006/chart">
            <c:chart xmlns:c="http://schemas.openxmlformats.org/drawingml/2006/chart" xmlns:r="http://schemas.openxmlformats.org/officeDocument/2006/relationships" r:id="rId8"/>
          </a:graphicData>
        </a:graphic>
      </p:graphicFrame>
      <p:sp>
        <p:nvSpPr>
          <p:cNvPr id="8" name="TextBox 7">
            <a:extLst>
              <a:ext uri="{FF2B5EF4-FFF2-40B4-BE49-F238E27FC236}">
                <a16:creationId xmlns:a16="http://schemas.microsoft.com/office/drawing/2014/main" id="{20D89510-F281-4702-B2C2-1FC6A92D9DC9}"/>
              </a:ext>
            </a:extLst>
          </p:cNvPr>
          <p:cNvSpPr txBox="1"/>
          <p:nvPr>
            <p:custDataLst>
              <p:tags r:id="rId4"/>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3.1: Households (%) with severe cost burden for housing (by county)</a:t>
            </a:r>
            <a:endParaRPr lang="en-US" sz="2000" spc="-50" dirty="0"/>
          </a:p>
        </p:txBody>
      </p:sp>
      <p:sp>
        <p:nvSpPr>
          <p:cNvPr id="9" name="TextBox 8">
            <a:extLst>
              <a:ext uri="{FF2B5EF4-FFF2-40B4-BE49-F238E27FC236}">
                <a16:creationId xmlns:a16="http://schemas.microsoft.com/office/drawing/2014/main" id="{FA600F96-B4BF-44FD-9917-82FF815E2CA1}"/>
              </a:ext>
            </a:extLst>
          </p:cNvPr>
          <p:cNvSpPr txBox="1"/>
          <p:nvPr>
            <p:custDataLst>
              <p:tags r:id="rId5"/>
            </p:custDataLst>
          </p:nvPr>
        </p:nvSpPr>
        <p:spPr>
          <a:xfrm>
            <a:off x="3124200" y="304800"/>
            <a:ext cx="9067800"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County Health Ranking &amp; Roadmaps, A Robert Wood Johnson Foundation Program, 2024, sourced from the American Community Survey 2018-2022 data.</a:t>
            </a:r>
            <a:endParaRPr lang="en-US" sz="1200" dirty="0"/>
          </a:p>
        </p:txBody>
      </p:sp>
    </p:spTree>
    <p:extLst>
      <p:ext uri="{BB962C8B-B14F-4D97-AF65-F5344CB8AC3E}">
        <p14:creationId xmlns:p14="http://schemas.microsoft.com/office/powerpoint/2010/main" val="340760501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A346D45-B16E-4C8A-A229-0A64DDCB3EF5}"/>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Housing</a:t>
            </a:r>
            <a:endParaRPr lang="en-US" sz="36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3D7BB37E-AF06-48B5-9AF4-D788B9803EE3}"/>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3.2: Households (%) with severe housing problems* over time, in county</a:t>
            </a:r>
            <a:endParaRPr lang="en-US" sz="2000" spc="-50" dirty="0"/>
          </a:p>
        </p:txBody>
      </p:sp>
      <p:sp>
        <p:nvSpPr>
          <p:cNvPr id="7" name="TextBox 6">
            <a:extLst>
              <a:ext uri="{FF2B5EF4-FFF2-40B4-BE49-F238E27FC236}">
                <a16:creationId xmlns:a16="http://schemas.microsoft.com/office/drawing/2014/main" id="{FFA22E4B-0402-4197-A9F4-9F6F34E99BE1}"/>
              </a:ext>
            </a:extLst>
          </p:cNvPr>
          <p:cNvSpPr txBox="1"/>
          <p:nvPr>
            <p:custDataLst>
              <p:tags r:id="rId3"/>
            </p:custDataLst>
          </p:nvPr>
        </p:nvSpPr>
        <p:spPr>
          <a:xfrm>
            <a:off x="3137598" y="6277839"/>
            <a:ext cx="9067800" cy="548640"/>
          </a:xfrm>
          <a:prstGeom prst="rect">
            <a:avLst/>
          </a:prstGeom>
          <a:noFill/>
        </p:spPr>
        <p:txBody>
          <a:bodyPr wrap="square" rtlCol="0" anchor="ctr" anchorCtr="0">
            <a:noAutofit/>
          </a:bodyPr>
          <a:lstStyle/>
          <a:p>
            <a:pPr algn="just"/>
            <a:r>
              <a:rPr lang="en-US" sz="1000">
                <a:latin typeface="Franklin Gothic Book"/>
              </a:rPr>
              <a:t>*Households with at least 1 of 4 housing problems: 1) Overcrowding, determined by high persons-per-room, persons-per-bedroom, or unit square footage-per-person; 2) Severe cost burden, 3) Lack of kitchen facilities, or 4) Lack of plumbing facilities.</a:t>
            </a:r>
            <a:endParaRPr lang="en-US" sz="1000" dirty="0">
              <a:latin typeface="Franklin Gothic Book"/>
            </a:endParaRPr>
          </a:p>
        </p:txBody>
      </p:sp>
      <p:graphicFrame>
        <p:nvGraphicFramePr>
          <p:cNvPr id="9" name="Chart 8">
            <a:extLst>
              <a:ext uri="{FF2B5EF4-FFF2-40B4-BE49-F238E27FC236}">
                <a16:creationId xmlns:a16="http://schemas.microsoft.com/office/drawing/2014/main" id="{94F4506F-17AD-425C-84E3-2A1935DBDD51}"/>
              </a:ext>
            </a:extLst>
          </p:cNvPr>
          <p:cNvGraphicFramePr/>
          <p:nvPr>
            <p:custDataLst>
              <p:tags r:id="rId4"/>
            </p:custDataLst>
            <p:extLst>
              <p:ext uri="{D42A27DB-BD31-4B8C-83A1-F6EECF244321}">
                <p14:modId xmlns:p14="http://schemas.microsoft.com/office/powerpoint/2010/main" val="490677913"/>
              </p:ext>
            </p:extLst>
          </p:nvPr>
        </p:nvGraphicFramePr>
        <p:xfrm>
          <a:off x="3453994" y="800220"/>
          <a:ext cx="8128000" cy="5418667"/>
        </p:xfrm>
        <a:graphic>
          <a:graphicData uri="http://schemas.openxmlformats.org/drawingml/2006/chart">
            <c:chart xmlns:c="http://schemas.openxmlformats.org/drawingml/2006/chart" xmlns:r="http://schemas.openxmlformats.org/officeDocument/2006/relationships" r:id="rId8"/>
          </a:graphicData>
        </a:graphic>
      </p:graphicFrame>
      <p:sp>
        <p:nvSpPr>
          <p:cNvPr id="8" name="TextBox 7">
            <a:extLst>
              <a:ext uri="{FF2B5EF4-FFF2-40B4-BE49-F238E27FC236}">
                <a16:creationId xmlns:a16="http://schemas.microsoft.com/office/drawing/2014/main" id="{EFBFFF29-EBD0-4274-8348-8782E3E9A623}"/>
              </a:ext>
            </a:extLst>
          </p:cNvPr>
          <p:cNvSpPr txBox="1"/>
          <p:nvPr>
            <p:custDataLst>
              <p:tags r:id="rId5"/>
            </p:custDataLst>
          </p:nvPr>
        </p:nvSpPr>
        <p:spPr>
          <a:xfrm>
            <a:off x="3124200" y="304800"/>
            <a:ext cx="9067800"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County Health Ranking &amp; Roadmaps, A Robert Wood Johnson Foundation Program, 2023, sourced from Comprehensive Housing Affordability Strategy (CHAS), 2019-2024 data.</a:t>
            </a:r>
            <a:endParaRPr lang="en-US" sz="1200" dirty="0"/>
          </a:p>
        </p:txBody>
      </p:sp>
    </p:spTree>
    <p:extLst>
      <p:ext uri="{BB962C8B-B14F-4D97-AF65-F5344CB8AC3E}">
        <p14:creationId xmlns:p14="http://schemas.microsoft.com/office/powerpoint/2010/main" val="185800863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14607482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F96894-EEB4-4C8C-9692-0D6645623E8F}"/>
              </a:ext>
            </a:extLst>
          </p:cNvPr>
          <p:cNvSpPr txBox="1">
            <a:spLocks/>
          </p:cNvSpPr>
          <p:nvPr>
            <p:custDataLst>
              <p:tags r:id="rId1"/>
            </p:custDataLst>
          </p:nvPr>
        </p:nvSpPr>
        <p:spPr>
          <a:xfrm>
            <a:off x="0" y="70977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Food</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8F68B93C-0756-4BF7-A434-C565E7A1B4B1}"/>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4.1: Food insecurity (%) in NJ (by county), 2022</a:t>
            </a:r>
            <a:endParaRPr lang="en-US" sz="2000" spc="-50" dirty="0"/>
          </a:p>
        </p:txBody>
      </p:sp>
      <p:sp>
        <p:nvSpPr>
          <p:cNvPr id="4" name="TextBox 3">
            <a:extLst>
              <a:ext uri="{FF2B5EF4-FFF2-40B4-BE49-F238E27FC236}">
                <a16:creationId xmlns:a16="http://schemas.microsoft.com/office/drawing/2014/main" id="{0E26B67E-3C26-44E5-AED5-24D6DA0811A2}"/>
              </a:ext>
            </a:extLst>
          </p:cNvPr>
          <p:cNvSpPr txBox="1"/>
          <p:nvPr>
            <p:custDataLst>
              <p:tags r:id="rId3"/>
            </p:custDataLst>
          </p:nvPr>
        </p:nvSpPr>
        <p:spPr>
          <a:xfrm>
            <a:off x="3124201" y="356418"/>
            <a:ext cx="8915400" cy="276999"/>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fr-FR" sz="1200">
                <a:latin typeface="Franklin Gothic Medium" panose="020B0603020102020204" pitchFamily="34" charset="0"/>
              </a:rPr>
              <a:t>Source: https://map.feedingamerica.org/county/2022/overall/new-jersey/</a:t>
            </a:r>
            <a:endParaRPr lang="en-US" sz="1050" dirty="0">
              <a:latin typeface="Franklin Gothic Medium" panose="020B0603020102020204" pitchFamily="34" charset="0"/>
            </a:endParaRPr>
          </a:p>
        </p:txBody>
      </p:sp>
      <p:sp>
        <p:nvSpPr>
          <p:cNvPr id="5" name="TextBox 4">
            <a:extLst>
              <a:ext uri="{FF2B5EF4-FFF2-40B4-BE49-F238E27FC236}">
                <a16:creationId xmlns:a16="http://schemas.microsoft.com/office/drawing/2014/main" id="{C48B52DC-9999-4633-A5F7-1758ADE23982}"/>
              </a:ext>
            </a:extLst>
          </p:cNvPr>
          <p:cNvSpPr txBox="1"/>
          <p:nvPr>
            <p:custDataLst>
              <p:tags r:id="rId4"/>
            </p:custDataLst>
          </p:nvPr>
        </p:nvSpPr>
        <p:spPr>
          <a:xfrm>
            <a:off x="3124201" y="6348483"/>
            <a:ext cx="9017201" cy="400110"/>
          </a:xfrm>
          <a:prstGeom prst="rect">
            <a:avLst/>
          </a:prstGeom>
          <a:noFill/>
        </p:spPr>
        <p:txBody>
          <a:bodyPr wrap="square" rtlCol="0" anchor="ctr" anchorCtr="0">
            <a:noAutofit/>
          </a:bodyPr>
          <a:lstStyle/>
          <a:p>
            <a:pPr algn="just"/>
            <a:r>
              <a:rPr lang="en-US" sz="1000">
                <a:latin typeface="Franklin Gothic Book" panose="020B0503020102020204" pitchFamily="34" charset="0"/>
              </a:rPr>
              <a:t>Food insecurity is defined by the Life Science Research Office as the limited or uncertain availability of nutritionally adequate and safe foods or limited or uncertain ability to acquire nutritionally adequate and safe foods in societally acceptable ways. (Indicator to be included in the HSAC final report in the Food Overview)</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C263C86E-AAC8-4D8C-A9A1-1DBFBA619BE4}"/>
              </a:ext>
            </a:extLst>
          </p:cNvPr>
          <p:cNvGraphicFramePr/>
          <p:nvPr>
            <p:custDataLst>
              <p:tags r:id="rId5"/>
            </p:custDataLst>
            <p:extLst>
              <p:ext uri="{D42A27DB-BD31-4B8C-83A1-F6EECF244321}">
                <p14:modId xmlns:p14="http://schemas.microsoft.com/office/powerpoint/2010/main" val="824160288"/>
              </p:ext>
            </p:extLst>
          </p:nvPr>
        </p:nvGraphicFramePr>
        <p:xfrm>
          <a:off x="3224349" y="785730"/>
          <a:ext cx="6072051" cy="5443101"/>
        </p:xfrm>
        <a:graphic>
          <a:graphicData uri="http://schemas.openxmlformats.org/drawingml/2006/chart">
            <c:chart xmlns:c="http://schemas.openxmlformats.org/drawingml/2006/chart" xmlns:r="http://schemas.openxmlformats.org/officeDocument/2006/relationships" r:id="rId11"/>
          </a:graphicData>
        </a:graphic>
      </p:graphicFrame>
      <p:sp>
        <p:nvSpPr>
          <p:cNvPr id="7" name="TextBox 6">
            <a:extLst>
              <a:ext uri="{FF2B5EF4-FFF2-40B4-BE49-F238E27FC236}">
                <a16:creationId xmlns:a16="http://schemas.microsoft.com/office/drawing/2014/main" id="{B5CEA87E-4FCD-470A-957C-3E457E539B42}"/>
              </a:ext>
            </a:extLst>
          </p:cNvPr>
          <p:cNvSpPr txBox="1"/>
          <p:nvPr>
            <p:custDataLst>
              <p:tags r:id="rId6"/>
            </p:custDataLst>
          </p:nvPr>
        </p:nvSpPr>
        <p:spPr>
          <a:xfrm>
            <a:off x="8783239" y="3862768"/>
            <a:ext cx="3392432"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4.2: Food insecurity (%) over time, in county, 2020-2022</a:t>
            </a:r>
            <a:endParaRPr lang="en-US" sz="1400" spc="-50" dirty="0"/>
          </a:p>
        </p:txBody>
      </p:sp>
      <p:sp>
        <p:nvSpPr>
          <p:cNvPr id="9" name="TextBox 8">
            <a:extLst>
              <a:ext uri="{FF2B5EF4-FFF2-40B4-BE49-F238E27FC236}">
                <a16:creationId xmlns:a16="http://schemas.microsoft.com/office/drawing/2014/main" id="{8D99D7C5-3E23-440D-BF67-8652DDC1B075}"/>
              </a:ext>
            </a:extLst>
          </p:cNvPr>
          <p:cNvSpPr txBox="1"/>
          <p:nvPr>
            <p:custDataLst>
              <p:tags r:id="rId7"/>
            </p:custDataLst>
          </p:nvPr>
        </p:nvSpPr>
        <p:spPr>
          <a:xfrm>
            <a:off x="8728855" y="4274573"/>
            <a:ext cx="3256362" cy="507831"/>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fr-FR" sz="900">
                <a:latin typeface="Franklin Gothic Medium" panose="020B0603020102020204" pitchFamily="34" charset="0"/>
              </a:rPr>
              <a:t>Source: https://map.feedingamerica.org/county/2022/overall/new-jersey/</a:t>
            </a:r>
            <a:endParaRPr lang="en-US" sz="800" dirty="0">
              <a:latin typeface="Franklin Gothic Medium" panose="020B0603020102020204" pitchFamily="34" charset="0"/>
            </a:endParaRPr>
          </a:p>
        </p:txBody>
      </p:sp>
      <p:graphicFrame>
        <p:nvGraphicFramePr>
          <p:cNvPr id="10" name="Chart 9">
            <a:extLst>
              <a:ext uri="{FF2B5EF4-FFF2-40B4-BE49-F238E27FC236}">
                <a16:creationId xmlns:a16="http://schemas.microsoft.com/office/drawing/2014/main" id="{C55691D5-74E6-4B02-A164-EF4C1C89FEA3}"/>
              </a:ext>
            </a:extLst>
          </p:cNvPr>
          <p:cNvGraphicFramePr/>
          <p:nvPr>
            <p:custDataLst>
              <p:tags r:id="rId8"/>
            </p:custDataLst>
            <p:extLst>
              <p:ext uri="{D42A27DB-BD31-4B8C-83A1-F6EECF244321}">
                <p14:modId xmlns:p14="http://schemas.microsoft.com/office/powerpoint/2010/main" val="495102979"/>
              </p:ext>
            </p:extLst>
          </p:nvPr>
        </p:nvGraphicFramePr>
        <p:xfrm>
          <a:off x="8798128" y="4453239"/>
          <a:ext cx="2936672" cy="1691640"/>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191544771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BA9A01-1C57-4D47-B67D-44EE83DE5BDF}"/>
              </a:ext>
            </a:extLst>
          </p:cNvPr>
          <p:cNvSpPr txBox="1">
            <a:spLocks/>
          </p:cNvSpPr>
          <p:nvPr>
            <p:custDataLst>
              <p:tags r:id="rId1"/>
            </p:custDataLst>
          </p:nvPr>
        </p:nvSpPr>
        <p:spPr>
          <a:xfrm>
            <a:off x="0" y="70977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Food</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B2C0C821-4DE0-437D-9E42-50BB8F260387}"/>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4.3: Individuals (#) enrolled in WIC nutrition program, in county </a:t>
            </a:r>
            <a:endParaRPr lang="en-US" sz="2000" spc="-50" dirty="0"/>
          </a:p>
        </p:txBody>
      </p:sp>
      <p:sp>
        <p:nvSpPr>
          <p:cNvPr id="4" name="TextBox 3">
            <a:extLst>
              <a:ext uri="{FF2B5EF4-FFF2-40B4-BE49-F238E27FC236}">
                <a16:creationId xmlns:a16="http://schemas.microsoft.com/office/drawing/2014/main" id="{CDFB650D-66FA-4CFE-826A-6FDF164E1E2E}"/>
              </a:ext>
            </a:extLst>
          </p:cNvPr>
          <p:cNvSpPr txBox="1"/>
          <p:nvPr>
            <p:custDataLst>
              <p:tags r:id="rId3"/>
            </p:custDataLst>
          </p:nvPr>
        </p:nvSpPr>
        <p:spPr>
          <a:xfrm>
            <a:off x="3124200" y="261610"/>
            <a:ext cx="8400675" cy="246221"/>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000"/>
              <a:t>Source: New Jersey Department of Health and Senior Services via Annie E Casey Kids Count, 2018-2022</a:t>
            </a:r>
            <a:endParaRPr lang="en-US" sz="1000" dirty="0"/>
          </a:p>
        </p:txBody>
      </p:sp>
      <p:sp>
        <p:nvSpPr>
          <p:cNvPr id="5" name="TextBox 4">
            <a:extLst>
              <a:ext uri="{FF2B5EF4-FFF2-40B4-BE49-F238E27FC236}">
                <a16:creationId xmlns:a16="http://schemas.microsoft.com/office/drawing/2014/main" id="{48F37D0C-0600-4CE2-8EAB-D33AB6F4FD32}"/>
              </a:ext>
            </a:extLst>
          </p:cNvPr>
          <p:cNvSpPr txBox="1"/>
          <p:nvPr>
            <p:custDataLst>
              <p:tags r:id="rId4"/>
            </p:custDataLst>
          </p:nvPr>
        </p:nvSpPr>
        <p:spPr>
          <a:xfrm>
            <a:off x="3124200" y="1995284"/>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4.4: Children (#) receiving free or reduced lunch, in county</a:t>
            </a:r>
            <a:endParaRPr lang="en-US" sz="2000" spc="-50" dirty="0"/>
          </a:p>
        </p:txBody>
      </p:sp>
      <p:sp>
        <p:nvSpPr>
          <p:cNvPr id="6" name="TextBox 5">
            <a:extLst>
              <a:ext uri="{FF2B5EF4-FFF2-40B4-BE49-F238E27FC236}">
                <a16:creationId xmlns:a16="http://schemas.microsoft.com/office/drawing/2014/main" id="{2B7791FE-6F64-474B-BE64-642AC69AC777}"/>
              </a:ext>
            </a:extLst>
          </p:cNvPr>
          <p:cNvSpPr txBox="1"/>
          <p:nvPr>
            <p:custDataLst>
              <p:tags r:id="rId5"/>
            </p:custDataLst>
          </p:nvPr>
        </p:nvSpPr>
        <p:spPr>
          <a:xfrm>
            <a:off x="3098598" y="4571299"/>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4.5: Children (#) receiving NJ SNAP supplemental nutrition assistance, in county</a:t>
            </a:r>
            <a:endParaRPr lang="en-US" sz="2000" spc="-50" dirty="0"/>
          </a:p>
        </p:txBody>
      </p:sp>
      <p:sp>
        <p:nvSpPr>
          <p:cNvPr id="7" name="TextBox 6">
            <a:extLst>
              <a:ext uri="{FF2B5EF4-FFF2-40B4-BE49-F238E27FC236}">
                <a16:creationId xmlns:a16="http://schemas.microsoft.com/office/drawing/2014/main" id="{B33F6D90-205C-400E-9E04-C7340B6D0A4E}"/>
              </a:ext>
            </a:extLst>
          </p:cNvPr>
          <p:cNvSpPr txBox="1"/>
          <p:nvPr>
            <p:custDataLst>
              <p:tags r:id="rId6"/>
            </p:custDataLst>
          </p:nvPr>
        </p:nvSpPr>
        <p:spPr>
          <a:xfrm>
            <a:off x="3124200" y="2278314"/>
            <a:ext cx="9017202" cy="246221"/>
          </a:xfrm>
          <a:prstGeom prst="rect">
            <a:avLst/>
          </a:prstGeom>
          <a:noFill/>
        </p:spPr>
        <p:txBody>
          <a:bodyPr wrap="square" rtlCol="0">
            <a:spAutoFit/>
          </a:bodyPr>
          <a:lstStyle/>
          <a:p>
            <a:pPr>
              <a:defRPr sz="1862" b="0" i="0" u="none" strike="noStrike" kern="1200" spc="0" baseline="0">
                <a:solidFill>
                  <a:prstClr val="black"/>
                </a:solidFill>
                <a:latin typeface="Franklin Gothic Medium" panose="020B0603020102020204" pitchFamily="34" charset="0"/>
                <a:ea typeface="+mn-ea"/>
                <a:cs typeface="+mn-cs"/>
              </a:defRPr>
            </a:pPr>
            <a:r>
              <a:rPr lang="en-US" sz="1000"/>
              <a:t>Source: NJ Department of Agriculture via Advocates for Children of New Jersey, 2019-2023</a:t>
            </a:r>
            <a:endParaRPr lang="en-US" sz="1000" dirty="0"/>
          </a:p>
        </p:txBody>
      </p:sp>
      <p:sp>
        <p:nvSpPr>
          <p:cNvPr id="8" name="TextBox 7">
            <a:extLst>
              <a:ext uri="{FF2B5EF4-FFF2-40B4-BE49-F238E27FC236}">
                <a16:creationId xmlns:a16="http://schemas.microsoft.com/office/drawing/2014/main" id="{E1A40887-94F0-4112-83E4-C3F1D899D767}"/>
              </a:ext>
            </a:extLst>
          </p:cNvPr>
          <p:cNvSpPr txBox="1"/>
          <p:nvPr>
            <p:custDataLst>
              <p:tags r:id="rId7"/>
            </p:custDataLst>
          </p:nvPr>
        </p:nvSpPr>
        <p:spPr>
          <a:xfrm>
            <a:off x="3131820" y="4843068"/>
            <a:ext cx="8429551" cy="600164"/>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050"/>
              <a:t>Source: New Jersey Department of Human Services, Division of Family Development via Advocates for Children of New Jersey Data Dashboard, 2020-2024</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1200" dirty="0"/>
          </a:p>
        </p:txBody>
      </p:sp>
      <p:graphicFrame>
        <p:nvGraphicFramePr>
          <p:cNvPr id="14" name="Chart 13">
            <a:extLst>
              <a:ext uri="{FF2B5EF4-FFF2-40B4-BE49-F238E27FC236}">
                <a16:creationId xmlns:a16="http://schemas.microsoft.com/office/drawing/2014/main" id="{B548F827-A6E0-4F7C-91CE-378267664566}"/>
              </a:ext>
            </a:extLst>
          </p:cNvPr>
          <p:cNvGraphicFramePr/>
          <p:nvPr>
            <p:custDataLst>
              <p:tags r:id="rId8"/>
            </p:custDataLst>
            <p:extLst>
              <p:ext uri="{D42A27DB-BD31-4B8C-83A1-F6EECF244321}">
                <p14:modId xmlns:p14="http://schemas.microsoft.com/office/powerpoint/2010/main" val="2063323975"/>
              </p:ext>
            </p:extLst>
          </p:nvPr>
        </p:nvGraphicFramePr>
        <p:xfrm>
          <a:off x="3174799" y="531291"/>
          <a:ext cx="8369742" cy="1402581"/>
        </p:xfrm>
        <a:graphic>
          <a:graphicData uri="http://schemas.openxmlformats.org/drawingml/2006/chart">
            <c:chart xmlns:c="http://schemas.openxmlformats.org/drawingml/2006/chart" xmlns:r="http://schemas.openxmlformats.org/officeDocument/2006/relationships" r:id="rId14"/>
          </a:graphicData>
        </a:graphic>
      </p:graphicFrame>
      <p:graphicFrame>
        <p:nvGraphicFramePr>
          <p:cNvPr id="17" name="Chart 16">
            <a:extLst>
              <a:ext uri="{FF2B5EF4-FFF2-40B4-BE49-F238E27FC236}">
                <a16:creationId xmlns:a16="http://schemas.microsoft.com/office/drawing/2014/main" id="{BE2B3FCB-B76E-4C03-A4B7-85305D1B0134}"/>
              </a:ext>
            </a:extLst>
          </p:cNvPr>
          <p:cNvGraphicFramePr/>
          <p:nvPr>
            <p:custDataLst>
              <p:tags r:id="rId9"/>
            </p:custDataLst>
            <p:extLst>
              <p:ext uri="{D42A27DB-BD31-4B8C-83A1-F6EECF244321}">
                <p14:modId xmlns:p14="http://schemas.microsoft.com/office/powerpoint/2010/main" val="1355183275"/>
              </p:ext>
            </p:extLst>
          </p:nvPr>
        </p:nvGraphicFramePr>
        <p:xfrm>
          <a:off x="3246120" y="2794768"/>
          <a:ext cx="8298420" cy="1701032"/>
        </p:xfrm>
        <a:graphic>
          <a:graphicData uri="http://schemas.openxmlformats.org/drawingml/2006/chart">
            <c:chart xmlns:c="http://schemas.openxmlformats.org/drawingml/2006/chart" xmlns:r="http://schemas.openxmlformats.org/officeDocument/2006/relationships" r:id="rId15"/>
          </a:graphicData>
        </a:graphic>
      </p:graphicFrame>
      <p:graphicFrame>
        <p:nvGraphicFramePr>
          <p:cNvPr id="20" name="Chart 19">
            <a:extLst>
              <a:ext uri="{FF2B5EF4-FFF2-40B4-BE49-F238E27FC236}">
                <a16:creationId xmlns:a16="http://schemas.microsoft.com/office/drawing/2014/main" id="{071DDE21-2E7A-4AD2-B6B0-4120BED9B7B1}"/>
              </a:ext>
            </a:extLst>
          </p:cNvPr>
          <p:cNvGraphicFramePr/>
          <p:nvPr>
            <p:custDataLst>
              <p:tags r:id="rId10"/>
            </p:custDataLst>
            <p:extLst>
              <p:ext uri="{D42A27DB-BD31-4B8C-83A1-F6EECF244321}">
                <p14:modId xmlns:p14="http://schemas.microsoft.com/office/powerpoint/2010/main" val="3587169335"/>
              </p:ext>
            </p:extLst>
          </p:nvPr>
        </p:nvGraphicFramePr>
        <p:xfrm>
          <a:off x="3246120" y="5175921"/>
          <a:ext cx="8298420" cy="1421356"/>
        </p:xfrm>
        <a:graphic>
          <a:graphicData uri="http://schemas.openxmlformats.org/drawingml/2006/chart">
            <c:chart xmlns:c="http://schemas.openxmlformats.org/drawingml/2006/chart" xmlns:r="http://schemas.openxmlformats.org/officeDocument/2006/relationships" r:id="rId16"/>
          </a:graphicData>
        </a:graphic>
      </p:graphicFrame>
      <p:sp>
        <p:nvSpPr>
          <p:cNvPr id="9" name="TextBox 8"/>
          <p:cNvSpPr txBox="1"/>
          <p:nvPr>
            <p:custDataLst>
              <p:tags r:id="rId11"/>
            </p:custDataLst>
          </p:nvPr>
        </p:nvSpPr>
        <p:spPr>
          <a:xfrm>
            <a:off x="3142673" y="6541859"/>
            <a:ext cx="6659880" cy="400110"/>
          </a:xfrm>
          <a:prstGeom prst="rect">
            <a:avLst/>
          </a:prstGeom>
          <a:noFill/>
        </p:spPr>
        <p:txBody>
          <a:bodyPr wrap="square" rtlCol="0">
            <a:spAutoFit/>
          </a:bodyPr>
          <a:lstStyle/>
          <a:p>
            <a:r>
              <a:rPr lang="en-US" sz="1000">
                <a:latin typeface="Franklin Gothic Book" panose="020B0503020102020204" pitchFamily="34" charset="0"/>
              </a:rPr>
              <a:t>Note that total county population size has not been accounted for in these indicators.</a:t>
            </a:r>
          </a:p>
          <a:p>
            <a:endParaRPr lang="en-US" sz="1000" dirty="0">
              <a:latin typeface="Franklin Gothic Book" panose="020B0503020102020204" pitchFamily="34" charset="0"/>
            </a:endParaRPr>
          </a:p>
        </p:txBody>
      </p:sp>
    </p:spTree>
    <p:extLst>
      <p:ext uri="{BB962C8B-B14F-4D97-AF65-F5344CB8AC3E}">
        <p14:creationId xmlns:p14="http://schemas.microsoft.com/office/powerpoint/2010/main" val="357482300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97748744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DFF63-749B-42CB-896F-B12C21CA27ED}"/>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200" spc="-200">
                <a:solidFill>
                  <a:schemeClr val="bg1"/>
                </a:solidFill>
                <a:latin typeface="Franklin Gothic Demi" panose="020B0703020102020204" pitchFamily="34" charset="0"/>
              </a:rPr>
              <a:t>Child Care</a:t>
            </a:r>
            <a:endParaRPr lang="en-US" sz="4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B24DF73-7A10-4396-AFFE-F8D932D87777}"/>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5.1: 75th percentile monthly full-time rates for center providers by age of child </a:t>
            </a:r>
            <a:endParaRPr lang="en-US" sz="2000" spc="-50" dirty="0"/>
          </a:p>
        </p:txBody>
      </p:sp>
      <p:sp>
        <p:nvSpPr>
          <p:cNvPr id="4" name="TextBox 3">
            <a:extLst>
              <a:ext uri="{FF2B5EF4-FFF2-40B4-BE49-F238E27FC236}">
                <a16:creationId xmlns:a16="http://schemas.microsoft.com/office/drawing/2014/main" id="{0E4AD1AB-1035-409F-8AFD-183422452017}"/>
              </a:ext>
            </a:extLst>
          </p:cNvPr>
          <p:cNvSpPr txBox="1"/>
          <p:nvPr>
            <p:custDataLst>
              <p:tags r:id="rId3"/>
            </p:custDataLst>
          </p:nvPr>
        </p:nvSpPr>
        <p:spPr>
          <a:xfrm>
            <a:off x="3124200" y="30597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Rutgers University data collection on behalf of the NJ Department of Human Services, 2023</a:t>
            </a:r>
            <a:endParaRPr lang="en-US" sz="1200" dirty="0"/>
          </a:p>
        </p:txBody>
      </p:sp>
      <p:sp>
        <p:nvSpPr>
          <p:cNvPr id="5" name="TextBox 4">
            <a:extLst>
              <a:ext uri="{FF2B5EF4-FFF2-40B4-BE49-F238E27FC236}">
                <a16:creationId xmlns:a16="http://schemas.microsoft.com/office/drawing/2014/main" id="{A9F95FDA-5B54-4629-820C-BFA5ACE14476}"/>
              </a:ext>
            </a:extLst>
          </p:cNvPr>
          <p:cNvSpPr txBox="1"/>
          <p:nvPr>
            <p:custDataLst>
              <p:tags r:id="rId4"/>
            </p:custDataLst>
          </p:nvPr>
        </p:nvSpPr>
        <p:spPr>
          <a:xfrm>
            <a:off x="3124200" y="6358718"/>
            <a:ext cx="8678839" cy="377589"/>
          </a:xfrm>
          <a:prstGeom prst="rect">
            <a:avLst/>
          </a:prstGeom>
          <a:noFill/>
        </p:spPr>
        <p:txBody>
          <a:bodyPr wrap="square" rtlCol="0" anchor="ctr" anchorCtr="0">
            <a:noAutofit/>
          </a:bodyPr>
          <a:lstStyle/>
          <a:p>
            <a:pPr algn="just"/>
            <a:r>
              <a:rPr lang="en-US" sz="1000">
                <a:latin typeface="Franklin Gothic Book"/>
              </a:rPr>
              <a:t>(Indicator to be included in the HSAC final report)</a:t>
            </a:r>
            <a:endParaRPr lang="en-US" dirty="0">
              <a:cs typeface="Calibri"/>
            </a:endParaRPr>
          </a:p>
        </p:txBody>
      </p:sp>
      <p:graphicFrame>
        <p:nvGraphicFramePr>
          <p:cNvPr id="8" name="Chart 7">
            <a:extLst>
              <a:ext uri="{FF2B5EF4-FFF2-40B4-BE49-F238E27FC236}">
                <a16:creationId xmlns:a16="http://schemas.microsoft.com/office/drawing/2014/main" id="{C9A51C3F-C227-495C-858B-86CC20DD47D2}"/>
              </a:ext>
            </a:extLst>
          </p:cNvPr>
          <p:cNvGraphicFramePr/>
          <p:nvPr>
            <p:custDataLst>
              <p:tags r:id="rId5"/>
            </p:custDataLst>
            <p:extLst>
              <p:ext uri="{D42A27DB-BD31-4B8C-83A1-F6EECF244321}">
                <p14:modId xmlns:p14="http://schemas.microsoft.com/office/powerpoint/2010/main" val="3004538762"/>
              </p:ext>
            </p:extLst>
          </p:nvPr>
        </p:nvGraphicFramePr>
        <p:xfrm>
          <a:off x="3280202" y="914400"/>
          <a:ext cx="8128000" cy="5075393"/>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415933061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DFF63-749B-42CB-896F-B12C21CA27ED}"/>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200" spc="-200">
                <a:solidFill>
                  <a:schemeClr val="bg1"/>
                </a:solidFill>
                <a:latin typeface="Franklin Gothic Demi" panose="020B0703020102020204" pitchFamily="34" charset="0"/>
              </a:rPr>
              <a:t>Child Care</a:t>
            </a:r>
            <a:endParaRPr lang="en-US" sz="4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D7CCE802-8D3A-4DE9-82E5-C34DC5B0145D}"/>
              </a:ext>
            </a:extLst>
          </p:cNvPr>
          <p:cNvSpPr txBox="1"/>
          <p:nvPr>
            <p:custDataLst>
              <p:tags r:id="rId2"/>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5.2: 75th percentile monthly full-time rates for center providers, compared with median household income, by county</a:t>
            </a:r>
            <a:endParaRPr lang="en-US" sz="2000" spc="-50" dirty="0"/>
          </a:p>
        </p:txBody>
      </p:sp>
      <p:sp>
        <p:nvSpPr>
          <p:cNvPr id="4" name="TextBox 3">
            <a:extLst>
              <a:ext uri="{FF2B5EF4-FFF2-40B4-BE49-F238E27FC236}">
                <a16:creationId xmlns:a16="http://schemas.microsoft.com/office/drawing/2014/main" id="{A53CCD5A-EE97-4FE1-AE21-DD09C7CC1D42}"/>
              </a:ext>
            </a:extLst>
          </p:cNvPr>
          <p:cNvSpPr txBox="1"/>
          <p:nvPr>
            <p:custDataLst>
              <p:tags r:id="rId3"/>
            </p:custDataLst>
          </p:nvPr>
        </p:nvSpPr>
        <p:spPr>
          <a:xfrm>
            <a:off x="3124200" y="615033"/>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Rutgers University data collection on behalf of the NJ Department of Human Services, 2023. Median household income is sourced from ACS, Income in the past 12 months (in 2023 inflation adjusted dollars), 1-yr estimates.</a:t>
            </a:r>
            <a:endParaRPr lang="en-US" sz="1200" dirty="0"/>
          </a:p>
        </p:txBody>
      </p:sp>
      <p:graphicFrame>
        <p:nvGraphicFramePr>
          <p:cNvPr id="7" name="Chart 6">
            <a:extLst>
              <a:ext uri="{FF2B5EF4-FFF2-40B4-BE49-F238E27FC236}">
                <a16:creationId xmlns:a16="http://schemas.microsoft.com/office/drawing/2014/main" id="{6616DC5F-1858-4EB9-A294-9BAE538DE1E7}"/>
              </a:ext>
            </a:extLst>
          </p:cNvPr>
          <p:cNvGraphicFramePr/>
          <p:nvPr>
            <p:custDataLst>
              <p:tags r:id="rId4"/>
            </p:custDataLst>
            <p:extLst>
              <p:ext uri="{D42A27DB-BD31-4B8C-83A1-F6EECF244321}">
                <p14:modId xmlns:p14="http://schemas.microsoft.com/office/powerpoint/2010/main" val="2547569271"/>
              </p:ext>
            </p:extLst>
          </p:nvPr>
        </p:nvGraphicFramePr>
        <p:xfrm>
          <a:off x="3124200" y="990600"/>
          <a:ext cx="9067800" cy="5418667"/>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42965842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0834856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Transportation &amp; Commute</a:t>
            </a:r>
            <a:endParaRPr lang="en-US" sz="36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99C90B8E-7216-4493-B987-DDDC0FC24476}"/>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6.1: Average commute (minutes) in NJ (by county)</a:t>
            </a:r>
            <a:endParaRPr lang="en-US" sz="2000" spc="-50" dirty="0"/>
          </a:p>
        </p:txBody>
      </p:sp>
      <p:sp>
        <p:nvSpPr>
          <p:cNvPr id="6" name="TextBox 5">
            <a:extLst>
              <a:ext uri="{FF2B5EF4-FFF2-40B4-BE49-F238E27FC236}">
                <a16:creationId xmlns:a16="http://schemas.microsoft.com/office/drawing/2014/main" id="{3E752AD9-1038-422B-B961-87FB65647F3B}"/>
              </a:ext>
            </a:extLst>
          </p:cNvPr>
          <p:cNvSpPr txBox="1"/>
          <p:nvPr>
            <p:custDataLst>
              <p:tags r:id="rId3"/>
            </p:custDataLst>
          </p:nvPr>
        </p:nvSpPr>
        <p:spPr>
          <a:xfrm>
            <a:off x="8838714" y="412636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6.2: Average commute (minutes) over time, in county</a:t>
            </a:r>
            <a:endParaRPr lang="en-US" sz="1400" spc="-50" dirty="0"/>
          </a:p>
        </p:txBody>
      </p:sp>
      <p:sp>
        <p:nvSpPr>
          <p:cNvPr id="7" name="TextBox 6">
            <a:extLst>
              <a:ext uri="{FF2B5EF4-FFF2-40B4-BE49-F238E27FC236}">
                <a16:creationId xmlns:a16="http://schemas.microsoft.com/office/drawing/2014/main" id="{C74F6283-37D7-46EC-ADFB-C81AB1DFF31E}"/>
              </a:ext>
            </a:extLst>
          </p:cNvPr>
          <p:cNvSpPr txBox="1"/>
          <p:nvPr>
            <p:custDataLst>
              <p:tags r:id="rId4"/>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1-yr American Community Survey estimates, 2023</a:t>
            </a:r>
            <a:endParaRPr lang="en-US" sz="1200" dirty="0"/>
          </a:p>
        </p:txBody>
      </p:sp>
      <p:sp>
        <p:nvSpPr>
          <p:cNvPr id="8" name="Rectangle 7">
            <a:extLst>
              <a:ext uri="{FF2B5EF4-FFF2-40B4-BE49-F238E27FC236}">
                <a16:creationId xmlns:a16="http://schemas.microsoft.com/office/drawing/2014/main" id="{6DC9AEBA-AAE1-4940-8E78-A4D0939BFC25}"/>
              </a:ext>
            </a:extLst>
          </p:cNvPr>
          <p:cNvSpPr/>
          <p:nvPr>
            <p:custDataLst>
              <p:tags r:id="rId5"/>
            </p:custDataLst>
          </p:nvPr>
        </p:nvSpPr>
        <p:spPr>
          <a:xfrm>
            <a:off x="8838714" y="4557247"/>
            <a:ext cx="3379451" cy="230832"/>
          </a:xfrm>
          <a:prstGeom prst="rect">
            <a:avLst/>
          </a:prstGeom>
        </p:spPr>
        <p:txBody>
          <a:bodyPr wrap="non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1-yr American Community Survey estimates, 2019-2023</a:t>
            </a:r>
            <a:endParaRPr lang="en-US" sz="900" dirty="0"/>
          </a:p>
        </p:txBody>
      </p:sp>
      <p:graphicFrame>
        <p:nvGraphicFramePr>
          <p:cNvPr id="11" name="Chart 10">
            <a:extLst>
              <a:ext uri="{FF2B5EF4-FFF2-40B4-BE49-F238E27FC236}">
                <a16:creationId xmlns:a16="http://schemas.microsoft.com/office/drawing/2014/main" id="{56E4394C-E199-4113-9E20-F5A917764195}"/>
              </a:ext>
            </a:extLst>
          </p:cNvPr>
          <p:cNvGraphicFramePr/>
          <p:nvPr>
            <p:custDataLst>
              <p:tags r:id="rId6"/>
            </p:custDataLst>
            <p:extLst>
              <p:ext uri="{D42A27DB-BD31-4B8C-83A1-F6EECF244321}">
                <p14:modId xmlns:p14="http://schemas.microsoft.com/office/powerpoint/2010/main" val="3419348236"/>
              </p:ext>
            </p:extLst>
          </p:nvPr>
        </p:nvGraphicFramePr>
        <p:xfrm>
          <a:off x="3201004" y="538609"/>
          <a:ext cx="6857396" cy="5813451"/>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4" name="Chart 13">
            <a:extLst>
              <a:ext uri="{FF2B5EF4-FFF2-40B4-BE49-F238E27FC236}">
                <a16:creationId xmlns:a16="http://schemas.microsoft.com/office/drawing/2014/main" id="{BA5EC918-E63D-452B-ADD8-946BB4D5822F}"/>
              </a:ext>
            </a:extLst>
          </p:cNvPr>
          <p:cNvGraphicFramePr/>
          <p:nvPr>
            <p:custDataLst>
              <p:tags r:id="rId7"/>
            </p:custDataLst>
            <p:extLst>
              <p:ext uri="{D42A27DB-BD31-4B8C-83A1-F6EECF244321}">
                <p14:modId xmlns:p14="http://schemas.microsoft.com/office/powerpoint/2010/main" val="3537322012"/>
              </p:ext>
            </p:extLst>
          </p:nvPr>
        </p:nvGraphicFramePr>
        <p:xfrm>
          <a:off x="8838714" y="4818861"/>
          <a:ext cx="3378200" cy="1533200"/>
        </p:xfrm>
        <a:graphic>
          <a:graphicData uri="http://schemas.openxmlformats.org/drawingml/2006/chart">
            <c:chart xmlns:c="http://schemas.openxmlformats.org/drawingml/2006/chart" xmlns:r="http://schemas.openxmlformats.org/officeDocument/2006/relationships" r:id="rId14"/>
          </a:graphicData>
        </a:graphic>
      </p:graphicFrame>
      <p:sp>
        <p:nvSpPr>
          <p:cNvPr id="4" name="TextBox 3"/>
          <p:cNvSpPr txBox="1"/>
          <p:nvPr>
            <p:custDataLst>
              <p:tags r:id="rId8"/>
            </p:custDataLst>
          </p:nvPr>
        </p:nvSpPr>
        <p:spPr>
          <a:xfrm>
            <a:off x="7848357" y="6020676"/>
            <a:ext cx="1524000" cy="230832"/>
          </a:xfrm>
          <a:prstGeom prst="rect">
            <a:avLst/>
          </a:prstGeom>
          <a:noFill/>
        </p:spPr>
        <p:txBody>
          <a:bodyPr wrap="square" rtlCol="0">
            <a:spAutoFit/>
          </a:bodyPr>
          <a:lstStyle/>
          <a:p>
            <a:r>
              <a:rPr lang="en-US" sz="900">
                <a:latin typeface="Franklin Gothic Medium" panose="020B0603020102020204" pitchFamily="34" charset="0"/>
              </a:rPr>
              <a:t>NJ avg. 31.4</a:t>
            </a:r>
            <a:endParaRPr lang="en-US" sz="900" dirty="0">
              <a:latin typeface="Franklin Gothic Medium" panose="020B0603020102020204" pitchFamily="34" charset="0"/>
            </a:endParaRPr>
          </a:p>
        </p:txBody>
      </p:sp>
      <p:sp>
        <p:nvSpPr>
          <p:cNvPr id="12" name="TextBox 11"/>
          <p:cNvSpPr txBox="1"/>
          <p:nvPr>
            <p:custDataLst>
              <p:tags r:id="rId9"/>
            </p:custDataLst>
          </p:nvPr>
        </p:nvSpPr>
        <p:spPr>
          <a:xfrm>
            <a:off x="7162800" y="6005812"/>
            <a:ext cx="1524000" cy="230832"/>
          </a:xfrm>
          <a:prstGeom prst="rect">
            <a:avLst/>
          </a:prstGeom>
          <a:noFill/>
        </p:spPr>
        <p:txBody>
          <a:bodyPr wrap="square" rtlCol="0">
            <a:spAutoFit/>
          </a:bodyPr>
          <a:lstStyle/>
          <a:p>
            <a:r>
              <a:rPr lang="en-US" sz="900">
                <a:latin typeface="Franklin Gothic Medium" panose="020B0603020102020204" pitchFamily="34" charset="0"/>
              </a:rPr>
              <a:t>US avg. 26.8</a:t>
            </a:r>
            <a:endParaRPr lang="en-US" sz="900" dirty="0">
              <a:latin typeface="Franklin Gothic Medium" panose="020B0603020102020204" pitchFamily="34" charset="0"/>
            </a:endParaRPr>
          </a:p>
        </p:txBody>
      </p:sp>
      <p:sp>
        <p:nvSpPr>
          <p:cNvPr id="3" name="TextBox 2">
            <a:extLst>
              <a:ext uri="{FF2B5EF4-FFF2-40B4-BE49-F238E27FC236}">
                <a16:creationId xmlns:a16="http://schemas.microsoft.com/office/drawing/2014/main" id="{ABB8061E-3E12-DB88-A1C9-24553C8340F6}"/>
              </a:ext>
            </a:extLst>
          </p:cNvPr>
          <p:cNvSpPr txBox="1"/>
          <p:nvPr>
            <p:custDataLst>
              <p:tags r:id="rId10"/>
            </p:custDataLst>
          </p:nvPr>
        </p:nvSpPr>
        <p:spPr>
          <a:xfrm>
            <a:off x="3124200" y="6604073"/>
            <a:ext cx="6442208" cy="246221"/>
          </a:xfrm>
          <a:prstGeom prst="rect">
            <a:avLst/>
          </a:prstGeom>
          <a:noFill/>
        </p:spPr>
        <p:txBody>
          <a:bodyPr wrap="square" rtlCol="0">
            <a:spAutoFit/>
          </a:bodyPr>
          <a:lstStyle/>
          <a:p>
            <a:r>
              <a:rPr lang="en-US" sz="100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303205068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Transportation &amp; Commute</a:t>
            </a:r>
            <a:endParaRPr lang="en-US" sz="36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93CB33D4-828E-458B-AC3A-B9109324A6DB}"/>
              </a:ext>
            </a:extLst>
          </p:cNvPr>
          <p:cNvSpPr txBox="1"/>
          <p:nvPr>
            <p:custDataLst>
              <p:tags r:id="rId2"/>
            </p:custDataLst>
          </p:nvPr>
        </p:nvSpPr>
        <p:spPr>
          <a:xfrm>
            <a:off x="3124200" y="332601"/>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Housing and Transportation Affordability Index from Center for Neighborhood Technology, 2022, https://htaindex.cnt.org/map</a:t>
            </a:r>
            <a:endParaRPr lang="en-US" sz="1200" dirty="0"/>
          </a:p>
        </p:txBody>
      </p:sp>
      <p:sp>
        <p:nvSpPr>
          <p:cNvPr id="6" name="TextBox 5">
            <a:extLst>
              <a:ext uri="{FF2B5EF4-FFF2-40B4-BE49-F238E27FC236}">
                <a16:creationId xmlns:a16="http://schemas.microsoft.com/office/drawing/2014/main" id="{3A56BE81-C73A-4F8B-B768-1224F227A560}"/>
              </a:ext>
            </a:extLst>
          </p:cNvPr>
          <p:cNvSpPr txBox="1"/>
          <p:nvPr>
            <p:custDataLst>
              <p:tags r:id="rId3"/>
            </p:custDataLst>
          </p:nvPr>
        </p:nvSpPr>
        <p:spPr>
          <a:xfrm>
            <a:off x="3180028" y="6400800"/>
            <a:ext cx="8229600" cy="457200"/>
          </a:xfrm>
          <a:prstGeom prst="rect">
            <a:avLst/>
          </a:prstGeom>
          <a:noFill/>
        </p:spPr>
        <p:txBody>
          <a:bodyPr wrap="square" rtlCol="0" anchor="ctr" anchorCtr="0">
            <a:noAutofit/>
          </a:bodyPr>
          <a:lstStyle/>
          <a:p>
            <a:pPr algn="just"/>
            <a:r>
              <a:rPr lang="en-US" sz="1000">
                <a:latin typeface="Franklin Gothic Book"/>
              </a:rPr>
              <a:t>Note. % calculated from a “typical regional” family profile.</a:t>
            </a:r>
            <a:endParaRPr lang="en-US" sz="1000" dirty="0">
              <a:latin typeface="Franklin Gothic Book"/>
            </a:endParaRPr>
          </a:p>
        </p:txBody>
      </p:sp>
      <p:sp>
        <p:nvSpPr>
          <p:cNvPr id="13" name="TextBox 12">
            <a:extLst>
              <a:ext uri="{FF2B5EF4-FFF2-40B4-BE49-F238E27FC236}">
                <a16:creationId xmlns:a16="http://schemas.microsoft.com/office/drawing/2014/main" id="{42D60627-DF7E-438D-AE19-E103F3AE780E}"/>
              </a:ext>
            </a:extLst>
          </p:cNvPr>
          <p:cNvSpPr txBox="1"/>
          <p:nvPr>
            <p:custDataLst>
              <p:tags r:id="rId4"/>
            </p:custDataLst>
          </p:nvPr>
        </p:nvSpPr>
        <p:spPr>
          <a:xfrm>
            <a:off x="3124200" y="-1"/>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6.3: Cost of transportation as a percentage of income (%) in NJ (by county)</a:t>
            </a:r>
            <a:endParaRPr lang="en-US" sz="2000" spc="-50" dirty="0"/>
          </a:p>
        </p:txBody>
      </p:sp>
      <p:graphicFrame>
        <p:nvGraphicFramePr>
          <p:cNvPr id="9" name="Chart 8"/>
          <p:cNvGraphicFramePr/>
          <p:nvPr>
            <p:custDataLst>
              <p:tags r:id="rId5"/>
            </p:custDataLst>
            <p:extLst>
              <p:ext uri="{D42A27DB-BD31-4B8C-83A1-F6EECF244321}">
                <p14:modId xmlns:p14="http://schemas.microsoft.com/office/powerpoint/2010/main" val="3456359588"/>
              </p:ext>
            </p:extLst>
          </p:nvPr>
        </p:nvGraphicFramePr>
        <p:xfrm>
          <a:off x="3230828" y="772642"/>
          <a:ext cx="8128000" cy="54186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71060588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70126909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88BB022-E734-4637-87B2-2D45C68194E3}"/>
              </a:ext>
            </a:extLst>
          </p:cNvPr>
          <p:cNvSpPr txBox="1"/>
          <p:nvPr>
            <p:custDataLst>
              <p:tags r:id="rId2"/>
            </p:custDataLst>
          </p:nvPr>
        </p:nvSpPr>
        <p:spPr>
          <a:xfrm>
            <a:off x="8534400" y="4299304"/>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7.2: Children without health insurance (%) over time, in county</a:t>
            </a:r>
            <a:endParaRPr lang="en-US" sz="1400" spc="-50" dirty="0"/>
          </a:p>
        </p:txBody>
      </p:sp>
      <p:sp>
        <p:nvSpPr>
          <p:cNvPr id="4" name="TextBox 3">
            <a:extLst>
              <a:ext uri="{FF2B5EF4-FFF2-40B4-BE49-F238E27FC236}">
                <a16:creationId xmlns:a16="http://schemas.microsoft.com/office/drawing/2014/main" id="{9653F561-1EDC-48E5-B097-6C9F9AF5098D}"/>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7.1: Children under the age of 18 (%) without health insurance in NJ (by county)</a:t>
            </a:r>
            <a:endParaRPr lang="en-US" sz="2000" spc="-50" dirty="0"/>
          </a:p>
        </p:txBody>
      </p:sp>
      <p:sp>
        <p:nvSpPr>
          <p:cNvPr id="5" name="TextBox 4">
            <a:extLst>
              <a:ext uri="{FF2B5EF4-FFF2-40B4-BE49-F238E27FC236}">
                <a16:creationId xmlns:a16="http://schemas.microsoft.com/office/drawing/2014/main" id="{89D331FF-4B86-422C-B1D9-E617DE35BE04}"/>
              </a:ext>
            </a:extLst>
          </p:cNvPr>
          <p:cNvSpPr txBox="1"/>
          <p:nvPr>
            <p:custDataLst>
              <p:tags r:id="rId4"/>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1-yr American Community Survey estimates, 2023</a:t>
            </a:r>
            <a:endParaRPr lang="en-US" sz="1200" dirty="0"/>
          </a:p>
        </p:txBody>
      </p:sp>
      <p:sp>
        <p:nvSpPr>
          <p:cNvPr id="6" name="Rectangle 5">
            <a:extLst>
              <a:ext uri="{FF2B5EF4-FFF2-40B4-BE49-F238E27FC236}">
                <a16:creationId xmlns:a16="http://schemas.microsoft.com/office/drawing/2014/main" id="{7280E78C-0866-4F47-9D1D-E8B165FE5867}"/>
              </a:ext>
            </a:extLst>
          </p:cNvPr>
          <p:cNvSpPr/>
          <p:nvPr>
            <p:custDataLst>
              <p:tags r:id="rId5"/>
            </p:custDataLst>
          </p:nvPr>
        </p:nvSpPr>
        <p:spPr>
          <a:xfrm>
            <a:off x="8534400" y="4822524"/>
            <a:ext cx="3379451" cy="230832"/>
          </a:xfrm>
          <a:prstGeom prst="rect">
            <a:avLst/>
          </a:prstGeom>
        </p:spPr>
        <p:txBody>
          <a:bodyPr wrap="non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1-yr American Community Survey estimates, 2019-2023</a:t>
            </a:r>
            <a:endParaRPr lang="en-US" sz="900" dirty="0"/>
          </a:p>
        </p:txBody>
      </p:sp>
      <p:graphicFrame>
        <p:nvGraphicFramePr>
          <p:cNvPr id="9" name="Chart 8">
            <a:extLst>
              <a:ext uri="{FF2B5EF4-FFF2-40B4-BE49-F238E27FC236}">
                <a16:creationId xmlns:a16="http://schemas.microsoft.com/office/drawing/2014/main" id="{418B8D52-7F42-4108-BECB-FF57BCA7F8DB}"/>
              </a:ext>
            </a:extLst>
          </p:cNvPr>
          <p:cNvGraphicFramePr/>
          <p:nvPr>
            <p:custDataLst>
              <p:tags r:id="rId6"/>
            </p:custDataLst>
            <p:extLst>
              <p:ext uri="{D42A27DB-BD31-4B8C-83A1-F6EECF244321}">
                <p14:modId xmlns:p14="http://schemas.microsoft.com/office/powerpoint/2010/main" val="1742026114"/>
              </p:ext>
            </p:extLst>
          </p:nvPr>
        </p:nvGraphicFramePr>
        <p:xfrm>
          <a:off x="3143865" y="538608"/>
          <a:ext cx="6076336" cy="6471791"/>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2" name="Chart 11">
            <a:extLst>
              <a:ext uri="{FF2B5EF4-FFF2-40B4-BE49-F238E27FC236}">
                <a16:creationId xmlns:a16="http://schemas.microsoft.com/office/drawing/2014/main" id="{FFC6FF81-62BA-45FE-B936-E6458FAF1C41}"/>
              </a:ext>
            </a:extLst>
          </p:cNvPr>
          <p:cNvGraphicFramePr/>
          <p:nvPr>
            <p:custDataLst>
              <p:tags r:id="rId7"/>
            </p:custDataLst>
            <p:extLst>
              <p:ext uri="{D42A27DB-BD31-4B8C-83A1-F6EECF244321}">
                <p14:modId xmlns:p14="http://schemas.microsoft.com/office/powerpoint/2010/main" val="3784016299"/>
              </p:ext>
            </p:extLst>
          </p:nvPr>
        </p:nvGraphicFramePr>
        <p:xfrm>
          <a:off x="8686800" y="5078938"/>
          <a:ext cx="3581400" cy="1608197"/>
        </p:xfrm>
        <a:graphic>
          <a:graphicData uri="http://schemas.openxmlformats.org/drawingml/2006/chart">
            <c:chart xmlns:c="http://schemas.openxmlformats.org/drawingml/2006/chart" xmlns:r="http://schemas.openxmlformats.org/officeDocument/2006/relationships" r:id="rId14"/>
          </a:graphicData>
        </a:graphic>
      </p:graphicFrame>
      <p:sp>
        <p:nvSpPr>
          <p:cNvPr id="11" name="TextBox 5"/>
          <p:cNvSpPr txBox="1"/>
          <p:nvPr>
            <p:custDataLst>
              <p:tags r:id="rId8"/>
            </p:custDataLst>
          </p:nvPr>
        </p:nvSpPr>
        <p:spPr>
          <a:xfrm>
            <a:off x="7164334" y="5486400"/>
            <a:ext cx="936933" cy="230832"/>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900">
                <a:latin typeface="Franklin Gothic Medium" panose="020B0603020102020204" pitchFamily="34" charset="0"/>
              </a:rPr>
              <a:t>US avg. 5.4%</a:t>
            </a:r>
            <a:endParaRPr lang="en-US" sz="900" dirty="0">
              <a:latin typeface="Franklin Gothic Medium" panose="020B0603020102020204" pitchFamily="34" charset="0"/>
            </a:endParaRPr>
          </a:p>
        </p:txBody>
      </p:sp>
      <p:sp>
        <p:nvSpPr>
          <p:cNvPr id="10" name="TextBox 9">
            <a:extLst>
              <a:ext uri="{FF2B5EF4-FFF2-40B4-BE49-F238E27FC236}">
                <a16:creationId xmlns:a16="http://schemas.microsoft.com/office/drawing/2014/main" id="{4FABAF5E-6273-4748-8DA5-D4138D6F7385}"/>
              </a:ext>
            </a:extLst>
          </p:cNvPr>
          <p:cNvSpPr txBox="1"/>
          <p:nvPr>
            <p:custDataLst>
              <p:tags r:id="rId9"/>
            </p:custDataLst>
          </p:nvPr>
        </p:nvSpPr>
        <p:spPr>
          <a:xfrm>
            <a:off x="0" y="3729335"/>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Health Insurance</a:t>
            </a:r>
            <a:endParaRPr lang="en-US" sz="2400" dirty="0">
              <a:solidFill>
                <a:schemeClr val="bg1"/>
              </a:solidFill>
              <a:latin typeface="Franklin Gothic Demi" panose="020B0703020102020204" pitchFamily="34" charset="0"/>
            </a:endParaRPr>
          </a:p>
        </p:txBody>
      </p:sp>
      <p:sp>
        <p:nvSpPr>
          <p:cNvPr id="7" name="TextBox 6">
            <a:extLst>
              <a:ext uri="{FF2B5EF4-FFF2-40B4-BE49-F238E27FC236}">
                <a16:creationId xmlns:a16="http://schemas.microsoft.com/office/drawing/2014/main" id="{878B332B-8A98-0A10-CB93-403C761BC357}"/>
              </a:ext>
            </a:extLst>
          </p:cNvPr>
          <p:cNvSpPr txBox="1"/>
          <p:nvPr>
            <p:custDataLst>
              <p:tags r:id="rId10"/>
            </p:custDataLst>
          </p:nvPr>
        </p:nvSpPr>
        <p:spPr>
          <a:xfrm>
            <a:off x="3124200" y="6604073"/>
            <a:ext cx="6442208" cy="246221"/>
          </a:xfrm>
          <a:prstGeom prst="rect">
            <a:avLst/>
          </a:prstGeom>
          <a:noFill/>
        </p:spPr>
        <p:txBody>
          <a:bodyPr wrap="square" rtlCol="0">
            <a:spAutoFit/>
          </a:bodyPr>
          <a:lstStyle/>
          <a:p>
            <a:r>
              <a:rPr lang="en-US" sz="100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179784312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881C5ACB-34C7-4932-BDEC-B358A8351F8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7.3: Children (%) without health insurance by municipality</a:t>
            </a:r>
            <a:endParaRPr lang="en-US" sz="2000" spc="-50" dirty="0"/>
          </a:p>
        </p:txBody>
      </p:sp>
      <p:sp>
        <p:nvSpPr>
          <p:cNvPr id="4" name="TextBox 3">
            <a:extLst>
              <a:ext uri="{FF2B5EF4-FFF2-40B4-BE49-F238E27FC236}">
                <a16:creationId xmlns:a16="http://schemas.microsoft.com/office/drawing/2014/main" id="{4794A8DD-ADD9-48D7-A1CF-A0310FDDB054}"/>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5-yr American Community Survey estimates, 2023</a:t>
            </a:r>
            <a:endParaRPr lang="en-US" sz="1200" dirty="0"/>
          </a:p>
        </p:txBody>
      </p:sp>
      <p:graphicFrame>
        <p:nvGraphicFramePr>
          <p:cNvPr id="7" name="Chart 6">
            <a:extLst>
              <a:ext uri="{FF2B5EF4-FFF2-40B4-BE49-F238E27FC236}">
                <a16:creationId xmlns:a16="http://schemas.microsoft.com/office/drawing/2014/main" id="{E322ECAB-DD0A-4A30-B723-351CFEEBDB0E}"/>
              </a:ext>
            </a:extLst>
          </p:cNvPr>
          <p:cNvGraphicFramePr/>
          <p:nvPr>
            <p:custDataLst>
              <p:tags r:id="rId4"/>
            </p:custDataLst>
            <p:extLst>
              <p:ext uri="{D42A27DB-BD31-4B8C-83A1-F6EECF244321}">
                <p14:modId xmlns:p14="http://schemas.microsoft.com/office/powerpoint/2010/main" val="3346670100"/>
              </p:ext>
            </p:extLst>
          </p:nvPr>
        </p:nvGraphicFramePr>
        <p:xfrm>
          <a:off x="3612025" y="746188"/>
          <a:ext cx="8128000" cy="5959412"/>
        </p:xfrm>
        <a:graphic>
          <a:graphicData uri="http://schemas.openxmlformats.org/drawingml/2006/chart">
            <c:chart xmlns:c="http://schemas.openxmlformats.org/drawingml/2006/chart" xmlns:r="http://schemas.openxmlformats.org/officeDocument/2006/relationships" r:id="rId9"/>
          </a:graphicData>
        </a:graphic>
      </p:graphicFrame>
      <p:sp>
        <p:nvSpPr>
          <p:cNvPr id="5" name="Rectangle 4"/>
          <p:cNvSpPr/>
          <p:nvPr>
            <p:custDataLst>
              <p:tags r:id="rId5"/>
            </p:custDataLst>
          </p:nvPr>
        </p:nvSpPr>
        <p:spPr>
          <a:xfrm>
            <a:off x="3124200" y="6518278"/>
            <a:ext cx="6096000" cy="230832"/>
          </a:xfrm>
          <a:prstGeom prst="rect">
            <a:avLst/>
          </a:prstGeom>
        </p:spPr>
        <p:txBody>
          <a:bodyPr>
            <a:spAutoFit/>
          </a:bodyPr>
          <a:lstStyle/>
          <a:p>
            <a:r>
              <a:rPr lang="en-US" sz="900">
                <a:latin typeface="Franklin Gothic Book" panose="020B0503020102020204" pitchFamily="34" charset="0"/>
              </a:rPr>
              <a:t>Note: Up to the 10 municipalities with the highest percentage of children without health insurance are displayed</a:t>
            </a:r>
            <a:endParaRPr lang="en-US" sz="900" dirty="0">
              <a:latin typeface="Franklin Gothic Book" panose="020B0503020102020204" pitchFamily="34" charset="0"/>
            </a:endParaRPr>
          </a:p>
        </p:txBody>
      </p:sp>
      <p:sp>
        <p:nvSpPr>
          <p:cNvPr id="8" name="TextBox 7">
            <a:extLst>
              <a:ext uri="{FF2B5EF4-FFF2-40B4-BE49-F238E27FC236}">
                <a16:creationId xmlns:a16="http://schemas.microsoft.com/office/drawing/2014/main" id="{4FABAF5E-6273-4748-8DA5-D4138D6F7385}"/>
              </a:ext>
            </a:extLst>
          </p:cNvPr>
          <p:cNvSpPr txBox="1"/>
          <p:nvPr>
            <p:custDataLst>
              <p:tags r:id="rId6"/>
            </p:custDataLst>
          </p:nvPr>
        </p:nvSpPr>
        <p:spPr>
          <a:xfrm>
            <a:off x="0" y="3712888"/>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Health Insurance</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74918802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5542B1C6-882E-433E-BCE7-2939AB68B79F}"/>
              </a:ext>
            </a:extLst>
          </p:cNvPr>
          <p:cNvSpPr txBox="1"/>
          <p:nvPr>
            <p:custDataLst>
              <p:tags r:id="rId2"/>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en-US" sz="1200">
                <a:latin typeface="Franklin Gothic Medium" panose="020B0603020102020204" pitchFamily="34" charset="0"/>
              </a:rPr>
              <a:t>Source: New Jersey Department of Human Services, September 2024</a:t>
            </a:r>
            <a:endParaRPr lang="en-US" sz="1200" dirty="0">
              <a:latin typeface="Franklin Gothic Medium" panose="020B0603020102020204" pitchFamily="34" charset="0"/>
            </a:endParaRPr>
          </a:p>
        </p:txBody>
      </p:sp>
      <p:sp>
        <p:nvSpPr>
          <p:cNvPr id="4" name="TextBox 3">
            <a:extLst>
              <a:ext uri="{FF2B5EF4-FFF2-40B4-BE49-F238E27FC236}">
                <a16:creationId xmlns:a16="http://schemas.microsoft.com/office/drawing/2014/main" id="{3F23468B-A664-4B02-8FC9-BAF16A8219EE}"/>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7.4: NJ Family Care Medicaid participation (#) in NJ (by county)</a:t>
            </a:r>
            <a:endParaRPr lang="en-US" sz="2000" spc="-50" dirty="0"/>
          </a:p>
        </p:txBody>
      </p:sp>
      <p:sp>
        <p:nvSpPr>
          <p:cNvPr id="5" name="Rectangle 4">
            <a:extLst>
              <a:ext uri="{FF2B5EF4-FFF2-40B4-BE49-F238E27FC236}">
                <a16:creationId xmlns:a16="http://schemas.microsoft.com/office/drawing/2014/main" id="{7A07DFBC-DD8A-475A-AFBF-8FA283CEA817}"/>
              </a:ext>
            </a:extLst>
          </p:cNvPr>
          <p:cNvSpPr/>
          <p:nvPr>
            <p:custDataLst>
              <p:tags r:id="rId4"/>
            </p:custDataLst>
          </p:nvPr>
        </p:nvSpPr>
        <p:spPr>
          <a:xfrm>
            <a:off x="3113585" y="6307238"/>
            <a:ext cx="9038431" cy="553998"/>
          </a:xfrm>
          <a:prstGeom prst="rect">
            <a:avLst/>
          </a:prstGeom>
        </p:spPr>
        <p:txBody>
          <a:bodyPr wrap="square">
            <a:spAutoFit/>
          </a:bodyPr>
          <a:lstStyle/>
          <a:p>
            <a:r>
              <a:rPr lang="en-US" sz="1000">
                <a:latin typeface="Franklin Gothic Book" panose="020B0503020102020204" pitchFamily="34" charset="0"/>
              </a:rPr>
              <a:t>Note: Non-ABD (ABD = Aged, Blind, or Disabled) Medicaid is for children aged 18 and younger if their family's total income before taxes is at or below 350% of the Federal Poverty Level (ex., $6,723 per month in a family of four). Parents may also be eligible if earned income is at or below 133% of the Federal Poverty Level ($2,555 monthly for a family of four)." Note that total county population size has not been account for in this indicator.</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8A37EF8B-42C7-4D36-9F97-76A41EE8BCF4}"/>
              </a:ext>
            </a:extLst>
          </p:cNvPr>
          <p:cNvGraphicFramePr/>
          <p:nvPr>
            <p:custDataLst>
              <p:tags r:id="rId5"/>
            </p:custDataLst>
            <p:extLst>
              <p:ext uri="{D42A27DB-BD31-4B8C-83A1-F6EECF244321}">
                <p14:modId xmlns:p14="http://schemas.microsoft.com/office/powerpoint/2010/main" val="2203657460"/>
              </p:ext>
            </p:extLst>
          </p:nvPr>
        </p:nvGraphicFramePr>
        <p:xfrm>
          <a:off x="3178954" y="685800"/>
          <a:ext cx="9017202" cy="5545238"/>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4FABAF5E-6273-4748-8DA5-D4138D6F7385}"/>
              </a:ext>
            </a:extLst>
          </p:cNvPr>
          <p:cNvSpPr txBox="1"/>
          <p:nvPr>
            <p:custDataLst>
              <p:tags r:id="rId6"/>
            </p:custDataLst>
          </p:nvPr>
        </p:nvSpPr>
        <p:spPr>
          <a:xfrm>
            <a:off x="0" y="3712888"/>
            <a:ext cx="3124200" cy="830997"/>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Medicaid Participation</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0121807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9218974-499E-46A7-9047-511AB397C8FF}"/>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7.5: Children meeting all immunization requirements (%) in NJ (by county)</a:t>
            </a:r>
            <a:endParaRPr lang="en-US" sz="2000" spc="-50" dirty="0"/>
          </a:p>
        </p:txBody>
      </p:sp>
      <p:sp>
        <p:nvSpPr>
          <p:cNvPr id="4" name="TextBox 3">
            <a:extLst>
              <a:ext uri="{FF2B5EF4-FFF2-40B4-BE49-F238E27FC236}">
                <a16:creationId xmlns:a16="http://schemas.microsoft.com/office/drawing/2014/main" id="{694899BA-4830-4C45-9950-0C0104187BF6}"/>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The New Jersey Annual Immunization Status Reports, 2023-2024</a:t>
            </a:r>
            <a:endParaRPr lang="en-US" sz="1200" dirty="0"/>
          </a:p>
        </p:txBody>
      </p:sp>
      <p:sp>
        <p:nvSpPr>
          <p:cNvPr id="5" name="Rectangle 4">
            <a:extLst>
              <a:ext uri="{FF2B5EF4-FFF2-40B4-BE49-F238E27FC236}">
                <a16:creationId xmlns:a16="http://schemas.microsoft.com/office/drawing/2014/main" id="{381E7737-D087-456C-9F55-24C5C5F3DCA8}"/>
              </a:ext>
            </a:extLst>
          </p:cNvPr>
          <p:cNvSpPr/>
          <p:nvPr>
            <p:custDataLst>
              <p:tags r:id="rId4"/>
            </p:custDataLst>
          </p:nvPr>
        </p:nvSpPr>
        <p:spPr>
          <a:xfrm>
            <a:off x="3167424" y="6306921"/>
            <a:ext cx="9017201" cy="400110"/>
          </a:xfrm>
          <a:prstGeom prst="rect">
            <a:avLst/>
          </a:prstGeom>
        </p:spPr>
        <p:txBody>
          <a:bodyPr wrap="square" anchor="t">
            <a:spAutoFit/>
          </a:bodyPr>
          <a:lstStyle/>
          <a:p>
            <a:r>
              <a:rPr lang="en-US" sz="1000">
                <a:solidFill>
                  <a:srgbClr val="000000"/>
                </a:solidFill>
                <a:latin typeface="Franklin Gothic Book" panose="020B0503020102020204" pitchFamily="34" charset="0"/>
              </a:rPr>
              <a:t>Note: Percentages are calculated across these grade types: Pre-Kindergarten, Kindergarten, First Grade, Sixth Grade, and Transfers. Children with unknown immunization status were considered as not having met all immunization requirements.</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FBFA3A14-63D6-445B-9F00-706CD4E77B54}"/>
              </a:ext>
            </a:extLst>
          </p:cNvPr>
          <p:cNvGraphicFramePr/>
          <p:nvPr>
            <p:custDataLst>
              <p:tags r:id="rId5"/>
            </p:custDataLst>
            <p:extLst>
              <p:ext uri="{D42A27DB-BD31-4B8C-83A1-F6EECF244321}">
                <p14:modId xmlns:p14="http://schemas.microsoft.com/office/powerpoint/2010/main" val="629994534"/>
              </p:ext>
            </p:extLst>
          </p:nvPr>
        </p:nvGraphicFramePr>
        <p:xfrm>
          <a:off x="3167424" y="779556"/>
          <a:ext cx="8717280" cy="5557167"/>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4FABAF5E-6273-4748-8DA5-D4138D6F7385}"/>
              </a:ext>
            </a:extLst>
          </p:cNvPr>
          <p:cNvSpPr txBox="1"/>
          <p:nvPr>
            <p:custDataLst>
              <p:tags r:id="rId6"/>
            </p:custDataLst>
          </p:nvPr>
        </p:nvSpPr>
        <p:spPr>
          <a:xfrm>
            <a:off x="0" y="3729335"/>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Immunization</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82979043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CDD63F83-0952-4660-9D2F-94FD8BABEC82}"/>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7.6: County immunization rates (%) (all grade types), over time, in county</a:t>
            </a:r>
            <a:endParaRPr lang="en-US" sz="2000" spc="-50" dirty="0"/>
          </a:p>
        </p:txBody>
      </p:sp>
      <p:sp>
        <p:nvSpPr>
          <p:cNvPr id="4" name="TextBox 3">
            <a:extLst>
              <a:ext uri="{FF2B5EF4-FFF2-40B4-BE49-F238E27FC236}">
                <a16:creationId xmlns:a16="http://schemas.microsoft.com/office/drawing/2014/main" id="{EDF8735F-8CFF-455C-BF95-F91003B995BC}"/>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Annual Immunization Status Reports, 2018-2019 through 2023-2024</a:t>
            </a:r>
            <a:endParaRPr lang="en-US" sz="1200" dirty="0"/>
          </a:p>
        </p:txBody>
      </p:sp>
      <p:sp>
        <p:nvSpPr>
          <p:cNvPr id="5" name="Rectangle 4">
            <a:extLst>
              <a:ext uri="{FF2B5EF4-FFF2-40B4-BE49-F238E27FC236}">
                <a16:creationId xmlns:a16="http://schemas.microsoft.com/office/drawing/2014/main" id="{FA892BEA-1CBB-4C7C-BD66-54DEC15CC127}"/>
              </a:ext>
            </a:extLst>
          </p:cNvPr>
          <p:cNvSpPr/>
          <p:nvPr>
            <p:custDataLst>
              <p:tags r:id="rId4"/>
            </p:custDataLst>
          </p:nvPr>
        </p:nvSpPr>
        <p:spPr>
          <a:xfrm>
            <a:off x="3246120" y="6203985"/>
            <a:ext cx="8483424" cy="400110"/>
          </a:xfrm>
          <a:prstGeom prst="rect">
            <a:avLst/>
          </a:prstGeom>
        </p:spPr>
        <p:txBody>
          <a:bodyPr wrap="square">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000">
                <a:solidFill>
                  <a:srgbClr val="000000"/>
                </a:solidFill>
                <a:latin typeface="Franklin Gothic Book" panose="020B0503020102020204" pitchFamily="34" charset="0"/>
              </a:rPr>
              <a:t>Note: Percentages are calculated across these grade types: Pre-Kindergarten, Kindergarten, First Grade, Sixth Grade, and Transfers. Children with unknown immunization status were considered as not having met all immunization requirements.</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4E1AF40E-516C-4A00-8325-6B92ECB8172F}"/>
              </a:ext>
            </a:extLst>
          </p:cNvPr>
          <p:cNvGraphicFramePr/>
          <p:nvPr>
            <p:custDataLst>
              <p:tags r:id="rId5"/>
            </p:custDataLst>
            <p:extLst>
              <p:ext uri="{D42A27DB-BD31-4B8C-83A1-F6EECF244321}">
                <p14:modId xmlns:p14="http://schemas.microsoft.com/office/powerpoint/2010/main" val="2987271283"/>
              </p:ext>
            </p:extLst>
          </p:nvPr>
        </p:nvGraphicFramePr>
        <p:xfrm>
          <a:off x="3246120" y="1070868"/>
          <a:ext cx="8128000" cy="5072390"/>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4FABAF5E-6273-4748-8DA5-D4138D6F7385}"/>
              </a:ext>
            </a:extLst>
          </p:cNvPr>
          <p:cNvSpPr txBox="1"/>
          <p:nvPr>
            <p:custDataLst>
              <p:tags r:id="rId6"/>
            </p:custDataLst>
          </p:nvPr>
        </p:nvSpPr>
        <p:spPr>
          <a:xfrm>
            <a:off x="0" y="3712888"/>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Immunization</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10066008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5FF511CD-5723-4745-A097-71345B69B5B8}"/>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7.7: Percentage (%) of Women Receiving Early Prenatal Care in NJ (by county)</a:t>
            </a:r>
          </a:p>
        </p:txBody>
      </p:sp>
      <p:sp>
        <p:nvSpPr>
          <p:cNvPr id="4" name="TextBox 3">
            <a:extLst>
              <a:ext uri="{FF2B5EF4-FFF2-40B4-BE49-F238E27FC236}">
                <a16:creationId xmlns:a16="http://schemas.microsoft.com/office/drawing/2014/main" id="{82EEA8AE-DE84-40F5-B813-3072EF416025}"/>
              </a:ext>
            </a:extLst>
          </p:cNvPr>
          <p:cNvSpPr txBox="1"/>
          <p:nvPr>
            <p:custDataLst>
              <p:tags r:id="rId3"/>
            </p:custDataLst>
          </p:nvPr>
        </p:nvSpPr>
        <p:spPr>
          <a:xfrm>
            <a:off x="3124200" y="569386"/>
            <a:ext cx="8400675" cy="461665"/>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1200">
                <a:latin typeface="Franklin Gothic Medium" panose="020B0603020102020204" pitchFamily="34" charset="0"/>
              </a:rPr>
              <a:t>Source Reported by the NJ Department of Health, New Jersey State Health Assessment Data, New Jersey Birth Certificate Database, via ACNJ Kids Count Data Dashboard.  Data accessed as of April 6, 2023.</a:t>
            </a:r>
            <a:endParaRPr lang="en-US" sz="1200" dirty="0">
              <a:latin typeface="Franklin Gothic Medium" panose="020B0603020102020204" pitchFamily="34" charset="0"/>
            </a:endParaRPr>
          </a:p>
        </p:txBody>
      </p:sp>
      <p:sp>
        <p:nvSpPr>
          <p:cNvPr id="5" name="TextBox 4">
            <a:extLst>
              <a:ext uri="{FF2B5EF4-FFF2-40B4-BE49-F238E27FC236}">
                <a16:creationId xmlns:a16="http://schemas.microsoft.com/office/drawing/2014/main" id="{8FCEFA68-B826-48AB-BD6F-AC0F6EC24BB4}"/>
              </a:ext>
            </a:extLst>
          </p:cNvPr>
          <p:cNvSpPr txBox="1"/>
          <p:nvPr>
            <p:custDataLst>
              <p:tags r:id="rId4"/>
            </p:custDataLst>
          </p:nvPr>
        </p:nvSpPr>
        <p:spPr>
          <a:xfrm>
            <a:off x="3124200" y="6457890"/>
            <a:ext cx="8400675" cy="246221"/>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1000">
                <a:latin typeface="Franklin Gothic Book" panose="020B0503020102020204" pitchFamily="34" charset="0"/>
              </a:rPr>
              <a:t>Note: Live births for which the mother received prenatal care beginning in the first trimester.</a:t>
            </a:r>
            <a:endParaRPr lang="en-US" sz="1000" dirty="0">
              <a:latin typeface="Franklin Gothic Book" panose="020B0503020102020204" pitchFamily="34" charset="0"/>
            </a:endParaRPr>
          </a:p>
        </p:txBody>
      </p:sp>
      <p:sp>
        <p:nvSpPr>
          <p:cNvPr id="7" name="TextBox 6">
            <a:extLst>
              <a:ext uri="{FF2B5EF4-FFF2-40B4-BE49-F238E27FC236}">
                <a16:creationId xmlns:a16="http://schemas.microsoft.com/office/drawing/2014/main" id="{4FABAF5E-6273-4748-8DA5-D4138D6F7385}"/>
              </a:ext>
            </a:extLst>
          </p:cNvPr>
          <p:cNvSpPr txBox="1"/>
          <p:nvPr>
            <p:custDataLst>
              <p:tags r:id="rId5"/>
            </p:custDataLst>
          </p:nvPr>
        </p:nvSpPr>
        <p:spPr>
          <a:xfrm>
            <a:off x="60960" y="3702643"/>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Prenatal Care</a:t>
            </a:r>
            <a:endParaRPr lang="en-US" sz="2400" dirty="0">
              <a:solidFill>
                <a:schemeClr val="bg1"/>
              </a:solidFill>
              <a:latin typeface="Franklin Gothic Demi" panose="020B0703020102020204" pitchFamily="34" charset="0"/>
            </a:endParaRPr>
          </a:p>
        </p:txBody>
      </p:sp>
      <p:graphicFrame>
        <p:nvGraphicFramePr>
          <p:cNvPr id="9" name="Chart 8">
            <a:extLst>
              <a:ext uri="{FF2B5EF4-FFF2-40B4-BE49-F238E27FC236}">
                <a16:creationId xmlns:a16="http://schemas.microsoft.com/office/drawing/2014/main" id="{5C1A2115-3E09-AB34-D086-7A61D711ED08}"/>
              </a:ext>
            </a:extLst>
          </p:cNvPr>
          <p:cNvGraphicFramePr/>
          <p:nvPr>
            <p:custDataLst>
              <p:tags r:id="rId6"/>
            </p:custDataLst>
            <p:extLst>
              <p:ext uri="{D42A27DB-BD31-4B8C-83A1-F6EECF244321}">
                <p14:modId xmlns:p14="http://schemas.microsoft.com/office/powerpoint/2010/main" val="2419643020"/>
              </p:ext>
            </p:extLst>
          </p:nvPr>
        </p:nvGraphicFramePr>
        <p:xfrm>
          <a:off x="3167424" y="779556"/>
          <a:ext cx="8717280" cy="555716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221375467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B4EC7AF8-5F76-2263-2071-CDBAF0145A9C}"/>
              </a:ext>
            </a:extLst>
          </p:cNvPr>
          <p:cNvSpPr txBox="1"/>
          <p:nvPr>
            <p:custDataLst>
              <p:tags r:id="rId1"/>
            </p:custDataLst>
          </p:nvPr>
        </p:nvSpPr>
        <p:spPr>
          <a:xfrm>
            <a:off x="3174798"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7.8: Percentage (%) of Women Receiving Early Prenatal Care in NJ by Race/Ethnicity (within county)</a:t>
            </a:r>
            <a:endParaRPr lang="en-US" sz="2000" spc="-50" dirty="0"/>
          </a:p>
        </p:txBody>
      </p:sp>
      <p:sp>
        <p:nvSpPr>
          <p:cNvPr id="6" name="TextBox 5">
            <a:extLst>
              <a:ext uri="{FF2B5EF4-FFF2-40B4-BE49-F238E27FC236}">
                <a16:creationId xmlns:a16="http://schemas.microsoft.com/office/drawing/2014/main" id="{1FB9B115-3ECF-A13B-51C2-F3C1AB0FCB15}"/>
              </a:ext>
            </a:extLst>
          </p:cNvPr>
          <p:cNvSpPr txBox="1"/>
          <p:nvPr>
            <p:custDataLst>
              <p:tags r:id="rId2"/>
            </p:custDataLst>
          </p:nvPr>
        </p:nvSpPr>
        <p:spPr>
          <a:xfrm>
            <a:off x="3124200" y="569386"/>
            <a:ext cx="8400675" cy="461665"/>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1200">
                <a:latin typeface="Franklin Gothic Medium" panose="020B0603020102020204" pitchFamily="34" charset="0"/>
              </a:rPr>
              <a:t>Source Reported by the NJ Department of Health, New Jersey State Health Assessment Data, New Jersey Birth Certificate Database, via ACNJ Kids Count Data Dashboard.  Data accessed as of April 6, 2023.</a:t>
            </a:r>
            <a:endParaRPr lang="en-US" sz="1200" dirty="0">
              <a:latin typeface="Franklin Gothic Medium" panose="020B0603020102020204" pitchFamily="34" charset="0"/>
            </a:endParaRPr>
          </a:p>
        </p:txBody>
      </p:sp>
      <p:sp>
        <p:nvSpPr>
          <p:cNvPr id="7" name="TextBox 6">
            <a:extLst>
              <a:ext uri="{FF2B5EF4-FFF2-40B4-BE49-F238E27FC236}">
                <a16:creationId xmlns:a16="http://schemas.microsoft.com/office/drawing/2014/main" id="{4E805256-B9F5-9F2E-E4FC-AAAD92DB6409}"/>
              </a:ext>
            </a:extLst>
          </p:cNvPr>
          <p:cNvSpPr txBox="1"/>
          <p:nvPr>
            <p:custDataLst>
              <p:tags r:id="rId3"/>
            </p:custDataLst>
          </p:nvPr>
        </p:nvSpPr>
        <p:spPr>
          <a:xfrm>
            <a:off x="3124200" y="6457890"/>
            <a:ext cx="8400675" cy="400110"/>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1000">
                <a:latin typeface="Franklin Gothic Book" panose="020B0503020102020204" pitchFamily="34" charset="0"/>
              </a:rPr>
              <a:t>Note: Live births for which the mother received prenatal care beginning in the first trimester. ** indicates data are suppressed.  N/A indicates data are not available.  Some races/ethnicities are not included due to either data suppression or data unavailability.</a:t>
            </a:r>
            <a:endParaRPr lang="en-US" sz="1000" dirty="0">
              <a:latin typeface="Franklin Gothic Book" panose="020B0503020102020204" pitchFamily="34" charset="0"/>
            </a:endParaRPr>
          </a:p>
        </p:txBody>
      </p:sp>
      <p:graphicFrame>
        <p:nvGraphicFramePr>
          <p:cNvPr id="9" name="Chart 8">
            <a:extLst>
              <a:ext uri="{FF2B5EF4-FFF2-40B4-BE49-F238E27FC236}">
                <a16:creationId xmlns:a16="http://schemas.microsoft.com/office/drawing/2014/main" id="{86311710-70EC-DC2B-AC47-14B8561A894A}"/>
              </a:ext>
            </a:extLst>
          </p:cNvPr>
          <p:cNvGraphicFramePr/>
          <p:nvPr>
            <p:custDataLst>
              <p:tags r:id="rId4"/>
            </p:custDataLst>
            <p:extLst>
              <p:ext uri="{D42A27DB-BD31-4B8C-83A1-F6EECF244321}">
                <p14:modId xmlns:p14="http://schemas.microsoft.com/office/powerpoint/2010/main" val="3810761287"/>
              </p:ext>
            </p:extLst>
          </p:nvPr>
        </p:nvGraphicFramePr>
        <p:xfrm>
          <a:off x="3167424" y="779556"/>
          <a:ext cx="8717280" cy="5557167"/>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123697317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8FC1BF96-0E72-4D63-ECFF-B2083BB56771}"/>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7.9: Cesarean Delivery Rate (%) (by county)</a:t>
            </a:r>
            <a:endParaRPr lang="en-US" sz="2000" spc="-50" dirty="0"/>
          </a:p>
        </p:txBody>
      </p:sp>
      <p:graphicFrame>
        <p:nvGraphicFramePr>
          <p:cNvPr id="5" name="Chart 4">
            <a:extLst>
              <a:ext uri="{FF2B5EF4-FFF2-40B4-BE49-F238E27FC236}">
                <a16:creationId xmlns:a16="http://schemas.microsoft.com/office/drawing/2014/main" id="{F65C5509-3444-5C39-E7D4-49B83FFAF99C}"/>
              </a:ext>
            </a:extLst>
          </p:cNvPr>
          <p:cNvGraphicFramePr/>
          <p:nvPr>
            <p:custDataLst>
              <p:tags r:id="rId2"/>
            </p:custDataLst>
            <p:extLst>
              <p:ext uri="{D42A27DB-BD31-4B8C-83A1-F6EECF244321}">
                <p14:modId xmlns:p14="http://schemas.microsoft.com/office/powerpoint/2010/main" val="2293985084"/>
              </p:ext>
            </p:extLst>
          </p:nvPr>
        </p:nvGraphicFramePr>
        <p:xfrm>
          <a:off x="3143864" y="538608"/>
          <a:ext cx="9810136" cy="6471791"/>
        </p:xfrm>
        <a:graphic>
          <a:graphicData uri="http://schemas.openxmlformats.org/drawingml/2006/chart">
            <c:chart xmlns:c="http://schemas.openxmlformats.org/drawingml/2006/chart" xmlns:r="http://schemas.openxmlformats.org/officeDocument/2006/relationships" r:id="rId9"/>
          </a:graphicData>
        </a:graphic>
      </p:graphicFrame>
      <p:graphicFrame>
        <p:nvGraphicFramePr>
          <p:cNvPr id="7" name="Chart 6">
            <a:extLst>
              <a:ext uri="{FF2B5EF4-FFF2-40B4-BE49-F238E27FC236}">
                <a16:creationId xmlns:a16="http://schemas.microsoft.com/office/drawing/2014/main" id="{E88AE633-09CA-8DE5-712F-5C09DCF4A992}"/>
              </a:ext>
            </a:extLst>
          </p:cNvPr>
          <p:cNvGraphicFramePr/>
          <p:nvPr>
            <p:custDataLst>
              <p:tags r:id="rId3"/>
            </p:custDataLst>
            <p:extLst>
              <p:ext uri="{D42A27DB-BD31-4B8C-83A1-F6EECF244321}">
                <p14:modId xmlns:p14="http://schemas.microsoft.com/office/powerpoint/2010/main" val="4148088148"/>
              </p:ext>
            </p:extLst>
          </p:nvPr>
        </p:nvGraphicFramePr>
        <p:xfrm>
          <a:off x="7315200" y="4485996"/>
          <a:ext cx="4953000" cy="2201139"/>
        </p:xfrm>
        <a:graphic>
          <a:graphicData uri="http://schemas.openxmlformats.org/drawingml/2006/chart">
            <c:chart xmlns:c="http://schemas.openxmlformats.org/drawingml/2006/chart" xmlns:r="http://schemas.openxmlformats.org/officeDocument/2006/relationships" r:id="rId10"/>
          </a:graphicData>
        </a:graphic>
      </p:graphicFrame>
      <p:sp>
        <p:nvSpPr>
          <p:cNvPr id="8" name="Rectangle 7">
            <a:extLst>
              <a:ext uri="{FF2B5EF4-FFF2-40B4-BE49-F238E27FC236}">
                <a16:creationId xmlns:a16="http://schemas.microsoft.com/office/drawing/2014/main" id="{76732A51-CECD-E85D-7F88-1434A358100D}"/>
              </a:ext>
            </a:extLst>
          </p:cNvPr>
          <p:cNvSpPr/>
          <p:nvPr>
            <p:custDataLst>
              <p:tags r:id="rId4"/>
            </p:custDataLst>
          </p:nvPr>
        </p:nvSpPr>
        <p:spPr>
          <a:xfrm>
            <a:off x="7342548" y="4024646"/>
            <a:ext cx="3581401"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NJSHAD, Percentage of Live Births by C-Section (5-year groupings within county), over time</a:t>
            </a:r>
            <a:endParaRPr lang="en-US" sz="900" dirty="0"/>
          </a:p>
        </p:txBody>
      </p:sp>
      <p:sp>
        <p:nvSpPr>
          <p:cNvPr id="9" name="TextBox 8">
            <a:extLst>
              <a:ext uri="{FF2B5EF4-FFF2-40B4-BE49-F238E27FC236}">
                <a16:creationId xmlns:a16="http://schemas.microsoft.com/office/drawing/2014/main" id="{3356BCC1-FB32-73ED-8710-EA2C95253F34}"/>
              </a:ext>
            </a:extLst>
          </p:cNvPr>
          <p:cNvSpPr txBox="1"/>
          <p:nvPr>
            <p:custDataLst>
              <p:tags r:id="rId5"/>
            </p:custDataLst>
          </p:nvPr>
        </p:nvSpPr>
        <p:spPr>
          <a:xfrm>
            <a:off x="7315200" y="352446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7.10: Cesarean Delivery Rate (%) (within county), over time</a:t>
            </a:r>
            <a:endParaRPr lang="en-US" sz="1400" spc="-50" dirty="0"/>
          </a:p>
        </p:txBody>
      </p:sp>
      <p:sp>
        <p:nvSpPr>
          <p:cNvPr id="10" name="TextBox 9">
            <a:extLst>
              <a:ext uri="{FF2B5EF4-FFF2-40B4-BE49-F238E27FC236}">
                <a16:creationId xmlns:a16="http://schemas.microsoft.com/office/drawing/2014/main" id="{AE4F2F91-6085-C73A-8279-B96D4BC55954}"/>
              </a:ext>
            </a:extLst>
          </p:cNvPr>
          <p:cNvSpPr txBox="1"/>
          <p:nvPr>
            <p:custDataLst>
              <p:tags r:id="rId6"/>
            </p:custDataLst>
          </p:nvPr>
        </p:nvSpPr>
        <p:spPr>
          <a:xfrm>
            <a:off x="3142211" y="284742"/>
            <a:ext cx="8400675" cy="276999"/>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1200">
                <a:latin typeface="Franklin Gothic Medium" panose="020B0603020102020204" pitchFamily="34" charset="0"/>
              </a:rPr>
              <a:t>Source: NJSHAD, Percentage of Live Births by C-Section (5-year groupings 2018-2022) (by county)</a:t>
            </a:r>
            <a:endParaRPr lang="en-US" sz="1200" dirty="0">
              <a:latin typeface="Franklin Gothic Medium" panose="020B0603020102020204" pitchFamily="34" charset="0"/>
            </a:endParaRPr>
          </a:p>
        </p:txBody>
      </p:sp>
    </p:spTree>
    <p:extLst>
      <p:ext uri="{BB962C8B-B14F-4D97-AF65-F5344CB8AC3E}">
        <p14:creationId xmlns:p14="http://schemas.microsoft.com/office/powerpoint/2010/main" val="238862192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99090928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FABAF5E-6273-4748-8DA5-D4138D6F7385}"/>
              </a:ext>
            </a:extLst>
          </p:cNvPr>
          <p:cNvSpPr txBox="1"/>
          <p:nvPr>
            <p:custDataLst>
              <p:tags r:id="rId1"/>
            </p:custDataLst>
          </p:nvPr>
        </p:nvSpPr>
        <p:spPr>
          <a:xfrm>
            <a:off x="0" y="3886200"/>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Unemployment</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32A6EB60-7F9A-4D7D-A429-79DC101B9978}"/>
              </a:ext>
            </a:extLst>
          </p:cNvPr>
          <p:cNvSpPr txBox="1"/>
          <p:nvPr>
            <p:custDataLst>
              <p:tags r:id="rId2"/>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8.1: Monthly unemployment rate, Sept. 2023-Aug. 2024: state and county comparison (unadjusted)</a:t>
            </a:r>
            <a:endParaRPr lang="en-US" sz="2000" spc="-50" dirty="0"/>
          </a:p>
        </p:txBody>
      </p:sp>
      <p:sp>
        <p:nvSpPr>
          <p:cNvPr id="5" name="TextBox 4">
            <a:extLst>
              <a:ext uri="{FF2B5EF4-FFF2-40B4-BE49-F238E27FC236}">
                <a16:creationId xmlns:a16="http://schemas.microsoft.com/office/drawing/2014/main" id="{40520375-29F6-4289-B719-5927C7C43F43}"/>
              </a:ext>
            </a:extLst>
          </p:cNvPr>
          <p:cNvSpPr txBox="1"/>
          <p:nvPr>
            <p:custDataLst>
              <p:tags r:id="rId3"/>
            </p:custDataLst>
          </p:nvPr>
        </p:nvSpPr>
        <p:spPr>
          <a:xfrm>
            <a:off x="3124200" y="64004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Bureau of Labor Statistics</a:t>
            </a:r>
            <a:endParaRPr lang="en-US" sz="1200" dirty="0"/>
          </a:p>
        </p:txBody>
      </p:sp>
      <p:sp>
        <p:nvSpPr>
          <p:cNvPr id="6" name="TextBox 5">
            <a:extLst>
              <a:ext uri="{FF2B5EF4-FFF2-40B4-BE49-F238E27FC236}">
                <a16:creationId xmlns:a16="http://schemas.microsoft.com/office/drawing/2014/main" id="{B59D3033-2B43-489F-BACA-87BB7C319905}"/>
              </a:ext>
            </a:extLst>
          </p:cNvPr>
          <p:cNvSpPr txBox="1"/>
          <p:nvPr>
            <p:custDataLst>
              <p:tags r:id="rId4"/>
            </p:custDataLst>
          </p:nvPr>
        </p:nvSpPr>
        <p:spPr>
          <a:xfrm>
            <a:off x="3167424" y="6239090"/>
            <a:ext cx="9024576" cy="606623"/>
          </a:xfrm>
          <a:prstGeom prst="rect">
            <a:avLst/>
          </a:prstGeom>
          <a:noFill/>
        </p:spPr>
        <p:txBody>
          <a:bodyPr wrap="square" rtlCol="0" anchor="ctr" anchorCtr="0">
            <a:noAutofit/>
          </a:bodyPr>
          <a:lstStyle/>
          <a:p>
            <a:pPr algn="just"/>
            <a:r>
              <a:rPr lang="en-US" sz="1000">
                <a:latin typeface="Franklin Gothic Book" panose="020B0503020102020204" pitchFamily="34" charset="0"/>
              </a:rPr>
              <a:t>Unemployment is defined by the Bureau of Labor Statistics as people who don’t have a job, have actively looked for work in the past month, and are currently available for work. The unemployment rate is calculated by dividing the total number of unemployed persons with the total number of employed and unemployed persons (Indicator to be included in the HSAC final report in the Employment Overview)</a:t>
            </a:r>
          </a:p>
          <a:p>
            <a:pPr algn="just"/>
            <a:endParaRPr lang="en-US" sz="1000" dirty="0">
              <a:latin typeface="Franklin Gothic Book"/>
            </a:endParaRPr>
          </a:p>
        </p:txBody>
      </p:sp>
      <p:graphicFrame>
        <p:nvGraphicFramePr>
          <p:cNvPr id="9" name="Chart 8">
            <a:extLst>
              <a:ext uri="{FF2B5EF4-FFF2-40B4-BE49-F238E27FC236}">
                <a16:creationId xmlns:a16="http://schemas.microsoft.com/office/drawing/2014/main" id="{ACA742A0-88F1-4D24-BBE1-7EB473CE07FE}"/>
              </a:ext>
            </a:extLst>
          </p:cNvPr>
          <p:cNvGraphicFramePr/>
          <p:nvPr>
            <p:custDataLst>
              <p:tags r:id="rId5"/>
            </p:custDataLst>
            <p:extLst>
              <p:ext uri="{D42A27DB-BD31-4B8C-83A1-F6EECF244321}">
                <p14:modId xmlns:p14="http://schemas.microsoft.com/office/powerpoint/2010/main" val="3309006905"/>
              </p:ext>
            </p:extLst>
          </p:nvPr>
        </p:nvGraphicFramePr>
        <p:xfrm>
          <a:off x="3256425" y="1219200"/>
          <a:ext cx="8839200" cy="4850866"/>
        </p:xfrm>
        <a:graphic>
          <a:graphicData uri="http://schemas.openxmlformats.org/drawingml/2006/chart">
            <c:chart xmlns:c="http://schemas.openxmlformats.org/drawingml/2006/chart" xmlns:r="http://schemas.openxmlformats.org/officeDocument/2006/relationships" r:id="rId9"/>
          </a:graphicData>
        </a:graphic>
      </p:graphicFrame>
      <p:sp>
        <p:nvSpPr>
          <p:cNvPr id="11" name="TextBox 10">
            <a:extLst>
              <a:ext uri="{FF2B5EF4-FFF2-40B4-BE49-F238E27FC236}">
                <a16:creationId xmlns:a16="http://schemas.microsoft.com/office/drawing/2014/main" id="{3568C37E-D667-44A2-BFA0-DC64208C3DED}"/>
              </a:ext>
            </a:extLst>
          </p:cNvPr>
          <p:cNvSpPr txBox="1"/>
          <p:nvPr>
            <p:custDataLst>
              <p:tags r:id="rId6"/>
            </p:custDataLst>
          </p:nvPr>
        </p:nvSpPr>
        <p:spPr>
          <a:xfrm>
            <a:off x="56195" y="2222019"/>
            <a:ext cx="3124200" cy="1708160"/>
          </a:xfrm>
          <a:prstGeom prst="rect">
            <a:avLst/>
          </a:prstGeom>
          <a:noFill/>
        </p:spPr>
        <p:txBody>
          <a:bodyPr wrap="square" rtlCol="0">
            <a:spAutoFit/>
          </a:bodyPr>
          <a:lstStyle/>
          <a:p>
            <a:pPr algn="ctr"/>
            <a:r>
              <a:rPr lang="en-US" sz="3500">
                <a:solidFill>
                  <a:schemeClr val="bg1"/>
                </a:solidFill>
                <a:latin typeface="Franklin Gothic Demi" panose="020B0703020102020204" pitchFamily="34" charset="0"/>
              </a:rPr>
              <a:t>Employment and Career Readiness</a:t>
            </a:r>
            <a:endParaRPr lang="en-US" sz="35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8736594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FABAF5E-6273-4748-8DA5-D4138D6F7385}"/>
              </a:ext>
            </a:extLst>
          </p:cNvPr>
          <p:cNvSpPr txBox="1"/>
          <p:nvPr>
            <p:custDataLst>
              <p:tags r:id="rId1"/>
            </p:custDataLst>
          </p:nvPr>
        </p:nvSpPr>
        <p:spPr>
          <a:xfrm>
            <a:off x="43224" y="3886200"/>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Unemployment</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32A6EB60-7F9A-4D7D-A429-79DC101B9978}"/>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8.2: Median unemployment rates, Sept. 2023-Aug. 2024 in NJ (by county)</a:t>
            </a:r>
            <a:endParaRPr lang="en-US" sz="2000" spc="-50" dirty="0"/>
          </a:p>
        </p:txBody>
      </p:sp>
      <p:sp>
        <p:nvSpPr>
          <p:cNvPr id="5" name="TextBox 4">
            <a:extLst>
              <a:ext uri="{FF2B5EF4-FFF2-40B4-BE49-F238E27FC236}">
                <a16:creationId xmlns:a16="http://schemas.microsoft.com/office/drawing/2014/main" id="{40520375-29F6-4289-B719-5927C7C43F43}"/>
              </a:ext>
            </a:extLst>
          </p:cNvPr>
          <p:cNvSpPr txBox="1"/>
          <p:nvPr>
            <p:custDataLst>
              <p:tags r:id="rId3"/>
            </p:custDataLst>
          </p:nvPr>
        </p:nvSpPr>
        <p:spPr>
          <a:xfrm>
            <a:off x="3124200" y="32313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Bureau of Labor Statistics</a:t>
            </a:r>
            <a:endParaRPr lang="en-US" sz="1200" dirty="0"/>
          </a:p>
        </p:txBody>
      </p:sp>
      <p:sp>
        <p:nvSpPr>
          <p:cNvPr id="6" name="TextBox 5">
            <a:extLst>
              <a:ext uri="{FF2B5EF4-FFF2-40B4-BE49-F238E27FC236}">
                <a16:creationId xmlns:a16="http://schemas.microsoft.com/office/drawing/2014/main" id="{B59D3033-2B43-489F-BACA-87BB7C319905}"/>
              </a:ext>
            </a:extLst>
          </p:cNvPr>
          <p:cNvSpPr txBox="1"/>
          <p:nvPr>
            <p:custDataLst>
              <p:tags r:id="rId4"/>
            </p:custDataLst>
          </p:nvPr>
        </p:nvSpPr>
        <p:spPr>
          <a:xfrm>
            <a:off x="3167424" y="6239090"/>
            <a:ext cx="9024576" cy="606623"/>
          </a:xfrm>
          <a:prstGeom prst="rect">
            <a:avLst/>
          </a:prstGeom>
          <a:noFill/>
        </p:spPr>
        <p:txBody>
          <a:bodyPr wrap="square" rtlCol="0" anchor="ctr" anchorCtr="0">
            <a:noAutofit/>
          </a:bodyPr>
          <a:lstStyle/>
          <a:p>
            <a:pPr algn="just"/>
            <a:r>
              <a:rPr lang="en-US" sz="1000">
                <a:latin typeface="Franklin Gothic Book" panose="020B0503020102020204" pitchFamily="34" charset="0"/>
              </a:rPr>
              <a:t>Unemployment is defined by the Bureau of Labor Statistics as people who don’t have a job, have actively looked for work in the past month, and are currently available for work. The unemployment rate is calculated by dividing the total number of unemployed persons with the total number of employed and unemployed persons (Indicator to be included in the HSAC final report in the Employment Overview)</a:t>
            </a:r>
          </a:p>
          <a:p>
            <a:pPr algn="just"/>
            <a:endParaRPr lang="en-US" sz="1000" dirty="0">
              <a:latin typeface="Franklin Gothic Book"/>
            </a:endParaRPr>
          </a:p>
        </p:txBody>
      </p:sp>
      <p:graphicFrame>
        <p:nvGraphicFramePr>
          <p:cNvPr id="10" name="Chart 9">
            <a:extLst>
              <a:ext uri="{FF2B5EF4-FFF2-40B4-BE49-F238E27FC236}">
                <a16:creationId xmlns:a16="http://schemas.microsoft.com/office/drawing/2014/main" id="{6EDEB70E-3D72-41F0-88C1-593488DADC24}"/>
              </a:ext>
            </a:extLst>
          </p:cNvPr>
          <p:cNvGraphicFramePr/>
          <p:nvPr>
            <p:custDataLst>
              <p:tags r:id="rId5"/>
            </p:custDataLst>
            <p:extLst>
              <p:ext uri="{D42A27DB-BD31-4B8C-83A1-F6EECF244321}">
                <p14:modId xmlns:p14="http://schemas.microsoft.com/office/powerpoint/2010/main" val="755031856"/>
              </p:ext>
            </p:extLst>
          </p:nvPr>
        </p:nvGraphicFramePr>
        <p:xfrm>
          <a:off x="3276600" y="672755"/>
          <a:ext cx="8463425" cy="5541398"/>
        </p:xfrm>
        <a:graphic>
          <a:graphicData uri="http://schemas.openxmlformats.org/drawingml/2006/chart">
            <c:chart xmlns:c="http://schemas.openxmlformats.org/drawingml/2006/chart" xmlns:r="http://schemas.openxmlformats.org/officeDocument/2006/relationships" r:id="rId9"/>
          </a:graphicData>
        </a:graphic>
      </p:graphicFrame>
      <p:sp>
        <p:nvSpPr>
          <p:cNvPr id="8" name="TextBox 7">
            <a:extLst>
              <a:ext uri="{FF2B5EF4-FFF2-40B4-BE49-F238E27FC236}">
                <a16:creationId xmlns:a16="http://schemas.microsoft.com/office/drawing/2014/main" id="{3568C37E-D667-44A2-BFA0-DC64208C3DED}"/>
              </a:ext>
            </a:extLst>
          </p:cNvPr>
          <p:cNvSpPr txBox="1"/>
          <p:nvPr>
            <p:custDataLst>
              <p:tags r:id="rId6"/>
            </p:custDataLst>
          </p:nvPr>
        </p:nvSpPr>
        <p:spPr>
          <a:xfrm>
            <a:off x="56195" y="2222019"/>
            <a:ext cx="3124200" cy="1708160"/>
          </a:xfrm>
          <a:prstGeom prst="rect">
            <a:avLst/>
          </a:prstGeom>
          <a:noFill/>
        </p:spPr>
        <p:txBody>
          <a:bodyPr wrap="square" rtlCol="0">
            <a:spAutoFit/>
          </a:bodyPr>
          <a:lstStyle/>
          <a:p>
            <a:pPr algn="ctr"/>
            <a:r>
              <a:rPr lang="en-US" sz="3500">
                <a:solidFill>
                  <a:schemeClr val="bg1"/>
                </a:solidFill>
                <a:latin typeface="Franklin Gothic Demi" panose="020B0703020102020204" pitchFamily="34" charset="0"/>
              </a:rPr>
              <a:t>Employment and Career Readiness</a:t>
            </a:r>
            <a:endParaRPr lang="en-US" sz="35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70477609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9218974-499E-46A7-9047-511AB397C8FF}"/>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8.3: Percentage of disconnected youth between 16 and 19 years of age (by county) </a:t>
            </a:r>
            <a:endParaRPr lang="en-US" sz="2000" spc="-50" dirty="0"/>
          </a:p>
        </p:txBody>
      </p:sp>
      <p:sp>
        <p:nvSpPr>
          <p:cNvPr id="3" name="TextBox 2">
            <a:extLst>
              <a:ext uri="{FF2B5EF4-FFF2-40B4-BE49-F238E27FC236}">
                <a16:creationId xmlns:a16="http://schemas.microsoft.com/office/drawing/2014/main" id="{EDF8735F-8CFF-455C-BF95-F91003B995BC}"/>
              </a:ext>
            </a:extLst>
          </p:cNvPr>
          <p:cNvSpPr txBox="1"/>
          <p:nvPr>
            <p:custDataLst>
              <p:tags r:id="rId2"/>
            </p:custDataLst>
          </p:nvPr>
        </p:nvSpPr>
        <p:spPr>
          <a:xfrm>
            <a:off x="3124200" y="332601"/>
            <a:ext cx="8400675" cy="276999"/>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1200"/>
              <a:t>Source: FRED Economic Data, 2023 (Based on American Community Survey 5-year estimates data, 2019-2023</a:t>
            </a:r>
            <a:endParaRPr kumimoji="0" lang="en-US" sz="110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graphicFrame>
        <p:nvGraphicFramePr>
          <p:cNvPr id="4" name="Chart 3">
            <a:extLst>
              <a:ext uri="{FF2B5EF4-FFF2-40B4-BE49-F238E27FC236}">
                <a16:creationId xmlns:a16="http://schemas.microsoft.com/office/drawing/2014/main" id="{C263C86E-AAC8-4D8C-A9A1-1DBFBA619BE4}"/>
              </a:ext>
            </a:extLst>
          </p:cNvPr>
          <p:cNvGraphicFramePr/>
          <p:nvPr>
            <p:custDataLst>
              <p:tags r:id="rId3"/>
            </p:custDataLst>
            <p:extLst>
              <p:ext uri="{D42A27DB-BD31-4B8C-83A1-F6EECF244321}">
                <p14:modId xmlns:p14="http://schemas.microsoft.com/office/powerpoint/2010/main" val="121137301"/>
              </p:ext>
            </p:extLst>
          </p:nvPr>
        </p:nvGraphicFramePr>
        <p:xfrm>
          <a:off x="3322994" y="942200"/>
          <a:ext cx="7568163" cy="5393285"/>
        </p:xfrm>
        <a:graphic>
          <a:graphicData uri="http://schemas.openxmlformats.org/drawingml/2006/chart">
            <c:chart xmlns:c="http://schemas.openxmlformats.org/drawingml/2006/chart" xmlns:r="http://schemas.openxmlformats.org/officeDocument/2006/relationships" r:id="rId12"/>
          </a:graphicData>
        </a:graphic>
      </p:graphicFrame>
      <p:sp>
        <p:nvSpPr>
          <p:cNvPr id="5" name="TextBox 4">
            <a:extLst>
              <a:ext uri="{FF2B5EF4-FFF2-40B4-BE49-F238E27FC236}">
                <a16:creationId xmlns:a16="http://schemas.microsoft.com/office/drawing/2014/main" id="{CDD63F83-0952-4660-9D2F-94FD8BABEC82}"/>
              </a:ext>
            </a:extLst>
          </p:cNvPr>
          <p:cNvSpPr txBox="1"/>
          <p:nvPr>
            <p:custDataLst>
              <p:tags r:id="rId4"/>
            </p:custDataLst>
          </p:nvPr>
        </p:nvSpPr>
        <p:spPr>
          <a:xfrm>
            <a:off x="8320515" y="3414180"/>
            <a:ext cx="3820887"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solidFill>
                <a:latin typeface="Franklin Gothic Medium" panose="020B0603020102020204" pitchFamily="34" charset="0"/>
                <a:ea typeface="+mn-ea"/>
                <a:cs typeface="+mn-cs"/>
              </a:defRPr>
            </a:pPr>
            <a:r>
              <a:rPr lang="en-US" spc="-50">
                <a:solidFill>
                  <a:prstClr val="black"/>
                </a:solidFill>
                <a:latin typeface="Franklin Gothic Medium" panose="020B0603020102020204" pitchFamily="34" charset="0"/>
              </a:rPr>
              <a:t>8.4: Percentage of disconnected youth between 16 and 19 years of age, over time, in county</a:t>
            </a:r>
            <a:endParaRPr kumimoji="0" lang="en-US" b="0" i="0" u="none" strike="noStrike" kern="1200" cap="none" spc="-50" normalizeH="0" baseline="0" noProof="0" dirty="0">
              <a:ln>
                <a:noFill/>
              </a:ln>
              <a:solidFill>
                <a:prstClr val="black"/>
              </a:solidFill>
              <a:effectLst/>
              <a:uLnTx/>
              <a:uFillTx/>
              <a:latin typeface="Franklin Gothic Medium" panose="020B0603020102020204" pitchFamily="34" charset="0"/>
              <a:ea typeface="+mn-ea"/>
              <a:cs typeface="+mn-cs"/>
            </a:endParaRPr>
          </a:p>
        </p:txBody>
      </p:sp>
      <p:sp>
        <p:nvSpPr>
          <p:cNvPr id="6" name="TextBox 5">
            <a:extLst>
              <a:ext uri="{FF2B5EF4-FFF2-40B4-BE49-F238E27FC236}">
                <a16:creationId xmlns:a16="http://schemas.microsoft.com/office/drawing/2014/main" id="{EDF8735F-8CFF-455C-BF95-F91003B995BC}"/>
              </a:ext>
            </a:extLst>
          </p:cNvPr>
          <p:cNvSpPr txBox="1"/>
          <p:nvPr>
            <p:custDataLst>
              <p:tags r:id="rId5"/>
            </p:custDataLst>
          </p:nvPr>
        </p:nvSpPr>
        <p:spPr>
          <a:xfrm>
            <a:off x="8336844" y="3891707"/>
            <a:ext cx="3237017" cy="415498"/>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1050"/>
              <a:t>Source: FRED Economic Data, 2019-2023 (Based on American Community Survey 5-year estimates data</a:t>
            </a:r>
            <a:endParaRPr kumimoji="0" lang="en-US" sz="100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graphicFrame>
        <p:nvGraphicFramePr>
          <p:cNvPr id="7" name="Chart 6">
            <a:extLst>
              <a:ext uri="{FF2B5EF4-FFF2-40B4-BE49-F238E27FC236}">
                <a16:creationId xmlns:a16="http://schemas.microsoft.com/office/drawing/2014/main" id="{4E1AF40E-516C-4A00-8325-6B92ECB8172F}"/>
              </a:ext>
            </a:extLst>
          </p:cNvPr>
          <p:cNvGraphicFramePr/>
          <p:nvPr>
            <p:custDataLst>
              <p:tags r:id="rId6"/>
            </p:custDataLst>
            <p:extLst>
              <p:ext uri="{D42A27DB-BD31-4B8C-83A1-F6EECF244321}">
                <p14:modId xmlns:p14="http://schemas.microsoft.com/office/powerpoint/2010/main" val="3341506168"/>
              </p:ext>
            </p:extLst>
          </p:nvPr>
        </p:nvGraphicFramePr>
        <p:xfrm>
          <a:off x="8320515" y="4463547"/>
          <a:ext cx="3491219" cy="1995800"/>
        </p:xfrm>
        <a:graphic>
          <a:graphicData uri="http://schemas.openxmlformats.org/drawingml/2006/chart">
            <c:chart xmlns:c="http://schemas.openxmlformats.org/drawingml/2006/chart" xmlns:r="http://schemas.openxmlformats.org/officeDocument/2006/relationships" r:id="rId13"/>
          </a:graphicData>
        </a:graphic>
      </p:graphicFrame>
      <p:sp>
        <p:nvSpPr>
          <p:cNvPr id="8" name="TextBox 7">
            <a:extLst>
              <a:ext uri="{FF2B5EF4-FFF2-40B4-BE49-F238E27FC236}">
                <a16:creationId xmlns:a16="http://schemas.microsoft.com/office/drawing/2014/main" id="{3568C37E-D667-44A2-BFA0-DC64208C3DED}"/>
              </a:ext>
            </a:extLst>
          </p:cNvPr>
          <p:cNvSpPr txBox="1"/>
          <p:nvPr>
            <p:custDataLst>
              <p:tags r:id="rId7"/>
            </p:custDataLst>
          </p:nvPr>
        </p:nvSpPr>
        <p:spPr>
          <a:xfrm>
            <a:off x="56195" y="2222019"/>
            <a:ext cx="3124200" cy="1708160"/>
          </a:xfrm>
          <a:prstGeom prst="rect">
            <a:avLst/>
          </a:prstGeom>
          <a:noFill/>
        </p:spPr>
        <p:txBody>
          <a:bodyPr wrap="square" rtlCol="0">
            <a:spAutoFit/>
          </a:bodyPr>
          <a:lstStyle/>
          <a:p>
            <a:pPr algn="ctr"/>
            <a:r>
              <a:rPr lang="en-US" sz="3500">
                <a:solidFill>
                  <a:schemeClr val="bg1"/>
                </a:solidFill>
                <a:latin typeface="Franklin Gothic Demi" panose="020B0703020102020204" pitchFamily="34" charset="0"/>
              </a:rPr>
              <a:t>Employment and Career Readiness</a:t>
            </a:r>
            <a:endParaRPr lang="en-US" sz="3500" dirty="0">
              <a:solidFill>
                <a:schemeClr val="bg1"/>
              </a:solidFill>
              <a:latin typeface="Franklin Gothic Demi" panose="020B0703020102020204" pitchFamily="34" charset="0"/>
            </a:endParaRPr>
          </a:p>
        </p:txBody>
      </p:sp>
      <p:sp>
        <p:nvSpPr>
          <p:cNvPr id="9" name="TextBox 8">
            <a:extLst>
              <a:ext uri="{FF2B5EF4-FFF2-40B4-BE49-F238E27FC236}">
                <a16:creationId xmlns:a16="http://schemas.microsoft.com/office/drawing/2014/main" id="{4FABAF5E-6273-4748-8DA5-D4138D6F7385}"/>
              </a:ext>
            </a:extLst>
          </p:cNvPr>
          <p:cNvSpPr txBox="1"/>
          <p:nvPr>
            <p:custDataLst>
              <p:tags r:id="rId8"/>
            </p:custDataLst>
          </p:nvPr>
        </p:nvSpPr>
        <p:spPr>
          <a:xfrm>
            <a:off x="-13470" y="3891707"/>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Youth</a:t>
            </a:r>
            <a:endParaRPr lang="en-US" sz="2400" dirty="0">
              <a:solidFill>
                <a:schemeClr val="bg1"/>
              </a:solidFill>
              <a:latin typeface="Franklin Gothic Demi" panose="020B0703020102020204" pitchFamily="34" charset="0"/>
            </a:endParaRPr>
          </a:p>
        </p:txBody>
      </p:sp>
      <p:sp>
        <p:nvSpPr>
          <p:cNvPr id="10" name="TextBox 9">
            <a:extLst>
              <a:ext uri="{FF2B5EF4-FFF2-40B4-BE49-F238E27FC236}">
                <a16:creationId xmlns:a16="http://schemas.microsoft.com/office/drawing/2014/main" id="{B59D3033-2B43-489F-BACA-87BB7C319905}"/>
              </a:ext>
            </a:extLst>
          </p:cNvPr>
          <p:cNvSpPr txBox="1"/>
          <p:nvPr>
            <p:custDataLst>
              <p:tags r:id="rId9"/>
            </p:custDataLst>
          </p:nvPr>
        </p:nvSpPr>
        <p:spPr>
          <a:xfrm>
            <a:off x="3110730" y="6251377"/>
            <a:ext cx="9024576" cy="606623"/>
          </a:xfrm>
          <a:prstGeom prst="rect">
            <a:avLst/>
          </a:prstGeom>
          <a:noFill/>
        </p:spPr>
        <p:txBody>
          <a:bodyPr wrap="square" rtlCol="0" anchor="ctr" anchorCtr="0">
            <a:noAutofit/>
          </a:bodyPr>
          <a:lstStyle/>
          <a:p>
            <a:pPr algn="just"/>
            <a:r>
              <a:rPr lang="en-US" sz="1000">
                <a:latin typeface="Franklin Gothic Book" panose="020B0503020102020204" pitchFamily="34" charset="0"/>
              </a:rPr>
              <a:t>Note: Disconnected youth is defined as the percentage of youth in a county who are between the ages of 16 and 19 years old, who are not enrolled in school and not working</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132067198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2CBA865F-FB5C-42A6-B459-D3BF0E7C9CCE}"/>
              </a:ext>
            </a:extLst>
          </p:cNvPr>
          <p:cNvSpPr txBox="1"/>
          <p:nvPr>
            <p:custDataLst>
              <p:tags r:id="rId1"/>
            </p:custDataLst>
          </p:nvPr>
        </p:nvSpPr>
        <p:spPr>
          <a:xfrm>
            <a:off x="3124200" y="0"/>
            <a:ext cx="7881257"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solidFill>
                <a:latin typeface="Franklin Gothic Medium" panose="020B0603020102020204" pitchFamily="34" charset="0"/>
                <a:ea typeface="+mn-ea"/>
                <a:cs typeface="+mn-cs"/>
              </a:defRPr>
            </a:pPr>
            <a:r>
              <a:rPr lang="en-US" sz="2000" spc="-50">
                <a:solidFill>
                  <a:prstClr val="black"/>
                </a:solidFill>
                <a:latin typeface="Franklin Gothic Medium" panose="020B0603020102020204" pitchFamily="34" charset="0"/>
              </a:rPr>
              <a:t>8.5: High school 4-year cohort graduation rates (by school district), 2023</a:t>
            </a:r>
            <a:endParaRPr kumimoji="0" lang="en-US" sz="2000" b="0" i="0" u="none" strike="noStrike" kern="1200" cap="none" spc="-50" normalizeH="0" baseline="0" noProof="0" dirty="0">
              <a:ln>
                <a:noFill/>
              </a:ln>
              <a:solidFill>
                <a:prstClr val="black"/>
              </a:solidFill>
              <a:effectLst/>
              <a:uLnTx/>
              <a:uFillTx/>
              <a:latin typeface="Franklin Gothic Medium" panose="020B0603020102020204" pitchFamily="34" charset="0"/>
              <a:ea typeface="+mn-ea"/>
              <a:cs typeface="+mn-cs"/>
            </a:endParaRPr>
          </a:p>
        </p:txBody>
      </p:sp>
      <p:sp>
        <p:nvSpPr>
          <p:cNvPr id="6" name="TextBox 5">
            <a:extLst>
              <a:ext uri="{FF2B5EF4-FFF2-40B4-BE49-F238E27FC236}">
                <a16:creationId xmlns:a16="http://schemas.microsoft.com/office/drawing/2014/main" id="{CDBEDB54-7C21-4AD7-BF97-6D45B5AD2E2D}"/>
              </a:ext>
            </a:extLst>
          </p:cNvPr>
          <p:cNvSpPr txBox="1"/>
          <p:nvPr>
            <p:custDataLst>
              <p:tags r:id="rId2"/>
            </p:custDataLst>
          </p:nvPr>
        </p:nvSpPr>
        <p:spPr>
          <a:xfrm>
            <a:off x="3141299" y="335486"/>
            <a:ext cx="8207828" cy="276999"/>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Department of Education, School Performance Reports, 2023</a:t>
            </a:r>
            <a:endParaRPr lang="en-US" sz="1200" dirty="0"/>
          </a:p>
        </p:txBody>
      </p:sp>
      <p:graphicFrame>
        <p:nvGraphicFramePr>
          <p:cNvPr id="7" name="Chart 6">
            <a:extLst>
              <a:ext uri="{FF2B5EF4-FFF2-40B4-BE49-F238E27FC236}">
                <a16:creationId xmlns:a16="http://schemas.microsoft.com/office/drawing/2014/main" id="{E8361A94-828D-40D1-A51F-9244685FE9F8}"/>
              </a:ext>
            </a:extLst>
          </p:cNvPr>
          <p:cNvGraphicFramePr/>
          <p:nvPr>
            <p:custDataLst>
              <p:tags r:id="rId3"/>
            </p:custDataLst>
            <p:extLst>
              <p:ext uri="{D42A27DB-BD31-4B8C-83A1-F6EECF244321}">
                <p14:modId xmlns:p14="http://schemas.microsoft.com/office/powerpoint/2010/main" val="1976373568"/>
              </p:ext>
            </p:extLst>
          </p:nvPr>
        </p:nvGraphicFramePr>
        <p:xfrm>
          <a:off x="3144346" y="612485"/>
          <a:ext cx="8990959" cy="6016915"/>
        </p:xfrm>
        <a:graphic>
          <a:graphicData uri="http://schemas.openxmlformats.org/drawingml/2006/chart">
            <c:chart xmlns:c="http://schemas.openxmlformats.org/drawingml/2006/chart" xmlns:r="http://schemas.openxmlformats.org/officeDocument/2006/relationships" r:id="rId9"/>
          </a:graphicData>
        </a:graphic>
      </p:graphicFrame>
      <p:sp>
        <p:nvSpPr>
          <p:cNvPr id="8" name="TextBox 7">
            <a:extLst>
              <a:ext uri="{FF2B5EF4-FFF2-40B4-BE49-F238E27FC236}">
                <a16:creationId xmlns:a16="http://schemas.microsoft.com/office/drawing/2014/main" id="{3568C37E-D667-44A2-BFA0-DC64208C3DED}"/>
              </a:ext>
            </a:extLst>
          </p:cNvPr>
          <p:cNvSpPr txBox="1"/>
          <p:nvPr>
            <p:custDataLst>
              <p:tags r:id="rId4"/>
            </p:custDataLst>
          </p:nvPr>
        </p:nvSpPr>
        <p:spPr>
          <a:xfrm>
            <a:off x="56195" y="2222019"/>
            <a:ext cx="3124200" cy="1708160"/>
          </a:xfrm>
          <a:prstGeom prst="rect">
            <a:avLst/>
          </a:prstGeom>
          <a:noFill/>
        </p:spPr>
        <p:txBody>
          <a:bodyPr wrap="square" rtlCol="0">
            <a:spAutoFit/>
          </a:bodyPr>
          <a:lstStyle/>
          <a:p>
            <a:pPr algn="ctr"/>
            <a:r>
              <a:rPr lang="en-US" sz="3500">
                <a:solidFill>
                  <a:schemeClr val="bg1"/>
                </a:solidFill>
                <a:latin typeface="Franklin Gothic Demi" panose="020B0703020102020204" pitchFamily="34" charset="0"/>
              </a:rPr>
              <a:t>Employment and Career Readiness</a:t>
            </a:r>
            <a:endParaRPr lang="en-US" sz="3500" dirty="0">
              <a:solidFill>
                <a:schemeClr val="bg1"/>
              </a:solidFill>
              <a:latin typeface="Franklin Gothic Demi" panose="020B0703020102020204" pitchFamily="34" charset="0"/>
            </a:endParaRPr>
          </a:p>
        </p:txBody>
      </p:sp>
      <p:sp>
        <p:nvSpPr>
          <p:cNvPr id="9" name="TextBox 8">
            <a:extLst>
              <a:ext uri="{FF2B5EF4-FFF2-40B4-BE49-F238E27FC236}">
                <a16:creationId xmlns:a16="http://schemas.microsoft.com/office/drawing/2014/main" id="{4FABAF5E-6273-4748-8DA5-D4138D6F7385}"/>
              </a:ext>
            </a:extLst>
          </p:cNvPr>
          <p:cNvSpPr txBox="1"/>
          <p:nvPr>
            <p:custDataLst>
              <p:tags r:id="rId5"/>
            </p:custDataLst>
          </p:nvPr>
        </p:nvSpPr>
        <p:spPr>
          <a:xfrm>
            <a:off x="0" y="3931848"/>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Youth</a:t>
            </a:r>
            <a:endParaRPr lang="en-US" sz="2400" dirty="0">
              <a:solidFill>
                <a:schemeClr val="bg1"/>
              </a:solidFill>
              <a:latin typeface="Franklin Gothic Demi" panose="020B0703020102020204" pitchFamily="34" charset="0"/>
            </a:endParaRPr>
          </a:p>
        </p:txBody>
      </p:sp>
      <p:sp>
        <p:nvSpPr>
          <p:cNvPr id="10" name="TextBox 9">
            <a:extLst>
              <a:ext uri="{FF2B5EF4-FFF2-40B4-BE49-F238E27FC236}">
                <a16:creationId xmlns:a16="http://schemas.microsoft.com/office/drawing/2014/main" id="{B59D3033-2B43-489F-BACA-87BB7C319905}"/>
              </a:ext>
            </a:extLst>
          </p:cNvPr>
          <p:cNvSpPr txBox="1"/>
          <p:nvPr>
            <p:custDataLst>
              <p:tags r:id="rId6"/>
            </p:custDataLst>
          </p:nvPr>
        </p:nvSpPr>
        <p:spPr>
          <a:xfrm>
            <a:off x="3110730" y="6245515"/>
            <a:ext cx="9024576" cy="612485"/>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Note:  Graduation rates in this file represent the state calculation of the graduation rate and include all students receiving a state-endorsed diploma.</a:t>
            </a:r>
          </a:p>
        </p:txBody>
      </p:sp>
    </p:spTree>
    <p:extLst>
      <p:ext uri="{BB962C8B-B14F-4D97-AF65-F5344CB8AC3E}">
        <p14:creationId xmlns:p14="http://schemas.microsoft.com/office/powerpoint/2010/main" val="89455445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CBA865F-FB5C-42A6-B459-D3BF0E7C9CCE}"/>
              </a:ext>
            </a:extLst>
          </p:cNvPr>
          <p:cNvSpPr txBox="1"/>
          <p:nvPr>
            <p:custDataLst>
              <p:tags r:id="rId1"/>
            </p:custDataLst>
          </p:nvPr>
        </p:nvSpPr>
        <p:spPr>
          <a:xfrm>
            <a:off x="8327571" y="3836507"/>
            <a:ext cx="378968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solidFill>
                <a:latin typeface="Franklin Gothic Medium" panose="020B0603020102020204" pitchFamily="34" charset="0"/>
                <a:ea typeface="+mn-ea"/>
                <a:cs typeface="+mn-cs"/>
              </a:defRPr>
            </a:pPr>
            <a:r>
              <a:rPr lang="en-US" sz="1400" spc="-50">
                <a:solidFill>
                  <a:prstClr val="black"/>
                </a:solidFill>
                <a:latin typeface="Franklin Gothic Medium" panose="020B0603020102020204" pitchFamily="34" charset="0"/>
              </a:rPr>
              <a:t>8.7: Percentage of households with broadband access, over time, in county</a:t>
            </a:r>
            <a:endParaRPr lang="en-US" sz="1400" spc="-50" dirty="0">
              <a:solidFill>
                <a:prstClr val="black"/>
              </a:solidFill>
              <a:latin typeface="Franklin Gothic Medium" panose="020B0603020102020204" pitchFamily="34" charset="0"/>
            </a:endParaRPr>
          </a:p>
        </p:txBody>
      </p:sp>
      <p:sp>
        <p:nvSpPr>
          <p:cNvPr id="3" name="TextBox 2">
            <a:extLst>
              <a:ext uri="{FF2B5EF4-FFF2-40B4-BE49-F238E27FC236}">
                <a16:creationId xmlns:a16="http://schemas.microsoft.com/office/drawing/2014/main" id="{CDBEDB54-7C21-4AD7-BF97-6D45B5AD2E2D}"/>
              </a:ext>
            </a:extLst>
          </p:cNvPr>
          <p:cNvSpPr txBox="1"/>
          <p:nvPr>
            <p:custDataLst>
              <p:tags r:id="rId2"/>
            </p:custDataLst>
          </p:nvPr>
        </p:nvSpPr>
        <p:spPr>
          <a:xfrm>
            <a:off x="8327571" y="4305690"/>
            <a:ext cx="3699692" cy="230832"/>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900"/>
              <a:t>Source: American Community Survey, 1-Year Estimates,, 2019-2023 </a:t>
            </a:r>
            <a:endParaRPr kumimoji="0" lang="en-US" sz="80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graphicFrame>
        <p:nvGraphicFramePr>
          <p:cNvPr id="4" name="Chart 3">
            <a:extLst>
              <a:ext uri="{FF2B5EF4-FFF2-40B4-BE49-F238E27FC236}">
                <a16:creationId xmlns:a16="http://schemas.microsoft.com/office/drawing/2014/main" id="{4E1AF40E-516C-4A00-8325-6B92ECB8172F}"/>
              </a:ext>
            </a:extLst>
          </p:cNvPr>
          <p:cNvGraphicFramePr/>
          <p:nvPr>
            <p:custDataLst>
              <p:tags r:id="rId3"/>
            </p:custDataLst>
            <p:extLst>
              <p:ext uri="{D42A27DB-BD31-4B8C-83A1-F6EECF244321}">
                <p14:modId xmlns:p14="http://schemas.microsoft.com/office/powerpoint/2010/main" val="1163061339"/>
              </p:ext>
            </p:extLst>
          </p:nvPr>
        </p:nvGraphicFramePr>
        <p:xfrm>
          <a:off x="8556171" y="4620984"/>
          <a:ext cx="3471092" cy="2044787"/>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5" name="Chart 4">
            <a:extLst>
              <a:ext uri="{FF2B5EF4-FFF2-40B4-BE49-F238E27FC236}">
                <a16:creationId xmlns:a16="http://schemas.microsoft.com/office/drawing/2014/main" id="{E8361A94-828D-40D1-A51F-9244685FE9F8}"/>
              </a:ext>
            </a:extLst>
          </p:cNvPr>
          <p:cNvGraphicFramePr/>
          <p:nvPr>
            <p:custDataLst>
              <p:tags r:id="rId4"/>
            </p:custDataLst>
            <p:extLst>
              <p:ext uri="{D42A27DB-BD31-4B8C-83A1-F6EECF244321}">
                <p14:modId xmlns:p14="http://schemas.microsoft.com/office/powerpoint/2010/main" val="4178950457"/>
              </p:ext>
            </p:extLst>
          </p:nvPr>
        </p:nvGraphicFramePr>
        <p:xfrm>
          <a:off x="3158171" y="870405"/>
          <a:ext cx="6916558" cy="5742665"/>
        </p:xfrm>
        <a:graphic>
          <a:graphicData uri="http://schemas.openxmlformats.org/drawingml/2006/chart">
            <c:chart xmlns:c="http://schemas.openxmlformats.org/drawingml/2006/chart" xmlns:r="http://schemas.openxmlformats.org/officeDocument/2006/relationships" r:id="rId13"/>
          </a:graphicData>
        </a:graphic>
      </p:graphicFrame>
      <p:sp>
        <p:nvSpPr>
          <p:cNvPr id="6" name="TextBox 5">
            <a:extLst>
              <a:ext uri="{FF2B5EF4-FFF2-40B4-BE49-F238E27FC236}">
                <a16:creationId xmlns:a16="http://schemas.microsoft.com/office/drawing/2014/main" id="{2CBA865F-FB5C-42A6-B459-D3BF0E7C9CCE}"/>
              </a:ext>
            </a:extLst>
          </p:cNvPr>
          <p:cNvSpPr txBox="1"/>
          <p:nvPr>
            <p:custDataLst>
              <p:tags r:id="rId5"/>
            </p:custDataLst>
          </p:nvPr>
        </p:nvSpPr>
        <p:spPr>
          <a:xfrm>
            <a:off x="3124198" y="0"/>
            <a:ext cx="8583387"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solidFill>
                <a:latin typeface="Franklin Gothic Medium" panose="020B0603020102020204" pitchFamily="34" charset="0"/>
                <a:ea typeface="+mn-ea"/>
                <a:cs typeface="+mn-cs"/>
              </a:defRPr>
            </a:pPr>
            <a:r>
              <a:rPr lang="en-US" sz="2000" spc="-50">
                <a:solidFill>
                  <a:prstClr val="black"/>
                </a:solidFill>
                <a:latin typeface="Franklin Gothic Medium" panose="020B0603020102020204" pitchFamily="34" charset="0"/>
              </a:rPr>
              <a:t>8.6: Percentage of households with broadband access (by county)</a:t>
            </a:r>
            <a:endParaRPr lang="en-US" sz="2000" spc="-50" dirty="0">
              <a:solidFill>
                <a:prstClr val="black"/>
              </a:solidFill>
              <a:latin typeface="Franklin Gothic Medium" panose="020B0603020102020204" pitchFamily="34" charset="0"/>
            </a:endParaRPr>
          </a:p>
        </p:txBody>
      </p:sp>
      <p:sp>
        <p:nvSpPr>
          <p:cNvPr id="7" name="TextBox 6">
            <a:extLst>
              <a:ext uri="{FF2B5EF4-FFF2-40B4-BE49-F238E27FC236}">
                <a16:creationId xmlns:a16="http://schemas.microsoft.com/office/drawing/2014/main" id="{CDBEDB54-7C21-4AD7-BF97-6D45B5AD2E2D}"/>
              </a:ext>
            </a:extLst>
          </p:cNvPr>
          <p:cNvSpPr txBox="1"/>
          <p:nvPr>
            <p:custDataLst>
              <p:tags r:id="rId6"/>
            </p:custDataLst>
          </p:nvPr>
        </p:nvSpPr>
        <p:spPr>
          <a:xfrm>
            <a:off x="3124200" y="347185"/>
            <a:ext cx="7081157" cy="276999"/>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1200"/>
              <a:t>Source: American Community Survey, 1-Year Estimates, 2023</a:t>
            </a:r>
            <a:endParaRPr kumimoji="0" lang="en-US" sz="110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sp>
        <p:nvSpPr>
          <p:cNvPr id="8" name="TextBox 7">
            <a:extLst>
              <a:ext uri="{FF2B5EF4-FFF2-40B4-BE49-F238E27FC236}">
                <a16:creationId xmlns:a16="http://schemas.microsoft.com/office/drawing/2014/main" id="{3568C37E-D667-44A2-BFA0-DC64208C3DED}"/>
              </a:ext>
            </a:extLst>
          </p:cNvPr>
          <p:cNvSpPr txBox="1"/>
          <p:nvPr>
            <p:custDataLst>
              <p:tags r:id="rId7"/>
            </p:custDataLst>
          </p:nvPr>
        </p:nvSpPr>
        <p:spPr>
          <a:xfrm>
            <a:off x="56195" y="2222019"/>
            <a:ext cx="3124200" cy="1708160"/>
          </a:xfrm>
          <a:prstGeom prst="rect">
            <a:avLst/>
          </a:prstGeom>
          <a:noFill/>
        </p:spPr>
        <p:txBody>
          <a:bodyPr wrap="square" rtlCol="0">
            <a:spAutoFit/>
          </a:bodyPr>
          <a:lstStyle/>
          <a:p>
            <a:pPr algn="ctr"/>
            <a:r>
              <a:rPr lang="en-US" sz="3500">
                <a:solidFill>
                  <a:schemeClr val="bg1"/>
                </a:solidFill>
                <a:latin typeface="Franklin Gothic Demi" panose="020B0703020102020204" pitchFamily="34" charset="0"/>
              </a:rPr>
              <a:t>Employment and Career Readiness</a:t>
            </a:r>
            <a:endParaRPr lang="en-US" sz="3500" dirty="0">
              <a:solidFill>
                <a:schemeClr val="bg1"/>
              </a:solidFill>
              <a:latin typeface="Franklin Gothic Demi" panose="020B0703020102020204" pitchFamily="34" charset="0"/>
            </a:endParaRPr>
          </a:p>
        </p:txBody>
      </p:sp>
      <p:sp>
        <p:nvSpPr>
          <p:cNvPr id="9" name="TextBox 8">
            <a:extLst>
              <a:ext uri="{FF2B5EF4-FFF2-40B4-BE49-F238E27FC236}">
                <a16:creationId xmlns:a16="http://schemas.microsoft.com/office/drawing/2014/main" id="{4FABAF5E-6273-4748-8DA5-D4138D6F7385}"/>
              </a:ext>
            </a:extLst>
          </p:cNvPr>
          <p:cNvSpPr txBox="1"/>
          <p:nvPr>
            <p:custDataLst>
              <p:tags r:id="rId8"/>
            </p:custDataLst>
          </p:nvPr>
        </p:nvSpPr>
        <p:spPr>
          <a:xfrm>
            <a:off x="45083" y="3960203"/>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Broadband Access</a:t>
            </a:r>
            <a:endParaRPr lang="en-US" sz="2400" dirty="0">
              <a:solidFill>
                <a:schemeClr val="bg1"/>
              </a:solidFill>
              <a:latin typeface="Franklin Gothic Demi" panose="020B0703020102020204" pitchFamily="34" charset="0"/>
            </a:endParaRPr>
          </a:p>
        </p:txBody>
      </p:sp>
      <p:sp>
        <p:nvSpPr>
          <p:cNvPr id="10" name="TextBox 9">
            <a:extLst>
              <a:ext uri="{FF2B5EF4-FFF2-40B4-BE49-F238E27FC236}">
                <a16:creationId xmlns:a16="http://schemas.microsoft.com/office/drawing/2014/main" id="{51DFD38A-3188-6DA3-ABF3-39CF7231561F}"/>
              </a:ext>
            </a:extLst>
          </p:cNvPr>
          <p:cNvSpPr txBox="1"/>
          <p:nvPr>
            <p:custDataLst>
              <p:tags r:id="rId9"/>
            </p:custDataLst>
          </p:nvPr>
        </p:nvSpPr>
        <p:spPr>
          <a:xfrm>
            <a:off x="3124200" y="6604073"/>
            <a:ext cx="6442208" cy="246221"/>
          </a:xfrm>
          <a:prstGeom prst="rect">
            <a:avLst/>
          </a:prstGeom>
          <a:noFill/>
        </p:spPr>
        <p:txBody>
          <a:bodyPr wrap="square" rtlCol="0">
            <a:spAutoFit/>
          </a:bodyPr>
          <a:lstStyle/>
          <a:p>
            <a:r>
              <a:rPr lang="en-US" sz="100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22954793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24463777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B86BAE2-4661-4C8A-B2B4-E14D32A11D64}"/>
              </a:ext>
            </a:extLst>
          </p:cNvPr>
          <p:cNvSpPr txBox="1"/>
          <p:nvPr>
            <p:custDataLst>
              <p:tags r:id="rId1"/>
            </p:custDataLst>
          </p:nvPr>
        </p:nvSpPr>
        <p:spPr>
          <a:xfrm>
            <a:off x="-2771" y="2752985"/>
            <a:ext cx="3124200" cy="1615827"/>
          </a:xfrm>
          <a:prstGeom prst="rect">
            <a:avLst/>
          </a:prstGeom>
          <a:noFill/>
        </p:spPr>
        <p:txBody>
          <a:bodyPr wrap="square" rtlCol="0">
            <a:spAutoFit/>
          </a:bodyPr>
          <a:lstStyle/>
          <a:p>
            <a:pPr algn="ctr"/>
            <a:r>
              <a:rPr lang="en-US" sz="3300">
                <a:solidFill>
                  <a:schemeClr val="bg1"/>
                </a:solidFill>
                <a:latin typeface="Franklin Gothic Demi" panose="020B0703020102020204" pitchFamily="34" charset="0"/>
              </a:rPr>
              <a:t>Community Safety and Environment</a:t>
            </a:r>
            <a:endParaRPr lang="en-US" sz="33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52C7DD3-0BAB-4078-987E-45FA5D0B4D6B}"/>
              </a:ext>
            </a:extLst>
          </p:cNvPr>
          <p:cNvSpPr txBox="1"/>
          <p:nvPr>
            <p:custDataLst>
              <p:tags r:id="rId2"/>
            </p:custDataLst>
          </p:nvPr>
        </p:nvSpPr>
        <p:spPr>
          <a:xfrm>
            <a:off x="34875" y="4343400"/>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Violent Crimes</a:t>
            </a:r>
            <a:endParaRPr lang="en-US" sz="2400" dirty="0">
              <a:solidFill>
                <a:schemeClr val="bg1"/>
              </a:solidFill>
              <a:latin typeface="Franklin Gothic Demi" panose="020B0703020102020204" pitchFamily="34" charset="0"/>
            </a:endParaRPr>
          </a:p>
        </p:txBody>
      </p:sp>
      <p:graphicFrame>
        <p:nvGraphicFramePr>
          <p:cNvPr id="6" name="Chart 5">
            <a:extLst>
              <a:ext uri="{FF2B5EF4-FFF2-40B4-BE49-F238E27FC236}">
                <a16:creationId xmlns:a16="http://schemas.microsoft.com/office/drawing/2014/main" id="{5739B93F-4A5B-4396-A20F-8AC3C73474B2}"/>
              </a:ext>
            </a:extLst>
          </p:cNvPr>
          <p:cNvGraphicFramePr/>
          <p:nvPr>
            <p:custDataLst>
              <p:tags r:id="rId3"/>
            </p:custDataLst>
            <p:extLst>
              <p:ext uri="{D42A27DB-BD31-4B8C-83A1-F6EECF244321}">
                <p14:modId xmlns:p14="http://schemas.microsoft.com/office/powerpoint/2010/main" val="3881070000"/>
              </p:ext>
            </p:extLst>
          </p:nvPr>
        </p:nvGraphicFramePr>
        <p:xfrm>
          <a:off x="3197889" y="972304"/>
          <a:ext cx="9017202" cy="5486399"/>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C6393DE2-9354-4FEF-B0F4-E7804AE9F1FF}"/>
              </a:ext>
            </a:extLst>
          </p:cNvPr>
          <p:cNvSpPr txBox="1"/>
          <p:nvPr>
            <p:custDataLst>
              <p:tags r:id="rId4"/>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9.1: Total crime rates (per 1,000) in NJ (by county)</a:t>
            </a:r>
            <a:endParaRPr lang="en-US" sz="2000" spc="-50" dirty="0"/>
          </a:p>
        </p:txBody>
      </p:sp>
      <p:sp>
        <p:nvSpPr>
          <p:cNvPr id="8" name="TextBox 7">
            <a:extLst>
              <a:ext uri="{FF2B5EF4-FFF2-40B4-BE49-F238E27FC236}">
                <a16:creationId xmlns:a16="http://schemas.microsoft.com/office/drawing/2014/main" id="{D1FC86CD-1799-4FD2-AD44-43785103A0B2}"/>
              </a:ext>
            </a:extLst>
          </p:cNvPr>
          <p:cNvSpPr txBox="1"/>
          <p:nvPr>
            <p:custDataLst>
              <p:tags r:id="rId5"/>
            </p:custDataLst>
          </p:nvPr>
        </p:nvSpPr>
        <p:spPr>
          <a:xfrm>
            <a:off x="3124200" y="367958"/>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State of New Jersey, Department of Law &amp; Public Safety, Office of the Attorney General, New Jersey State Police, 2022 Uniform Crime Reports</a:t>
            </a:r>
            <a:endParaRPr lang="en-US" sz="1200" dirty="0"/>
          </a:p>
        </p:txBody>
      </p:sp>
      <p:sp>
        <p:nvSpPr>
          <p:cNvPr id="9" name="TextBox 8">
            <a:extLst>
              <a:ext uri="{FF2B5EF4-FFF2-40B4-BE49-F238E27FC236}">
                <a16:creationId xmlns:a16="http://schemas.microsoft.com/office/drawing/2014/main" id="{9FC647B6-373D-4070-BC94-C661BCE08F57}"/>
              </a:ext>
            </a:extLst>
          </p:cNvPr>
          <p:cNvSpPr txBox="1"/>
          <p:nvPr>
            <p:custDataLst>
              <p:tags r:id="rId6"/>
            </p:custDataLst>
          </p:nvPr>
        </p:nvSpPr>
        <p:spPr>
          <a:xfrm>
            <a:off x="3138054" y="6458703"/>
            <a:ext cx="3926915" cy="423081"/>
          </a:xfrm>
          <a:prstGeom prst="rect">
            <a:avLst/>
          </a:prstGeom>
          <a:noFill/>
        </p:spPr>
        <p:txBody>
          <a:bodyPr wrap="square" rtlCol="0" anchor="ctr" anchorCtr="0">
            <a:noAutofit/>
          </a:bodyPr>
          <a:lstStyle/>
          <a:p>
            <a:pPr algn="just"/>
            <a:r>
              <a:rPr lang="en-US" sz="1000">
                <a:latin typeface="Franklin Gothic Book"/>
              </a:rPr>
              <a:t>(Indicator to be included in the HSAC final report)</a:t>
            </a:r>
            <a:endParaRPr lang="en-US" dirty="0">
              <a:cs typeface="Calibri"/>
            </a:endParaRPr>
          </a:p>
        </p:txBody>
      </p:sp>
    </p:spTree>
    <p:extLst>
      <p:ext uri="{BB962C8B-B14F-4D97-AF65-F5344CB8AC3E}">
        <p14:creationId xmlns:p14="http://schemas.microsoft.com/office/powerpoint/2010/main" val="6997982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52C7DD3-0BAB-4078-987E-45FA5D0B4D6B}"/>
              </a:ext>
            </a:extLst>
          </p:cNvPr>
          <p:cNvSpPr txBox="1"/>
          <p:nvPr>
            <p:custDataLst>
              <p:tags r:id="rId1"/>
            </p:custDataLst>
          </p:nvPr>
        </p:nvSpPr>
        <p:spPr>
          <a:xfrm>
            <a:off x="-2771" y="4215022"/>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Violent Crimes</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93B6AE13-26AE-4032-8756-C436FB8501CD}"/>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9.2: Crimes by type (# and %), in county </a:t>
            </a:r>
            <a:endParaRPr lang="en-US" sz="2000" spc="-50" dirty="0"/>
          </a:p>
        </p:txBody>
      </p:sp>
      <p:sp>
        <p:nvSpPr>
          <p:cNvPr id="6" name="TextBox 1">
            <a:extLst>
              <a:ext uri="{FF2B5EF4-FFF2-40B4-BE49-F238E27FC236}">
                <a16:creationId xmlns:a16="http://schemas.microsoft.com/office/drawing/2014/main" id="{77715F71-F82F-4E0F-8ECD-9EA16F4946A3}"/>
              </a:ext>
            </a:extLst>
          </p:cNvPr>
          <p:cNvSpPr txBox="1"/>
          <p:nvPr>
            <p:custDataLst>
              <p:tags r:id="rId3"/>
            </p:custDataLst>
          </p:nvPr>
        </p:nvSpPr>
        <p:spPr>
          <a:xfrm>
            <a:off x="3167424" y="1219200"/>
            <a:ext cx="1785576" cy="381000"/>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800" b="1">
                <a:solidFill>
                  <a:srgbClr val="C00000"/>
                </a:solidFill>
                <a:latin typeface="Arial" panose="020B0604020202020204" pitchFamily="34" charset="0"/>
                <a:cs typeface="Arial" panose="020B0604020202020204" pitchFamily="34" charset="0"/>
              </a:rPr>
              <a:t>Violent Crimes</a:t>
            </a:r>
            <a:endParaRPr lang="en-US" sz="1800" b="1" dirty="0">
              <a:solidFill>
                <a:srgbClr val="C00000"/>
              </a:solidFill>
              <a:latin typeface="Arial" panose="020B0604020202020204" pitchFamily="34" charset="0"/>
              <a:cs typeface="Arial" panose="020B0604020202020204" pitchFamily="34" charset="0"/>
            </a:endParaRPr>
          </a:p>
        </p:txBody>
      </p:sp>
      <p:sp>
        <p:nvSpPr>
          <p:cNvPr id="7" name="TextBox 1">
            <a:extLst>
              <a:ext uri="{FF2B5EF4-FFF2-40B4-BE49-F238E27FC236}">
                <a16:creationId xmlns:a16="http://schemas.microsoft.com/office/drawing/2014/main" id="{8B5FAD08-232D-4A8E-932D-0BBA51B0C0A6}"/>
              </a:ext>
            </a:extLst>
          </p:cNvPr>
          <p:cNvSpPr txBox="1"/>
          <p:nvPr>
            <p:custDataLst>
              <p:tags r:id="rId4"/>
            </p:custDataLst>
          </p:nvPr>
        </p:nvSpPr>
        <p:spPr>
          <a:xfrm>
            <a:off x="7882579" y="1219200"/>
            <a:ext cx="1490021" cy="381000"/>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800" b="1">
                <a:solidFill>
                  <a:srgbClr val="C00000"/>
                </a:solidFill>
                <a:latin typeface="Arial" panose="020B0604020202020204" pitchFamily="34" charset="0"/>
                <a:cs typeface="Arial" panose="020B0604020202020204" pitchFamily="34" charset="0"/>
              </a:rPr>
              <a:t>Nonviolent Crimes</a:t>
            </a:r>
            <a:endParaRPr lang="en-US" sz="1800" b="1" dirty="0">
              <a:solidFill>
                <a:srgbClr val="C00000"/>
              </a:solidFill>
              <a:latin typeface="Arial" panose="020B0604020202020204" pitchFamily="34" charset="0"/>
              <a:cs typeface="Arial" panose="020B0604020202020204" pitchFamily="34" charset="0"/>
            </a:endParaRPr>
          </a:p>
        </p:txBody>
      </p:sp>
      <p:graphicFrame>
        <p:nvGraphicFramePr>
          <p:cNvPr id="10" name="Chart 9">
            <a:extLst>
              <a:ext uri="{FF2B5EF4-FFF2-40B4-BE49-F238E27FC236}">
                <a16:creationId xmlns:a16="http://schemas.microsoft.com/office/drawing/2014/main" id="{30D83AB6-DF07-4F3F-99D3-75425F78BF3C}"/>
              </a:ext>
            </a:extLst>
          </p:cNvPr>
          <p:cNvGraphicFramePr/>
          <p:nvPr>
            <p:custDataLst>
              <p:tags r:id="rId5"/>
            </p:custDataLst>
            <p:extLst>
              <p:ext uri="{D42A27DB-BD31-4B8C-83A1-F6EECF244321}">
                <p14:modId xmlns:p14="http://schemas.microsoft.com/office/powerpoint/2010/main" val="3353500114"/>
              </p:ext>
            </p:extLst>
          </p:nvPr>
        </p:nvGraphicFramePr>
        <p:xfrm>
          <a:off x="2743201" y="1617495"/>
          <a:ext cx="5029200" cy="3428999"/>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4" name="Chart 13">
            <a:extLst>
              <a:ext uri="{FF2B5EF4-FFF2-40B4-BE49-F238E27FC236}">
                <a16:creationId xmlns:a16="http://schemas.microsoft.com/office/drawing/2014/main" id="{A1C99942-63B1-4B59-A858-D906ADEEAF92}"/>
              </a:ext>
            </a:extLst>
          </p:cNvPr>
          <p:cNvGraphicFramePr/>
          <p:nvPr>
            <p:custDataLst>
              <p:tags r:id="rId6"/>
            </p:custDataLst>
            <p:extLst>
              <p:ext uri="{D42A27DB-BD31-4B8C-83A1-F6EECF244321}">
                <p14:modId xmlns:p14="http://schemas.microsoft.com/office/powerpoint/2010/main" val="3211468062"/>
              </p:ext>
            </p:extLst>
          </p:nvPr>
        </p:nvGraphicFramePr>
        <p:xfrm>
          <a:off x="7399810" y="1862342"/>
          <a:ext cx="3945579" cy="3428999"/>
        </p:xfrm>
        <a:graphic>
          <a:graphicData uri="http://schemas.openxmlformats.org/drawingml/2006/chart">
            <c:chart xmlns:c="http://schemas.openxmlformats.org/drawingml/2006/chart" xmlns:r="http://schemas.openxmlformats.org/officeDocument/2006/relationships" r:id="rId12"/>
          </a:graphicData>
        </a:graphic>
      </p:graphicFrame>
      <p:sp>
        <p:nvSpPr>
          <p:cNvPr id="11" name="TextBox 10">
            <a:extLst>
              <a:ext uri="{FF2B5EF4-FFF2-40B4-BE49-F238E27FC236}">
                <a16:creationId xmlns:a16="http://schemas.microsoft.com/office/drawing/2014/main" id="{AB86BAE2-4661-4C8A-B2B4-E14D32A11D64}"/>
              </a:ext>
            </a:extLst>
          </p:cNvPr>
          <p:cNvSpPr txBox="1"/>
          <p:nvPr>
            <p:custDataLst>
              <p:tags r:id="rId7"/>
            </p:custDataLst>
          </p:nvPr>
        </p:nvSpPr>
        <p:spPr>
          <a:xfrm>
            <a:off x="-2771" y="2752985"/>
            <a:ext cx="3124200" cy="1615827"/>
          </a:xfrm>
          <a:prstGeom prst="rect">
            <a:avLst/>
          </a:prstGeom>
          <a:noFill/>
        </p:spPr>
        <p:txBody>
          <a:bodyPr wrap="square" rtlCol="0">
            <a:spAutoFit/>
          </a:bodyPr>
          <a:lstStyle/>
          <a:p>
            <a:pPr algn="ctr"/>
            <a:r>
              <a:rPr lang="en-US" sz="3300">
                <a:solidFill>
                  <a:schemeClr val="bg1"/>
                </a:solidFill>
                <a:latin typeface="Franklin Gothic Demi" panose="020B0703020102020204" pitchFamily="34" charset="0"/>
              </a:rPr>
              <a:t>Community Safety  and Environment</a:t>
            </a:r>
            <a:endParaRPr lang="en-US" sz="3300" dirty="0">
              <a:solidFill>
                <a:schemeClr val="bg1"/>
              </a:solidFill>
              <a:latin typeface="Franklin Gothic Demi" panose="020B0703020102020204" pitchFamily="34" charset="0"/>
            </a:endParaRPr>
          </a:p>
        </p:txBody>
      </p:sp>
      <p:sp>
        <p:nvSpPr>
          <p:cNvPr id="12" name="TextBox 11">
            <a:extLst>
              <a:ext uri="{FF2B5EF4-FFF2-40B4-BE49-F238E27FC236}">
                <a16:creationId xmlns:a16="http://schemas.microsoft.com/office/drawing/2014/main" id="{A6D89782-D0B1-441F-B061-70DA04EDF586}"/>
              </a:ext>
            </a:extLst>
          </p:cNvPr>
          <p:cNvSpPr txBox="1"/>
          <p:nvPr>
            <p:custDataLst>
              <p:tags r:id="rId8"/>
            </p:custDataLst>
          </p:nvPr>
        </p:nvSpPr>
        <p:spPr>
          <a:xfrm>
            <a:off x="3124200" y="367958"/>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State of New Jersey, Department of Law &amp; Public Safety, Office of the Attorney General, New Jersey State Police, 2022 Uniform Crime Reports</a:t>
            </a:r>
            <a:endParaRPr lang="en-US" sz="1200" dirty="0"/>
          </a:p>
        </p:txBody>
      </p:sp>
    </p:spTree>
    <p:extLst>
      <p:ext uri="{BB962C8B-B14F-4D97-AF65-F5344CB8AC3E}">
        <p14:creationId xmlns:p14="http://schemas.microsoft.com/office/powerpoint/2010/main" val="377180698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52C7DD3-0BAB-4078-987E-45FA5D0B4D6B}"/>
              </a:ext>
            </a:extLst>
          </p:cNvPr>
          <p:cNvSpPr txBox="1"/>
          <p:nvPr>
            <p:custDataLst>
              <p:tags r:id="rId1"/>
            </p:custDataLst>
          </p:nvPr>
        </p:nvSpPr>
        <p:spPr>
          <a:xfrm>
            <a:off x="-5399" y="4222359"/>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Juveniles</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087B01F3-4262-4A4D-BF8D-278099585A3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9.3: Juvenile arrest rates (per 1,000) in NJ (by county)</a:t>
            </a:r>
            <a:endParaRPr lang="en-US" sz="2000" spc="-50" dirty="0"/>
          </a:p>
        </p:txBody>
      </p:sp>
      <p:sp>
        <p:nvSpPr>
          <p:cNvPr id="5" name="TextBox 4">
            <a:extLst>
              <a:ext uri="{FF2B5EF4-FFF2-40B4-BE49-F238E27FC236}">
                <a16:creationId xmlns:a16="http://schemas.microsoft.com/office/drawing/2014/main" id="{D5DFABFF-ED32-4ECB-B259-2ECD21246C79}"/>
              </a:ext>
            </a:extLst>
          </p:cNvPr>
          <p:cNvSpPr txBox="1"/>
          <p:nvPr>
            <p:custDataLst>
              <p:tags r:id="rId3"/>
            </p:custDataLst>
          </p:nvPr>
        </p:nvSpPr>
        <p:spPr>
          <a:xfrm>
            <a:off x="3124200" y="367958"/>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Annie E. Casey Kids Count Data Dashboard using raw data from NJ Department of Law and Public Safety, Division of NJ State Police, Uniform Crime Reports, 2022</a:t>
            </a:r>
            <a:endParaRPr lang="en-US" sz="1200" dirty="0"/>
          </a:p>
        </p:txBody>
      </p:sp>
      <p:sp>
        <p:nvSpPr>
          <p:cNvPr id="6" name="TextBox 5">
            <a:extLst>
              <a:ext uri="{FF2B5EF4-FFF2-40B4-BE49-F238E27FC236}">
                <a16:creationId xmlns:a16="http://schemas.microsoft.com/office/drawing/2014/main" id="{B71A774A-233A-4B4B-B1E2-285F829D28EF}"/>
              </a:ext>
            </a:extLst>
          </p:cNvPr>
          <p:cNvSpPr txBox="1"/>
          <p:nvPr>
            <p:custDataLst>
              <p:tags r:id="rId4"/>
            </p:custDataLst>
          </p:nvPr>
        </p:nvSpPr>
        <p:spPr>
          <a:xfrm>
            <a:off x="8458200" y="4214923"/>
            <a:ext cx="3581400" cy="30777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9.4: Juvenile arrest rates (per 1,000) over time </a:t>
            </a:r>
            <a:endParaRPr lang="en-US" sz="1400" spc="-50" dirty="0"/>
          </a:p>
        </p:txBody>
      </p:sp>
      <p:sp>
        <p:nvSpPr>
          <p:cNvPr id="7" name="Rectangle 6">
            <a:extLst>
              <a:ext uri="{FF2B5EF4-FFF2-40B4-BE49-F238E27FC236}">
                <a16:creationId xmlns:a16="http://schemas.microsoft.com/office/drawing/2014/main" id="{9AD4FCF7-F106-40E3-BBCA-74503FA22216}"/>
              </a:ext>
            </a:extLst>
          </p:cNvPr>
          <p:cNvSpPr/>
          <p:nvPr>
            <p:custDataLst>
              <p:tags r:id="rId5"/>
            </p:custDataLst>
          </p:nvPr>
        </p:nvSpPr>
        <p:spPr>
          <a:xfrm>
            <a:off x="8478564" y="4424797"/>
            <a:ext cx="3607002" cy="507831"/>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Annie E. Casey Kids Count Data Dashboard using raw data from NJ Department of Law and Public Safety, Division of NJ State Police, Uniform Crime Reports, 2018-2022. </a:t>
            </a:r>
            <a:endParaRPr lang="en-US" sz="900" dirty="0"/>
          </a:p>
        </p:txBody>
      </p:sp>
      <p:graphicFrame>
        <p:nvGraphicFramePr>
          <p:cNvPr id="10" name="Chart 9">
            <a:extLst>
              <a:ext uri="{FF2B5EF4-FFF2-40B4-BE49-F238E27FC236}">
                <a16:creationId xmlns:a16="http://schemas.microsoft.com/office/drawing/2014/main" id="{0CBD6A5B-3822-4EF0-9900-05F6EEAC93FA}"/>
              </a:ext>
            </a:extLst>
          </p:cNvPr>
          <p:cNvGraphicFramePr/>
          <p:nvPr>
            <p:custDataLst>
              <p:tags r:id="rId6"/>
            </p:custDataLst>
            <p:extLst>
              <p:ext uri="{D42A27DB-BD31-4B8C-83A1-F6EECF244321}">
                <p14:modId xmlns:p14="http://schemas.microsoft.com/office/powerpoint/2010/main" val="4198448105"/>
              </p:ext>
            </p:extLst>
          </p:nvPr>
        </p:nvGraphicFramePr>
        <p:xfrm>
          <a:off x="3167424" y="990600"/>
          <a:ext cx="8128000" cy="5026857"/>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3" name="Chart 12">
            <a:extLst>
              <a:ext uri="{FF2B5EF4-FFF2-40B4-BE49-F238E27FC236}">
                <a16:creationId xmlns:a16="http://schemas.microsoft.com/office/drawing/2014/main" id="{0E211059-7ECC-4DD5-8380-E0E52FD5B072}"/>
              </a:ext>
            </a:extLst>
          </p:cNvPr>
          <p:cNvGraphicFramePr/>
          <p:nvPr>
            <p:custDataLst>
              <p:tags r:id="rId7"/>
            </p:custDataLst>
            <p:extLst>
              <p:ext uri="{D42A27DB-BD31-4B8C-83A1-F6EECF244321}">
                <p14:modId xmlns:p14="http://schemas.microsoft.com/office/powerpoint/2010/main" val="1843909595"/>
              </p:ext>
            </p:extLst>
          </p:nvPr>
        </p:nvGraphicFramePr>
        <p:xfrm>
          <a:off x="8534400" y="4932628"/>
          <a:ext cx="3429000" cy="1849172"/>
        </p:xfrm>
        <a:graphic>
          <a:graphicData uri="http://schemas.openxmlformats.org/drawingml/2006/chart">
            <c:chart xmlns:c="http://schemas.openxmlformats.org/drawingml/2006/chart" xmlns:r="http://schemas.openxmlformats.org/officeDocument/2006/relationships" r:id="rId13"/>
          </a:graphicData>
        </a:graphic>
      </p:graphicFrame>
      <p:sp>
        <p:nvSpPr>
          <p:cNvPr id="14" name="TextBox 13">
            <a:extLst>
              <a:ext uri="{FF2B5EF4-FFF2-40B4-BE49-F238E27FC236}">
                <a16:creationId xmlns:a16="http://schemas.microsoft.com/office/drawing/2014/main" id="{820D3C38-49F4-4A34-A3DA-EDD91FBD524B}"/>
              </a:ext>
            </a:extLst>
          </p:cNvPr>
          <p:cNvSpPr txBox="1"/>
          <p:nvPr>
            <p:custDataLst>
              <p:tags r:id="rId8"/>
            </p:custDataLst>
          </p:nvPr>
        </p:nvSpPr>
        <p:spPr>
          <a:xfrm>
            <a:off x="3167424" y="6475762"/>
            <a:ext cx="8229600" cy="411708"/>
          </a:xfrm>
          <a:prstGeom prst="rect">
            <a:avLst/>
          </a:prstGeom>
          <a:noFill/>
        </p:spPr>
        <p:txBody>
          <a:bodyPr wrap="square" rtlCol="0" anchor="ctr" anchorCtr="0">
            <a:noAutofit/>
          </a:bodyPr>
          <a:lstStyle/>
          <a:p>
            <a:pPr algn="just"/>
            <a:r>
              <a:rPr lang="en-US" sz="1000">
                <a:latin typeface="Franklin Gothic Book"/>
              </a:rPr>
              <a:t>(Indicator to be included in the HSAC final report)</a:t>
            </a:r>
            <a:endParaRPr lang="en-US" dirty="0">
              <a:cs typeface="Calibri"/>
            </a:endParaRPr>
          </a:p>
        </p:txBody>
      </p:sp>
      <p:sp>
        <p:nvSpPr>
          <p:cNvPr id="12" name="TextBox 11">
            <a:extLst>
              <a:ext uri="{FF2B5EF4-FFF2-40B4-BE49-F238E27FC236}">
                <a16:creationId xmlns:a16="http://schemas.microsoft.com/office/drawing/2014/main" id="{AB86BAE2-4661-4C8A-B2B4-E14D32A11D64}"/>
              </a:ext>
            </a:extLst>
          </p:cNvPr>
          <p:cNvSpPr txBox="1"/>
          <p:nvPr>
            <p:custDataLst>
              <p:tags r:id="rId9"/>
            </p:custDataLst>
          </p:nvPr>
        </p:nvSpPr>
        <p:spPr>
          <a:xfrm>
            <a:off x="-2771" y="2752985"/>
            <a:ext cx="3124200" cy="1615827"/>
          </a:xfrm>
          <a:prstGeom prst="rect">
            <a:avLst/>
          </a:prstGeom>
          <a:noFill/>
        </p:spPr>
        <p:txBody>
          <a:bodyPr wrap="square" rtlCol="0">
            <a:spAutoFit/>
          </a:bodyPr>
          <a:lstStyle/>
          <a:p>
            <a:pPr algn="ctr"/>
            <a:r>
              <a:rPr lang="en-US" sz="3300">
                <a:solidFill>
                  <a:schemeClr val="bg1"/>
                </a:solidFill>
                <a:latin typeface="Franklin Gothic Demi" panose="020B0703020102020204" pitchFamily="34" charset="0"/>
              </a:rPr>
              <a:t>Community Safety and Environment</a:t>
            </a:r>
            <a:endParaRPr lang="en-US" sz="33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84818527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B79396B7-AA38-43E7-B10D-1E60C66FB6C6}"/>
              </a:ext>
            </a:extLst>
          </p:cNvPr>
          <p:cNvSpPr txBox="1"/>
          <p:nvPr>
            <p:custDataLst>
              <p:tags r:id="rId1"/>
            </p:custDataLst>
          </p:nvPr>
        </p:nvSpPr>
        <p:spPr>
          <a:xfrm>
            <a:off x="3167424" y="6309360"/>
            <a:ext cx="8948376" cy="457200"/>
          </a:xfrm>
          <a:prstGeom prst="rect">
            <a:avLst/>
          </a:prstGeom>
          <a:noFill/>
        </p:spPr>
        <p:txBody>
          <a:bodyPr wrap="square" rtlCol="0" anchor="ctr" anchorCtr="0">
            <a:noAutofit/>
          </a:bodyPr>
          <a:lstStyle/>
          <a:p>
            <a:pPr algn="just"/>
            <a:endParaRPr lang="en-US" sz="1000" dirty="0">
              <a:latin typeface="Franklin Gothic Book"/>
            </a:endParaRPr>
          </a:p>
        </p:txBody>
      </p:sp>
      <p:graphicFrame>
        <p:nvGraphicFramePr>
          <p:cNvPr id="9" name="Chart 8">
            <a:extLst>
              <a:ext uri="{FF2B5EF4-FFF2-40B4-BE49-F238E27FC236}">
                <a16:creationId xmlns:a16="http://schemas.microsoft.com/office/drawing/2014/main" id="{56CDD5B0-2315-4EF7-8784-74B8A8C2F193}"/>
              </a:ext>
            </a:extLst>
          </p:cNvPr>
          <p:cNvGraphicFramePr/>
          <p:nvPr>
            <p:custDataLst>
              <p:tags r:id="rId2"/>
            </p:custDataLst>
            <p:extLst>
              <p:ext uri="{D42A27DB-BD31-4B8C-83A1-F6EECF244321}">
                <p14:modId xmlns:p14="http://schemas.microsoft.com/office/powerpoint/2010/main" val="2140864450"/>
              </p:ext>
            </p:extLst>
          </p:nvPr>
        </p:nvGraphicFramePr>
        <p:xfrm>
          <a:off x="3167424" y="1012695"/>
          <a:ext cx="8948376" cy="5934460"/>
        </p:xfrm>
        <a:graphic>
          <a:graphicData uri="http://schemas.openxmlformats.org/drawingml/2006/chart">
            <c:chart xmlns:c="http://schemas.openxmlformats.org/drawingml/2006/chart" xmlns:r="http://schemas.openxmlformats.org/officeDocument/2006/relationships" r:id="rId9"/>
          </a:graphicData>
        </a:graphic>
      </p:graphicFrame>
      <p:sp>
        <p:nvSpPr>
          <p:cNvPr id="11" name="TextBox 10">
            <a:extLst>
              <a:ext uri="{FF2B5EF4-FFF2-40B4-BE49-F238E27FC236}">
                <a16:creationId xmlns:a16="http://schemas.microsoft.com/office/drawing/2014/main" id="{76CAD56D-4BA1-4CB7-824A-80234649B61F}"/>
              </a:ext>
            </a:extLst>
          </p:cNvPr>
          <p:cNvSpPr txBox="1"/>
          <p:nvPr>
            <p:custDataLst>
              <p:tags r:id="rId3"/>
            </p:custDataLst>
          </p:nvPr>
        </p:nvSpPr>
        <p:spPr>
          <a:xfrm>
            <a:off x="3174798"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9.5: Vandalism and violence offenses in schools (# reported incidents) in NJ (by county)</a:t>
            </a:r>
            <a:endParaRPr lang="en-US" sz="2000" spc="-50" dirty="0"/>
          </a:p>
        </p:txBody>
      </p:sp>
      <p:sp>
        <p:nvSpPr>
          <p:cNvPr id="10" name="TextBox 9">
            <a:extLst>
              <a:ext uri="{FF2B5EF4-FFF2-40B4-BE49-F238E27FC236}">
                <a16:creationId xmlns:a16="http://schemas.microsoft.com/office/drawing/2014/main" id="{46A4244C-9FBF-4C4B-AA57-81E801606EE4}"/>
              </a:ext>
            </a:extLst>
          </p:cNvPr>
          <p:cNvSpPr txBox="1"/>
          <p:nvPr>
            <p:custDataLst>
              <p:tags r:id="rId4"/>
            </p:custDataLst>
          </p:nvPr>
        </p:nvSpPr>
        <p:spPr>
          <a:xfrm>
            <a:off x="-2771" y="2752985"/>
            <a:ext cx="3124200" cy="1615827"/>
          </a:xfrm>
          <a:prstGeom prst="rect">
            <a:avLst/>
          </a:prstGeom>
          <a:noFill/>
        </p:spPr>
        <p:txBody>
          <a:bodyPr wrap="square" rtlCol="0">
            <a:spAutoFit/>
          </a:bodyPr>
          <a:lstStyle/>
          <a:p>
            <a:pPr algn="ctr"/>
            <a:r>
              <a:rPr lang="en-US" sz="3300">
                <a:solidFill>
                  <a:schemeClr val="bg1"/>
                </a:solidFill>
                <a:latin typeface="Franklin Gothic Demi" panose="020B0703020102020204" pitchFamily="34" charset="0"/>
              </a:rPr>
              <a:t>Community Safety  and Environment</a:t>
            </a:r>
            <a:endParaRPr lang="en-US" sz="3300" dirty="0">
              <a:solidFill>
                <a:schemeClr val="bg1"/>
              </a:solidFill>
              <a:latin typeface="Franklin Gothic Demi" panose="020B0703020102020204" pitchFamily="34" charset="0"/>
            </a:endParaRPr>
          </a:p>
        </p:txBody>
      </p:sp>
      <p:sp>
        <p:nvSpPr>
          <p:cNvPr id="12" name="TextBox 11">
            <a:extLst>
              <a:ext uri="{FF2B5EF4-FFF2-40B4-BE49-F238E27FC236}">
                <a16:creationId xmlns:a16="http://schemas.microsoft.com/office/drawing/2014/main" id="{45B7F6C2-7B25-417B-94B8-B42EC786FE08}"/>
              </a:ext>
            </a:extLst>
          </p:cNvPr>
          <p:cNvSpPr txBox="1"/>
          <p:nvPr>
            <p:custDataLst>
              <p:tags r:id="rId5"/>
            </p:custDataLst>
          </p:nvPr>
        </p:nvSpPr>
        <p:spPr>
          <a:xfrm>
            <a:off x="0" y="4282282"/>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Juveniles</a:t>
            </a:r>
            <a:endParaRPr lang="en-US" sz="2400" dirty="0">
              <a:solidFill>
                <a:schemeClr val="bg1"/>
              </a:solidFill>
              <a:latin typeface="Franklin Gothic Demi" panose="020B0703020102020204" pitchFamily="34" charset="0"/>
            </a:endParaRPr>
          </a:p>
        </p:txBody>
      </p:sp>
      <p:sp>
        <p:nvSpPr>
          <p:cNvPr id="14" name="TextBox 13">
            <a:extLst>
              <a:ext uri="{FF2B5EF4-FFF2-40B4-BE49-F238E27FC236}">
                <a16:creationId xmlns:a16="http://schemas.microsoft.com/office/drawing/2014/main" id="{16AD8409-67D0-45A6-9EC1-5DB27EA209EF}"/>
              </a:ext>
            </a:extLst>
          </p:cNvPr>
          <p:cNvSpPr txBox="1"/>
          <p:nvPr>
            <p:custDataLst>
              <p:tags r:id="rId6"/>
            </p:custDataLst>
          </p:nvPr>
        </p:nvSpPr>
        <p:spPr>
          <a:xfrm>
            <a:off x="3194676" y="65968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School Performance Reports, 2022-2023</a:t>
            </a:r>
            <a:endParaRPr lang="en-US" sz="1200" dirty="0"/>
          </a:p>
        </p:txBody>
      </p:sp>
    </p:spTree>
    <p:extLst>
      <p:ext uri="{BB962C8B-B14F-4D97-AF65-F5344CB8AC3E}">
        <p14:creationId xmlns:p14="http://schemas.microsoft.com/office/powerpoint/2010/main" val="76073702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D95A209-5020-458E-AF44-12AE48655653}"/>
              </a:ext>
            </a:extLst>
          </p:cNvPr>
          <p:cNvSpPr txBox="1"/>
          <p:nvPr>
            <p:custDataLst>
              <p:tags r:id="rId1"/>
            </p:custDataLst>
          </p:nvPr>
        </p:nvSpPr>
        <p:spPr>
          <a:xfrm>
            <a:off x="3122812" y="0"/>
            <a:ext cx="6108174" cy="399013"/>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9.6: Rate (per 10,000) of social associations (by county)</a:t>
            </a:r>
            <a:endParaRPr lang="en-US" sz="2000" spc="-50" dirty="0"/>
          </a:p>
        </p:txBody>
      </p:sp>
      <p:sp>
        <p:nvSpPr>
          <p:cNvPr id="3" name="TextBox 2">
            <a:extLst>
              <a:ext uri="{FF2B5EF4-FFF2-40B4-BE49-F238E27FC236}">
                <a16:creationId xmlns:a16="http://schemas.microsoft.com/office/drawing/2014/main" id="{4A09F014-E8A6-40A8-8CF5-D7108D852D8E}"/>
              </a:ext>
            </a:extLst>
          </p:cNvPr>
          <p:cNvSpPr txBox="1"/>
          <p:nvPr>
            <p:custDataLst>
              <p:tags r:id="rId2"/>
            </p:custDataLst>
          </p:nvPr>
        </p:nvSpPr>
        <p:spPr>
          <a:xfrm>
            <a:off x="3121430" y="305664"/>
            <a:ext cx="5911734"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County Health Rankings and Roadmaps, Social Associations, 2024</a:t>
            </a:r>
            <a:endParaRPr lang="en-US" sz="1100" dirty="0"/>
          </a:p>
        </p:txBody>
      </p:sp>
      <p:graphicFrame>
        <p:nvGraphicFramePr>
          <p:cNvPr id="4" name="Chart 3">
            <a:extLst>
              <a:ext uri="{FF2B5EF4-FFF2-40B4-BE49-F238E27FC236}">
                <a16:creationId xmlns:a16="http://schemas.microsoft.com/office/drawing/2014/main" id="{4E1AF40E-516C-4A00-8325-6B92ECB8172F}"/>
              </a:ext>
            </a:extLst>
          </p:cNvPr>
          <p:cNvGraphicFramePr/>
          <p:nvPr>
            <p:custDataLst>
              <p:tags r:id="rId3"/>
            </p:custDataLst>
            <p:extLst>
              <p:ext uri="{D42A27DB-BD31-4B8C-83A1-F6EECF244321}">
                <p14:modId xmlns:p14="http://schemas.microsoft.com/office/powerpoint/2010/main" val="3089841557"/>
              </p:ext>
            </p:extLst>
          </p:nvPr>
        </p:nvGraphicFramePr>
        <p:xfrm>
          <a:off x="8764331" y="3989614"/>
          <a:ext cx="3254840" cy="2334986"/>
        </p:xfrm>
        <a:graphic>
          <a:graphicData uri="http://schemas.openxmlformats.org/drawingml/2006/chart">
            <c:chart xmlns:c="http://schemas.openxmlformats.org/drawingml/2006/chart" xmlns:r="http://schemas.openxmlformats.org/officeDocument/2006/relationships" r:id="rId12"/>
          </a:graphicData>
        </a:graphic>
      </p:graphicFrame>
      <p:sp>
        <p:nvSpPr>
          <p:cNvPr id="5" name="TextBox 4">
            <a:extLst>
              <a:ext uri="{FF2B5EF4-FFF2-40B4-BE49-F238E27FC236}">
                <a16:creationId xmlns:a16="http://schemas.microsoft.com/office/drawing/2014/main" id="{0D95A209-5020-458E-AF44-12AE48655653}"/>
              </a:ext>
            </a:extLst>
          </p:cNvPr>
          <p:cNvSpPr txBox="1"/>
          <p:nvPr>
            <p:custDataLst>
              <p:tags r:id="rId4"/>
            </p:custDataLst>
          </p:nvPr>
        </p:nvSpPr>
        <p:spPr>
          <a:xfrm>
            <a:off x="8592883" y="3422305"/>
            <a:ext cx="3599118"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9.7: Rate of social associations, over time, in county</a:t>
            </a:r>
            <a:endParaRPr lang="en-US" sz="1400" spc="-50" dirty="0"/>
          </a:p>
        </p:txBody>
      </p:sp>
      <p:sp>
        <p:nvSpPr>
          <p:cNvPr id="6" name="TextBox 5">
            <a:extLst>
              <a:ext uri="{FF2B5EF4-FFF2-40B4-BE49-F238E27FC236}">
                <a16:creationId xmlns:a16="http://schemas.microsoft.com/office/drawing/2014/main" id="{4A09F014-E8A6-40A8-8CF5-D7108D852D8E}"/>
              </a:ext>
            </a:extLst>
          </p:cNvPr>
          <p:cNvSpPr txBox="1"/>
          <p:nvPr>
            <p:custDataLst>
              <p:tags r:id="rId5"/>
            </p:custDataLst>
          </p:nvPr>
        </p:nvSpPr>
        <p:spPr>
          <a:xfrm>
            <a:off x="8591501" y="3833140"/>
            <a:ext cx="3600500" cy="369332"/>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County Health Rankings and Roadmaps, Social Associations, 2020-2024 </a:t>
            </a:r>
            <a:endParaRPr lang="en-US" sz="800" dirty="0"/>
          </a:p>
        </p:txBody>
      </p:sp>
      <p:graphicFrame>
        <p:nvGraphicFramePr>
          <p:cNvPr id="7" name="Chart 6">
            <a:extLst>
              <a:ext uri="{FF2B5EF4-FFF2-40B4-BE49-F238E27FC236}">
                <a16:creationId xmlns:a16="http://schemas.microsoft.com/office/drawing/2014/main" id="{5739B93F-4A5B-4396-A20F-8AC3C73474B2}"/>
              </a:ext>
            </a:extLst>
          </p:cNvPr>
          <p:cNvGraphicFramePr/>
          <p:nvPr>
            <p:custDataLst>
              <p:tags r:id="rId6"/>
            </p:custDataLst>
            <p:extLst>
              <p:ext uri="{D42A27DB-BD31-4B8C-83A1-F6EECF244321}">
                <p14:modId xmlns:p14="http://schemas.microsoft.com/office/powerpoint/2010/main" val="3332270280"/>
              </p:ext>
            </p:extLst>
          </p:nvPr>
        </p:nvGraphicFramePr>
        <p:xfrm>
          <a:off x="3197889" y="705774"/>
          <a:ext cx="6665302" cy="5956283"/>
        </p:xfrm>
        <a:graphic>
          <a:graphicData uri="http://schemas.openxmlformats.org/drawingml/2006/chart">
            <c:chart xmlns:c="http://schemas.openxmlformats.org/drawingml/2006/chart" xmlns:r="http://schemas.openxmlformats.org/officeDocument/2006/relationships" r:id="rId13"/>
          </a:graphicData>
        </a:graphic>
      </p:graphicFrame>
      <p:sp>
        <p:nvSpPr>
          <p:cNvPr id="8" name="TextBox 7">
            <a:extLst>
              <a:ext uri="{FF2B5EF4-FFF2-40B4-BE49-F238E27FC236}">
                <a16:creationId xmlns:a16="http://schemas.microsoft.com/office/drawing/2014/main" id="{AB86BAE2-4661-4C8A-B2B4-E14D32A11D64}"/>
              </a:ext>
            </a:extLst>
          </p:cNvPr>
          <p:cNvSpPr txBox="1"/>
          <p:nvPr>
            <p:custDataLst>
              <p:tags r:id="rId7"/>
            </p:custDataLst>
          </p:nvPr>
        </p:nvSpPr>
        <p:spPr>
          <a:xfrm>
            <a:off x="-2771" y="2728555"/>
            <a:ext cx="3124200" cy="1615827"/>
          </a:xfrm>
          <a:prstGeom prst="rect">
            <a:avLst/>
          </a:prstGeom>
          <a:noFill/>
        </p:spPr>
        <p:txBody>
          <a:bodyPr wrap="square" rtlCol="0">
            <a:spAutoFit/>
          </a:bodyPr>
          <a:lstStyle/>
          <a:p>
            <a:pPr algn="ctr"/>
            <a:r>
              <a:rPr lang="en-US" sz="3300">
                <a:solidFill>
                  <a:schemeClr val="bg1"/>
                </a:solidFill>
                <a:latin typeface="Franklin Gothic Demi" panose="020B0703020102020204" pitchFamily="34" charset="0"/>
              </a:rPr>
              <a:t>Community Safety and Environment</a:t>
            </a:r>
            <a:endParaRPr lang="en-US" sz="3300" dirty="0">
              <a:solidFill>
                <a:schemeClr val="bg1"/>
              </a:solidFill>
              <a:latin typeface="Franklin Gothic Demi" panose="020B0703020102020204" pitchFamily="34" charset="0"/>
            </a:endParaRPr>
          </a:p>
        </p:txBody>
      </p:sp>
      <p:sp>
        <p:nvSpPr>
          <p:cNvPr id="10" name="TextBox 9">
            <a:extLst>
              <a:ext uri="{FF2B5EF4-FFF2-40B4-BE49-F238E27FC236}">
                <a16:creationId xmlns:a16="http://schemas.microsoft.com/office/drawing/2014/main" id="{652C7DD3-0BAB-4078-987E-45FA5D0B4D6B}"/>
              </a:ext>
            </a:extLst>
          </p:cNvPr>
          <p:cNvSpPr txBox="1"/>
          <p:nvPr>
            <p:custDataLst>
              <p:tags r:id="rId8"/>
            </p:custDataLst>
          </p:nvPr>
        </p:nvSpPr>
        <p:spPr>
          <a:xfrm>
            <a:off x="35459" y="4220865"/>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Social</a:t>
            </a:r>
            <a:endParaRPr lang="en-US" sz="2400" dirty="0">
              <a:solidFill>
                <a:schemeClr val="bg1"/>
              </a:solidFill>
              <a:latin typeface="Franklin Gothic Demi" panose="020B0703020102020204" pitchFamily="34" charset="0"/>
            </a:endParaRPr>
          </a:p>
        </p:txBody>
      </p:sp>
      <p:sp>
        <p:nvSpPr>
          <p:cNvPr id="11" name="TextBox 10">
            <a:extLst>
              <a:ext uri="{FF2B5EF4-FFF2-40B4-BE49-F238E27FC236}">
                <a16:creationId xmlns:a16="http://schemas.microsoft.com/office/drawing/2014/main" id="{0A7343B1-599C-4F26-91B4-F17BFD1B4CC1}"/>
              </a:ext>
            </a:extLst>
          </p:cNvPr>
          <p:cNvSpPr txBox="1"/>
          <p:nvPr>
            <p:custDataLst>
              <p:tags r:id="rId9"/>
            </p:custDataLst>
          </p:nvPr>
        </p:nvSpPr>
        <p:spPr>
          <a:xfrm>
            <a:off x="3124200" y="6324600"/>
            <a:ext cx="9017202" cy="457200"/>
          </a:xfrm>
          <a:prstGeom prst="rect">
            <a:avLst/>
          </a:prstGeom>
          <a:noFill/>
        </p:spPr>
        <p:txBody>
          <a:bodyPr wrap="square" rtlCol="0" anchor="ctr" anchorCtr="0">
            <a:noAutofit/>
          </a:bodyPr>
          <a:lstStyle/>
          <a:p>
            <a:pPr algn="just"/>
            <a:r>
              <a:rPr lang="en-US" sz="1000">
                <a:latin typeface="Franklin Gothic Medium" panose="020B0603020102020204" pitchFamily="34" charset="0"/>
              </a:rPr>
              <a:t>Note: Associations include membership organizations such as civic organizations, bowling centers, golf clubs, fitness centers, sports organizations, religious organizations, political organizations, business organizations, and professional organizations.</a:t>
            </a:r>
            <a:endParaRPr lang="en-US" sz="1000" dirty="0">
              <a:latin typeface="Franklin Gothic Medium" panose="020B0603020102020204" pitchFamily="34" charset="0"/>
            </a:endParaRPr>
          </a:p>
        </p:txBody>
      </p:sp>
    </p:spTree>
    <p:extLst>
      <p:ext uri="{BB962C8B-B14F-4D97-AF65-F5344CB8AC3E}">
        <p14:creationId xmlns:p14="http://schemas.microsoft.com/office/powerpoint/2010/main" val="405042749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64920569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240628" y="685799"/>
            <a:ext cx="35814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000" spc="-200">
                <a:solidFill>
                  <a:schemeClr val="bg1"/>
                </a:solidFill>
                <a:latin typeface="Franklin Gothic Demi" panose="020B0703020102020204" pitchFamily="34" charset="0"/>
              </a:rPr>
              <a:t>Gender-Based Supports</a:t>
            </a:r>
            <a:endParaRPr lang="en-US" sz="24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EE060E3A-A72E-4BBE-9A79-AC6BFDFAEB5E}"/>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10.1: Domestic violence incidents (rate per 1,000) in NJ (by county)</a:t>
            </a:r>
          </a:p>
        </p:txBody>
      </p:sp>
      <p:sp>
        <p:nvSpPr>
          <p:cNvPr id="4" name="TextBox 3">
            <a:extLst>
              <a:ext uri="{FF2B5EF4-FFF2-40B4-BE49-F238E27FC236}">
                <a16:creationId xmlns:a16="http://schemas.microsoft.com/office/drawing/2014/main" id="{F442D254-E271-4971-833B-DE01120C1424}"/>
              </a:ext>
            </a:extLst>
          </p:cNvPr>
          <p:cNvSpPr txBox="1"/>
          <p:nvPr>
            <p:custDataLst>
              <p:tags r:id="rId3"/>
            </p:custDataLst>
          </p:nvPr>
        </p:nvSpPr>
        <p:spPr>
          <a:xfrm>
            <a:off x="3124200" y="338554"/>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State Police annual domestic violence reports, 2020.  Rate is calculated using American Community Survey, DP05, 2020, 5-year population estimates.</a:t>
            </a:r>
            <a:endParaRPr lang="en-US" sz="1200" dirty="0"/>
          </a:p>
        </p:txBody>
      </p:sp>
      <p:sp>
        <p:nvSpPr>
          <p:cNvPr id="5" name="TextBox 4">
            <a:extLst>
              <a:ext uri="{FF2B5EF4-FFF2-40B4-BE49-F238E27FC236}">
                <a16:creationId xmlns:a16="http://schemas.microsoft.com/office/drawing/2014/main" id="{0A7343B1-599C-4F26-91B4-F17BFD1B4CC1}"/>
              </a:ext>
            </a:extLst>
          </p:cNvPr>
          <p:cNvSpPr txBox="1"/>
          <p:nvPr>
            <p:custDataLst>
              <p:tags r:id="rId4"/>
            </p:custDataLst>
          </p:nvPr>
        </p:nvSpPr>
        <p:spPr>
          <a:xfrm>
            <a:off x="3124200" y="6324600"/>
            <a:ext cx="9017202" cy="457200"/>
          </a:xfrm>
          <a:prstGeom prst="rect">
            <a:avLst/>
          </a:prstGeom>
          <a:noFill/>
        </p:spPr>
        <p:txBody>
          <a:bodyPr wrap="square" rtlCol="0" anchor="ctr" anchorCtr="0">
            <a:noAutofit/>
          </a:bodyPr>
          <a:lstStyle/>
          <a:p>
            <a:pPr algn="just"/>
            <a:r>
              <a:rPr lang="en-US" sz="1000">
                <a:latin typeface="Franklin Gothic Book" panose="020B0503020102020204" pitchFamily="34" charset="0"/>
              </a:rPr>
              <a:t>Explanation. The NJ State Police define “domestic violence incidents” as inclusive of: Homicide, assault, terroristic threats, kidnapping, criminal restraint, false imprisonment, sexual assault, criminal sexual assault, lewdness, criminal mischief, burglary, criminal trespass, harassment &amp; stalking. Note that total county population size has not been accounted for in this indicator.</a:t>
            </a:r>
            <a:endParaRPr lang="en-US" sz="1000" dirty="0">
              <a:latin typeface="Franklin Gothic Book" panose="020B0503020102020204" pitchFamily="34" charset="0"/>
            </a:endParaRPr>
          </a:p>
        </p:txBody>
      </p:sp>
      <p:graphicFrame>
        <p:nvGraphicFramePr>
          <p:cNvPr id="6" name="Chart 5">
            <a:extLst>
              <a:ext uri="{FF2B5EF4-FFF2-40B4-BE49-F238E27FC236}">
                <a16:creationId xmlns:a16="http://schemas.microsoft.com/office/drawing/2014/main" id="{9D2DAA06-9F42-C443-822B-CD15FDE00A65}"/>
              </a:ext>
            </a:extLst>
          </p:cNvPr>
          <p:cNvGraphicFramePr/>
          <p:nvPr>
            <p:custDataLst>
              <p:tags r:id="rId5"/>
            </p:custDataLst>
            <p:extLst>
              <p:ext uri="{D42A27DB-BD31-4B8C-83A1-F6EECF244321}">
                <p14:modId xmlns:p14="http://schemas.microsoft.com/office/powerpoint/2010/main" val="1433523555"/>
              </p:ext>
            </p:extLst>
          </p:nvPr>
        </p:nvGraphicFramePr>
        <p:xfrm>
          <a:off x="3124200" y="731737"/>
          <a:ext cx="8948376" cy="5934460"/>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88780341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1BB69A2-1F1C-478E-BDF4-B77422B6B261}"/>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10.2: Domestic violence incidents (# reported) over time, in county </a:t>
            </a:r>
          </a:p>
        </p:txBody>
      </p:sp>
      <p:sp>
        <p:nvSpPr>
          <p:cNvPr id="4" name="TextBox 3">
            <a:extLst>
              <a:ext uri="{FF2B5EF4-FFF2-40B4-BE49-F238E27FC236}">
                <a16:creationId xmlns:a16="http://schemas.microsoft.com/office/drawing/2014/main" id="{DCB0414E-B44F-43F5-903E-8683E43A7D21}"/>
              </a:ext>
            </a:extLst>
          </p:cNvPr>
          <p:cNvSpPr txBox="1"/>
          <p:nvPr>
            <p:custDataLst>
              <p:tags r:id="rId2"/>
            </p:custDataLst>
          </p:nvPr>
        </p:nvSpPr>
        <p:spPr>
          <a:xfrm>
            <a:off x="3124200" y="338554"/>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State Police annual domestic violence reports, 2018-2020. Rate is calculated using American Community Survey, DP05, 2018-2020, 5-year population estimates.</a:t>
            </a:r>
            <a:endParaRPr lang="en-US" sz="1200" dirty="0"/>
          </a:p>
        </p:txBody>
      </p:sp>
      <p:sp>
        <p:nvSpPr>
          <p:cNvPr id="5" name="TextBox 4">
            <a:extLst>
              <a:ext uri="{FF2B5EF4-FFF2-40B4-BE49-F238E27FC236}">
                <a16:creationId xmlns:a16="http://schemas.microsoft.com/office/drawing/2014/main" id="{3501A9F9-3862-41A7-B73A-6B8AC365A646}"/>
              </a:ext>
            </a:extLst>
          </p:cNvPr>
          <p:cNvSpPr txBox="1"/>
          <p:nvPr>
            <p:custDataLst>
              <p:tags r:id="rId3"/>
            </p:custDataLst>
          </p:nvPr>
        </p:nvSpPr>
        <p:spPr>
          <a:xfrm>
            <a:off x="3124200" y="6400800"/>
            <a:ext cx="9001962" cy="457200"/>
          </a:xfrm>
          <a:prstGeom prst="rect">
            <a:avLst/>
          </a:prstGeom>
          <a:noFill/>
        </p:spPr>
        <p:txBody>
          <a:bodyPr wrap="square" rtlCol="0" anchor="ctr" anchorCtr="0">
            <a:noAutofit/>
          </a:bodyPr>
          <a:lstStyle/>
          <a:p>
            <a:pPr algn="just"/>
            <a:r>
              <a:rPr lang="en-US" sz="1000">
                <a:latin typeface="Franklin Gothic Book"/>
              </a:rPr>
              <a:t>Explanation. The NJ State Police define “domestic violence incidents” as inclusive of: Homicide, assault, terroristic threats, kidnapping, criminal restraint, false imprisonment, sexual assault, criminal sexual assault, lewdness, criminal mischief, burglary, criminal trespass, harassment &amp; stalking. </a:t>
            </a:r>
            <a:endParaRPr lang="en-US" sz="1000" dirty="0">
              <a:solidFill>
                <a:srgbClr val="FF0000"/>
              </a:solidFill>
              <a:latin typeface="Franklin Gothic Book"/>
            </a:endParaRPr>
          </a:p>
        </p:txBody>
      </p:sp>
      <p:graphicFrame>
        <p:nvGraphicFramePr>
          <p:cNvPr id="8" name="Chart 7">
            <a:extLst>
              <a:ext uri="{FF2B5EF4-FFF2-40B4-BE49-F238E27FC236}">
                <a16:creationId xmlns:a16="http://schemas.microsoft.com/office/drawing/2014/main" id="{243A5A88-D7E2-4661-8214-D4F12F6DFAF9}"/>
              </a:ext>
            </a:extLst>
          </p:cNvPr>
          <p:cNvGraphicFramePr/>
          <p:nvPr>
            <p:custDataLst>
              <p:tags r:id="rId4"/>
            </p:custDataLst>
            <p:extLst>
              <p:ext uri="{D42A27DB-BD31-4B8C-83A1-F6EECF244321}">
                <p14:modId xmlns:p14="http://schemas.microsoft.com/office/powerpoint/2010/main" val="2173896643"/>
              </p:ext>
            </p:extLst>
          </p:nvPr>
        </p:nvGraphicFramePr>
        <p:xfrm>
          <a:off x="3246120" y="719666"/>
          <a:ext cx="8717280" cy="5418667"/>
        </p:xfrm>
        <a:graphic>
          <a:graphicData uri="http://schemas.openxmlformats.org/drawingml/2006/chart">
            <c:chart xmlns:c="http://schemas.openxmlformats.org/drawingml/2006/chart" xmlns:r="http://schemas.openxmlformats.org/officeDocument/2006/relationships" r:id="rId8"/>
          </a:graphicData>
        </a:graphic>
      </p:graphicFrame>
      <p:sp>
        <p:nvSpPr>
          <p:cNvPr id="7" name="Title 1">
            <a:extLst>
              <a:ext uri="{FF2B5EF4-FFF2-40B4-BE49-F238E27FC236}">
                <a16:creationId xmlns:a16="http://schemas.microsoft.com/office/drawing/2014/main" id="{57CAEC4C-2AD8-40D7-8EF6-4C07503BD85B}"/>
              </a:ext>
            </a:extLst>
          </p:cNvPr>
          <p:cNvSpPr txBox="1">
            <a:spLocks/>
          </p:cNvSpPr>
          <p:nvPr>
            <p:custDataLst>
              <p:tags r:id="rId5"/>
            </p:custDataLst>
          </p:nvPr>
        </p:nvSpPr>
        <p:spPr>
          <a:xfrm>
            <a:off x="-228600" y="685799"/>
            <a:ext cx="35814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000" spc="-200">
                <a:solidFill>
                  <a:schemeClr val="bg1"/>
                </a:solidFill>
                <a:latin typeface="Franklin Gothic Demi" panose="020B0703020102020204" pitchFamily="34" charset="0"/>
              </a:rPr>
              <a:t>Gender-Based Supports</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28578035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4A17D82D-1BD5-4743-BE06-CA35D8E899E8}"/>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10.3: Domestic violence offenses by type (#) in County </a:t>
            </a:r>
            <a:endParaRPr lang="en-US" sz="2000" spc="-50" dirty="0"/>
          </a:p>
        </p:txBody>
      </p:sp>
      <p:sp>
        <p:nvSpPr>
          <p:cNvPr id="5" name="TextBox 4">
            <a:extLst>
              <a:ext uri="{FF2B5EF4-FFF2-40B4-BE49-F238E27FC236}">
                <a16:creationId xmlns:a16="http://schemas.microsoft.com/office/drawing/2014/main" id="{B9A87B01-F842-4F86-B69D-A27D7A2EDD89}"/>
              </a:ext>
            </a:extLst>
          </p:cNvPr>
          <p:cNvSpPr txBox="1"/>
          <p:nvPr>
            <p:custDataLst>
              <p:tags r:id="rId2"/>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State Policy annual domestic violence reports, 2020</a:t>
            </a:r>
            <a:endParaRPr lang="en-US" sz="1200" dirty="0"/>
          </a:p>
        </p:txBody>
      </p:sp>
      <p:graphicFrame>
        <p:nvGraphicFramePr>
          <p:cNvPr id="8" name="Chart 7">
            <a:extLst>
              <a:ext uri="{FF2B5EF4-FFF2-40B4-BE49-F238E27FC236}">
                <a16:creationId xmlns:a16="http://schemas.microsoft.com/office/drawing/2014/main" id="{95E84ED8-84A1-4025-ADB3-B327C3556C6D}"/>
              </a:ext>
            </a:extLst>
          </p:cNvPr>
          <p:cNvGraphicFramePr/>
          <p:nvPr>
            <p:custDataLst>
              <p:tags r:id="rId3"/>
            </p:custDataLst>
            <p:extLst>
              <p:ext uri="{D42A27DB-BD31-4B8C-83A1-F6EECF244321}">
                <p14:modId xmlns:p14="http://schemas.microsoft.com/office/powerpoint/2010/main" val="397408247"/>
              </p:ext>
            </p:extLst>
          </p:nvPr>
        </p:nvGraphicFramePr>
        <p:xfrm>
          <a:off x="3326992" y="1128734"/>
          <a:ext cx="8584261" cy="5418667"/>
        </p:xfrm>
        <a:graphic>
          <a:graphicData uri="http://schemas.openxmlformats.org/drawingml/2006/chart">
            <c:chart xmlns:c="http://schemas.openxmlformats.org/drawingml/2006/chart" xmlns:r="http://schemas.openxmlformats.org/officeDocument/2006/relationships" r:id="rId8"/>
          </a:graphicData>
        </a:graphic>
      </p:graphicFrame>
      <p:sp>
        <p:nvSpPr>
          <p:cNvPr id="6" name="TextBox 5"/>
          <p:cNvSpPr txBox="1"/>
          <p:nvPr>
            <p:custDataLst>
              <p:tags r:id="rId4"/>
            </p:custDataLst>
          </p:nvPr>
        </p:nvSpPr>
        <p:spPr>
          <a:xfrm>
            <a:off x="3200400" y="6547401"/>
            <a:ext cx="7746062" cy="246221"/>
          </a:xfrm>
          <a:prstGeom prst="rect">
            <a:avLst/>
          </a:prstGeom>
          <a:noFill/>
        </p:spPr>
        <p:txBody>
          <a:bodyPr wrap="square" rtlCol="0">
            <a:spAutoFit/>
          </a:bodyPr>
          <a:lstStyle/>
          <a:p>
            <a:r>
              <a:rPr lang="en-US" sz="1000">
                <a:latin typeface="Franklin Gothic Book" panose="020B0503020102020204" pitchFamily="34" charset="0"/>
              </a:rPr>
              <a:t>Note that total county population size has not been accounted for in this indicator.</a:t>
            </a:r>
            <a:endParaRPr lang="en-US" sz="1000" dirty="0">
              <a:latin typeface="Franklin Gothic Book" panose="020B0503020102020204" pitchFamily="34" charset="0"/>
            </a:endParaRPr>
          </a:p>
        </p:txBody>
      </p:sp>
      <p:sp>
        <p:nvSpPr>
          <p:cNvPr id="9" name="Title 1">
            <a:extLst>
              <a:ext uri="{FF2B5EF4-FFF2-40B4-BE49-F238E27FC236}">
                <a16:creationId xmlns:a16="http://schemas.microsoft.com/office/drawing/2014/main" id="{57CAEC4C-2AD8-40D7-8EF6-4C07503BD85B}"/>
              </a:ext>
            </a:extLst>
          </p:cNvPr>
          <p:cNvSpPr txBox="1">
            <a:spLocks/>
          </p:cNvSpPr>
          <p:nvPr>
            <p:custDataLst>
              <p:tags r:id="rId5"/>
            </p:custDataLst>
          </p:nvPr>
        </p:nvSpPr>
        <p:spPr>
          <a:xfrm>
            <a:off x="-254408" y="811336"/>
            <a:ext cx="35814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000" spc="-200">
                <a:solidFill>
                  <a:schemeClr val="bg1"/>
                </a:solidFill>
                <a:latin typeface="Franklin Gothic Demi" panose="020B0703020102020204" pitchFamily="34" charset="0"/>
              </a:rPr>
              <a:t>Gender-Based Supports</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11473044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8D32B3C-A67A-F3E8-8270-8397AD379E47}"/>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10.4: Domestic Violence Statistics, Family Cases, New Complaints Filed (#) (by county)</a:t>
            </a:r>
            <a:endParaRPr lang="en-US" sz="2000" spc="-50" dirty="0"/>
          </a:p>
        </p:txBody>
      </p:sp>
      <p:graphicFrame>
        <p:nvGraphicFramePr>
          <p:cNvPr id="3" name="Chart 2">
            <a:extLst>
              <a:ext uri="{FF2B5EF4-FFF2-40B4-BE49-F238E27FC236}">
                <a16:creationId xmlns:a16="http://schemas.microsoft.com/office/drawing/2014/main" id="{F595AB22-A638-F5B4-8ECD-119DE9B66D64}"/>
              </a:ext>
            </a:extLst>
          </p:cNvPr>
          <p:cNvGraphicFramePr/>
          <p:nvPr>
            <p:custDataLst>
              <p:tags r:id="rId2"/>
            </p:custDataLst>
            <p:extLst>
              <p:ext uri="{D42A27DB-BD31-4B8C-83A1-F6EECF244321}">
                <p14:modId xmlns:p14="http://schemas.microsoft.com/office/powerpoint/2010/main" val="726727781"/>
              </p:ext>
            </p:extLst>
          </p:nvPr>
        </p:nvGraphicFramePr>
        <p:xfrm>
          <a:off x="3197889" y="914400"/>
          <a:ext cx="9017202" cy="5486399"/>
        </p:xfrm>
        <a:graphic>
          <a:graphicData uri="http://schemas.openxmlformats.org/drawingml/2006/chart">
            <c:chart xmlns:c="http://schemas.openxmlformats.org/drawingml/2006/chart" xmlns:r="http://schemas.openxmlformats.org/officeDocument/2006/relationships" r:id="rId6"/>
          </a:graphicData>
        </a:graphic>
      </p:graphicFrame>
      <p:sp>
        <p:nvSpPr>
          <p:cNvPr id="4" name="TextBox 3">
            <a:extLst>
              <a:ext uri="{FF2B5EF4-FFF2-40B4-BE49-F238E27FC236}">
                <a16:creationId xmlns:a16="http://schemas.microsoft.com/office/drawing/2014/main" id="{77D50E42-EF87-B442-D4B8-B925FBE248DD}"/>
              </a:ext>
            </a:extLst>
          </p:cNvPr>
          <p:cNvSpPr txBox="1"/>
          <p:nvPr>
            <p:custDataLst>
              <p:tags r:id="rId3"/>
            </p:custDataLst>
          </p:nvPr>
        </p:nvSpPr>
        <p:spPr>
          <a:xfrm>
            <a:off x="3124200" y="338554"/>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Administrative Office of the Courts, Report on the Prevention of Domestic Violence Act, Domestic Violence Annual Report, 2022</a:t>
            </a:r>
            <a:endParaRPr lang="en-US" sz="1200" dirty="0"/>
          </a:p>
        </p:txBody>
      </p:sp>
    </p:spTree>
    <p:extLst>
      <p:ext uri="{BB962C8B-B14F-4D97-AF65-F5344CB8AC3E}">
        <p14:creationId xmlns:p14="http://schemas.microsoft.com/office/powerpoint/2010/main" val="44066318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CCA327D4-6867-4DA4-8249-4CEA05235026}"/>
              </a:ext>
            </a:extLst>
          </p:cNvPr>
          <p:cNvSpPr txBox="1"/>
          <p:nvPr>
            <p:custDataLst>
              <p:tags r:id="rId1"/>
            </p:custDataLst>
          </p:nvPr>
        </p:nvSpPr>
        <p:spPr>
          <a:xfrm>
            <a:off x="3124200" y="332601"/>
            <a:ext cx="8400675" cy="2616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100"/>
              <a:t>Source: American Community Survey. Selected economic characteristics. 2023, American Community Survey, 1-yr estimates.</a:t>
            </a:r>
            <a:endParaRPr lang="en-US" sz="1100" dirty="0"/>
          </a:p>
        </p:txBody>
      </p:sp>
      <p:sp>
        <p:nvSpPr>
          <p:cNvPr id="6" name="TextBox 5">
            <a:extLst>
              <a:ext uri="{FF2B5EF4-FFF2-40B4-BE49-F238E27FC236}">
                <a16:creationId xmlns:a16="http://schemas.microsoft.com/office/drawing/2014/main" id="{B79396B7-AA38-43E7-B10D-1E60C66FB6C6}"/>
              </a:ext>
            </a:extLst>
          </p:cNvPr>
          <p:cNvSpPr txBox="1"/>
          <p:nvPr>
            <p:custDataLst>
              <p:tags r:id="rId2"/>
            </p:custDataLst>
          </p:nvPr>
        </p:nvSpPr>
        <p:spPr>
          <a:xfrm>
            <a:off x="3167424" y="6309360"/>
            <a:ext cx="8948376" cy="457200"/>
          </a:xfrm>
          <a:prstGeom prst="rect">
            <a:avLst/>
          </a:prstGeom>
          <a:noFill/>
        </p:spPr>
        <p:txBody>
          <a:bodyPr wrap="square" rtlCol="0" anchor="ctr" anchorCtr="0">
            <a:noAutofit/>
          </a:bodyPr>
          <a:lstStyle/>
          <a:p>
            <a:pPr algn="just"/>
            <a:endParaRPr lang="en-US" sz="1000" dirty="0">
              <a:latin typeface="Franklin Gothic Book"/>
            </a:endParaRPr>
          </a:p>
        </p:txBody>
      </p:sp>
      <p:graphicFrame>
        <p:nvGraphicFramePr>
          <p:cNvPr id="9" name="Chart 8">
            <a:extLst>
              <a:ext uri="{FF2B5EF4-FFF2-40B4-BE49-F238E27FC236}">
                <a16:creationId xmlns:a16="http://schemas.microsoft.com/office/drawing/2014/main" id="{56CDD5B0-2315-4EF7-8784-74B8A8C2F193}"/>
              </a:ext>
            </a:extLst>
          </p:cNvPr>
          <p:cNvGraphicFramePr/>
          <p:nvPr>
            <p:custDataLst>
              <p:tags r:id="rId3"/>
            </p:custDataLst>
            <p:extLst>
              <p:ext uri="{D42A27DB-BD31-4B8C-83A1-F6EECF244321}">
                <p14:modId xmlns:p14="http://schemas.microsoft.com/office/powerpoint/2010/main" val="902303487"/>
              </p:ext>
            </p:extLst>
          </p:nvPr>
        </p:nvGraphicFramePr>
        <p:xfrm>
          <a:off x="3124200" y="594211"/>
          <a:ext cx="8948376" cy="6172349"/>
        </p:xfrm>
        <a:graphic>
          <a:graphicData uri="http://schemas.openxmlformats.org/drawingml/2006/chart">
            <c:chart xmlns:c="http://schemas.openxmlformats.org/drawingml/2006/chart" xmlns:r="http://schemas.openxmlformats.org/officeDocument/2006/relationships" r:id="rId8"/>
          </a:graphicData>
        </a:graphic>
      </p:graphicFrame>
      <p:sp>
        <p:nvSpPr>
          <p:cNvPr id="11" name="TextBox 10">
            <a:extLst>
              <a:ext uri="{FF2B5EF4-FFF2-40B4-BE49-F238E27FC236}">
                <a16:creationId xmlns:a16="http://schemas.microsoft.com/office/drawing/2014/main" id="{76CAD56D-4BA1-4CB7-824A-80234649B61F}"/>
              </a:ext>
            </a:extLst>
          </p:cNvPr>
          <p:cNvSpPr txBox="1"/>
          <p:nvPr>
            <p:custDataLst>
              <p:tags r:id="rId4"/>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10.5: Median income ($) by sex in NJ (by county)</a:t>
            </a:r>
            <a:endParaRPr lang="en-US" sz="2000" spc="-50" dirty="0"/>
          </a:p>
        </p:txBody>
      </p:sp>
      <p:sp>
        <p:nvSpPr>
          <p:cNvPr id="10" name="Title 1">
            <a:extLst>
              <a:ext uri="{FF2B5EF4-FFF2-40B4-BE49-F238E27FC236}">
                <a16:creationId xmlns:a16="http://schemas.microsoft.com/office/drawing/2014/main" id="{57CAEC4C-2AD8-40D7-8EF6-4C07503BD85B}"/>
              </a:ext>
            </a:extLst>
          </p:cNvPr>
          <p:cNvSpPr txBox="1">
            <a:spLocks/>
          </p:cNvSpPr>
          <p:nvPr>
            <p:custDataLst>
              <p:tags r:id="rId5"/>
            </p:custDataLst>
          </p:nvPr>
        </p:nvSpPr>
        <p:spPr>
          <a:xfrm>
            <a:off x="-254408" y="811336"/>
            <a:ext cx="35814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000" spc="-200">
                <a:solidFill>
                  <a:schemeClr val="bg1"/>
                </a:solidFill>
                <a:latin typeface="Franklin Gothic Demi" panose="020B0703020102020204" pitchFamily="34" charset="0"/>
              </a:rPr>
              <a:t>Gender-Based Supports</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400965225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31874F4-72C5-444A-A128-02C259D0204B}"/>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10.6: Median income ($) by sex, over time, in county</a:t>
            </a:r>
            <a:endParaRPr lang="en-US" sz="2000" spc="-50" dirty="0"/>
          </a:p>
        </p:txBody>
      </p:sp>
      <p:sp>
        <p:nvSpPr>
          <p:cNvPr id="5" name="TextBox 4">
            <a:extLst>
              <a:ext uri="{FF2B5EF4-FFF2-40B4-BE49-F238E27FC236}">
                <a16:creationId xmlns:a16="http://schemas.microsoft.com/office/drawing/2014/main" id="{E14B3017-3660-4ED4-8559-22D3D0F4738F}"/>
              </a:ext>
            </a:extLst>
          </p:cNvPr>
          <p:cNvSpPr txBox="1"/>
          <p:nvPr>
            <p:custDataLst>
              <p:tags r:id="rId2"/>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1-yr American Community Survey estimates for median earnings for full-time, year-round workers, 2019-2023</a:t>
            </a:r>
            <a:endParaRPr lang="en-US" sz="1200" dirty="0"/>
          </a:p>
        </p:txBody>
      </p:sp>
      <p:graphicFrame>
        <p:nvGraphicFramePr>
          <p:cNvPr id="8" name="Chart 7">
            <a:extLst>
              <a:ext uri="{FF2B5EF4-FFF2-40B4-BE49-F238E27FC236}">
                <a16:creationId xmlns:a16="http://schemas.microsoft.com/office/drawing/2014/main" id="{E6BB556B-F4FB-463C-8892-F1BF36735009}"/>
              </a:ext>
            </a:extLst>
          </p:cNvPr>
          <p:cNvGraphicFramePr/>
          <p:nvPr>
            <p:custDataLst>
              <p:tags r:id="rId3"/>
            </p:custDataLst>
            <p:extLst>
              <p:ext uri="{D42A27DB-BD31-4B8C-83A1-F6EECF244321}">
                <p14:modId xmlns:p14="http://schemas.microsoft.com/office/powerpoint/2010/main" val="3747580663"/>
              </p:ext>
            </p:extLst>
          </p:nvPr>
        </p:nvGraphicFramePr>
        <p:xfrm>
          <a:off x="3167425" y="819441"/>
          <a:ext cx="8986722" cy="5886159"/>
        </p:xfrm>
        <a:graphic>
          <a:graphicData uri="http://schemas.openxmlformats.org/drawingml/2006/chart">
            <c:chart xmlns:c="http://schemas.openxmlformats.org/drawingml/2006/chart" xmlns:r="http://schemas.openxmlformats.org/officeDocument/2006/relationships" r:id="rId8"/>
          </a:graphicData>
        </a:graphic>
      </p:graphicFrame>
      <p:sp>
        <p:nvSpPr>
          <p:cNvPr id="9" name="Title 1">
            <a:extLst>
              <a:ext uri="{FF2B5EF4-FFF2-40B4-BE49-F238E27FC236}">
                <a16:creationId xmlns:a16="http://schemas.microsoft.com/office/drawing/2014/main" id="{57CAEC4C-2AD8-40D7-8EF6-4C07503BD85B}"/>
              </a:ext>
            </a:extLst>
          </p:cNvPr>
          <p:cNvSpPr txBox="1">
            <a:spLocks/>
          </p:cNvSpPr>
          <p:nvPr>
            <p:custDataLst>
              <p:tags r:id="rId4"/>
            </p:custDataLst>
          </p:nvPr>
        </p:nvSpPr>
        <p:spPr>
          <a:xfrm>
            <a:off x="-254408" y="811336"/>
            <a:ext cx="35814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000" spc="-200">
                <a:solidFill>
                  <a:schemeClr val="bg1"/>
                </a:solidFill>
                <a:latin typeface="Franklin Gothic Demi" panose="020B0703020102020204" pitchFamily="34" charset="0"/>
              </a:rPr>
              <a:t>Gender-Based Supports</a:t>
            </a:r>
            <a:endParaRPr lang="en-US" sz="2400" spc="-200" dirty="0">
              <a:solidFill>
                <a:schemeClr val="bg1"/>
              </a:solidFill>
              <a:latin typeface="Franklin Gothic Demi" panose="020B0703020102020204" pitchFamily="34" charset="0"/>
            </a:endParaRPr>
          </a:p>
        </p:txBody>
      </p:sp>
      <p:sp>
        <p:nvSpPr>
          <p:cNvPr id="2" name="TextBox 1">
            <a:extLst>
              <a:ext uri="{FF2B5EF4-FFF2-40B4-BE49-F238E27FC236}">
                <a16:creationId xmlns:a16="http://schemas.microsoft.com/office/drawing/2014/main" id="{7E126146-A5CC-36E6-7FA2-CD473AC1677B}"/>
              </a:ext>
            </a:extLst>
          </p:cNvPr>
          <p:cNvSpPr txBox="1"/>
          <p:nvPr>
            <p:custDataLst>
              <p:tags r:id="rId5"/>
            </p:custDataLst>
          </p:nvPr>
        </p:nvSpPr>
        <p:spPr>
          <a:xfrm>
            <a:off x="3124200" y="6604073"/>
            <a:ext cx="6442208" cy="246221"/>
          </a:xfrm>
          <a:prstGeom prst="rect">
            <a:avLst/>
          </a:prstGeom>
          <a:noFill/>
        </p:spPr>
        <p:txBody>
          <a:bodyPr wrap="square" rtlCol="0">
            <a:spAutoFit/>
          </a:bodyPr>
          <a:lstStyle/>
          <a:p>
            <a:r>
              <a:rPr lang="en-US" sz="100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260412750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57538756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CBA865F-FB5C-42A6-B459-D3BF0E7C9CCE}"/>
              </a:ext>
            </a:extLst>
          </p:cNvPr>
          <p:cNvSpPr txBox="1"/>
          <p:nvPr>
            <p:custDataLst>
              <p:tags r:id="rId1"/>
            </p:custDataLst>
          </p:nvPr>
        </p:nvSpPr>
        <p:spPr>
          <a:xfrm>
            <a:off x="3124200" y="0"/>
            <a:ext cx="9372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11.1: Substance offenses in schools (# reported incidents) in NJ (by county)</a:t>
            </a:r>
            <a:endParaRPr lang="en-US" sz="2000" spc="-50" dirty="0"/>
          </a:p>
        </p:txBody>
      </p:sp>
      <p:sp>
        <p:nvSpPr>
          <p:cNvPr id="5" name="TextBox 4">
            <a:extLst>
              <a:ext uri="{FF2B5EF4-FFF2-40B4-BE49-F238E27FC236}">
                <a16:creationId xmlns:a16="http://schemas.microsoft.com/office/drawing/2014/main" id="{CDBEDB54-7C21-4AD7-BF97-6D45B5AD2E2D}"/>
              </a:ext>
            </a:extLst>
          </p:cNvPr>
          <p:cNvSpPr txBox="1"/>
          <p:nvPr>
            <p:custDataLst>
              <p:tags r:id="rId2"/>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School Performance Reports, 2022-2023</a:t>
            </a:r>
            <a:endParaRPr lang="en-US" sz="1200" dirty="0"/>
          </a:p>
        </p:txBody>
      </p:sp>
      <p:graphicFrame>
        <p:nvGraphicFramePr>
          <p:cNvPr id="8" name="Chart 7">
            <a:extLst>
              <a:ext uri="{FF2B5EF4-FFF2-40B4-BE49-F238E27FC236}">
                <a16:creationId xmlns:a16="http://schemas.microsoft.com/office/drawing/2014/main" id="{D3582146-253E-4F22-A2F5-BCBFD2EBF1F6}"/>
              </a:ext>
            </a:extLst>
          </p:cNvPr>
          <p:cNvGraphicFramePr/>
          <p:nvPr>
            <p:custDataLst>
              <p:tags r:id="rId3"/>
            </p:custDataLst>
            <p:extLst>
              <p:ext uri="{D42A27DB-BD31-4B8C-83A1-F6EECF244321}">
                <p14:modId xmlns:p14="http://schemas.microsoft.com/office/powerpoint/2010/main" val="4046304162"/>
              </p:ext>
            </p:extLst>
          </p:nvPr>
        </p:nvGraphicFramePr>
        <p:xfrm>
          <a:off x="3319000" y="990114"/>
          <a:ext cx="8644399" cy="5486886"/>
        </p:xfrm>
        <a:graphic>
          <a:graphicData uri="http://schemas.openxmlformats.org/drawingml/2006/chart">
            <c:chart xmlns:c="http://schemas.openxmlformats.org/drawingml/2006/chart" xmlns:r="http://schemas.openxmlformats.org/officeDocument/2006/relationships" r:id="rId8"/>
          </a:graphicData>
        </a:graphic>
      </p:graphicFrame>
      <p:sp>
        <p:nvSpPr>
          <p:cNvPr id="6" name="TextBox 5"/>
          <p:cNvSpPr txBox="1"/>
          <p:nvPr>
            <p:custDataLst>
              <p:tags r:id="rId4"/>
            </p:custDataLst>
          </p:nvPr>
        </p:nvSpPr>
        <p:spPr>
          <a:xfrm>
            <a:off x="3319000" y="6477000"/>
            <a:ext cx="8534400" cy="246221"/>
          </a:xfrm>
          <a:prstGeom prst="rect">
            <a:avLst/>
          </a:prstGeom>
          <a:noFill/>
        </p:spPr>
        <p:txBody>
          <a:bodyPr wrap="square" rtlCol="0">
            <a:spAutoFit/>
          </a:bodyPr>
          <a:lstStyle/>
          <a:p>
            <a:r>
              <a:rPr lang="en-US" sz="1000">
                <a:latin typeface="Franklin Gothic Book" panose="020B0503020102020204" pitchFamily="34" charset="0"/>
              </a:rPr>
              <a:t>Note that total county population has not been accounted for in this indicator</a:t>
            </a:r>
            <a:endParaRPr lang="en-US" sz="1000" dirty="0">
              <a:latin typeface="Franklin Gothic Book" panose="020B0503020102020204" pitchFamily="34" charset="0"/>
            </a:endParaRPr>
          </a:p>
        </p:txBody>
      </p:sp>
      <p:sp>
        <p:nvSpPr>
          <p:cNvPr id="10" name="Title 1">
            <a:extLst>
              <a:ext uri="{FF2B5EF4-FFF2-40B4-BE49-F238E27FC236}">
                <a16:creationId xmlns:a16="http://schemas.microsoft.com/office/drawing/2014/main" id="{B4D2A5D3-F6E2-4716-9AEB-65F49181E92D}"/>
              </a:ext>
            </a:extLst>
          </p:cNvPr>
          <p:cNvSpPr txBox="1">
            <a:spLocks/>
          </p:cNvSpPr>
          <p:nvPr>
            <p:custDataLst>
              <p:tags r:id="rId5"/>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Substance Use Disorder</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173290418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Substance Use Disorder</a:t>
            </a:r>
          </a:p>
          <a:p>
            <a:pPr>
              <a:lnSpc>
                <a:spcPct val="90000"/>
              </a:lnSpc>
            </a:pPr>
            <a:endParaRPr lang="en-US" sz="3200" spc="-2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CF53E4AD-3E47-4240-B176-AD235410A6D3}"/>
              </a:ext>
            </a:extLst>
          </p:cNvPr>
          <p:cNvSpPr txBox="1"/>
          <p:nvPr>
            <p:custDataLst>
              <p:tags r:id="rId2"/>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11.2: Change (%) in suspected opioid overdose deaths in NJ (by county) between 2022 and 2023</a:t>
            </a:r>
            <a:endParaRPr lang="en-US" sz="2000" spc="-50" dirty="0"/>
          </a:p>
        </p:txBody>
      </p:sp>
      <p:sp>
        <p:nvSpPr>
          <p:cNvPr id="5" name="TextBox 4">
            <a:extLst>
              <a:ext uri="{FF2B5EF4-FFF2-40B4-BE49-F238E27FC236}">
                <a16:creationId xmlns:a16="http://schemas.microsoft.com/office/drawing/2014/main" id="{C20C6F73-5238-4D06-BC93-CECFA8F0CBFC}"/>
              </a:ext>
            </a:extLst>
          </p:cNvPr>
          <p:cNvSpPr txBox="1"/>
          <p:nvPr>
            <p:custDataLst>
              <p:tags r:id="rId3"/>
            </p:custDataLst>
          </p:nvPr>
        </p:nvSpPr>
        <p:spPr>
          <a:xfrm>
            <a:off x="3124200" y="6374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Cares - Office of the Attorney General</a:t>
            </a:r>
            <a:endParaRPr lang="en-US" sz="1200" dirty="0"/>
          </a:p>
        </p:txBody>
      </p:sp>
      <p:sp>
        <p:nvSpPr>
          <p:cNvPr id="6" name="TextBox 5">
            <a:extLst>
              <a:ext uri="{FF2B5EF4-FFF2-40B4-BE49-F238E27FC236}">
                <a16:creationId xmlns:a16="http://schemas.microsoft.com/office/drawing/2014/main" id="{08998BB9-5F64-4A41-A09B-4A8FDE9F142D}"/>
              </a:ext>
            </a:extLst>
          </p:cNvPr>
          <p:cNvSpPr txBox="1"/>
          <p:nvPr>
            <p:custDataLst>
              <p:tags r:id="rId4"/>
            </p:custDataLst>
          </p:nvPr>
        </p:nvSpPr>
        <p:spPr>
          <a:xfrm>
            <a:off x="8534400" y="333758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11.3: Number of (#) suspected opioid deaths over time, in county</a:t>
            </a:r>
            <a:endParaRPr lang="en-US" sz="1400" spc="-50" dirty="0"/>
          </a:p>
        </p:txBody>
      </p:sp>
      <p:sp>
        <p:nvSpPr>
          <p:cNvPr id="7" name="Rectangle 6">
            <a:extLst>
              <a:ext uri="{FF2B5EF4-FFF2-40B4-BE49-F238E27FC236}">
                <a16:creationId xmlns:a16="http://schemas.microsoft.com/office/drawing/2014/main" id="{01CCA3F2-6399-4A1F-A98C-957BA85D803B}"/>
              </a:ext>
            </a:extLst>
          </p:cNvPr>
          <p:cNvSpPr/>
          <p:nvPr>
            <p:custDataLst>
              <p:tags r:id="rId5"/>
            </p:custDataLst>
          </p:nvPr>
        </p:nvSpPr>
        <p:spPr>
          <a:xfrm>
            <a:off x="8534400" y="3813115"/>
            <a:ext cx="3581400" cy="2308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NJ Cares - Office of the Attorney General, 2019-2023</a:t>
            </a:r>
            <a:endParaRPr lang="en-US" sz="900" dirty="0"/>
          </a:p>
        </p:txBody>
      </p:sp>
      <p:graphicFrame>
        <p:nvGraphicFramePr>
          <p:cNvPr id="10" name="Chart 9">
            <a:extLst>
              <a:ext uri="{FF2B5EF4-FFF2-40B4-BE49-F238E27FC236}">
                <a16:creationId xmlns:a16="http://schemas.microsoft.com/office/drawing/2014/main" id="{B2A2F454-9897-4DF4-90C1-75065B03B360}"/>
              </a:ext>
            </a:extLst>
          </p:cNvPr>
          <p:cNvGraphicFramePr/>
          <p:nvPr>
            <p:custDataLst>
              <p:tags r:id="rId6"/>
            </p:custDataLst>
            <p:extLst>
              <p:ext uri="{D42A27DB-BD31-4B8C-83A1-F6EECF244321}">
                <p14:modId xmlns:p14="http://schemas.microsoft.com/office/powerpoint/2010/main" val="3729881333"/>
              </p:ext>
            </p:extLst>
          </p:nvPr>
        </p:nvGraphicFramePr>
        <p:xfrm>
          <a:off x="8534400" y="4043947"/>
          <a:ext cx="3281680" cy="2328333"/>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6" name="Chart 15">
            <a:extLst>
              <a:ext uri="{FF2B5EF4-FFF2-40B4-BE49-F238E27FC236}">
                <a16:creationId xmlns:a16="http://schemas.microsoft.com/office/drawing/2014/main" id="{91286CBF-9323-481C-A733-5173DADB8631}"/>
              </a:ext>
            </a:extLst>
          </p:cNvPr>
          <p:cNvGraphicFramePr/>
          <p:nvPr>
            <p:custDataLst>
              <p:tags r:id="rId7"/>
            </p:custDataLst>
            <p:extLst>
              <p:ext uri="{D42A27DB-BD31-4B8C-83A1-F6EECF244321}">
                <p14:modId xmlns:p14="http://schemas.microsoft.com/office/powerpoint/2010/main" val="2695664512"/>
              </p:ext>
            </p:extLst>
          </p:nvPr>
        </p:nvGraphicFramePr>
        <p:xfrm>
          <a:off x="3164074" y="914400"/>
          <a:ext cx="5446526" cy="5481059"/>
        </p:xfrm>
        <a:graphic>
          <a:graphicData uri="http://schemas.openxmlformats.org/drawingml/2006/chart">
            <c:chart xmlns:c="http://schemas.openxmlformats.org/drawingml/2006/chart" xmlns:r="http://schemas.openxmlformats.org/officeDocument/2006/relationships" r:id="rId12"/>
          </a:graphicData>
        </a:graphic>
      </p:graphicFrame>
      <p:sp>
        <p:nvSpPr>
          <p:cNvPr id="8" name="TextBox 7"/>
          <p:cNvSpPr txBox="1"/>
          <p:nvPr>
            <p:custDataLst>
              <p:tags r:id="rId8"/>
            </p:custDataLst>
          </p:nvPr>
        </p:nvSpPr>
        <p:spPr>
          <a:xfrm>
            <a:off x="8536709" y="6355372"/>
            <a:ext cx="3617726" cy="400110"/>
          </a:xfrm>
          <a:prstGeom prst="rect">
            <a:avLst/>
          </a:prstGeom>
          <a:noFill/>
        </p:spPr>
        <p:txBody>
          <a:bodyPr wrap="square" rtlCol="0">
            <a:spAutoFit/>
          </a:bodyPr>
          <a:lstStyle/>
          <a:p>
            <a:r>
              <a:rPr lang="en-US" sz="1000">
                <a:latin typeface="Franklin Gothic Book" panose="020B0503020102020204" pitchFamily="34" charset="0"/>
              </a:rPr>
              <a:t>Note that total county population size has not been accounted for in this indicator</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265928842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45743" y="607367"/>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Substance Use Disorder</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56EB777-6223-416D-ABBD-CE25284BE9F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11.4: Types of substances (%) identified at treatment center admissions, in county</a:t>
            </a:r>
            <a:endParaRPr lang="en-US" sz="2000" spc="-50" dirty="0"/>
          </a:p>
        </p:txBody>
      </p:sp>
      <p:sp>
        <p:nvSpPr>
          <p:cNvPr id="4" name="TextBox 3">
            <a:extLst>
              <a:ext uri="{FF2B5EF4-FFF2-40B4-BE49-F238E27FC236}">
                <a16:creationId xmlns:a16="http://schemas.microsoft.com/office/drawing/2014/main" id="{D125BE4E-0061-46F5-A0CA-98249B3D89BD}"/>
              </a:ext>
            </a:extLst>
          </p:cNvPr>
          <p:cNvSpPr txBox="1"/>
          <p:nvPr>
            <p:custDataLst>
              <p:tags r:id="rId3"/>
            </p:custDataLst>
          </p:nvPr>
        </p:nvSpPr>
        <p:spPr>
          <a:xfrm>
            <a:off x="3124200" y="302568"/>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Department of Health Division of Mental Health and Addiction Services Office of Planning, Research, Evaluation and Prevention, 2023 Report. </a:t>
            </a:r>
            <a:endParaRPr lang="en-US" sz="1200" dirty="0"/>
          </a:p>
        </p:txBody>
      </p:sp>
      <p:graphicFrame>
        <p:nvGraphicFramePr>
          <p:cNvPr id="7" name="Chart 6">
            <a:extLst>
              <a:ext uri="{FF2B5EF4-FFF2-40B4-BE49-F238E27FC236}">
                <a16:creationId xmlns:a16="http://schemas.microsoft.com/office/drawing/2014/main" id="{C3235813-9A9C-4983-814A-BFB09D9C6738}"/>
              </a:ext>
            </a:extLst>
          </p:cNvPr>
          <p:cNvGraphicFramePr/>
          <p:nvPr>
            <p:custDataLst>
              <p:tags r:id="rId4"/>
            </p:custDataLst>
            <p:extLst>
              <p:ext uri="{D42A27DB-BD31-4B8C-83A1-F6EECF244321}">
                <p14:modId xmlns:p14="http://schemas.microsoft.com/office/powerpoint/2010/main" val="1765423136"/>
              </p:ext>
            </p:extLst>
          </p:nvPr>
        </p:nvGraphicFramePr>
        <p:xfrm>
          <a:off x="3459526" y="826177"/>
          <a:ext cx="8128000" cy="5418667"/>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127415097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2841354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16329" y="8720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10886" y="4724400"/>
            <a:ext cx="3124200" cy="424732"/>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Programs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301B4BDD-62CE-472D-AF18-5D0697B26C3B}"/>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12.1: Types of mental health programs (#), in county</a:t>
            </a:r>
            <a:endParaRPr lang="en-US" sz="2000" spc="-50" dirty="0"/>
          </a:p>
        </p:txBody>
      </p:sp>
      <p:sp>
        <p:nvSpPr>
          <p:cNvPr id="5" name="TextBox 4">
            <a:extLst>
              <a:ext uri="{FF2B5EF4-FFF2-40B4-BE49-F238E27FC236}">
                <a16:creationId xmlns:a16="http://schemas.microsoft.com/office/drawing/2014/main" id="{8107882D-EAD0-4FAF-BA00-8A9B5A88F6C4}"/>
              </a:ext>
            </a:extLst>
          </p:cNvPr>
          <p:cNvSpPr txBox="1"/>
          <p:nvPr>
            <p:custDataLst>
              <p:tags r:id="rId4"/>
            </p:custDataLst>
          </p:nvPr>
        </p:nvSpPr>
        <p:spPr>
          <a:xfrm>
            <a:off x="3135086" y="302687"/>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Department of Human Services, Directory of Mental Health Services, 2024</a:t>
            </a:r>
            <a:endParaRPr lang="en-US" sz="1200" dirty="0"/>
          </a:p>
        </p:txBody>
      </p:sp>
      <p:graphicFrame>
        <p:nvGraphicFramePr>
          <p:cNvPr id="8" name="Chart 7">
            <a:extLst>
              <a:ext uri="{FF2B5EF4-FFF2-40B4-BE49-F238E27FC236}">
                <a16:creationId xmlns:a16="http://schemas.microsoft.com/office/drawing/2014/main" id="{9AC6D7FC-6D51-4DF1-A9B1-61A09A31390E}"/>
              </a:ext>
            </a:extLst>
          </p:cNvPr>
          <p:cNvGraphicFramePr/>
          <p:nvPr>
            <p:custDataLst>
              <p:tags r:id="rId5"/>
            </p:custDataLst>
            <p:extLst>
              <p:ext uri="{D42A27DB-BD31-4B8C-83A1-F6EECF244321}">
                <p14:modId xmlns:p14="http://schemas.microsoft.com/office/powerpoint/2010/main" val="2669671380"/>
              </p:ext>
            </p:extLst>
          </p:nvPr>
        </p:nvGraphicFramePr>
        <p:xfrm>
          <a:off x="3257006" y="960528"/>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E525FC82-D742-49BA-B5F3-55C81FAB3D0D}"/>
              </a:ext>
            </a:extLst>
          </p:cNvPr>
          <p:cNvSpPr txBox="1"/>
          <p:nvPr>
            <p:custDataLst>
              <p:tags r:id="rId6"/>
            </p:custDataLst>
          </p:nvPr>
        </p:nvSpPr>
        <p:spPr>
          <a:xfrm>
            <a:off x="3124200" y="6324600"/>
            <a:ext cx="9017202" cy="457200"/>
          </a:xfrm>
          <a:prstGeom prst="rect">
            <a:avLst/>
          </a:prstGeom>
          <a:noFill/>
        </p:spPr>
        <p:txBody>
          <a:bodyPr wrap="square" rtlCol="0" anchor="ctr" anchorCtr="0">
            <a:noAutofit/>
          </a:bodyPr>
          <a:lstStyle/>
          <a:p>
            <a:pPr algn="just"/>
            <a:r>
              <a:rPr lang="en-US" sz="1000">
                <a:latin typeface="Franklin Gothic Medium" panose="020B0603020102020204" pitchFamily="34" charset="0"/>
              </a:rPr>
              <a:t>Note: These services are DMHAS Contracted Providers Only. </a:t>
            </a:r>
            <a:endParaRPr lang="en-US" sz="1000" dirty="0">
              <a:latin typeface="Franklin Gothic Medium" panose="020B0603020102020204" pitchFamily="34" charset="0"/>
            </a:endParaRPr>
          </a:p>
        </p:txBody>
      </p:sp>
    </p:spTree>
    <p:extLst>
      <p:ext uri="{BB962C8B-B14F-4D97-AF65-F5344CB8AC3E}">
        <p14:creationId xmlns:p14="http://schemas.microsoft.com/office/powerpoint/2010/main" val="328953073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8B274AE-EC7C-498C-B91A-10632DE8EECA}"/>
              </a:ext>
            </a:extLst>
          </p:cNvPr>
          <p:cNvSpPr txBox="1"/>
          <p:nvPr>
            <p:custDataLst>
              <p:tags r:id="rId1"/>
            </p:custDataLst>
          </p:nvPr>
        </p:nvSpPr>
        <p:spPr>
          <a:xfrm>
            <a:off x="-39357" y="4838677"/>
            <a:ext cx="3124200" cy="424732"/>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Mental Health Distress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0FDA4A31-9CCE-4B46-9C73-6F325F883FBC}"/>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12.2: Frequency (%) of mental health distress in NJ (by county) – age adjusted</a:t>
            </a:r>
            <a:endParaRPr lang="en-US" sz="2000" spc="-50" dirty="0"/>
          </a:p>
        </p:txBody>
      </p:sp>
      <p:sp>
        <p:nvSpPr>
          <p:cNvPr id="5" name="TextBox 4">
            <a:extLst>
              <a:ext uri="{FF2B5EF4-FFF2-40B4-BE49-F238E27FC236}">
                <a16:creationId xmlns:a16="http://schemas.microsoft.com/office/drawing/2014/main" id="{7BCBB176-3C1D-4DE3-8B27-D56EDC52FA22}"/>
              </a:ext>
            </a:extLst>
          </p:cNvPr>
          <p:cNvSpPr txBox="1"/>
          <p:nvPr>
            <p:custDataLst>
              <p:tags r:id="rId3"/>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Data. Query Building Tool, 2022</a:t>
            </a:r>
            <a:endParaRPr lang="en-US" sz="1200" dirty="0"/>
          </a:p>
        </p:txBody>
      </p:sp>
      <p:graphicFrame>
        <p:nvGraphicFramePr>
          <p:cNvPr id="8" name="Chart 7">
            <a:extLst>
              <a:ext uri="{FF2B5EF4-FFF2-40B4-BE49-F238E27FC236}">
                <a16:creationId xmlns:a16="http://schemas.microsoft.com/office/drawing/2014/main" id="{44951912-7FA3-42A2-A1F3-4F9159A521FF}"/>
              </a:ext>
            </a:extLst>
          </p:cNvPr>
          <p:cNvGraphicFramePr/>
          <p:nvPr>
            <p:custDataLst>
              <p:tags r:id="rId4"/>
            </p:custDataLst>
            <p:extLst>
              <p:ext uri="{D42A27DB-BD31-4B8C-83A1-F6EECF244321}">
                <p14:modId xmlns:p14="http://schemas.microsoft.com/office/powerpoint/2010/main" val="3514775401"/>
              </p:ext>
            </p:extLst>
          </p:nvPr>
        </p:nvGraphicFramePr>
        <p:xfrm>
          <a:off x="3252819" y="738664"/>
          <a:ext cx="4671981" cy="6119336"/>
        </p:xfrm>
        <a:graphic>
          <a:graphicData uri="http://schemas.openxmlformats.org/drawingml/2006/chart">
            <c:chart xmlns:c="http://schemas.openxmlformats.org/drawingml/2006/chart" xmlns:r="http://schemas.openxmlformats.org/officeDocument/2006/relationships" r:id="rId11"/>
          </a:graphicData>
        </a:graphic>
      </p:graphicFrame>
      <p:sp>
        <p:nvSpPr>
          <p:cNvPr id="9" name="TextBox 8">
            <a:extLst>
              <a:ext uri="{FF2B5EF4-FFF2-40B4-BE49-F238E27FC236}">
                <a16:creationId xmlns:a16="http://schemas.microsoft.com/office/drawing/2014/main" id="{5BD6E97D-1E6F-4D71-B062-9EAFDF33D04F}"/>
              </a:ext>
            </a:extLst>
          </p:cNvPr>
          <p:cNvSpPr txBox="1"/>
          <p:nvPr>
            <p:custDataLst>
              <p:tags r:id="rId5"/>
            </p:custDataLst>
          </p:nvPr>
        </p:nvSpPr>
        <p:spPr>
          <a:xfrm>
            <a:off x="8534400" y="342900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12.3: Frequency (%) of mental health distress over time - age adjusted, in county</a:t>
            </a:r>
            <a:endParaRPr lang="en-US" sz="1400" spc="-50" dirty="0"/>
          </a:p>
        </p:txBody>
      </p:sp>
      <p:sp>
        <p:nvSpPr>
          <p:cNvPr id="10" name="Rectangle 9">
            <a:extLst>
              <a:ext uri="{FF2B5EF4-FFF2-40B4-BE49-F238E27FC236}">
                <a16:creationId xmlns:a16="http://schemas.microsoft.com/office/drawing/2014/main" id="{0468E016-2933-428E-BE81-58C2628BADF9}"/>
              </a:ext>
            </a:extLst>
          </p:cNvPr>
          <p:cNvSpPr/>
          <p:nvPr>
            <p:custDataLst>
              <p:tags r:id="rId6"/>
            </p:custDataLst>
          </p:nvPr>
        </p:nvSpPr>
        <p:spPr>
          <a:xfrm>
            <a:off x="8534400" y="3886200"/>
            <a:ext cx="3581400"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NJ State Health Assessment Data. Query Building Tool, 2017-2022. 2019 data not available.</a:t>
            </a:r>
            <a:endParaRPr lang="en-US" sz="900" dirty="0"/>
          </a:p>
        </p:txBody>
      </p:sp>
      <p:graphicFrame>
        <p:nvGraphicFramePr>
          <p:cNvPr id="13" name="Chart 12">
            <a:extLst>
              <a:ext uri="{FF2B5EF4-FFF2-40B4-BE49-F238E27FC236}">
                <a16:creationId xmlns:a16="http://schemas.microsoft.com/office/drawing/2014/main" id="{06F582B7-453A-42F3-86AE-899A7E7B62C6}"/>
              </a:ext>
            </a:extLst>
          </p:cNvPr>
          <p:cNvGraphicFramePr/>
          <p:nvPr>
            <p:custDataLst>
              <p:tags r:id="rId7"/>
            </p:custDataLst>
            <p:extLst>
              <p:ext uri="{D42A27DB-BD31-4B8C-83A1-F6EECF244321}">
                <p14:modId xmlns:p14="http://schemas.microsoft.com/office/powerpoint/2010/main" val="2841976381"/>
              </p:ext>
            </p:extLst>
          </p:nvPr>
        </p:nvGraphicFramePr>
        <p:xfrm>
          <a:off x="8407400" y="4315877"/>
          <a:ext cx="3581400" cy="2328333"/>
        </p:xfrm>
        <a:graphic>
          <a:graphicData uri="http://schemas.openxmlformats.org/drawingml/2006/chart">
            <c:chart xmlns:c="http://schemas.openxmlformats.org/drawingml/2006/chart" xmlns:r="http://schemas.openxmlformats.org/officeDocument/2006/relationships" r:id="rId12"/>
          </a:graphicData>
        </a:graphic>
      </p:graphicFrame>
      <p:sp>
        <p:nvSpPr>
          <p:cNvPr id="11" name="Title 1">
            <a:extLst>
              <a:ext uri="{FF2B5EF4-FFF2-40B4-BE49-F238E27FC236}">
                <a16:creationId xmlns:a16="http://schemas.microsoft.com/office/drawing/2014/main" id="{57CAEC4C-2AD8-40D7-8EF6-4C07503BD85B}"/>
              </a:ext>
            </a:extLst>
          </p:cNvPr>
          <p:cNvSpPr txBox="1">
            <a:spLocks/>
          </p:cNvSpPr>
          <p:nvPr>
            <p:custDataLst>
              <p:tags r:id="rId8"/>
            </p:custDataLst>
          </p:nvPr>
        </p:nvSpPr>
        <p:spPr>
          <a:xfrm>
            <a:off x="-16329" y="8720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18857603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8B274AE-EC7C-498C-B91A-10632DE8EECA}"/>
              </a:ext>
            </a:extLst>
          </p:cNvPr>
          <p:cNvSpPr txBox="1"/>
          <p:nvPr>
            <p:custDataLst>
              <p:tags r:id="rId1"/>
            </p:custDataLst>
          </p:nvPr>
        </p:nvSpPr>
        <p:spPr>
          <a:xfrm>
            <a:off x="0" y="4343400"/>
            <a:ext cx="3124200" cy="424732"/>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Mental Health Distress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E7C58009-F8F3-4AA5-A921-279FFE92CC64}"/>
              </a:ext>
            </a:extLst>
          </p:cNvPr>
          <p:cNvSpPr txBox="1"/>
          <p:nvPr>
            <p:custDataLst>
              <p:tags r:id="rId2"/>
            </p:custDataLst>
          </p:nvPr>
        </p:nvSpPr>
        <p:spPr>
          <a:xfrm>
            <a:off x="3124200" y="146695"/>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12.4: Frequency (%) of mental health distress by race/ethnicity  - age adjusted, in county </a:t>
            </a:r>
            <a:endParaRPr lang="en-US" sz="2000" spc="-50" dirty="0"/>
          </a:p>
        </p:txBody>
      </p:sp>
      <p:sp>
        <p:nvSpPr>
          <p:cNvPr id="5" name="TextBox 4">
            <a:extLst>
              <a:ext uri="{FF2B5EF4-FFF2-40B4-BE49-F238E27FC236}">
                <a16:creationId xmlns:a16="http://schemas.microsoft.com/office/drawing/2014/main" id="{2781DD26-43EB-422F-80F7-3027A2B3D66D}"/>
              </a:ext>
            </a:extLst>
          </p:cNvPr>
          <p:cNvSpPr txBox="1"/>
          <p:nvPr>
            <p:custDataLst>
              <p:tags r:id="rId3"/>
            </p:custDataLst>
          </p:nvPr>
        </p:nvSpPr>
        <p:spPr>
          <a:xfrm>
            <a:off x="3124199" y="733015"/>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Data. Query Building Tool, 2022</a:t>
            </a:r>
            <a:endParaRPr lang="en-US" sz="1200" dirty="0"/>
          </a:p>
        </p:txBody>
      </p:sp>
      <p:sp>
        <p:nvSpPr>
          <p:cNvPr id="6" name="TextBox 5">
            <a:extLst>
              <a:ext uri="{FF2B5EF4-FFF2-40B4-BE49-F238E27FC236}">
                <a16:creationId xmlns:a16="http://schemas.microsoft.com/office/drawing/2014/main" id="{390DE39C-EC98-4916-BA0E-2953EA2F8DD7}"/>
              </a:ext>
            </a:extLst>
          </p:cNvPr>
          <p:cNvSpPr txBox="1"/>
          <p:nvPr>
            <p:custDataLst>
              <p:tags r:id="rId4"/>
            </p:custDataLst>
          </p:nvPr>
        </p:nvSpPr>
        <p:spPr>
          <a:xfrm>
            <a:off x="3124200" y="354330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12.5: Frequency (%) of mental health distress by sex – age adjusted, in county</a:t>
            </a:r>
            <a:endParaRPr lang="en-US" sz="2000" spc="-50" dirty="0"/>
          </a:p>
        </p:txBody>
      </p:sp>
      <p:sp>
        <p:nvSpPr>
          <p:cNvPr id="8" name="TextBox 7">
            <a:extLst>
              <a:ext uri="{FF2B5EF4-FFF2-40B4-BE49-F238E27FC236}">
                <a16:creationId xmlns:a16="http://schemas.microsoft.com/office/drawing/2014/main" id="{BA139A88-3BC0-4802-9727-94A9BC8F993C}"/>
              </a:ext>
            </a:extLst>
          </p:cNvPr>
          <p:cNvSpPr txBox="1"/>
          <p:nvPr>
            <p:custDataLst>
              <p:tags r:id="rId5"/>
            </p:custDataLst>
          </p:nvPr>
        </p:nvSpPr>
        <p:spPr>
          <a:xfrm>
            <a:off x="3194183" y="6377205"/>
            <a:ext cx="9057914" cy="457200"/>
          </a:xfrm>
          <a:prstGeom prst="rect">
            <a:avLst/>
          </a:prstGeom>
          <a:noFill/>
        </p:spPr>
        <p:txBody>
          <a:bodyPr wrap="square" rtlCol="0" anchor="ctr" anchorCtr="0">
            <a:noAutofit/>
          </a:bodyPr>
          <a:lstStyle/>
          <a:p>
            <a:pPr algn="just"/>
            <a:r>
              <a:rPr lang="en-US" sz="1000">
                <a:solidFill>
                  <a:srgbClr val="000000"/>
                </a:solidFill>
                <a:latin typeface="Franklin Gothic Book" panose="020B0503020102020204" pitchFamily="34" charset="0"/>
              </a:rPr>
              <a:t>Explanation. Mental health distress = % of respondents who indicated that 14 or more of the past 30 days were “not good”.</a:t>
            </a:r>
            <a:endParaRPr lang="en-US" sz="1000" dirty="0">
              <a:solidFill>
                <a:srgbClr val="000000"/>
              </a:solidFill>
              <a:latin typeface="Franklin Gothic Book" panose="020B0503020102020204" pitchFamily="34" charset="0"/>
            </a:endParaRPr>
          </a:p>
        </p:txBody>
      </p:sp>
      <p:graphicFrame>
        <p:nvGraphicFramePr>
          <p:cNvPr id="11" name="Chart 10">
            <a:extLst>
              <a:ext uri="{FF2B5EF4-FFF2-40B4-BE49-F238E27FC236}">
                <a16:creationId xmlns:a16="http://schemas.microsoft.com/office/drawing/2014/main" id="{EA36EF48-D1F0-4F0C-91AE-0249DE9E90A2}"/>
              </a:ext>
            </a:extLst>
          </p:cNvPr>
          <p:cNvGraphicFramePr/>
          <p:nvPr>
            <p:custDataLst>
              <p:tags r:id="rId6"/>
            </p:custDataLst>
            <p:extLst>
              <p:ext uri="{D42A27DB-BD31-4B8C-83A1-F6EECF244321}">
                <p14:modId xmlns:p14="http://schemas.microsoft.com/office/powerpoint/2010/main" val="3969574317"/>
              </p:ext>
            </p:extLst>
          </p:nvPr>
        </p:nvGraphicFramePr>
        <p:xfrm>
          <a:off x="3352800" y="1010014"/>
          <a:ext cx="6873168" cy="2480733"/>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4" name="Chart 13">
            <a:extLst>
              <a:ext uri="{FF2B5EF4-FFF2-40B4-BE49-F238E27FC236}">
                <a16:creationId xmlns:a16="http://schemas.microsoft.com/office/drawing/2014/main" id="{E6206D6B-4B08-4AEA-AB1E-262656DC5234}"/>
              </a:ext>
            </a:extLst>
          </p:cNvPr>
          <p:cNvGraphicFramePr/>
          <p:nvPr>
            <p:custDataLst>
              <p:tags r:id="rId7"/>
            </p:custDataLst>
            <p:extLst>
              <p:ext uri="{D42A27DB-BD31-4B8C-83A1-F6EECF244321}">
                <p14:modId xmlns:p14="http://schemas.microsoft.com/office/powerpoint/2010/main" val="2378432955"/>
              </p:ext>
            </p:extLst>
          </p:nvPr>
        </p:nvGraphicFramePr>
        <p:xfrm>
          <a:off x="4165600" y="4148415"/>
          <a:ext cx="5588000" cy="2194923"/>
        </p:xfrm>
        <a:graphic>
          <a:graphicData uri="http://schemas.openxmlformats.org/drawingml/2006/chart">
            <c:chart xmlns:c="http://schemas.openxmlformats.org/drawingml/2006/chart" xmlns:r="http://schemas.openxmlformats.org/officeDocument/2006/relationships" r:id="rId14"/>
          </a:graphicData>
        </a:graphic>
      </p:graphicFrame>
      <p:sp>
        <p:nvSpPr>
          <p:cNvPr id="12" name="TextBox 11">
            <a:extLst>
              <a:ext uri="{FF2B5EF4-FFF2-40B4-BE49-F238E27FC236}">
                <a16:creationId xmlns:a16="http://schemas.microsoft.com/office/drawing/2014/main" id="{5D045361-96DA-4F45-A263-7B139F478415}"/>
              </a:ext>
            </a:extLst>
          </p:cNvPr>
          <p:cNvSpPr txBox="1"/>
          <p:nvPr>
            <p:custDataLst>
              <p:tags r:id="rId8"/>
            </p:custDataLst>
          </p:nvPr>
        </p:nvSpPr>
        <p:spPr>
          <a:xfrm>
            <a:off x="3203419" y="6311195"/>
            <a:ext cx="3995376" cy="246221"/>
          </a:xfrm>
          <a:prstGeom prst="rect">
            <a:avLst/>
          </a:prstGeom>
          <a:noFill/>
        </p:spPr>
        <p:txBody>
          <a:bodyPr wrap="square" rtlCol="0">
            <a:spAutoFit/>
          </a:bodyPr>
          <a:lstStyle/>
          <a:p>
            <a:r>
              <a:rPr lang="en-US" sz="1000">
                <a:latin typeface="Franklin Gothic Book" panose="020B0503020102020204" pitchFamily="34" charset="0"/>
              </a:rPr>
              <a:t>No data displayed means data are too small to calculate reliable rates.</a:t>
            </a:r>
            <a:endParaRPr lang="en-US" dirty="0"/>
          </a:p>
        </p:txBody>
      </p:sp>
      <p:sp>
        <p:nvSpPr>
          <p:cNvPr id="13" name="Title 1">
            <a:extLst>
              <a:ext uri="{FF2B5EF4-FFF2-40B4-BE49-F238E27FC236}">
                <a16:creationId xmlns:a16="http://schemas.microsoft.com/office/drawing/2014/main" id="{57CAEC4C-2AD8-40D7-8EF6-4C07503BD85B}"/>
              </a:ext>
            </a:extLst>
          </p:cNvPr>
          <p:cNvSpPr txBox="1">
            <a:spLocks/>
          </p:cNvSpPr>
          <p:nvPr>
            <p:custDataLst>
              <p:tags r:id="rId9"/>
            </p:custDataLst>
          </p:nvPr>
        </p:nvSpPr>
        <p:spPr>
          <a:xfrm>
            <a:off x="-60960" y="566527"/>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
        <p:nvSpPr>
          <p:cNvPr id="15" name="TextBox 14">
            <a:extLst>
              <a:ext uri="{FF2B5EF4-FFF2-40B4-BE49-F238E27FC236}">
                <a16:creationId xmlns:a16="http://schemas.microsoft.com/office/drawing/2014/main" id="{F05B8BA3-6314-4ADD-8850-401D7130D415}"/>
              </a:ext>
            </a:extLst>
          </p:cNvPr>
          <p:cNvSpPr txBox="1"/>
          <p:nvPr>
            <p:custDataLst>
              <p:tags r:id="rId10"/>
            </p:custDataLst>
          </p:nvPr>
        </p:nvSpPr>
        <p:spPr>
          <a:xfrm>
            <a:off x="3154680" y="3871426"/>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Data. Query Building Tool, 2022</a:t>
            </a:r>
            <a:endParaRPr lang="en-US" sz="1200" dirty="0"/>
          </a:p>
        </p:txBody>
      </p:sp>
    </p:spTree>
    <p:extLst>
      <p:ext uri="{BB962C8B-B14F-4D97-AF65-F5344CB8AC3E}">
        <p14:creationId xmlns:p14="http://schemas.microsoft.com/office/powerpoint/2010/main" val="146240699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8B274AE-EC7C-498C-B91A-10632DE8EECA}"/>
              </a:ext>
            </a:extLst>
          </p:cNvPr>
          <p:cNvSpPr txBox="1"/>
          <p:nvPr>
            <p:custDataLst>
              <p:tags r:id="rId1"/>
            </p:custDataLst>
          </p:nvPr>
        </p:nvSpPr>
        <p:spPr>
          <a:xfrm>
            <a:off x="-32658" y="4343400"/>
            <a:ext cx="3124200" cy="424732"/>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Diagnosed Depression</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C53A52EB-70D7-4AF5-A4D4-89A18F5CC56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12.6: Frequency of diagnosed depression (%) in NJ (by county)  - age adjusted</a:t>
            </a:r>
            <a:endParaRPr lang="en-US" sz="2000" spc="-50" dirty="0"/>
          </a:p>
        </p:txBody>
      </p:sp>
      <p:sp>
        <p:nvSpPr>
          <p:cNvPr id="6" name="TextBox 5">
            <a:extLst>
              <a:ext uri="{FF2B5EF4-FFF2-40B4-BE49-F238E27FC236}">
                <a16:creationId xmlns:a16="http://schemas.microsoft.com/office/drawing/2014/main" id="{F15A34B5-6F58-4627-BDF4-701E7F24B8A7}"/>
              </a:ext>
            </a:extLst>
          </p:cNvPr>
          <p:cNvSpPr txBox="1"/>
          <p:nvPr>
            <p:custDataLst>
              <p:tags r:id="rId3"/>
            </p:custDataLst>
          </p:nvPr>
        </p:nvSpPr>
        <p:spPr>
          <a:xfrm>
            <a:off x="8534400" y="3250935"/>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12.7: Frequency (%) of depression over time, in county</a:t>
            </a:r>
            <a:endParaRPr lang="en-US" sz="1400" spc="-50" dirty="0"/>
          </a:p>
        </p:txBody>
      </p:sp>
      <p:sp>
        <p:nvSpPr>
          <p:cNvPr id="7" name="Rectangle 6">
            <a:extLst>
              <a:ext uri="{FF2B5EF4-FFF2-40B4-BE49-F238E27FC236}">
                <a16:creationId xmlns:a16="http://schemas.microsoft.com/office/drawing/2014/main" id="{00F27AC9-A132-4413-AB6B-92E1D0F2FA8D}"/>
              </a:ext>
            </a:extLst>
          </p:cNvPr>
          <p:cNvSpPr/>
          <p:nvPr>
            <p:custDataLst>
              <p:tags r:id="rId4"/>
            </p:custDataLst>
          </p:nvPr>
        </p:nvSpPr>
        <p:spPr>
          <a:xfrm>
            <a:off x="8534400" y="3657600"/>
            <a:ext cx="3581400"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NJ State Health Assessment Data. Query Building Tool, 2017-2022. 2019 data not available.</a:t>
            </a:r>
            <a:endParaRPr lang="en-US" sz="900" dirty="0"/>
          </a:p>
        </p:txBody>
      </p:sp>
      <p:sp>
        <p:nvSpPr>
          <p:cNvPr id="8" name="TextBox 7">
            <a:extLst>
              <a:ext uri="{FF2B5EF4-FFF2-40B4-BE49-F238E27FC236}">
                <a16:creationId xmlns:a16="http://schemas.microsoft.com/office/drawing/2014/main" id="{3DCEA526-37F3-412A-A852-0E66ECBA405E}"/>
              </a:ext>
            </a:extLst>
          </p:cNvPr>
          <p:cNvSpPr txBox="1"/>
          <p:nvPr>
            <p:custDataLst>
              <p:tags r:id="rId5"/>
            </p:custDataLst>
          </p:nvPr>
        </p:nvSpPr>
        <p:spPr>
          <a:xfrm>
            <a:off x="3167424" y="6339290"/>
            <a:ext cx="8495867" cy="457200"/>
          </a:xfrm>
          <a:prstGeom prst="rect">
            <a:avLst/>
          </a:prstGeom>
          <a:noFill/>
        </p:spPr>
        <p:txBody>
          <a:bodyPr wrap="square" rtlCol="0" anchor="ctr" anchorCtr="0">
            <a:noAutofit/>
          </a:bodyPr>
          <a:lstStyle/>
          <a:p>
            <a:pPr algn="just"/>
            <a:r>
              <a:rPr lang="en-US" sz="1000">
                <a:latin typeface="Franklin Gothic Book"/>
              </a:rPr>
              <a:t>Explanation. These rates represent the percentage of the population with depression diagnosis from a professional at any time during one’s lifetime.</a:t>
            </a:r>
            <a:endParaRPr lang="en-US" sz="1000" i="1" dirty="0">
              <a:latin typeface="Franklin Gothic Book"/>
            </a:endParaRPr>
          </a:p>
        </p:txBody>
      </p:sp>
      <p:graphicFrame>
        <p:nvGraphicFramePr>
          <p:cNvPr id="11" name="Chart 10">
            <a:extLst>
              <a:ext uri="{FF2B5EF4-FFF2-40B4-BE49-F238E27FC236}">
                <a16:creationId xmlns:a16="http://schemas.microsoft.com/office/drawing/2014/main" id="{22F07298-F47E-404C-BC6B-18ABDCCABBF1}"/>
              </a:ext>
            </a:extLst>
          </p:cNvPr>
          <p:cNvGraphicFramePr/>
          <p:nvPr>
            <p:custDataLst>
              <p:tags r:id="rId6"/>
            </p:custDataLst>
            <p:extLst>
              <p:ext uri="{D42A27DB-BD31-4B8C-83A1-F6EECF244321}">
                <p14:modId xmlns:p14="http://schemas.microsoft.com/office/powerpoint/2010/main" val="1217630237"/>
              </p:ext>
            </p:extLst>
          </p:nvPr>
        </p:nvGraphicFramePr>
        <p:xfrm>
          <a:off x="3167424" y="685800"/>
          <a:ext cx="5900376" cy="5715000"/>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4" name="Chart 13">
            <a:extLst>
              <a:ext uri="{FF2B5EF4-FFF2-40B4-BE49-F238E27FC236}">
                <a16:creationId xmlns:a16="http://schemas.microsoft.com/office/drawing/2014/main" id="{16A3EE50-7EEE-4B49-873E-2777915CC41A}"/>
              </a:ext>
            </a:extLst>
          </p:cNvPr>
          <p:cNvGraphicFramePr/>
          <p:nvPr>
            <p:custDataLst>
              <p:tags r:id="rId7"/>
            </p:custDataLst>
            <p:extLst>
              <p:ext uri="{D42A27DB-BD31-4B8C-83A1-F6EECF244321}">
                <p14:modId xmlns:p14="http://schemas.microsoft.com/office/powerpoint/2010/main" val="1810573230"/>
              </p:ext>
            </p:extLst>
          </p:nvPr>
        </p:nvGraphicFramePr>
        <p:xfrm>
          <a:off x="8542774" y="4174114"/>
          <a:ext cx="3255891" cy="1944311"/>
        </p:xfrm>
        <a:graphic>
          <a:graphicData uri="http://schemas.openxmlformats.org/drawingml/2006/chart">
            <c:chart xmlns:c="http://schemas.openxmlformats.org/drawingml/2006/chart" xmlns:r="http://schemas.openxmlformats.org/officeDocument/2006/relationships" r:id="rId13"/>
          </a:graphicData>
        </a:graphic>
      </p:graphicFrame>
      <p:sp>
        <p:nvSpPr>
          <p:cNvPr id="12" name="Title 1">
            <a:extLst>
              <a:ext uri="{FF2B5EF4-FFF2-40B4-BE49-F238E27FC236}">
                <a16:creationId xmlns:a16="http://schemas.microsoft.com/office/drawing/2014/main" id="{57CAEC4C-2AD8-40D7-8EF6-4C07503BD85B}"/>
              </a:ext>
            </a:extLst>
          </p:cNvPr>
          <p:cNvSpPr txBox="1">
            <a:spLocks/>
          </p:cNvSpPr>
          <p:nvPr>
            <p:custDataLst>
              <p:tags r:id="rId8"/>
            </p:custDataLst>
          </p:nvPr>
        </p:nvSpPr>
        <p:spPr>
          <a:xfrm>
            <a:off x="-28903" y="518778"/>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
        <p:nvSpPr>
          <p:cNvPr id="13" name="TextBox 12">
            <a:extLst>
              <a:ext uri="{FF2B5EF4-FFF2-40B4-BE49-F238E27FC236}">
                <a16:creationId xmlns:a16="http://schemas.microsoft.com/office/drawing/2014/main" id="{4F8AEB08-FEAD-400E-8069-CEFD60261B14}"/>
              </a:ext>
            </a:extLst>
          </p:cNvPr>
          <p:cNvSpPr txBox="1"/>
          <p:nvPr>
            <p:custDataLst>
              <p:tags r:id="rId9"/>
            </p:custDataLst>
          </p:nvPr>
        </p:nvSpPr>
        <p:spPr>
          <a:xfrm>
            <a:off x="3124200" y="328007"/>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Data. Query Building Tool, 2022</a:t>
            </a:r>
            <a:endParaRPr lang="en-US" sz="1200" dirty="0"/>
          </a:p>
        </p:txBody>
      </p:sp>
    </p:spTree>
    <p:extLst>
      <p:ext uri="{BB962C8B-B14F-4D97-AF65-F5344CB8AC3E}">
        <p14:creationId xmlns:p14="http://schemas.microsoft.com/office/powerpoint/2010/main" val="72241758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8B274AE-EC7C-498C-B91A-10632DE8EECA}"/>
              </a:ext>
            </a:extLst>
          </p:cNvPr>
          <p:cNvSpPr txBox="1"/>
          <p:nvPr>
            <p:custDataLst>
              <p:tags r:id="rId1"/>
            </p:custDataLst>
          </p:nvPr>
        </p:nvSpPr>
        <p:spPr>
          <a:xfrm>
            <a:off x="-16329" y="4419600"/>
            <a:ext cx="3124200" cy="424732"/>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Diagnosed Depression</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E7C58009-F8F3-4AA5-A921-279FFE92CC64}"/>
              </a:ext>
            </a:extLst>
          </p:cNvPr>
          <p:cNvSpPr txBox="1"/>
          <p:nvPr>
            <p:custDataLst>
              <p:tags r:id="rId2"/>
            </p:custDataLst>
          </p:nvPr>
        </p:nvSpPr>
        <p:spPr>
          <a:xfrm>
            <a:off x="3174798"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12.8: Diagnosed depression by race/ethnicity, in county</a:t>
            </a:r>
            <a:endParaRPr lang="en-US" sz="2000" spc="-50" dirty="0"/>
          </a:p>
        </p:txBody>
      </p:sp>
      <p:sp>
        <p:nvSpPr>
          <p:cNvPr id="6" name="TextBox 5">
            <a:extLst>
              <a:ext uri="{FF2B5EF4-FFF2-40B4-BE49-F238E27FC236}">
                <a16:creationId xmlns:a16="http://schemas.microsoft.com/office/drawing/2014/main" id="{390DE39C-EC98-4916-BA0E-2953EA2F8DD7}"/>
              </a:ext>
            </a:extLst>
          </p:cNvPr>
          <p:cNvSpPr txBox="1"/>
          <p:nvPr>
            <p:custDataLst>
              <p:tags r:id="rId3"/>
            </p:custDataLst>
          </p:nvPr>
        </p:nvSpPr>
        <p:spPr>
          <a:xfrm>
            <a:off x="3124200" y="354330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12.9: Diagnosed depression by sex, in county  </a:t>
            </a:r>
            <a:endParaRPr lang="en-US" sz="2000" spc="-50" dirty="0"/>
          </a:p>
        </p:txBody>
      </p:sp>
      <p:sp>
        <p:nvSpPr>
          <p:cNvPr id="8" name="TextBox 7">
            <a:extLst>
              <a:ext uri="{FF2B5EF4-FFF2-40B4-BE49-F238E27FC236}">
                <a16:creationId xmlns:a16="http://schemas.microsoft.com/office/drawing/2014/main" id="{BA139A88-3BC0-4802-9727-94A9BC8F993C}"/>
              </a:ext>
            </a:extLst>
          </p:cNvPr>
          <p:cNvSpPr txBox="1"/>
          <p:nvPr>
            <p:custDataLst>
              <p:tags r:id="rId4"/>
            </p:custDataLst>
          </p:nvPr>
        </p:nvSpPr>
        <p:spPr>
          <a:xfrm>
            <a:off x="3194183" y="6377205"/>
            <a:ext cx="9057914" cy="457200"/>
          </a:xfrm>
          <a:prstGeom prst="rect">
            <a:avLst/>
          </a:prstGeom>
          <a:noFill/>
        </p:spPr>
        <p:txBody>
          <a:bodyPr wrap="square" rtlCol="0" anchor="ctr" anchorCtr="0">
            <a:noAutofit/>
          </a:bodyPr>
          <a:lstStyle/>
          <a:p>
            <a:pPr algn="just"/>
            <a:r>
              <a:rPr lang="en-US" sz="1000">
                <a:solidFill>
                  <a:srgbClr val="000000"/>
                </a:solidFill>
                <a:latin typeface="Franklin Gothic Book" panose="020B0503020102020204" pitchFamily="34" charset="0"/>
              </a:rPr>
              <a:t>Explanation. These rates represent the percentage of the population with depression diagnosis from a professional at any time during one’s lifetime.</a:t>
            </a:r>
            <a:endParaRPr lang="en-US" sz="1000" dirty="0">
              <a:solidFill>
                <a:srgbClr val="000000"/>
              </a:solidFill>
              <a:latin typeface="Franklin Gothic Book" panose="020B0503020102020204" pitchFamily="34" charset="0"/>
            </a:endParaRPr>
          </a:p>
        </p:txBody>
      </p:sp>
      <p:graphicFrame>
        <p:nvGraphicFramePr>
          <p:cNvPr id="11" name="Chart 10">
            <a:extLst>
              <a:ext uri="{FF2B5EF4-FFF2-40B4-BE49-F238E27FC236}">
                <a16:creationId xmlns:a16="http://schemas.microsoft.com/office/drawing/2014/main" id="{EA36EF48-D1F0-4F0C-91AE-0249DE9E90A2}"/>
              </a:ext>
            </a:extLst>
          </p:cNvPr>
          <p:cNvGraphicFramePr/>
          <p:nvPr>
            <p:custDataLst>
              <p:tags r:id="rId5"/>
            </p:custDataLst>
            <p:extLst>
              <p:ext uri="{D42A27DB-BD31-4B8C-83A1-F6EECF244321}">
                <p14:modId xmlns:p14="http://schemas.microsoft.com/office/powerpoint/2010/main" val="1181833682"/>
              </p:ext>
            </p:extLst>
          </p:nvPr>
        </p:nvGraphicFramePr>
        <p:xfrm>
          <a:off x="3352800" y="800461"/>
          <a:ext cx="6873168" cy="2480733"/>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4" name="Chart 13">
            <a:extLst>
              <a:ext uri="{FF2B5EF4-FFF2-40B4-BE49-F238E27FC236}">
                <a16:creationId xmlns:a16="http://schemas.microsoft.com/office/drawing/2014/main" id="{E6206D6B-4B08-4AEA-AB1E-262656DC5234}"/>
              </a:ext>
            </a:extLst>
          </p:cNvPr>
          <p:cNvGraphicFramePr/>
          <p:nvPr>
            <p:custDataLst>
              <p:tags r:id="rId6"/>
            </p:custDataLst>
            <p:extLst>
              <p:ext uri="{D42A27DB-BD31-4B8C-83A1-F6EECF244321}">
                <p14:modId xmlns:p14="http://schemas.microsoft.com/office/powerpoint/2010/main" val="1347843715"/>
              </p:ext>
            </p:extLst>
          </p:nvPr>
        </p:nvGraphicFramePr>
        <p:xfrm>
          <a:off x="4165600" y="4148415"/>
          <a:ext cx="6350000" cy="2194923"/>
        </p:xfrm>
        <a:graphic>
          <a:graphicData uri="http://schemas.openxmlformats.org/drawingml/2006/chart">
            <c:chart xmlns:c="http://schemas.openxmlformats.org/drawingml/2006/chart" xmlns:r="http://schemas.openxmlformats.org/officeDocument/2006/relationships" r:id="rId14"/>
          </a:graphicData>
        </a:graphic>
      </p:graphicFrame>
      <p:sp>
        <p:nvSpPr>
          <p:cNvPr id="12" name="TextBox 11">
            <a:extLst>
              <a:ext uri="{FF2B5EF4-FFF2-40B4-BE49-F238E27FC236}">
                <a16:creationId xmlns:a16="http://schemas.microsoft.com/office/drawing/2014/main" id="{5D045361-96DA-4F45-A263-7B139F478415}"/>
              </a:ext>
            </a:extLst>
          </p:cNvPr>
          <p:cNvSpPr txBox="1"/>
          <p:nvPr>
            <p:custDataLst>
              <p:tags r:id="rId7"/>
            </p:custDataLst>
          </p:nvPr>
        </p:nvSpPr>
        <p:spPr>
          <a:xfrm>
            <a:off x="3194183" y="6315977"/>
            <a:ext cx="3995376" cy="246221"/>
          </a:xfrm>
          <a:prstGeom prst="rect">
            <a:avLst/>
          </a:prstGeom>
          <a:noFill/>
        </p:spPr>
        <p:txBody>
          <a:bodyPr wrap="square" rtlCol="0">
            <a:spAutoFit/>
          </a:bodyPr>
          <a:lstStyle/>
          <a:p>
            <a:r>
              <a:rPr lang="en-US" sz="1000">
                <a:latin typeface="Franklin Gothic Book" panose="020B0503020102020204" pitchFamily="34" charset="0"/>
              </a:rPr>
              <a:t>No data displayed means data are too small to calculate reliable rates.</a:t>
            </a:r>
            <a:endParaRPr lang="en-US" dirty="0"/>
          </a:p>
        </p:txBody>
      </p:sp>
      <p:sp>
        <p:nvSpPr>
          <p:cNvPr id="13" name="Title 1">
            <a:extLst>
              <a:ext uri="{FF2B5EF4-FFF2-40B4-BE49-F238E27FC236}">
                <a16:creationId xmlns:a16="http://schemas.microsoft.com/office/drawing/2014/main" id="{57CAEC4C-2AD8-40D7-8EF6-4C07503BD85B}"/>
              </a:ext>
            </a:extLst>
          </p:cNvPr>
          <p:cNvSpPr txBox="1">
            <a:spLocks/>
          </p:cNvSpPr>
          <p:nvPr>
            <p:custDataLst>
              <p:tags r:id="rId8"/>
            </p:custDataLst>
          </p:nvPr>
        </p:nvSpPr>
        <p:spPr>
          <a:xfrm>
            <a:off x="-16329" y="676781"/>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
        <p:nvSpPr>
          <p:cNvPr id="15" name="TextBox 14">
            <a:extLst>
              <a:ext uri="{FF2B5EF4-FFF2-40B4-BE49-F238E27FC236}">
                <a16:creationId xmlns:a16="http://schemas.microsoft.com/office/drawing/2014/main" id="{A9C75816-D3CD-4733-B79A-DB135B6F4B9A}"/>
              </a:ext>
            </a:extLst>
          </p:cNvPr>
          <p:cNvSpPr txBox="1"/>
          <p:nvPr>
            <p:custDataLst>
              <p:tags r:id="rId9"/>
            </p:custDataLst>
          </p:nvPr>
        </p:nvSpPr>
        <p:spPr>
          <a:xfrm>
            <a:off x="3194183" y="2985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Data. Query Building Tool, 2022</a:t>
            </a:r>
            <a:endParaRPr lang="en-US" sz="1200" dirty="0"/>
          </a:p>
        </p:txBody>
      </p:sp>
      <p:sp>
        <p:nvSpPr>
          <p:cNvPr id="16" name="TextBox 15">
            <a:extLst>
              <a:ext uri="{FF2B5EF4-FFF2-40B4-BE49-F238E27FC236}">
                <a16:creationId xmlns:a16="http://schemas.microsoft.com/office/drawing/2014/main" id="{C014EBC2-F3F4-49E4-9A27-4FA7A14BE6E3}"/>
              </a:ext>
            </a:extLst>
          </p:cNvPr>
          <p:cNvSpPr txBox="1"/>
          <p:nvPr>
            <p:custDataLst>
              <p:tags r:id="rId10"/>
            </p:custDataLst>
          </p:nvPr>
        </p:nvSpPr>
        <p:spPr>
          <a:xfrm>
            <a:off x="3142161" y="3837549"/>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Data. Query Building Tool, 2022</a:t>
            </a:r>
            <a:endParaRPr lang="en-US" sz="1200" dirty="0"/>
          </a:p>
        </p:txBody>
      </p:sp>
    </p:spTree>
    <p:extLst>
      <p:ext uri="{BB962C8B-B14F-4D97-AF65-F5344CB8AC3E}">
        <p14:creationId xmlns:p14="http://schemas.microsoft.com/office/powerpoint/2010/main" val="118424529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E060E3A-A72E-4BBE-9A79-AC6BFDFAEB5E}"/>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12.10: Suicide Death Rate (per 100,000 population) – age adjusted (by county)</a:t>
            </a:r>
            <a:endParaRPr lang="en-US" sz="2000" spc="-50" dirty="0"/>
          </a:p>
        </p:txBody>
      </p:sp>
      <p:sp>
        <p:nvSpPr>
          <p:cNvPr id="4" name="TextBox 3">
            <a:extLst>
              <a:ext uri="{FF2B5EF4-FFF2-40B4-BE49-F238E27FC236}">
                <a16:creationId xmlns:a16="http://schemas.microsoft.com/office/drawing/2014/main" id="{F442D254-E271-4971-833B-DE01120C1424}"/>
              </a:ext>
            </a:extLst>
          </p:cNvPr>
          <p:cNvSpPr txBox="1"/>
          <p:nvPr>
            <p:custDataLst>
              <p:tags r:id="rId2"/>
            </p:custDataLst>
          </p:nvPr>
        </p:nvSpPr>
        <p:spPr>
          <a:xfrm>
            <a:off x="3124200" y="338554"/>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NJSHAD, New Jersey State Health Assessment Data, 2018-2020
</a:t>
            </a:r>
            <a:endParaRPr lang="en-US" sz="1200" dirty="0"/>
          </a:p>
        </p:txBody>
      </p:sp>
      <p:sp>
        <p:nvSpPr>
          <p:cNvPr id="5" name="TextBox 4">
            <a:extLst>
              <a:ext uri="{FF2B5EF4-FFF2-40B4-BE49-F238E27FC236}">
                <a16:creationId xmlns:a16="http://schemas.microsoft.com/office/drawing/2014/main" id="{0A7343B1-599C-4F26-91B4-F17BFD1B4CC1}"/>
              </a:ext>
            </a:extLst>
          </p:cNvPr>
          <p:cNvSpPr txBox="1"/>
          <p:nvPr>
            <p:custDataLst>
              <p:tags r:id="rId3"/>
            </p:custDataLst>
          </p:nvPr>
        </p:nvSpPr>
        <p:spPr>
          <a:xfrm>
            <a:off x="3124200" y="6324600"/>
            <a:ext cx="9017202" cy="457200"/>
          </a:xfrm>
          <a:prstGeom prst="rect">
            <a:avLst/>
          </a:prstGeom>
          <a:noFill/>
        </p:spPr>
        <p:txBody>
          <a:bodyPr wrap="square" rtlCol="0" anchor="ctr" anchorCtr="0">
            <a:noAutofit/>
          </a:bodyPr>
          <a:lstStyle/>
          <a:p>
            <a:pPr algn="just"/>
            <a:r>
              <a:rPr lang="en-US" sz="1000">
                <a:latin typeface="Franklin Gothic Book" panose="020B0503020102020204" pitchFamily="34" charset="0"/>
              </a:rPr>
              <a:t>Note: Includes both youth and adults </a:t>
            </a:r>
            <a:endParaRPr lang="en-US" sz="1000" dirty="0">
              <a:latin typeface="Franklin Gothic Book" panose="020B0503020102020204" pitchFamily="34" charset="0"/>
            </a:endParaRPr>
          </a:p>
        </p:txBody>
      </p:sp>
      <p:graphicFrame>
        <p:nvGraphicFramePr>
          <p:cNvPr id="6" name="Chart 5">
            <a:extLst>
              <a:ext uri="{FF2B5EF4-FFF2-40B4-BE49-F238E27FC236}">
                <a16:creationId xmlns:a16="http://schemas.microsoft.com/office/drawing/2014/main" id="{66E00E27-8358-46F8-8263-9970F1EAD8ED}"/>
              </a:ext>
            </a:extLst>
          </p:cNvPr>
          <p:cNvGraphicFramePr/>
          <p:nvPr>
            <p:custDataLst>
              <p:tags r:id="rId4"/>
            </p:custDataLst>
            <p:extLst>
              <p:ext uri="{D42A27DB-BD31-4B8C-83A1-F6EECF244321}">
                <p14:modId xmlns:p14="http://schemas.microsoft.com/office/powerpoint/2010/main" val="1812344388"/>
              </p:ext>
            </p:extLst>
          </p:nvPr>
        </p:nvGraphicFramePr>
        <p:xfrm>
          <a:off x="3319001" y="719666"/>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8" name="TextBox 7">
            <a:extLst>
              <a:ext uri="{FF2B5EF4-FFF2-40B4-BE49-F238E27FC236}">
                <a16:creationId xmlns:a16="http://schemas.microsoft.com/office/drawing/2014/main" id="{08B274AE-EC7C-498C-B91A-10632DE8EECA}"/>
              </a:ext>
            </a:extLst>
          </p:cNvPr>
          <p:cNvSpPr txBox="1"/>
          <p:nvPr>
            <p:custDataLst>
              <p:tags r:id="rId5"/>
            </p:custDataLst>
          </p:nvPr>
        </p:nvSpPr>
        <p:spPr>
          <a:xfrm>
            <a:off x="-32084" y="4495800"/>
            <a:ext cx="3124200" cy="424732"/>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Suicide Rate</a:t>
            </a:r>
            <a:endParaRPr lang="en-US" sz="2400" spc="-100" dirty="0">
              <a:solidFill>
                <a:schemeClr val="bg1"/>
              </a:solidFill>
              <a:latin typeface="Franklin Gothic Demi" panose="020B0703020102020204" pitchFamily="34" charset="0"/>
            </a:endParaRPr>
          </a:p>
        </p:txBody>
      </p:sp>
      <p:sp>
        <p:nvSpPr>
          <p:cNvPr id="9" name="Title 1">
            <a:extLst>
              <a:ext uri="{FF2B5EF4-FFF2-40B4-BE49-F238E27FC236}">
                <a16:creationId xmlns:a16="http://schemas.microsoft.com/office/drawing/2014/main" id="{57CAEC4C-2AD8-40D7-8EF6-4C07503BD85B}"/>
              </a:ext>
            </a:extLst>
          </p:cNvPr>
          <p:cNvSpPr txBox="1">
            <a:spLocks/>
          </p:cNvSpPr>
          <p:nvPr>
            <p:custDataLst>
              <p:tags r:id="rId6"/>
            </p:custDataLst>
          </p:nvPr>
        </p:nvSpPr>
        <p:spPr>
          <a:xfrm>
            <a:off x="-24519" y="610077"/>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253140212"/>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090589230"/>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94706" y="8444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I/DD or Behavioral/Mental Health (Children)</a:t>
            </a:r>
          </a:p>
          <a:p>
            <a:pPr>
              <a:lnSpc>
                <a:spcPct val="90000"/>
              </a:lnSpc>
            </a:pPr>
            <a:endParaRPr lang="en-US" sz="3200" spc="-2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03595BD6-D345-486A-800F-EE766903B9F0}"/>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13.1: Children (#) enrolled in special education services in NJ (by county)</a:t>
            </a:r>
            <a:endParaRPr lang="en-US" sz="2000" spc="-50" dirty="0"/>
          </a:p>
        </p:txBody>
      </p:sp>
      <p:sp>
        <p:nvSpPr>
          <p:cNvPr id="5" name="TextBox 4">
            <a:extLst>
              <a:ext uri="{FF2B5EF4-FFF2-40B4-BE49-F238E27FC236}">
                <a16:creationId xmlns:a16="http://schemas.microsoft.com/office/drawing/2014/main" id="{4B6DB604-6639-4C3A-A85B-0C6AC6704512}"/>
              </a:ext>
            </a:extLst>
          </p:cNvPr>
          <p:cNvSpPr txBox="1"/>
          <p:nvPr>
            <p:custDataLst>
              <p:tags r:id="rId3"/>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latin typeface="Franklin Gothic Medium" panose="020B0603020102020204" pitchFamily="34" charset="0"/>
              </a:rPr>
              <a:t>Source: New Jersey Department of Education Office of Special Education Programs, 2022-2023 Special Education Data</a:t>
            </a:r>
            <a:endParaRPr lang="en-US" sz="1200" dirty="0"/>
          </a:p>
        </p:txBody>
      </p:sp>
      <p:sp>
        <p:nvSpPr>
          <p:cNvPr id="6" name="Rectangle 5">
            <a:extLst>
              <a:ext uri="{FF2B5EF4-FFF2-40B4-BE49-F238E27FC236}">
                <a16:creationId xmlns:a16="http://schemas.microsoft.com/office/drawing/2014/main" id="{6E7FD24F-F2C4-45EC-BACA-F10F588D30F7}"/>
              </a:ext>
            </a:extLst>
          </p:cNvPr>
          <p:cNvSpPr/>
          <p:nvPr>
            <p:custDataLst>
              <p:tags r:id="rId4"/>
            </p:custDataLst>
          </p:nvPr>
        </p:nvSpPr>
        <p:spPr>
          <a:xfrm>
            <a:off x="3174798" y="6459265"/>
            <a:ext cx="9017202" cy="246221"/>
          </a:xfrm>
          <a:prstGeom prst="rect">
            <a:avLst/>
          </a:prstGeom>
        </p:spPr>
        <p:txBody>
          <a:bodyPr wrap="square">
            <a:spAutoFit/>
          </a:bodyPr>
          <a:lstStyle/>
          <a:p>
            <a:pPr>
              <a:defRPr sz="1400" b="0" i="0" u="none" strike="noStrike" kern="1200" spc="0" baseline="0">
                <a:solidFill>
                  <a:prstClr val="black">
                    <a:lumMod val="65000"/>
                    <a:lumOff val="35000"/>
                  </a:prstClr>
                </a:solidFill>
                <a:latin typeface="+mn-lt"/>
                <a:ea typeface="+mn-ea"/>
                <a:cs typeface="+mn-cs"/>
              </a:defRPr>
            </a:pPr>
            <a:r>
              <a:rPr lang="en-US" sz="1000">
                <a:solidFill>
                  <a:schemeClr val="tx1">
                    <a:lumMod val="95000"/>
                    <a:lumOff val="5000"/>
                  </a:schemeClr>
                </a:solidFill>
                <a:latin typeface="Franklin Gothic Book" panose="020B0503020102020204" pitchFamily="34" charset="0"/>
              </a:rPr>
              <a:t>Note: Charter schools were included in the county of registered address. Note that total county population size has not been accounted for in this indicator</a:t>
            </a:r>
            <a:endParaRPr lang="en-US" sz="1000" dirty="0">
              <a:solidFill>
                <a:schemeClr val="tx1">
                  <a:lumMod val="95000"/>
                  <a:lumOff val="5000"/>
                </a:schemeClr>
              </a:solidFill>
              <a:latin typeface="Franklin Gothic Book" panose="020B0503020102020204" pitchFamily="34" charset="0"/>
            </a:endParaRPr>
          </a:p>
        </p:txBody>
      </p:sp>
      <p:graphicFrame>
        <p:nvGraphicFramePr>
          <p:cNvPr id="9" name="Chart 8">
            <a:extLst>
              <a:ext uri="{FF2B5EF4-FFF2-40B4-BE49-F238E27FC236}">
                <a16:creationId xmlns:a16="http://schemas.microsoft.com/office/drawing/2014/main" id="{03FE697F-CF90-4546-BD74-AA2598928850}"/>
              </a:ext>
            </a:extLst>
          </p:cNvPr>
          <p:cNvGraphicFramePr/>
          <p:nvPr>
            <p:custDataLst>
              <p:tags r:id="rId5"/>
            </p:custDataLst>
            <p:extLst>
              <p:ext uri="{D42A27DB-BD31-4B8C-83A1-F6EECF244321}">
                <p14:modId xmlns:p14="http://schemas.microsoft.com/office/powerpoint/2010/main" val="139988763"/>
              </p:ext>
            </p:extLst>
          </p:nvPr>
        </p:nvGraphicFramePr>
        <p:xfrm>
          <a:off x="3228171" y="615553"/>
          <a:ext cx="8856936" cy="575807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902664604"/>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CBA865F-FB5C-42A6-B459-D3BF0E7C9CCE}"/>
              </a:ext>
            </a:extLst>
          </p:cNvPr>
          <p:cNvSpPr txBox="1"/>
          <p:nvPr>
            <p:custDataLst>
              <p:tags r:id="rId1"/>
            </p:custDataLst>
          </p:nvPr>
        </p:nvSpPr>
        <p:spPr>
          <a:xfrm>
            <a:off x="3124200" y="0"/>
            <a:ext cx="9372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13.2: Children (#) receiving early intervention services in NJ (by county)</a:t>
            </a:r>
            <a:endParaRPr lang="en-US" sz="2000" spc="-50" dirty="0"/>
          </a:p>
        </p:txBody>
      </p:sp>
      <p:sp>
        <p:nvSpPr>
          <p:cNvPr id="5" name="TextBox 4">
            <a:extLst>
              <a:ext uri="{FF2B5EF4-FFF2-40B4-BE49-F238E27FC236}">
                <a16:creationId xmlns:a16="http://schemas.microsoft.com/office/drawing/2014/main" id="{CDBEDB54-7C21-4AD7-BF97-6D45B5AD2E2D}"/>
              </a:ext>
            </a:extLst>
          </p:cNvPr>
          <p:cNvSpPr txBox="1"/>
          <p:nvPr>
            <p:custDataLst>
              <p:tags r:id="rId2"/>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Early Intervention System, 2022-2023</a:t>
            </a:r>
            <a:endParaRPr lang="en-US" sz="1200" dirty="0"/>
          </a:p>
        </p:txBody>
      </p:sp>
      <p:graphicFrame>
        <p:nvGraphicFramePr>
          <p:cNvPr id="8" name="Chart 7">
            <a:extLst>
              <a:ext uri="{FF2B5EF4-FFF2-40B4-BE49-F238E27FC236}">
                <a16:creationId xmlns:a16="http://schemas.microsoft.com/office/drawing/2014/main" id="{D3582146-253E-4F22-A2F5-BCBFD2EBF1F6}"/>
              </a:ext>
            </a:extLst>
          </p:cNvPr>
          <p:cNvGraphicFramePr/>
          <p:nvPr>
            <p:custDataLst>
              <p:tags r:id="rId3"/>
            </p:custDataLst>
            <p:extLst>
              <p:ext uri="{D42A27DB-BD31-4B8C-83A1-F6EECF244321}">
                <p14:modId xmlns:p14="http://schemas.microsoft.com/office/powerpoint/2010/main" val="679914209"/>
              </p:ext>
            </p:extLst>
          </p:nvPr>
        </p:nvGraphicFramePr>
        <p:xfrm>
          <a:off x="3319000" y="990114"/>
          <a:ext cx="8644399" cy="5486886"/>
        </p:xfrm>
        <a:graphic>
          <a:graphicData uri="http://schemas.openxmlformats.org/drawingml/2006/chart">
            <c:chart xmlns:c="http://schemas.openxmlformats.org/drawingml/2006/chart" xmlns:r="http://schemas.openxmlformats.org/officeDocument/2006/relationships" r:id="rId8"/>
          </a:graphicData>
        </a:graphic>
      </p:graphicFrame>
      <p:sp>
        <p:nvSpPr>
          <p:cNvPr id="6" name="TextBox 5"/>
          <p:cNvSpPr txBox="1"/>
          <p:nvPr>
            <p:custDataLst>
              <p:tags r:id="rId4"/>
            </p:custDataLst>
          </p:nvPr>
        </p:nvSpPr>
        <p:spPr>
          <a:xfrm>
            <a:off x="3319000" y="6477000"/>
            <a:ext cx="8534400" cy="246221"/>
          </a:xfrm>
          <a:prstGeom prst="rect">
            <a:avLst/>
          </a:prstGeom>
          <a:noFill/>
        </p:spPr>
        <p:txBody>
          <a:bodyPr wrap="square" rtlCol="0">
            <a:spAutoFit/>
          </a:bodyPr>
          <a:lstStyle/>
          <a:p>
            <a:r>
              <a:rPr lang="en-US" sz="1000">
                <a:latin typeface="Franklin Gothic Book" panose="020B0503020102020204" pitchFamily="34" charset="0"/>
              </a:rPr>
              <a:t>Note that total county population has not been accounted for in this indicator</a:t>
            </a:r>
            <a:endParaRPr lang="en-US" sz="1000" dirty="0">
              <a:latin typeface="Franklin Gothic Book" panose="020B0503020102020204" pitchFamily="34" charset="0"/>
            </a:endParaRPr>
          </a:p>
        </p:txBody>
      </p:sp>
      <p:sp>
        <p:nvSpPr>
          <p:cNvPr id="10" name="Title 1">
            <a:extLst>
              <a:ext uri="{FF2B5EF4-FFF2-40B4-BE49-F238E27FC236}">
                <a16:creationId xmlns:a16="http://schemas.microsoft.com/office/drawing/2014/main" id="{57CAEC4C-2AD8-40D7-8EF6-4C07503BD85B}"/>
              </a:ext>
            </a:extLst>
          </p:cNvPr>
          <p:cNvSpPr txBox="1">
            <a:spLocks/>
          </p:cNvSpPr>
          <p:nvPr>
            <p:custDataLst>
              <p:tags r:id="rId5"/>
            </p:custDataLst>
          </p:nvPr>
        </p:nvSpPr>
        <p:spPr>
          <a:xfrm>
            <a:off x="-94706" y="8444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I/DD or Behavioral/Mental Health (Children)</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209573703"/>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CBA865F-FB5C-42A6-B459-D3BF0E7C9CCE}"/>
              </a:ext>
            </a:extLst>
          </p:cNvPr>
          <p:cNvSpPr txBox="1"/>
          <p:nvPr>
            <p:custDataLst>
              <p:tags r:id="rId1"/>
            </p:custDataLst>
          </p:nvPr>
        </p:nvSpPr>
        <p:spPr>
          <a:xfrm>
            <a:off x="3124200" y="0"/>
            <a:ext cx="9372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13.3: # of developmental disabilities eligible youth (by county)</a:t>
            </a:r>
            <a:endParaRPr lang="en-US" sz="2000" spc="-50" dirty="0"/>
          </a:p>
        </p:txBody>
      </p:sp>
      <p:sp>
        <p:nvSpPr>
          <p:cNvPr id="3" name="TextBox 2">
            <a:extLst>
              <a:ext uri="{FF2B5EF4-FFF2-40B4-BE49-F238E27FC236}">
                <a16:creationId xmlns:a16="http://schemas.microsoft.com/office/drawing/2014/main" id="{CDBEDB54-7C21-4AD7-BF97-6D45B5AD2E2D}"/>
              </a:ext>
            </a:extLst>
          </p:cNvPr>
          <p:cNvSpPr txBox="1"/>
          <p:nvPr>
            <p:custDataLst>
              <p:tags r:id="rId2"/>
            </p:custDataLst>
          </p:nvPr>
        </p:nvSpPr>
        <p:spPr>
          <a:xfrm>
            <a:off x="3124200" y="338554"/>
            <a:ext cx="8400675" cy="30777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a:t>Source: New Jersey Child Welfare Data Hub, CSOC Developmental Disabilities Eligible Youth Report, 2023</a:t>
            </a:r>
            <a:endParaRPr lang="en-US" sz="1200" dirty="0"/>
          </a:p>
        </p:txBody>
      </p:sp>
      <p:graphicFrame>
        <p:nvGraphicFramePr>
          <p:cNvPr id="6" name="Chart 5">
            <a:extLst>
              <a:ext uri="{FF2B5EF4-FFF2-40B4-BE49-F238E27FC236}">
                <a16:creationId xmlns:a16="http://schemas.microsoft.com/office/drawing/2014/main" id="{D3582146-253E-4F22-A2F5-BCBFD2EBF1F6}"/>
              </a:ext>
            </a:extLst>
          </p:cNvPr>
          <p:cNvGraphicFramePr/>
          <p:nvPr>
            <p:custDataLst>
              <p:tags r:id="rId3"/>
            </p:custDataLst>
            <p:extLst>
              <p:ext uri="{D42A27DB-BD31-4B8C-83A1-F6EECF244321}">
                <p14:modId xmlns:p14="http://schemas.microsoft.com/office/powerpoint/2010/main" val="3253956854"/>
              </p:ext>
            </p:extLst>
          </p:nvPr>
        </p:nvGraphicFramePr>
        <p:xfrm>
          <a:off x="3151415" y="585348"/>
          <a:ext cx="5459186" cy="5511988"/>
        </p:xfrm>
        <a:graphic>
          <a:graphicData uri="http://schemas.openxmlformats.org/drawingml/2006/chart">
            <c:chart xmlns:c="http://schemas.openxmlformats.org/drawingml/2006/chart" xmlns:r="http://schemas.openxmlformats.org/officeDocument/2006/relationships" r:id="rId11"/>
          </a:graphicData>
        </a:graphic>
      </p:graphicFrame>
      <p:sp>
        <p:nvSpPr>
          <p:cNvPr id="7" name="TextBox 6">
            <a:extLst>
              <a:ext uri="{FF2B5EF4-FFF2-40B4-BE49-F238E27FC236}">
                <a16:creationId xmlns:a16="http://schemas.microsoft.com/office/drawing/2014/main" id="{4E1F951F-B0A9-4BFE-BA2F-CF1174204657}"/>
              </a:ext>
            </a:extLst>
          </p:cNvPr>
          <p:cNvSpPr txBox="1"/>
          <p:nvPr>
            <p:custDataLst>
              <p:tags r:id="rId4"/>
            </p:custDataLst>
          </p:nvPr>
        </p:nvSpPr>
        <p:spPr>
          <a:xfrm>
            <a:off x="3134481" y="6295418"/>
            <a:ext cx="9057519" cy="562582"/>
          </a:xfrm>
          <a:prstGeom prst="rect">
            <a:avLst/>
          </a:prstGeom>
          <a:noFill/>
        </p:spPr>
        <p:txBody>
          <a:bodyPr wrap="square" rtlCol="0" anchor="ctr" anchorCtr="0">
            <a:noAutofit/>
          </a:bodyPr>
          <a:lstStyle/>
          <a:p>
            <a:pPr algn="just"/>
            <a:r>
              <a:rPr lang="en-US" sz="1050">
                <a:latin typeface="Franklin Gothic Medium" panose="020B0603020102020204" pitchFamily="34" charset="0"/>
              </a:rPr>
              <a:t>Note: Developmental Disabilities Eligible Youth Report, provides the total number of youth, up to 20.9 years old, who are eligible to receive intellectual or developmental disability services through the New Jersey Department of Children and Families (DCF)’s Children’s System of Care (CSOC) within the calendar year.</a:t>
            </a:r>
            <a:endParaRPr lang="en-US" sz="500" dirty="0">
              <a:latin typeface="Franklin Gothic Medium" panose="020B0603020102020204" pitchFamily="34" charset="0"/>
              <a:cs typeface="Calibri"/>
            </a:endParaRPr>
          </a:p>
        </p:txBody>
      </p:sp>
      <p:sp>
        <p:nvSpPr>
          <p:cNvPr id="9" name="TextBox 8">
            <a:extLst>
              <a:ext uri="{FF2B5EF4-FFF2-40B4-BE49-F238E27FC236}">
                <a16:creationId xmlns:a16="http://schemas.microsoft.com/office/drawing/2014/main" id="{08998BB9-5F64-4A41-A09B-4A8FDE9F142D}"/>
              </a:ext>
            </a:extLst>
          </p:cNvPr>
          <p:cNvSpPr txBox="1"/>
          <p:nvPr>
            <p:custDataLst>
              <p:tags r:id="rId5"/>
            </p:custDataLst>
          </p:nvPr>
        </p:nvSpPr>
        <p:spPr>
          <a:xfrm>
            <a:off x="8534398" y="3257235"/>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13.4: # of developmental disabilities eligible youth, over time, in county</a:t>
            </a:r>
            <a:endParaRPr lang="en-US" sz="1400" spc="-50" dirty="0"/>
          </a:p>
        </p:txBody>
      </p:sp>
      <p:sp>
        <p:nvSpPr>
          <p:cNvPr id="10" name="Rectangle 9">
            <a:extLst>
              <a:ext uri="{FF2B5EF4-FFF2-40B4-BE49-F238E27FC236}">
                <a16:creationId xmlns:a16="http://schemas.microsoft.com/office/drawing/2014/main" id="{01CCA3F2-6399-4A1F-A98C-957BA85D803B}"/>
              </a:ext>
            </a:extLst>
          </p:cNvPr>
          <p:cNvSpPr/>
          <p:nvPr>
            <p:custDataLst>
              <p:tags r:id="rId6"/>
            </p:custDataLst>
          </p:nvPr>
        </p:nvSpPr>
        <p:spPr>
          <a:xfrm>
            <a:off x="8534398" y="3669091"/>
            <a:ext cx="3581400"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New Jersey Child Welfare Data Hub, CSOC Developmental Disabilities Eligible Youth Report, 2019-2023</a:t>
            </a:r>
            <a:endParaRPr lang="en-US" sz="800" dirty="0"/>
          </a:p>
        </p:txBody>
      </p:sp>
      <p:graphicFrame>
        <p:nvGraphicFramePr>
          <p:cNvPr id="11" name="Chart 10">
            <a:extLst>
              <a:ext uri="{FF2B5EF4-FFF2-40B4-BE49-F238E27FC236}">
                <a16:creationId xmlns:a16="http://schemas.microsoft.com/office/drawing/2014/main" id="{B2A2F454-9897-4DF4-90C1-75065B03B360}"/>
              </a:ext>
            </a:extLst>
          </p:cNvPr>
          <p:cNvGraphicFramePr/>
          <p:nvPr>
            <p:custDataLst>
              <p:tags r:id="rId7"/>
            </p:custDataLst>
            <p:extLst>
              <p:ext uri="{D42A27DB-BD31-4B8C-83A1-F6EECF244321}">
                <p14:modId xmlns:p14="http://schemas.microsoft.com/office/powerpoint/2010/main" val="1487431125"/>
              </p:ext>
            </p:extLst>
          </p:nvPr>
        </p:nvGraphicFramePr>
        <p:xfrm>
          <a:off x="8534399" y="4013730"/>
          <a:ext cx="3281680" cy="2328333"/>
        </p:xfrm>
        <a:graphic>
          <a:graphicData uri="http://schemas.openxmlformats.org/drawingml/2006/chart">
            <c:chart xmlns:c="http://schemas.openxmlformats.org/drawingml/2006/chart" xmlns:r="http://schemas.openxmlformats.org/officeDocument/2006/relationships" r:id="rId12"/>
          </a:graphicData>
        </a:graphic>
      </p:graphicFrame>
      <p:sp>
        <p:nvSpPr>
          <p:cNvPr id="13" name="Title 1">
            <a:extLst>
              <a:ext uri="{FF2B5EF4-FFF2-40B4-BE49-F238E27FC236}">
                <a16:creationId xmlns:a16="http://schemas.microsoft.com/office/drawing/2014/main" id="{57CAEC4C-2AD8-40D7-8EF6-4C07503BD85B}"/>
              </a:ext>
            </a:extLst>
          </p:cNvPr>
          <p:cNvSpPr txBox="1">
            <a:spLocks/>
          </p:cNvSpPr>
          <p:nvPr>
            <p:custDataLst>
              <p:tags r:id="rId8"/>
            </p:custDataLst>
          </p:nvPr>
        </p:nvSpPr>
        <p:spPr>
          <a:xfrm>
            <a:off x="-94706" y="8444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I/DD or Behavioral/Mental Health (Children)</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4176607949"/>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3595BD6-D345-486A-800F-EE766903B9F0}"/>
              </a:ext>
            </a:extLst>
          </p:cNvPr>
          <p:cNvSpPr txBox="1"/>
          <p:nvPr>
            <p:custDataLst>
              <p:tags r:id="rId1"/>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13.5: Children (% &lt;6 Years) tested for lead with blood lead levels greater than or equal to 5 micrograms/deciliter</a:t>
            </a:r>
            <a:endParaRPr lang="en-US" sz="2000" spc="-50" dirty="0"/>
          </a:p>
        </p:txBody>
      </p:sp>
      <p:sp>
        <p:nvSpPr>
          <p:cNvPr id="4" name="TextBox 3">
            <a:extLst>
              <a:ext uri="{FF2B5EF4-FFF2-40B4-BE49-F238E27FC236}">
                <a16:creationId xmlns:a16="http://schemas.microsoft.com/office/drawing/2014/main" id="{4B6DB604-6639-4C3A-A85B-0C6AC6704512}"/>
              </a:ext>
            </a:extLst>
          </p:cNvPr>
          <p:cNvSpPr txBox="1"/>
          <p:nvPr>
            <p:custDataLst>
              <p:tags r:id="rId2"/>
            </p:custDataLst>
          </p:nvPr>
        </p:nvSpPr>
        <p:spPr>
          <a:xfrm>
            <a:off x="3124200" y="629325"/>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Department of Health Lead Prevention Report, 2022 (Based on State Fiscal Year July 1, 2021 through June 30, 2022)</a:t>
            </a:r>
            <a:endParaRPr lang="en-US" sz="1100" dirty="0"/>
          </a:p>
        </p:txBody>
      </p:sp>
      <p:graphicFrame>
        <p:nvGraphicFramePr>
          <p:cNvPr id="6" name="Chart 5">
            <a:extLst>
              <a:ext uri="{FF2B5EF4-FFF2-40B4-BE49-F238E27FC236}">
                <a16:creationId xmlns:a16="http://schemas.microsoft.com/office/drawing/2014/main" id="{D3582146-253E-4F22-A2F5-BCBFD2EBF1F6}"/>
              </a:ext>
            </a:extLst>
          </p:cNvPr>
          <p:cNvGraphicFramePr/>
          <p:nvPr>
            <p:custDataLst>
              <p:tags r:id="rId3"/>
            </p:custDataLst>
            <p:extLst>
              <p:ext uri="{D42A27DB-BD31-4B8C-83A1-F6EECF244321}">
                <p14:modId xmlns:p14="http://schemas.microsoft.com/office/powerpoint/2010/main" val="3696232217"/>
              </p:ext>
            </p:extLst>
          </p:nvPr>
        </p:nvGraphicFramePr>
        <p:xfrm>
          <a:off x="3327501" y="990600"/>
          <a:ext cx="8610599" cy="5715000"/>
        </p:xfrm>
        <a:graphic>
          <a:graphicData uri="http://schemas.openxmlformats.org/drawingml/2006/chart">
            <c:chart xmlns:c="http://schemas.openxmlformats.org/drawingml/2006/chart" xmlns:r="http://schemas.openxmlformats.org/officeDocument/2006/relationships" r:id="rId8"/>
          </a:graphicData>
        </a:graphic>
      </p:graphicFrame>
      <p:sp>
        <p:nvSpPr>
          <p:cNvPr id="7" name="TextBox 6">
            <a:extLst>
              <a:ext uri="{FF2B5EF4-FFF2-40B4-BE49-F238E27FC236}">
                <a16:creationId xmlns:a16="http://schemas.microsoft.com/office/drawing/2014/main" id="{24373AFD-46D5-4DE8-90DB-1CCE536BC4E0}"/>
              </a:ext>
            </a:extLst>
          </p:cNvPr>
          <p:cNvSpPr txBox="1"/>
          <p:nvPr>
            <p:custDataLst>
              <p:tags r:id="rId4"/>
            </p:custDataLst>
          </p:nvPr>
        </p:nvSpPr>
        <p:spPr>
          <a:xfrm>
            <a:off x="3319000" y="6477000"/>
            <a:ext cx="8534400" cy="246221"/>
          </a:xfrm>
          <a:prstGeom prst="rect">
            <a:avLst/>
          </a:prstGeom>
          <a:noFill/>
        </p:spPr>
        <p:txBody>
          <a:bodyPr wrap="square" rtlCol="0">
            <a:spAutoFit/>
          </a:bodyPr>
          <a:lstStyle/>
          <a:p>
            <a:r>
              <a:rPr lang="en-US" sz="1000">
                <a:latin typeface="Franklin Gothic Book" panose="020B0503020102020204" pitchFamily="34" charset="0"/>
              </a:rPr>
              <a:t>Lead exposure has been linked to developmental delays, learning disabilities, and poor mental health.</a:t>
            </a:r>
            <a:endParaRPr lang="en-US" sz="1000" dirty="0">
              <a:latin typeface="Franklin Gothic Book" panose="020B0503020102020204" pitchFamily="34" charset="0"/>
            </a:endParaRPr>
          </a:p>
        </p:txBody>
      </p:sp>
      <p:sp>
        <p:nvSpPr>
          <p:cNvPr id="8" name="Title 1">
            <a:extLst>
              <a:ext uri="{FF2B5EF4-FFF2-40B4-BE49-F238E27FC236}">
                <a16:creationId xmlns:a16="http://schemas.microsoft.com/office/drawing/2014/main" id="{57CAEC4C-2AD8-40D7-8EF6-4C07503BD85B}"/>
              </a:ext>
            </a:extLst>
          </p:cNvPr>
          <p:cNvSpPr txBox="1">
            <a:spLocks/>
          </p:cNvSpPr>
          <p:nvPr>
            <p:custDataLst>
              <p:tags r:id="rId5"/>
            </p:custDataLst>
          </p:nvPr>
        </p:nvSpPr>
        <p:spPr>
          <a:xfrm>
            <a:off x="-94706" y="8444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I/DD or Behavioral/Mental Health (Children)</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512573662"/>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CBA865F-FB5C-42A6-B459-D3BF0E7C9CCE}"/>
              </a:ext>
            </a:extLst>
          </p:cNvPr>
          <p:cNvSpPr txBox="1"/>
          <p:nvPr>
            <p:custDataLst>
              <p:tags r:id="rId1"/>
            </p:custDataLst>
          </p:nvPr>
        </p:nvSpPr>
        <p:spPr>
          <a:xfrm>
            <a:off x="3124200" y="0"/>
            <a:ext cx="9372600"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13.6: Harassment, intimidation, bullying (HIB) offenses in schools (# reported incidents) in NJ (by county)</a:t>
            </a:r>
            <a:endParaRPr lang="en-US" sz="2000" spc="-50" dirty="0"/>
          </a:p>
        </p:txBody>
      </p:sp>
      <p:sp>
        <p:nvSpPr>
          <p:cNvPr id="5" name="TextBox 4">
            <a:extLst>
              <a:ext uri="{FF2B5EF4-FFF2-40B4-BE49-F238E27FC236}">
                <a16:creationId xmlns:a16="http://schemas.microsoft.com/office/drawing/2014/main" id="{CDBEDB54-7C21-4AD7-BF97-6D45B5AD2E2D}"/>
              </a:ext>
            </a:extLst>
          </p:cNvPr>
          <p:cNvSpPr txBox="1"/>
          <p:nvPr>
            <p:custDataLst>
              <p:tags r:id="rId2"/>
            </p:custDataLst>
          </p:nvPr>
        </p:nvSpPr>
        <p:spPr>
          <a:xfrm>
            <a:off x="3151414" y="62059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School Performance Reports, 2022-2023</a:t>
            </a:r>
            <a:endParaRPr lang="en-US" sz="1200" dirty="0"/>
          </a:p>
        </p:txBody>
      </p:sp>
      <p:graphicFrame>
        <p:nvGraphicFramePr>
          <p:cNvPr id="8" name="Chart 7">
            <a:extLst>
              <a:ext uri="{FF2B5EF4-FFF2-40B4-BE49-F238E27FC236}">
                <a16:creationId xmlns:a16="http://schemas.microsoft.com/office/drawing/2014/main" id="{D3582146-253E-4F22-A2F5-BCBFD2EBF1F6}"/>
              </a:ext>
            </a:extLst>
          </p:cNvPr>
          <p:cNvGraphicFramePr/>
          <p:nvPr>
            <p:custDataLst>
              <p:tags r:id="rId3"/>
            </p:custDataLst>
            <p:extLst>
              <p:ext uri="{D42A27DB-BD31-4B8C-83A1-F6EECF244321}">
                <p14:modId xmlns:p14="http://schemas.microsoft.com/office/powerpoint/2010/main" val="2452132076"/>
              </p:ext>
            </p:extLst>
          </p:nvPr>
        </p:nvGraphicFramePr>
        <p:xfrm>
          <a:off x="3319000" y="990114"/>
          <a:ext cx="8644399" cy="5486886"/>
        </p:xfrm>
        <a:graphic>
          <a:graphicData uri="http://schemas.openxmlformats.org/drawingml/2006/chart">
            <c:chart xmlns:c="http://schemas.openxmlformats.org/drawingml/2006/chart" xmlns:r="http://schemas.openxmlformats.org/officeDocument/2006/relationships" r:id="rId8"/>
          </a:graphicData>
        </a:graphic>
      </p:graphicFrame>
      <p:sp>
        <p:nvSpPr>
          <p:cNvPr id="6" name="TextBox 5"/>
          <p:cNvSpPr txBox="1"/>
          <p:nvPr>
            <p:custDataLst>
              <p:tags r:id="rId4"/>
            </p:custDataLst>
          </p:nvPr>
        </p:nvSpPr>
        <p:spPr>
          <a:xfrm>
            <a:off x="3319000" y="6477000"/>
            <a:ext cx="8534400" cy="400110"/>
          </a:xfrm>
          <a:prstGeom prst="rect">
            <a:avLst/>
          </a:prstGeom>
          <a:noFill/>
        </p:spPr>
        <p:txBody>
          <a:bodyPr wrap="square" rtlCol="0">
            <a:spAutoFit/>
          </a:bodyPr>
          <a:lstStyle/>
          <a:p>
            <a:r>
              <a:rPr lang="en-US" sz="1000">
                <a:latin typeface="Franklin Gothic Book" panose="020B0503020102020204" pitchFamily="34" charset="0"/>
              </a:rPr>
              <a:t>Being bullied can be a depression trigger for youth</a:t>
            </a:r>
          </a:p>
          <a:p>
            <a:r>
              <a:rPr lang="en-US" sz="1000">
                <a:latin typeface="Franklin Gothic Book" panose="020B0503020102020204" pitchFamily="34" charset="0"/>
              </a:rPr>
              <a:t>Note that total county population has not been accounted for in this indicator</a:t>
            </a:r>
            <a:endParaRPr lang="en-US" sz="1000" dirty="0">
              <a:latin typeface="Franklin Gothic Book" panose="020B0503020102020204" pitchFamily="34" charset="0"/>
            </a:endParaRPr>
          </a:p>
        </p:txBody>
      </p:sp>
      <p:sp>
        <p:nvSpPr>
          <p:cNvPr id="11" name="Title 1">
            <a:extLst>
              <a:ext uri="{FF2B5EF4-FFF2-40B4-BE49-F238E27FC236}">
                <a16:creationId xmlns:a16="http://schemas.microsoft.com/office/drawing/2014/main" id="{74A6506F-66D4-4C28-8179-18C3FDD3D087}"/>
              </a:ext>
            </a:extLst>
          </p:cNvPr>
          <p:cNvSpPr txBox="1">
            <a:spLocks/>
          </p:cNvSpPr>
          <p:nvPr>
            <p:custDataLst>
              <p:tags r:id="rId5"/>
            </p:custDataLst>
          </p:nvPr>
        </p:nvSpPr>
        <p:spPr>
          <a:xfrm>
            <a:off x="-94706" y="8444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Children with I/DD or Behavioral/Mental Health Needs</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117304261"/>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056994578"/>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560318"/>
            <a:ext cx="3124200" cy="1754326"/>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Caring for Kin or Foster Children</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5138"/>
            <a:ext cx="8229600"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a:latin typeface="Franklin Gothic Medium" panose="020B0603020102020204" pitchFamily="34" charset="0"/>
              </a:rPr>
              <a:t>14.1: Children (#) in the care of CP&amp;P – in and out-of-home placements (by county)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73413" y="623496"/>
            <a:ext cx="6442208" cy="276999"/>
          </a:xfrm>
          <a:prstGeom prst="rect">
            <a:avLst/>
          </a:prstGeom>
          <a:noFill/>
        </p:spPr>
        <p:txBody>
          <a:bodyPr wrap="square" rtlCol="0">
            <a:spAutoFit/>
          </a:bodyPr>
          <a:lstStyle/>
          <a:p>
            <a:r>
              <a:rPr lang="en-US" sz="1200">
                <a:latin typeface="Franklin Gothic Medium" panose="020B0603020102020204" pitchFamily="34" charset="0"/>
              </a:rPr>
              <a:t>Source: Department of Children and Families, December 31, 2023</a:t>
            </a:r>
            <a:endParaRPr lang="en-US" sz="1200" dirty="0">
              <a:latin typeface="Franklin Gothic Medium" panose="020B0603020102020204" pitchFamily="34" charset="0"/>
            </a:endParaRPr>
          </a:p>
        </p:txBody>
      </p:sp>
      <p:graphicFrame>
        <p:nvGraphicFramePr>
          <p:cNvPr id="7" name="Chart 6">
            <a:extLst>
              <a:ext uri="{FF2B5EF4-FFF2-40B4-BE49-F238E27FC236}">
                <a16:creationId xmlns:a16="http://schemas.microsoft.com/office/drawing/2014/main" id="{CE4B44E3-49C1-4A0D-9782-9B0034F73A8A}"/>
              </a:ext>
            </a:extLst>
          </p:cNvPr>
          <p:cNvGraphicFramePr/>
          <p:nvPr>
            <p:custDataLst>
              <p:tags r:id="rId4"/>
            </p:custDataLst>
            <p:extLst>
              <p:ext uri="{D42A27DB-BD31-4B8C-83A1-F6EECF244321}">
                <p14:modId xmlns:p14="http://schemas.microsoft.com/office/powerpoint/2010/main" val="2228083142"/>
              </p:ext>
            </p:extLst>
          </p:nvPr>
        </p:nvGraphicFramePr>
        <p:xfrm>
          <a:off x="3173413" y="900495"/>
          <a:ext cx="8942387" cy="5246320"/>
        </p:xfrm>
        <a:graphic>
          <a:graphicData uri="http://schemas.openxmlformats.org/drawingml/2006/chart">
            <c:chart xmlns:c="http://schemas.openxmlformats.org/drawingml/2006/chart" xmlns:r="http://schemas.openxmlformats.org/officeDocument/2006/relationships" r:id="rId8"/>
          </a:graphicData>
        </a:graphic>
      </p:graphicFrame>
      <p:sp>
        <p:nvSpPr>
          <p:cNvPr id="10" name="TextBox 9">
            <a:extLst>
              <a:ext uri="{FF2B5EF4-FFF2-40B4-BE49-F238E27FC236}">
                <a16:creationId xmlns:a16="http://schemas.microsoft.com/office/drawing/2014/main" id="{41FD7A72-B42F-40D6-9D44-49E76B3F7024}"/>
              </a:ext>
            </a:extLst>
          </p:cNvPr>
          <p:cNvSpPr txBox="1"/>
          <p:nvPr>
            <p:custDataLst>
              <p:tags r:id="rId5"/>
            </p:custDataLst>
          </p:nvPr>
        </p:nvSpPr>
        <p:spPr>
          <a:xfrm>
            <a:off x="3124201" y="6364222"/>
            <a:ext cx="9067800" cy="493777"/>
          </a:xfrm>
          <a:prstGeom prst="rect">
            <a:avLst/>
          </a:prstGeom>
          <a:noFill/>
        </p:spPr>
        <p:txBody>
          <a:bodyPr wrap="square" rtlCol="0" anchor="ctr" anchorCtr="0">
            <a:noAutofit/>
          </a:bodyPr>
          <a:lstStyle/>
          <a:p>
            <a:r>
              <a:rPr lang="en-US" sz="1000">
                <a:latin typeface="Franklin Gothic Book"/>
              </a:rPr>
              <a:t>Note: A total of 30,562 children were being served by New Jersey CP&amp;P on December 31, 2023.  Note that total county population size has not been accounted for in this indicator.</a:t>
            </a:r>
            <a:endParaRPr lang="en-US" dirty="0"/>
          </a:p>
        </p:txBody>
      </p:sp>
    </p:spTree>
    <p:extLst>
      <p:ext uri="{BB962C8B-B14F-4D97-AF65-F5344CB8AC3E}">
        <p14:creationId xmlns:p14="http://schemas.microsoft.com/office/powerpoint/2010/main" val="141765673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F2F1A772-2FD6-4D6F-8AFF-A44BDF56F699}"/>
              </a:ext>
            </a:extLst>
          </p:cNvPr>
          <p:cNvSpPr txBox="1"/>
          <p:nvPr>
            <p:custDataLst>
              <p:tags r:id="rId1"/>
            </p:custDataLst>
          </p:nvPr>
        </p:nvSpPr>
        <p:spPr>
          <a:xfrm>
            <a:off x="3090386" y="36046"/>
            <a:ext cx="9067799" cy="95410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a:latin typeface="Franklin Gothic Medium" panose="020B0603020102020204" pitchFamily="34" charset="0"/>
              </a:rPr>
              <a:t>14.2: Children (#) in CP&amp;P out-of-home placement – kin and non-kin, in county, over time </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16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2"/>
            </p:custDataLst>
          </p:nvPr>
        </p:nvSpPr>
        <p:spPr>
          <a:xfrm>
            <a:off x="3090386" y="715331"/>
            <a:ext cx="6442208" cy="276999"/>
          </a:xfrm>
          <a:prstGeom prst="rect">
            <a:avLst/>
          </a:prstGeom>
          <a:noFill/>
        </p:spPr>
        <p:txBody>
          <a:bodyPr wrap="square" rtlCol="0">
            <a:spAutoFit/>
          </a:bodyPr>
          <a:lstStyle/>
          <a:p>
            <a:r>
              <a:rPr lang="en-US" sz="1200">
                <a:latin typeface="Franklin Gothic Medium" panose="020B0603020102020204" pitchFamily="34" charset="0"/>
              </a:rPr>
              <a:t>Source: Department of Children and Families, December 31, 2023</a:t>
            </a:r>
            <a:endParaRPr lang="en-US" sz="1200" dirty="0">
              <a:latin typeface="Franklin Gothic Medium" panose="020B0603020102020204" pitchFamily="34" charset="0"/>
            </a:endParaRPr>
          </a:p>
        </p:txBody>
      </p:sp>
      <p:sp>
        <p:nvSpPr>
          <p:cNvPr id="8" name="TextBox 7">
            <a:extLst>
              <a:ext uri="{FF2B5EF4-FFF2-40B4-BE49-F238E27FC236}">
                <a16:creationId xmlns:a16="http://schemas.microsoft.com/office/drawing/2014/main" id="{4E1F951F-B0A9-4BFE-BA2F-CF1174204657}"/>
              </a:ext>
            </a:extLst>
          </p:cNvPr>
          <p:cNvSpPr txBox="1"/>
          <p:nvPr>
            <p:custDataLst>
              <p:tags r:id="rId3"/>
            </p:custDataLst>
          </p:nvPr>
        </p:nvSpPr>
        <p:spPr>
          <a:xfrm>
            <a:off x="3107372" y="6019800"/>
            <a:ext cx="9084627" cy="838200"/>
          </a:xfrm>
          <a:prstGeom prst="rect">
            <a:avLst/>
          </a:prstGeom>
          <a:noFill/>
        </p:spPr>
        <p:txBody>
          <a:bodyPr wrap="square" rtlCol="0" anchor="ctr" anchorCtr="0">
            <a:noAutofit/>
          </a:bodyPr>
          <a:lstStyle/>
          <a:p>
            <a:r>
              <a:rPr lang="en-US" sz="1000">
                <a:latin typeface="Franklin Gothic Medium" panose="020B0603020102020204" pitchFamily="34" charset="0"/>
              </a:rPr>
              <a:t>Note: To protect the privacy of children and families represented in this report, when data is less than 10, values are not displayed in the chart.</a:t>
            </a:r>
          </a:p>
          <a:p>
            <a:r>
              <a:rPr lang="en-US" sz="1000">
                <a:latin typeface="Franklin Gothic Medium" panose="020B0603020102020204" pitchFamily="34" charset="0"/>
              </a:rPr>
              <a:t>Note: A kinship legal guardian is a relative or close family friend who is appointed by the court to raise a child when the parents are unable to do so.</a:t>
            </a:r>
            <a:br>
              <a:rPr lang="en-US" sz="1000">
                <a:latin typeface="Franklin Gothic Medium" panose="020B0603020102020204" pitchFamily="34" charset="0"/>
              </a:rPr>
            </a:br>
            <a:r>
              <a:rPr lang="en-US" sz="1000">
                <a:latin typeface="Franklin Gothic Medium" panose="020B0603020102020204" pitchFamily="34" charset="0"/>
              </a:rPr>
              <a:t>Note: Non-Kinship Placements include placements with non-kinship resource families, congregate care, and independent living. (Indicator to be included in the HSAC final report). Note that total county population size has not been accounted for in this indicator.</a:t>
            </a:r>
            <a:endParaRPr lang="en-US" sz="1000" dirty="0">
              <a:latin typeface="Franklin Gothic Book"/>
              <a:cs typeface="Calibri"/>
            </a:endParaRPr>
          </a:p>
        </p:txBody>
      </p:sp>
      <p:graphicFrame>
        <p:nvGraphicFramePr>
          <p:cNvPr id="5" name="Chart 4">
            <a:extLst>
              <a:ext uri="{FF2B5EF4-FFF2-40B4-BE49-F238E27FC236}">
                <a16:creationId xmlns:a16="http://schemas.microsoft.com/office/drawing/2014/main" id="{4F292997-B8FF-4EB4-BB5B-86B890275FEA}"/>
              </a:ext>
            </a:extLst>
          </p:cNvPr>
          <p:cNvGraphicFramePr/>
          <p:nvPr>
            <p:custDataLst>
              <p:tags r:id="rId4"/>
            </p:custDataLst>
            <p:extLst>
              <p:ext uri="{D42A27DB-BD31-4B8C-83A1-F6EECF244321}">
                <p14:modId xmlns:p14="http://schemas.microsoft.com/office/powerpoint/2010/main" val="3596513686"/>
              </p:ext>
            </p:extLst>
          </p:nvPr>
        </p:nvGraphicFramePr>
        <p:xfrm>
          <a:off x="3208972" y="990154"/>
          <a:ext cx="8830628" cy="5152516"/>
        </p:xfrm>
        <a:graphic>
          <a:graphicData uri="http://schemas.openxmlformats.org/drawingml/2006/chart">
            <c:chart xmlns:c="http://schemas.openxmlformats.org/drawingml/2006/chart" xmlns:r="http://schemas.openxmlformats.org/officeDocument/2006/relationships" r:id="rId8"/>
          </a:graphicData>
        </a:graphic>
      </p:graphicFrame>
      <p:sp>
        <p:nvSpPr>
          <p:cNvPr id="7" name="TextBox 6">
            <a:extLst>
              <a:ext uri="{FF2B5EF4-FFF2-40B4-BE49-F238E27FC236}">
                <a16:creationId xmlns:a16="http://schemas.microsoft.com/office/drawing/2014/main" id="{637C6209-88EE-456E-B8D9-14ED38F43877}"/>
              </a:ext>
            </a:extLst>
          </p:cNvPr>
          <p:cNvSpPr txBox="1"/>
          <p:nvPr>
            <p:custDataLst>
              <p:tags r:id="rId5"/>
            </p:custDataLst>
          </p:nvPr>
        </p:nvSpPr>
        <p:spPr>
          <a:xfrm>
            <a:off x="0" y="2560318"/>
            <a:ext cx="3124200" cy="1754326"/>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Caring for Kin or Foster Children</a:t>
            </a:r>
            <a:endParaRPr lang="en-US" sz="36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036734296"/>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
            <a:extLst>
              <a:ext uri="{FF2B5EF4-FFF2-40B4-BE49-F238E27FC236}">
                <a16:creationId xmlns:a16="http://schemas.microsoft.com/office/drawing/2014/main" id="{2CBA865F-FB5C-42A6-B459-D3BF0E7C9CCE}"/>
              </a:ext>
            </a:extLst>
          </p:cNvPr>
          <p:cNvSpPr txBox="1"/>
          <p:nvPr>
            <p:custDataLst>
              <p:tags r:id="rId1"/>
            </p:custDataLst>
          </p:nvPr>
        </p:nvSpPr>
        <p:spPr>
          <a:xfrm>
            <a:off x="3200400" y="152400"/>
            <a:ext cx="9372600" cy="40011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14.3: Grandparents (#) responsible for own grandchildren under 18 years</a:t>
            </a:r>
            <a:endParaRPr lang="en-US" sz="2000" spc="-50" dirty="0"/>
          </a:p>
        </p:txBody>
      </p:sp>
      <p:graphicFrame>
        <p:nvGraphicFramePr>
          <p:cNvPr id="13" name="Chart 12">
            <a:extLst>
              <a:ext uri="{FF2B5EF4-FFF2-40B4-BE49-F238E27FC236}">
                <a16:creationId xmlns:a16="http://schemas.microsoft.com/office/drawing/2014/main" id="{D3582146-253E-4F22-A2F5-BCBFD2EBF1F6}"/>
              </a:ext>
            </a:extLst>
          </p:cNvPr>
          <p:cNvGraphicFramePr/>
          <p:nvPr>
            <p:custDataLst>
              <p:tags r:id="rId2"/>
            </p:custDataLst>
            <p:extLst>
              <p:ext uri="{D42A27DB-BD31-4B8C-83A1-F6EECF244321}">
                <p14:modId xmlns:p14="http://schemas.microsoft.com/office/powerpoint/2010/main" val="1402977612"/>
              </p:ext>
            </p:extLst>
          </p:nvPr>
        </p:nvGraphicFramePr>
        <p:xfrm>
          <a:off x="3221754" y="740252"/>
          <a:ext cx="8991600" cy="5660547"/>
        </p:xfrm>
        <a:graphic>
          <a:graphicData uri="http://schemas.openxmlformats.org/drawingml/2006/chart">
            <c:chart xmlns:c="http://schemas.openxmlformats.org/drawingml/2006/chart" xmlns:r="http://schemas.openxmlformats.org/officeDocument/2006/relationships" r:id="rId8"/>
          </a:graphicData>
        </a:graphic>
      </p:graphicFrame>
      <p:sp>
        <p:nvSpPr>
          <p:cNvPr id="14" name="TextBox 6">
            <a:extLst>
              <a:ext uri="{FF2B5EF4-FFF2-40B4-BE49-F238E27FC236}">
                <a16:creationId xmlns:a16="http://schemas.microsoft.com/office/drawing/2014/main" id="{23C3F140-43C9-4DB8-91BF-A9DFD2C0E68A}"/>
              </a:ext>
            </a:extLst>
          </p:cNvPr>
          <p:cNvSpPr txBox="1"/>
          <p:nvPr>
            <p:custDataLst>
              <p:tags r:id="rId3"/>
            </p:custDataLst>
          </p:nvPr>
        </p:nvSpPr>
        <p:spPr>
          <a:xfrm>
            <a:off x="3221754" y="463254"/>
            <a:ext cx="6442208" cy="27699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a:latin typeface="Franklin Gothic Medium" panose="020B0603020102020204" pitchFamily="34" charset="0"/>
              </a:rPr>
              <a:t>Source: 5-yr American Community Survey, estimates 2023</a:t>
            </a:r>
            <a:endParaRPr lang="en-US" sz="1200" dirty="0">
              <a:latin typeface="Franklin Gothic Medium" panose="020B0603020102020204" pitchFamily="34" charset="0"/>
            </a:endParaRPr>
          </a:p>
        </p:txBody>
      </p:sp>
      <p:sp>
        <p:nvSpPr>
          <p:cNvPr id="6" name="TextBox 5">
            <a:extLst>
              <a:ext uri="{FF2B5EF4-FFF2-40B4-BE49-F238E27FC236}">
                <a16:creationId xmlns:a16="http://schemas.microsoft.com/office/drawing/2014/main" id="{ED8EE465-EBD6-47CE-9073-394306853D4F}"/>
              </a:ext>
            </a:extLst>
          </p:cNvPr>
          <p:cNvSpPr txBox="1"/>
          <p:nvPr>
            <p:custDataLst>
              <p:tags r:id="rId4"/>
            </p:custDataLst>
          </p:nvPr>
        </p:nvSpPr>
        <p:spPr>
          <a:xfrm>
            <a:off x="3276600" y="6569992"/>
            <a:ext cx="8534400" cy="246221"/>
          </a:xfrm>
          <a:prstGeom prst="rect">
            <a:avLst/>
          </a:prstGeom>
          <a:noFill/>
        </p:spPr>
        <p:txBody>
          <a:bodyPr wrap="square" rtlCol="0">
            <a:spAutoFit/>
          </a:bodyPr>
          <a:lstStyle/>
          <a:p>
            <a:r>
              <a:rPr lang="en-US" sz="1000">
                <a:latin typeface="Franklin Gothic Book" panose="020B0503020102020204" pitchFamily="34" charset="0"/>
              </a:rPr>
              <a:t>Note that total county population has not been accounted for in this indicator</a:t>
            </a:r>
            <a:endParaRPr lang="en-US" sz="1000" dirty="0">
              <a:latin typeface="Franklin Gothic Book" panose="020B0503020102020204" pitchFamily="34" charset="0"/>
            </a:endParaRPr>
          </a:p>
        </p:txBody>
      </p:sp>
      <p:sp>
        <p:nvSpPr>
          <p:cNvPr id="7" name="TextBox 6">
            <a:extLst>
              <a:ext uri="{FF2B5EF4-FFF2-40B4-BE49-F238E27FC236}">
                <a16:creationId xmlns:a16="http://schemas.microsoft.com/office/drawing/2014/main" id="{637C6209-88EE-456E-B8D9-14ED38F43877}"/>
              </a:ext>
            </a:extLst>
          </p:cNvPr>
          <p:cNvSpPr txBox="1"/>
          <p:nvPr>
            <p:custDataLst>
              <p:tags r:id="rId5"/>
            </p:custDataLst>
          </p:nvPr>
        </p:nvSpPr>
        <p:spPr>
          <a:xfrm>
            <a:off x="0" y="2560318"/>
            <a:ext cx="3124200" cy="1754326"/>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Caring for Kin or Foster Children</a:t>
            </a:r>
            <a:endParaRPr lang="en-US" sz="36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996056949"/>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75B0E80-599F-43BA-88E2-C71088FC466C}"/>
              </a:ext>
            </a:extLst>
          </p:cNvPr>
          <p:cNvSpPr/>
          <p:nvPr>
            <p:custDataLst>
              <p:tags r:id="rId1"/>
            </p:custDataLst>
          </p:nvPr>
        </p:nvSpPr>
        <p:spPr>
          <a:xfrm>
            <a:off x="3471384" y="644648"/>
            <a:ext cx="8305800" cy="5690419"/>
          </a:xfrm>
          <a:prstGeom prst="rect">
            <a:avLst/>
          </a:prstGeom>
        </p:spPr>
        <p:txBody>
          <a:bodyPr wrap="square">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marR="0" indent="-285750">
              <a:lnSpc>
                <a:spcPct val="107000"/>
              </a:lnSpc>
              <a:spcBef>
                <a:spcPts val="0"/>
              </a:spcBef>
              <a:spcAft>
                <a:spcPts val="800"/>
              </a:spcAft>
              <a:buFont typeface="Arial" panose="020B0604020202020204" pitchFamily="34" charset="0"/>
              <a:buChar char="•"/>
            </a:pPr>
            <a:endParaRPr lang="en-US" b="1" dirty="0">
              <a:latin typeface="Calibri" panose="020F0502020204030204" pitchFamily="34" charset="0"/>
              <a:ea typeface="Calibri" panose="020F0502020204030204" pitchFamily="34" charset="0"/>
              <a:cs typeface="Calibri" panose="020F0502020204030204" pitchFamily="34" charset="0"/>
            </a:endParaRPr>
          </a:p>
          <a:p>
            <a:pPr marL="285750" marR="0" indent="-285750">
              <a:lnSpc>
                <a:spcPct val="107000"/>
              </a:lnSpc>
              <a:spcBef>
                <a:spcPts val="0"/>
              </a:spcBef>
              <a:spcAft>
                <a:spcPts val="800"/>
              </a:spcAft>
              <a:buFont typeface="Arial" panose="020B0604020202020204" pitchFamily="34" charset="0"/>
              <a:buChar char="•"/>
            </a:pPr>
            <a:r>
              <a:rPr lang="en-US" b="1" dirty="0">
                <a:effectLst/>
                <a:latin typeface="Calibri" panose="020F0502020204030204" pitchFamily="34" charset="0"/>
                <a:ea typeface="Calibri" panose="020F0502020204030204" pitchFamily="34" charset="0"/>
                <a:cs typeface="Calibri" panose="020F0502020204030204" pitchFamily="34" charset="0"/>
              </a:rPr>
              <a:t>Jewish Family Service of Atlantic and Cape May Counties [Family Counseling]</a:t>
            </a:r>
          </a:p>
          <a:p>
            <a:pPr marL="285750" marR="0" indent="-285750">
              <a:lnSpc>
                <a:spcPct val="107000"/>
              </a:lnSpc>
              <a:spcBef>
                <a:spcPts val="0"/>
              </a:spcBef>
              <a:spcAft>
                <a:spcPts val="800"/>
              </a:spcAft>
              <a:buFont typeface="Arial" panose="020B0604020202020204" pitchFamily="34" charset="0"/>
              <a:buChar char="•"/>
            </a:pPr>
            <a:r>
              <a:rPr lang="en-US" b="1" dirty="0">
                <a:effectLst/>
                <a:latin typeface="Calibri" panose="020F0502020204030204" pitchFamily="34" charset="0"/>
                <a:ea typeface="Calibri" panose="020F0502020204030204" pitchFamily="34" charset="0"/>
                <a:cs typeface="Calibri" panose="020F0502020204030204" pitchFamily="34" charset="0"/>
              </a:rPr>
              <a:t>Center for Family Services [Teen Center/Kinship/Parenting Support]</a:t>
            </a:r>
          </a:p>
          <a:p>
            <a:pPr marL="285750" marR="0" indent="-285750">
              <a:lnSpc>
                <a:spcPct val="107000"/>
              </a:lnSpc>
              <a:spcBef>
                <a:spcPts val="0"/>
              </a:spcBef>
              <a:spcAft>
                <a:spcPts val="800"/>
              </a:spcAft>
              <a:buFont typeface="Arial" panose="020B0604020202020204" pitchFamily="34" charset="0"/>
              <a:buChar char="•"/>
            </a:pPr>
            <a:r>
              <a:rPr lang="en-US" b="1" dirty="0">
                <a:effectLst/>
                <a:latin typeface="Calibri" panose="020F0502020204030204" pitchFamily="34" charset="0"/>
                <a:ea typeface="Calibri" panose="020F0502020204030204" pitchFamily="34" charset="0"/>
                <a:cs typeface="Calibri" panose="020F0502020204030204" pitchFamily="34" charset="0"/>
              </a:rPr>
              <a:t>The Arc of Atlantic County [Developmental Disabilities]</a:t>
            </a:r>
          </a:p>
          <a:p>
            <a:pPr marL="285750" marR="0" indent="-285750">
              <a:lnSpc>
                <a:spcPct val="107000"/>
              </a:lnSpc>
              <a:spcBef>
                <a:spcPts val="0"/>
              </a:spcBef>
              <a:spcAft>
                <a:spcPts val="800"/>
              </a:spcAft>
              <a:buFont typeface="Arial" panose="020B0604020202020204" pitchFamily="34" charset="0"/>
              <a:buChar char="•"/>
            </a:pPr>
            <a:r>
              <a:rPr lang="en-US" b="1" dirty="0">
                <a:effectLst/>
                <a:latin typeface="Calibri" panose="020F0502020204030204" pitchFamily="34" charset="0"/>
                <a:ea typeface="Calibri" panose="020F0502020204030204" pitchFamily="34" charset="0"/>
                <a:cs typeface="Calibri" panose="020F0502020204030204" pitchFamily="34" charset="0"/>
              </a:rPr>
              <a:t>Intensive Family Support Services [Mental Health]</a:t>
            </a:r>
          </a:p>
          <a:p>
            <a:pPr marL="285750" marR="0" indent="-285750">
              <a:lnSpc>
                <a:spcPct val="107000"/>
              </a:lnSpc>
              <a:spcBef>
                <a:spcPts val="0"/>
              </a:spcBef>
              <a:spcAft>
                <a:spcPts val="800"/>
              </a:spcAft>
              <a:buFont typeface="Arial" panose="020B0604020202020204" pitchFamily="34" charset="0"/>
              <a:buChar char="•"/>
            </a:pPr>
            <a:r>
              <a:rPr lang="en-US" b="1" dirty="0">
                <a:effectLst/>
                <a:latin typeface="Calibri" panose="020F0502020204030204" pitchFamily="34" charset="0"/>
                <a:ea typeface="Calibri" panose="020F0502020204030204" pitchFamily="34" charset="0"/>
                <a:cs typeface="Calibri" panose="020F0502020204030204" pitchFamily="34" charset="0"/>
              </a:rPr>
              <a:t>Housing [48 Organizations that Provide Housing Assistance]</a:t>
            </a:r>
          </a:p>
          <a:p>
            <a:pPr marL="285750" marR="0" indent="-285750">
              <a:lnSpc>
                <a:spcPct val="107000"/>
              </a:lnSpc>
              <a:spcBef>
                <a:spcPts val="0"/>
              </a:spcBef>
              <a:spcAft>
                <a:spcPts val="800"/>
              </a:spcAft>
              <a:buFont typeface="Arial" panose="020B0604020202020204" pitchFamily="34" charset="0"/>
              <a:buChar char="•"/>
            </a:pPr>
            <a:r>
              <a:rPr lang="en-US" b="1" dirty="0">
                <a:effectLst/>
                <a:latin typeface="Calibri" panose="020F0502020204030204" pitchFamily="34" charset="0"/>
                <a:ea typeface="Calibri" panose="020F0502020204030204" pitchFamily="34" charset="0"/>
                <a:cs typeface="Calibri" panose="020F0502020204030204" pitchFamily="34" charset="0"/>
              </a:rPr>
              <a:t>United Way – Atlantic County/Cape May Office [Job, Health, Utilities, Housing]</a:t>
            </a:r>
          </a:p>
          <a:p>
            <a:pPr marL="285750" marR="0" indent="-285750">
              <a:lnSpc>
                <a:spcPct val="107000"/>
              </a:lnSpc>
              <a:spcBef>
                <a:spcPts val="0"/>
              </a:spcBef>
              <a:spcAft>
                <a:spcPts val="800"/>
              </a:spcAft>
              <a:buFont typeface="Arial" panose="020B0604020202020204" pitchFamily="34" charset="0"/>
              <a:buChar char="•"/>
            </a:pPr>
            <a:r>
              <a:rPr lang="en-US" b="1" dirty="0">
                <a:effectLst/>
                <a:latin typeface="Calibri" panose="020F0502020204030204" pitchFamily="34" charset="0"/>
                <a:ea typeface="Calibri" panose="020F0502020204030204" pitchFamily="34" charset="0"/>
                <a:cs typeface="Calibri" panose="020F0502020204030204" pitchFamily="34" charset="0"/>
              </a:rPr>
              <a:t>Family Success Centers (3) [Health, Job, Housing]</a:t>
            </a:r>
          </a:p>
          <a:p>
            <a:pPr marL="285750" marR="0" indent="-285750">
              <a:lnSpc>
                <a:spcPct val="107000"/>
              </a:lnSpc>
              <a:spcBef>
                <a:spcPts val="0"/>
              </a:spcBef>
              <a:spcAft>
                <a:spcPts val="800"/>
              </a:spcAft>
              <a:buFont typeface="Arial" panose="020B0604020202020204" pitchFamily="34" charset="0"/>
              <a:buChar char="•"/>
            </a:pPr>
            <a:r>
              <a:rPr lang="en-US" b="1" dirty="0">
                <a:effectLst/>
                <a:latin typeface="Calibri" panose="020F0502020204030204" pitchFamily="34" charset="0"/>
                <a:ea typeface="Calibri" panose="020F0502020204030204" pitchFamily="34" charset="0"/>
                <a:cs typeface="Calibri" panose="020F0502020204030204" pitchFamily="34" charset="0"/>
              </a:rPr>
              <a:t>New Day Family Success Center [Health, Job, Housing]</a:t>
            </a:r>
          </a:p>
          <a:p>
            <a:pPr marL="285750" marR="0" indent="-285750">
              <a:lnSpc>
                <a:spcPct val="107000"/>
              </a:lnSpc>
              <a:spcBef>
                <a:spcPts val="0"/>
              </a:spcBef>
              <a:spcAft>
                <a:spcPts val="800"/>
              </a:spcAft>
              <a:buFont typeface="Arial" panose="020B0604020202020204" pitchFamily="34" charset="0"/>
              <a:buChar char="•"/>
            </a:pPr>
            <a:r>
              <a:rPr lang="en-US" b="1" dirty="0">
                <a:effectLst/>
                <a:latin typeface="Calibri" panose="020F0502020204030204" pitchFamily="34" charset="0"/>
                <a:ea typeface="Calibri" panose="020F0502020204030204" pitchFamily="34" charset="0"/>
                <a:cs typeface="Calibri" panose="020F0502020204030204" pitchFamily="34" charset="0"/>
              </a:rPr>
              <a:t>Solutions to End Poverty Soon (STEPS) [Housing, Utilities]</a:t>
            </a:r>
          </a:p>
          <a:p>
            <a:pPr marL="285750" marR="0" indent="-285750">
              <a:lnSpc>
                <a:spcPct val="107000"/>
              </a:lnSpc>
              <a:spcBef>
                <a:spcPts val="0"/>
              </a:spcBef>
              <a:spcAft>
                <a:spcPts val="800"/>
              </a:spcAft>
              <a:buFont typeface="Arial" panose="020B0604020202020204" pitchFamily="34" charset="0"/>
              <a:buChar char="•"/>
            </a:pPr>
            <a:r>
              <a:rPr lang="en-US" b="1" dirty="0">
                <a:effectLst/>
                <a:latin typeface="Calibri" panose="020F0502020204030204" pitchFamily="34" charset="0"/>
                <a:ea typeface="Calibri" panose="020F0502020204030204" pitchFamily="34" charset="0"/>
                <a:cs typeface="Calibri" panose="020F0502020204030204" pitchFamily="34" charset="0"/>
              </a:rPr>
              <a:t>Family Success Centers located throughout Atlantic County</a:t>
            </a:r>
          </a:p>
          <a:p>
            <a:endParaRPr lang="en-US" spc="-20" dirty="0"/>
          </a:p>
        </p:txBody>
      </p:sp>
      <p:sp>
        <p:nvSpPr>
          <p:cNvPr id="4" name="TextBox 3">
            <a:extLst>
              <a:ext uri="{FF2B5EF4-FFF2-40B4-BE49-F238E27FC236}">
                <a16:creationId xmlns:a16="http://schemas.microsoft.com/office/drawing/2014/main" id="{F2F1A772-2FD6-4D6F-8AFF-A44BDF56F699}"/>
              </a:ext>
            </a:extLst>
          </p:cNvPr>
          <p:cNvSpPr txBox="1"/>
          <p:nvPr>
            <p:custDataLst>
              <p:tags r:id="rId2"/>
            </p:custDataLst>
          </p:nvPr>
        </p:nvSpPr>
        <p:spPr>
          <a:xfrm>
            <a:off x="3090385" y="43911"/>
            <a:ext cx="9067799"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a:latin typeface="Franklin Gothic Medium" panose="020B0603020102020204" pitchFamily="34" charset="0"/>
              </a:rPr>
              <a:t>14.4: Support for Families including Kinship</a:t>
            </a:r>
            <a:endParaRPr lang="en-US" sz="1600" spc="-50" dirty="0"/>
          </a:p>
        </p:txBody>
      </p:sp>
      <p:sp>
        <p:nvSpPr>
          <p:cNvPr id="5" name="TextBox 4">
            <a:extLst>
              <a:ext uri="{FF2B5EF4-FFF2-40B4-BE49-F238E27FC236}">
                <a16:creationId xmlns:a16="http://schemas.microsoft.com/office/drawing/2014/main" id="{4B6DB604-6639-4C3A-A85B-0C6AC6704512}"/>
              </a:ext>
            </a:extLst>
          </p:cNvPr>
          <p:cNvSpPr txBox="1"/>
          <p:nvPr>
            <p:custDataLst>
              <p:tags r:id="rId3"/>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latin typeface="Franklin Gothic Medium" panose="020B0603020102020204" pitchFamily="34" charset="0"/>
              </a:rPr>
              <a:t>Source: www.capeatlanticresourcenet.org</a:t>
            </a:r>
          </a:p>
        </p:txBody>
      </p:sp>
      <p:sp>
        <p:nvSpPr>
          <p:cNvPr id="6" name="TextBox 5">
            <a:extLst>
              <a:ext uri="{FF2B5EF4-FFF2-40B4-BE49-F238E27FC236}">
                <a16:creationId xmlns:a16="http://schemas.microsoft.com/office/drawing/2014/main" id="{637C6209-88EE-456E-B8D9-14ED38F43877}"/>
              </a:ext>
            </a:extLst>
          </p:cNvPr>
          <p:cNvSpPr txBox="1"/>
          <p:nvPr>
            <p:custDataLst>
              <p:tags r:id="rId4"/>
            </p:custDataLst>
          </p:nvPr>
        </p:nvSpPr>
        <p:spPr>
          <a:xfrm>
            <a:off x="0" y="2560318"/>
            <a:ext cx="3124200" cy="1754326"/>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Caring for Kin or Foster Children</a:t>
            </a:r>
            <a:endParaRPr lang="en-US" sz="36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1975793922"/>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655138147"/>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4DC19D5-FCD1-54D9-52EA-F09B537F97C9}"/>
              </a:ext>
            </a:extLst>
          </p:cNvPr>
          <p:cNvSpPr txBox="1"/>
          <p:nvPr>
            <p:custDataLst>
              <p:tags r:id="rId1"/>
            </p:custDataLst>
          </p:nvPr>
        </p:nvSpPr>
        <p:spPr>
          <a:xfrm>
            <a:off x="3124200" y="-13855"/>
            <a:ext cx="9372600" cy="70788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15.1: Percentage of 3rd Graders Meeting or Exceeding Expectations on New Jersey Student Learning Assessments, English Language Arts (by county)</a:t>
            </a:r>
            <a:endParaRPr lang="en-US" sz="2000" spc="-50" dirty="0"/>
          </a:p>
        </p:txBody>
      </p:sp>
      <p:sp>
        <p:nvSpPr>
          <p:cNvPr id="6" name="TextBox 5">
            <a:extLst>
              <a:ext uri="{FF2B5EF4-FFF2-40B4-BE49-F238E27FC236}">
                <a16:creationId xmlns:a16="http://schemas.microsoft.com/office/drawing/2014/main" id="{C24D94D3-AAAA-B4E4-23E0-7D31E66E4590}"/>
              </a:ext>
            </a:extLst>
          </p:cNvPr>
          <p:cNvSpPr txBox="1"/>
          <p:nvPr>
            <p:custDataLst>
              <p:tags r:id="rId2"/>
            </p:custDataLst>
          </p:nvPr>
        </p:nvSpPr>
        <p:spPr>
          <a:xfrm>
            <a:off x="3124200" y="69403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Department of Education via ACNJ Kids Count Data Dashboard, 2021-2022 and 2022-2023</a:t>
            </a:r>
            <a:endParaRPr lang="en-US" sz="1200" dirty="0"/>
          </a:p>
        </p:txBody>
      </p:sp>
      <p:graphicFrame>
        <p:nvGraphicFramePr>
          <p:cNvPr id="7" name="Chart 6">
            <a:extLst>
              <a:ext uri="{FF2B5EF4-FFF2-40B4-BE49-F238E27FC236}">
                <a16:creationId xmlns:a16="http://schemas.microsoft.com/office/drawing/2014/main" id="{73791B9A-AFFE-E9F5-33D9-8CF3B0371748}"/>
              </a:ext>
            </a:extLst>
          </p:cNvPr>
          <p:cNvGraphicFramePr/>
          <p:nvPr>
            <p:custDataLst>
              <p:tags r:id="rId3"/>
            </p:custDataLst>
            <p:extLst>
              <p:ext uri="{D42A27DB-BD31-4B8C-83A1-F6EECF244321}">
                <p14:modId xmlns:p14="http://schemas.microsoft.com/office/powerpoint/2010/main" val="2742127179"/>
              </p:ext>
            </p:extLst>
          </p:nvPr>
        </p:nvGraphicFramePr>
        <p:xfrm>
          <a:off x="3336312" y="984885"/>
          <a:ext cx="8948376" cy="6172349"/>
        </p:xfrm>
        <a:graphic>
          <a:graphicData uri="http://schemas.openxmlformats.org/drawingml/2006/chart">
            <c:chart xmlns:c="http://schemas.openxmlformats.org/drawingml/2006/chart" xmlns:r="http://schemas.openxmlformats.org/officeDocument/2006/relationships" r:id="rId7"/>
          </a:graphicData>
        </a:graphic>
      </p:graphicFrame>
      <p:sp>
        <p:nvSpPr>
          <p:cNvPr id="8" name="TextBox 7">
            <a:extLst>
              <a:ext uri="{FF2B5EF4-FFF2-40B4-BE49-F238E27FC236}">
                <a16:creationId xmlns:a16="http://schemas.microsoft.com/office/drawing/2014/main" id="{34889E98-AE66-3F16-2C11-C687611C20E2}"/>
              </a:ext>
            </a:extLst>
          </p:cNvPr>
          <p:cNvSpPr txBox="1"/>
          <p:nvPr>
            <p:custDataLst>
              <p:tags r:id="rId4"/>
            </p:custDataLst>
          </p:nvPr>
        </p:nvSpPr>
        <p:spPr>
          <a:xfrm>
            <a:off x="0" y="2560318"/>
            <a:ext cx="3124200" cy="646331"/>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Education</a:t>
            </a:r>
            <a:endParaRPr lang="en-US" sz="36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1280852497"/>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2A4439D-CDBB-C068-3D2B-8804E61361A1}"/>
              </a:ext>
            </a:extLst>
          </p:cNvPr>
          <p:cNvSpPr txBox="1"/>
          <p:nvPr>
            <p:custDataLst>
              <p:tags r:id="rId1"/>
            </p:custDataLst>
          </p:nvPr>
        </p:nvSpPr>
        <p:spPr>
          <a:xfrm>
            <a:off x="3124200" y="0"/>
            <a:ext cx="9372600" cy="70788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15.2: Percentage of 3rd Graders Meeting or Exceeding Expectations on New Jersey Student Learning Assessments, Mathematics (by county)</a:t>
            </a:r>
            <a:endParaRPr lang="en-US" sz="2000" spc="-50" dirty="0"/>
          </a:p>
        </p:txBody>
      </p:sp>
      <p:sp>
        <p:nvSpPr>
          <p:cNvPr id="6" name="TextBox 5">
            <a:extLst>
              <a:ext uri="{FF2B5EF4-FFF2-40B4-BE49-F238E27FC236}">
                <a16:creationId xmlns:a16="http://schemas.microsoft.com/office/drawing/2014/main" id="{14011372-DFE4-C4C1-69B0-BDE486468D76}"/>
              </a:ext>
            </a:extLst>
          </p:cNvPr>
          <p:cNvSpPr txBox="1"/>
          <p:nvPr>
            <p:custDataLst>
              <p:tags r:id="rId2"/>
            </p:custDataLst>
          </p:nvPr>
        </p:nvSpPr>
        <p:spPr>
          <a:xfrm>
            <a:off x="3124200" y="707886"/>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Department of Education via ACNJ Kids Count Data Dashboard, 2021-2022 and 2022-2023</a:t>
            </a:r>
            <a:endParaRPr lang="en-US" sz="1200" dirty="0"/>
          </a:p>
        </p:txBody>
      </p:sp>
      <p:graphicFrame>
        <p:nvGraphicFramePr>
          <p:cNvPr id="7" name="Chart 6">
            <a:extLst>
              <a:ext uri="{FF2B5EF4-FFF2-40B4-BE49-F238E27FC236}">
                <a16:creationId xmlns:a16="http://schemas.microsoft.com/office/drawing/2014/main" id="{4C5837C7-6F27-1AD5-0D4D-0ED2C3B0F9C9}"/>
              </a:ext>
            </a:extLst>
          </p:cNvPr>
          <p:cNvGraphicFramePr/>
          <p:nvPr>
            <p:custDataLst>
              <p:tags r:id="rId3"/>
            </p:custDataLst>
            <p:extLst>
              <p:ext uri="{D42A27DB-BD31-4B8C-83A1-F6EECF244321}">
                <p14:modId xmlns:p14="http://schemas.microsoft.com/office/powerpoint/2010/main" val="2210000234"/>
              </p:ext>
            </p:extLst>
          </p:nvPr>
        </p:nvGraphicFramePr>
        <p:xfrm>
          <a:off x="3336312" y="984885"/>
          <a:ext cx="8948376" cy="6172349"/>
        </p:xfrm>
        <a:graphic>
          <a:graphicData uri="http://schemas.openxmlformats.org/drawingml/2006/chart">
            <c:chart xmlns:c="http://schemas.openxmlformats.org/drawingml/2006/chart" xmlns:r="http://schemas.openxmlformats.org/officeDocument/2006/relationships" r:id="rId7"/>
          </a:graphicData>
        </a:graphic>
      </p:graphicFrame>
      <p:sp>
        <p:nvSpPr>
          <p:cNvPr id="8" name="TextBox 7">
            <a:extLst>
              <a:ext uri="{FF2B5EF4-FFF2-40B4-BE49-F238E27FC236}">
                <a16:creationId xmlns:a16="http://schemas.microsoft.com/office/drawing/2014/main" id="{3CC3DBFD-AE91-81FD-1A0B-4524980915BD}"/>
              </a:ext>
            </a:extLst>
          </p:cNvPr>
          <p:cNvSpPr txBox="1"/>
          <p:nvPr>
            <p:custDataLst>
              <p:tags r:id="rId4"/>
            </p:custDataLst>
          </p:nvPr>
        </p:nvSpPr>
        <p:spPr>
          <a:xfrm>
            <a:off x="0" y="2560318"/>
            <a:ext cx="3124200" cy="646331"/>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Education</a:t>
            </a:r>
            <a:endParaRPr lang="en-US" sz="36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282858276"/>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2EB431E-F4C2-0322-AB17-196660C1A8D4}"/>
              </a:ext>
            </a:extLst>
          </p:cNvPr>
          <p:cNvSpPr txBox="1"/>
          <p:nvPr>
            <p:custDataLst>
              <p:tags r:id="rId1"/>
            </p:custDataLst>
          </p:nvPr>
        </p:nvSpPr>
        <p:spPr>
          <a:xfrm>
            <a:off x="3048000" y="0"/>
            <a:ext cx="9372600" cy="40011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15.3: State Funded Preschool </a:t>
            </a:r>
            <a:r>
              <a:rPr lang="en-US" sz="2000" spc="-50"/>
              <a:t>Enrollment %-</a:t>
            </a:r>
            <a:r>
              <a:rPr lang="en-US" sz="2000" spc="-50" dirty="0"/>
              <a:t>change (by county)</a:t>
            </a:r>
          </a:p>
        </p:txBody>
      </p:sp>
      <p:sp>
        <p:nvSpPr>
          <p:cNvPr id="3" name="TextBox 2">
            <a:extLst>
              <a:ext uri="{FF2B5EF4-FFF2-40B4-BE49-F238E27FC236}">
                <a16:creationId xmlns:a16="http://schemas.microsoft.com/office/drawing/2014/main" id="{128442D4-129F-6791-634A-D195197DC9BC}"/>
              </a:ext>
            </a:extLst>
          </p:cNvPr>
          <p:cNvSpPr txBox="1"/>
          <p:nvPr>
            <p:custDataLst>
              <p:tags r:id="rId2"/>
            </p:custDataLst>
          </p:nvPr>
        </p:nvSpPr>
        <p:spPr>
          <a:xfrm>
            <a:off x="3200400" y="40011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Department of Education via ACNJ Kids Count Data Dashboard, 2021-2022 and 2022-2023</a:t>
            </a:r>
            <a:endParaRPr lang="en-US" sz="1200" dirty="0"/>
          </a:p>
        </p:txBody>
      </p:sp>
      <p:sp>
        <p:nvSpPr>
          <p:cNvPr id="6" name="TextBox 5">
            <a:extLst>
              <a:ext uri="{FF2B5EF4-FFF2-40B4-BE49-F238E27FC236}">
                <a16:creationId xmlns:a16="http://schemas.microsoft.com/office/drawing/2014/main" id="{86DB0BBB-10F7-C1FE-DB8E-D744D0BB22F1}"/>
              </a:ext>
            </a:extLst>
          </p:cNvPr>
          <p:cNvSpPr txBox="1"/>
          <p:nvPr>
            <p:custDataLst>
              <p:tags r:id="rId3"/>
            </p:custDataLst>
          </p:nvPr>
        </p:nvSpPr>
        <p:spPr>
          <a:xfrm>
            <a:off x="0" y="2560318"/>
            <a:ext cx="3124200" cy="646331"/>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Education</a:t>
            </a:r>
            <a:endParaRPr lang="en-US" sz="36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4E66EB24-1C88-2A70-F0D9-D513C77FB35B}"/>
              </a:ext>
            </a:extLst>
          </p:cNvPr>
          <p:cNvGraphicFramePr/>
          <p:nvPr>
            <p:custDataLst>
              <p:tags r:id="rId4"/>
            </p:custDataLst>
            <p:extLst>
              <p:ext uri="{D42A27DB-BD31-4B8C-83A1-F6EECF244321}">
                <p14:modId xmlns:p14="http://schemas.microsoft.com/office/powerpoint/2010/main" val="2277845858"/>
              </p:ext>
            </p:extLst>
          </p:nvPr>
        </p:nvGraphicFramePr>
        <p:xfrm>
          <a:off x="3164074" y="914400"/>
          <a:ext cx="5446526" cy="5943600"/>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2817228957"/>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116847500"/>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2F1A772-2FD6-4D6F-8AFF-A44BDF56F699}"/>
              </a:ext>
            </a:extLst>
          </p:cNvPr>
          <p:cNvSpPr txBox="1"/>
          <p:nvPr>
            <p:custDataLst>
              <p:tags r:id="rId1"/>
            </p:custDataLst>
          </p:nvPr>
        </p:nvSpPr>
        <p:spPr>
          <a:xfrm>
            <a:off x="3090386" y="36046"/>
            <a:ext cx="9067799"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a:latin typeface="Franklin Gothic Medium" panose="020B0603020102020204" pitchFamily="34" charset="0"/>
              </a:rPr>
              <a:t>16.1: Pro Bono Legal/Advocacy Services</a:t>
            </a:r>
            <a:endParaRPr lang="en-US" sz="1600" spc="-50" dirty="0"/>
          </a:p>
        </p:txBody>
      </p:sp>
      <p:sp>
        <p:nvSpPr>
          <p:cNvPr id="3" name="Rectangle 2">
            <a:extLst>
              <a:ext uri="{FF2B5EF4-FFF2-40B4-BE49-F238E27FC236}">
                <a16:creationId xmlns:a16="http://schemas.microsoft.com/office/drawing/2014/main" id="{C4C8D5A1-FD7A-47F2-82EE-68F312D0283E}"/>
              </a:ext>
            </a:extLst>
          </p:cNvPr>
          <p:cNvSpPr/>
          <p:nvPr>
            <p:custDataLst>
              <p:tags r:id="rId2"/>
            </p:custDataLst>
          </p:nvPr>
        </p:nvSpPr>
        <p:spPr>
          <a:xfrm>
            <a:off x="2822171" y="543966"/>
            <a:ext cx="8430226" cy="6314034"/>
          </a:xfrm>
          <a:prstGeom prst="rect">
            <a:avLst/>
          </a:prstGeom>
        </p:spPr>
        <p:txBody>
          <a:bodyPr wrap="square" numCol="2">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indent="457200">
              <a:spcBef>
                <a:spcPts val="0"/>
              </a:spcBef>
              <a:spcAft>
                <a:spcPts val="800"/>
              </a:spcAft>
            </a:pPr>
            <a:r>
              <a:rPr lang="en-US" sz="1300" b="1"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rPr>
              <a:t>General</a:t>
            </a:r>
          </a:p>
          <a:p>
            <a:pPr marL="0" marR="0" indent="457200">
              <a:spcBef>
                <a:spcPts val="0"/>
              </a:spcBef>
              <a:spcAft>
                <a:spcPts val="800"/>
              </a:spcAft>
            </a:pPr>
            <a:r>
              <a:rPr lang="en-US" sz="1300" b="1"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rPr>
              <a:t>  	</a:t>
            </a:r>
            <a:r>
              <a:rPr lang="en-US" sz="1300" b="1" dirty="0">
                <a:effectLst/>
                <a:latin typeface="Calibri" panose="020F0502020204030204" pitchFamily="34" charset="0"/>
                <a:ea typeface="Calibri" panose="020F0502020204030204" pitchFamily="34" charset="0"/>
                <a:cs typeface="Times New Roman" panose="02020603050405020304" pitchFamily="18" charset="0"/>
              </a:rPr>
              <a:t>South Jersey Legal Services</a:t>
            </a:r>
          </a:p>
          <a:p>
            <a:pPr marL="0" marR="0" indent="457200">
              <a:spcBef>
                <a:spcPts val="0"/>
              </a:spcBef>
              <a:spcAft>
                <a:spcPts val="800"/>
              </a:spcAft>
            </a:pPr>
            <a:r>
              <a:rPr lang="en-US" sz="1300" b="1" dirty="0">
                <a:effectLst/>
                <a:latin typeface="Calibri" panose="020F0502020204030204" pitchFamily="34" charset="0"/>
                <a:ea typeface="Calibri" panose="020F0502020204030204" pitchFamily="34" charset="0"/>
                <a:cs typeface="Times New Roman" panose="02020603050405020304" pitchFamily="18" charset="0"/>
              </a:rPr>
              <a:t>  	Legal Services of NJ</a:t>
            </a:r>
          </a:p>
          <a:p>
            <a:pPr marL="0" marR="0" indent="457200">
              <a:spcBef>
                <a:spcPts val="0"/>
              </a:spcBef>
              <a:spcAft>
                <a:spcPts val="800"/>
              </a:spcAft>
            </a:pPr>
            <a:r>
              <a:rPr lang="en-US" sz="1300" b="1" dirty="0">
                <a:effectLst/>
                <a:latin typeface="Calibri" panose="020F0502020204030204" pitchFamily="34" charset="0"/>
                <a:ea typeface="Calibri" panose="020F0502020204030204" pitchFamily="34" charset="0"/>
                <a:cs typeface="Times New Roman" panose="02020603050405020304" pitchFamily="18" charset="0"/>
              </a:rPr>
              <a:t>	Volunteer Lawyers for Justice</a:t>
            </a:r>
          </a:p>
          <a:p>
            <a:pPr marL="0" marR="0" indent="457200">
              <a:spcBef>
                <a:spcPts val="0"/>
              </a:spcBef>
              <a:spcAft>
                <a:spcPts val="800"/>
              </a:spcAft>
            </a:pPr>
            <a:r>
              <a:rPr lang="en-US" sz="1300" b="1" dirty="0">
                <a:latin typeface="Calibri" panose="020F0502020204030204" pitchFamily="34" charset="0"/>
                <a:ea typeface="Calibri" panose="020F0502020204030204" pitchFamily="34" charset="0"/>
                <a:cs typeface="Times New Roman" panose="02020603050405020304" pitchFamily="18" charset="0"/>
              </a:rPr>
              <a:t>	ACLU of New Jersey</a:t>
            </a:r>
            <a:endParaRPr lang="en-US" sz="1300" b="1"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457200">
              <a:spcBef>
                <a:spcPts val="0"/>
              </a:spcBef>
              <a:spcAft>
                <a:spcPts val="800"/>
              </a:spcAft>
            </a:pPr>
            <a:r>
              <a:rPr lang="en-US" sz="1300" b="1"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rPr>
              <a:t>Immigration</a:t>
            </a:r>
          </a:p>
          <a:p>
            <a:pPr marL="0" marR="0" indent="457200">
              <a:spcBef>
                <a:spcPts val="0"/>
              </a:spcBef>
              <a:spcAft>
                <a:spcPts val="800"/>
              </a:spcAft>
            </a:pPr>
            <a:r>
              <a:rPr lang="en-US" sz="1300" b="1"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rPr>
              <a:t>  	</a:t>
            </a:r>
            <a:r>
              <a:rPr lang="en-US" sz="1300" b="1" dirty="0">
                <a:effectLst/>
                <a:latin typeface="Calibri" panose="020F0502020204030204" pitchFamily="34" charset="0"/>
                <a:ea typeface="Calibri" panose="020F0502020204030204" pitchFamily="34" charset="0"/>
                <a:cs typeface="Times New Roman" panose="02020603050405020304" pitchFamily="18" charset="0"/>
              </a:rPr>
              <a:t>AFSC Immigrant Rights Program</a:t>
            </a:r>
          </a:p>
          <a:p>
            <a:pPr marL="0" marR="0" indent="457200">
              <a:spcBef>
                <a:spcPts val="0"/>
              </a:spcBef>
              <a:spcAft>
                <a:spcPts val="800"/>
              </a:spcAft>
            </a:pPr>
            <a:r>
              <a:rPr lang="en-US" sz="1300" b="1"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rPr>
              <a:t>Disability</a:t>
            </a:r>
          </a:p>
          <a:p>
            <a:pPr marL="0" marR="0" indent="457200">
              <a:spcBef>
                <a:spcPts val="0"/>
              </a:spcBef>
              <a:spcAft>
                <a:spcPts val="800"/>
              </a:spcAft>
            </a:pPr>
            <a:r>
              <a:rPr lang="en-US" sz="1300" b="1" dirty="0">
                <a:solidFill>
                  <a:srgbClr val="C00000"/>
                </a:solidFill>
                <a:latin typeface="Calibri" panose="020F0502020204030204" pitchFamily="34" charset="0"/>
                <a:ea typeface="Calibri" panose="020F0502020204030204" pitchFamily="34" charset="0"/>
                <a:cs typeface="Times New Roman" panose="02020603050405020304" pitchFamily="18" charset="0"/>
              </a:rPr>
              <a:t>	</a:t>
            </a:r>
            <a:r>
              <a:rPr lang="en-US" sz="1300" b="1" dirty="0">
                <a:latin typeface="Calibri" panose="020F0502020204030204" pitchFamily="34" charset="0"/>
                <a:ea typeface="Calibri" panose="020F0502020204030204" pitchFamily="34" charset="0"/>
                <a:cs typeface="Times New Roman" panose="02020603050405020304" pitchFamily="18" charset="0"/>
              </a:rPr>
              <a:t>Community Health Law Project</a:t>
            </a:r>
            <a:endParaRPr lang="en-US" sz="1300" b="1"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457200">
              <a:spcBef>
                <a:spcPts val="0"/>
              </a:spcBef>
              <a:spcAft>
                <a:spcPts val="800"/>
              </a:spcAft>
            </a:pPr>
            <a:r>
              <a:rPr lang="en-US" sz="1300" b="1" dirty="0">
                <a:effectLst/>
                <a:latin typeface="Calibri" panose="020F0502020204030204" pitchFamily="34" charset="0"/>
                <a:ea typeface="Calibri" panose="020F0502020204030204" pitchFamily="34" charset="0"/>
                <a:cs typeface="Times New Roman" panose="02020603050405020304" pitchFamily="18" charset="0"/>
              </a:rPr>
              <a:t>  	Disability Rights NJ</a:t>
            </a:r>
          </a:p>
          <a:p>
            <a:pPr marL="0" marR="0" indent="457200">
              <a:spcBef>
                <a:spcPts val="0"/>
              </a:spcBef>
              <a:spcAft>
                <a:spcPts val="800"/>
              </a:spcAft>
            </a:pPr>
            <a:r>
              <a:rPr lang="en-US" sz="1300" b="1"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rPr>
              <a:t>Intimate Partner Violence</a:t>
            </a:r>
          </a:p>
          <a:p>
            <a:pPr marL="0" marR="0" indent="457200">
              <a:spcBef>
                <a:spcPts val="0"/>
              </a:spcBef>
              <a:spcAft>
                <a:spcPts val="800"/>
              </a:spcAft>
            </a:pPr>
            <a:r>
              <a:rPr lang="en-US" sz="1300" b="1"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rPr>
              <a:t>  	</a:t>
            </a:r>
            <a:r>
              <a:rPr lang="en-US" sz="1300" b="1" dirty="0">
                <a:effectLst/>
                <a:latin typeface="Calibri" panose="020F0502020204030204" pitchFamily="34" charset="0"/>
                <a:ea typeface="Calibri" panose="020F0502020204030204" pitchFamily="34" charset="0"/>
                <a:cs typeface="Times New Roman" panose="02020603050405020304" pitchFamily="18" charset="0"/>
              </a:rPr>
              <a:t>Manavi</a:t>
            </a:r>
          </a:p>
          <a:p>
            <a:pPr marL="0" marR="0" indent="457200">
              <a:spcBef>
                <a:spcPts val="0"/>
              </a:spcBef>
              <a:spcAft>
                <a:spcPts val="800"/>
              </a:spcAft>
            </a:pPr>
            <a:r>
              <a:rPr lang="en-US" sz="1300" b="1"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rPr>
              <a:t>Military</a:t>
            </a:r>
          </a:p>
          <a:p>
            <a:pPr marL="0" marR="0" indent="457200">
              <a:spcBef>
                <a:spcPts val="0"/>
              </a:spcBef>
              <a:spcAft>
                <a:spcPts val="800"/>
              </a:spcAft>
            </a:pPr>
            <a:r>
              <a:rPr lang="en-US" sz="1300" b="1"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rPr>
              <a:t>  	</a:t>
            </a:r>
            <a:r>
              <a:rPr lang="en-US" sz="1300" b="1" dirty="0">
                <a:effectLst/>
                <a:latin typeface="Calibri" panose="020F0502020204030204" pitchFamily="34" charset="0"/>
                <a:ea typeface="Calibri" panose="020F0502020204030204" pitchFamily="34" charset="0"/>
                <a:cs typeface="Times New Roman" panose="02020603050405020304" pitchFamily="18" charset="0"/>
              </a:rPr>
              <a:t>Military Legal Assistance Program</a:t>
            </a:r>
          </a:p>
          <a:p>
            <a:pPr marL="0" marR="0" indent="457200">
              <a:spcBef>
                <a:spcPts val="0"/>
              </a:spcBef>
              <a:spcAft>
                <a:spcPts val="800"/>
              </a:spcAft>
            </a:pPr>
            <a:r>
              <a:rPr lang="en-US" sz="1300" b="1"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rPr>
              <a:t>LGBTQ</a:t>
            </a:r>
          </a:p>
          <a:p>
            <a:pPr marL="0" marR="0" indent="457200">
              <a:spcBef>
                <a:spcPts val="0"/>
              </a:spcBef>
              <a:spcAft>
                <a:spcPts val="800"/>
              </a:spcAft>
            </a:pPr>
            <a:r>
              <a:rPr lang="en-US" sz="1300" b="1"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rPr>
              <a:t>  	</a:t>
            </a:r>
            <a:r>
              <a:rPr lang="en-US" sz="1300" b="1" dirty="0">
                <a:effectLst/>
                <a:latin typeface="Calibri" panose="020F0502020204030204" pitchFamily="34" charset="0"/>
                <a:ea typeface="Calibri" panose="020F0502020204030204" pitchFamily="34" charset="0"/>
                <a:cs typeface="Times New Roman" panose="02020603050405020304" pitchFamily="18" charset="0"/>
              </a:rPr>
              <a:t>LGBT Bar Association of Greater NY</a:t>
            </a:r>
          </a:p>
          <a:p>
            <a:pPr marL="0" marR="0" indent="457200">
              <a:spcBef>
                <a:spcPts val="0"/>
              </a:spcBef>
              <a:spcAft>
                <a:spcPts val="800"/>
              </a:spcAft>
            </a:pPr>
            <a:r>
              <a:rPr lang="en-US" sz="1300" b="1"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rPr>
              <a:t>Children</a:t>
            </a:r>
          </a:p>
          <a:p>
            <a:pPr marL="0" marR="0" indent="457200">
              <a:spcBef>
                <a:spcPts val="0"/>
              </a:spcBef>
              <a:spcAft>
                <a:spcPts val="800"/>
              </a:spcAft>
            </a:pPr>
            <a:r>
              <a:rPr lang="en-US" sz="1300" b="1" dirty="0">
                <a:solidFill>
                  <a:srgbClr val="C00000"/>
                </a:solidFill>
                <a:effectLst/>
                <a:latin typeface="Calibri" panose="020F0502020204030204" pitchFamily="34" charset="0"/>
                <a:ea typeface="Calibri" panose="020F0502020204030204" pitchFamily="34" charset="0"/>
                <a:cs typeface="Times New Roman" panose="02020603050405020304" pitchFamily="18" charset="0"/>
              </a:rPr>
              <a:t>  	</a:t>
            </a:r>
            <a:r>
              <a:rPr lang="en-US" sz="1300" b="1" dirty="0">
                <a:effectLst/>
                <a:latin typeface="Calibri" panose="020F0502020204030204" pitchFamily="34" charset="0"/>
                <a:ea typeface="Calibri" panose="020F0502020204030204" pitchFamily="34" charset="0"/>
                <a:cs typeface="Times New Roman" panose="02020603050405020304" pitchFamily="18" charset="0"/>
              </a:rPr>
              <a:t>Unchained at Last [Child Marriage]</a:t>
            </a:r>
            <a:endParaRPr lang="en-US" sz="1300" dirty="0">
              <a:latin typeface="Franklin Gothic Medium" panose="020B0603020102020204" pitchFamily="34" charset="0"/>
            </a:endParaRPr>
          </a:p>
        </p:txBody>
      </p:sp>
      <p:sp>
        <p:nvSpPr>
          <p:cNvPr id="4" name="TextBox 3">
            <a:extLst>
              <a:ext uri="{FF2B5EF4-FFF2-40B4-BE49-F238E27FC236}">
                <a16:creationId xmlns:a16="http://schemas.microsoft.com/office/drawing/2014/main" id="{4B6DB604-6639-4C3A-A85B-0C6AC6704512}"/>
              </a:ext>
            </a:extLst>
          </p:cNvPr>
          <p:cNvSpPr txBox="1"/>
          <p:nvPr>
            <p:custDataLst>
              <p:tags r:id="rId3"/>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latin typeface="Franklin Gothic Medium" panose="020B0603020102020204" pitchFamily="34" charset="0"/>
              </a:rPr>
              <a:t>Source: probononj.org</a:t>
            </a:r>
            <a:endParaRPr lang="en-US" sz="1200" dirty="0"/>
          </a:p>
        </p:txBody>
      </p:sp>
      <p:sp>
        <p:nvSpPr>
          <p:cNvPr id="6" name="TextBox 5">
            <a:extLst>
              <a:ext uri="{FF2B5EF4-FFF2-40B4-BE49-F238E27FC236}">
                <a16:creationId xmlns:a16="http://schemas.microsoft.com/office/drawing/2014/main" id="{637C6209-88EE-456E-B8D9-14ED38F43877}"/>
              </a:ext>
            </a:extLst>
          </p:cNvPr>
          <p:cNvSpPr txBox="1"/>
          <p:nvPr>
            <p:custDataLst>
              <p:tags r:id="rId4"/>
            </p:custDataLst>
          </p:nvPr>
        </p:nvSpPr>
        <p:spPr>
          <a:xfrm>
            <a:off x="-26276" y="3098967"/>
            <a:ext cx="3124200" cy="769441"/>
          </a:xfrm>
          <a:prstGeom prst="rect">
            <a:avLst/>
          </a:prstGeom>
          <a:noFill/>
        </p:spPr>
        <p:txBody>
          <a:bodyPr wrap="square" rtlCol="0">
            <a:spAutoFit/>
          </a:bodyPr>
          <a:lstStyle/>
          <a:p>
            <a:pPr algn="ctr"/>
            <a:r>
              <a:rPr lang="en-US" sz="4400">
                <a:solidFill>
                  <a:schemeClr val="bg1"/>
                </a:solidFill>
                <a:latin typeface="Franklin Gothic Demi" panose="020B0703020102020204" pitchFamily="34" charset="0"/>
              </a:rPr>
              <a:t>Advocacy</a:t>
            </a:r>
            <a:endParaRPr lang="en-US" sz="4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311621778"/>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ENGAGE" val="{&quot;SavedSwatch&quot;:&quot;-1763274|-9800581|-14475488|-16743511|-749539|Rutgers&quot;,&quot;Id&quot;:&quot;67ee8be34439437b78360fc8&quot;,&quot;SmartGridHorizontal&quot;:0,&quot;LinkedExcelSources&quot;:{&quot;67ceec7a3842344780617b65&quot;:&quot;{{Desktop}}\\hsac 25\\ppt\\Passaic_County_TEMPLATE_2025_02_12.xlsx&quot;},&quot;LinkedProjectSources&quot;:{},&quot;FlowConfig&quot;:{&quot;Canvas&quot;:{&quot;Slide&quot;:-1,&quot;Width&quot;:0,&quot;Height&quot;:0},&quot;Timeline&quot;:{&quot;Actions&quot;:[]}},&quot;LinkedSlideMergeSources&quot;:{},&quot;LinkedSharePointSlideMergeSources&quot;:{}}"/>
</p:tagLst>
</file>

<file path=ppt/tags/tag2.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0PBnQcv4aDnmKF4EBqai_1741599803&quot;,&quot;DataType&quot;:1,&quot;ImageAutosize&quot;:1,&quot;ZIndexPreserved&quot;:true,&quot;ValueBgColor&quot;:false,&quot;ValueFontColor&quot;:false,&quot;ValueBorderColor&quot;:false}]"/>
</p:tagLst>
</file>

<file path=ppt/tags/tag3.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H3QROBOEyVyrBB9I8fU1_1741599803&quot;,&quot;DataType&quot;:1,&quot;ImageAutosize&quot;:1,&quot;ZIndexPreserved&quot;:true,&quot;ValueBgColor&quot;:false,&quot;ValueFontColor&quot;:false,&quot;ValueBorderColor&quot;:false}]"/>
</p:tagLst>
</file>

<file path=ppt/tags/tag4.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OKBysY6TzThX8SOh6FEd_1741599803&quot;,&quot;DataType&quot;:1,&quot;ImageAutosize&quot;:1,&quot;ZIndexPreserved&quot;:true,&quot;ValueBgColor&quot;:false,&quot;ValueFontColor&quot;:false,&quot;ValueBorderColor&quot;:false}]"/>
</p:tagLst>
</file>

<file path=ppt/tags/tag5.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EASGdAHwBROl7vVKyzfs_1741599803&quot;,&quot;DataType&quot;:1,&quot;ImageAutosize&quot;:1,&quot;ZIndexPreserved&quot;:true,&quot;ValueBgColor&quot;:false,&quot;ValueFontColor&quot;:false,&quot;ValueBorderColor&quot;:false}]"/>
</p:tagLst>
</file>

<file path=ppt/tags/tag6.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CnaabwSFQSYiIuNwzHxN_1741599803&quot;,&quot;DataType&quot;:1,&quot;ImageAutosize&quot;:1,&quot;ZIndexPreserved&quot;:true,&quot;ValueBgColor&quot;:false,&quot;ValueFontColor&quot;:false,&quot;ValueBorderColor&quot;:false}]"/>
</p:tagLst>
</file>

<file path=ppt/tags/tag7.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UIzBwWdXxbAeKVgOiniN_1741599803&quot;,&quot;DataType&quot;:1,&quot;ImageAutosize&quot;:1,&quot;ZIndexPreserved&quot;:true,&quot;ValueBgColor&quot;:false,&quot;ValueFontColor&quot;:false,&quot;ValueBorderColor&quot;:false}]"/>
</p:tagLst>
</file>

<file path=ppt/tags/tag8.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TglbuzKXQ2Qd8KbehFe2_1741599803&quot;,&quot;DataType&quot;:1,&quot;ImageAutosize&quot;:1,&quot;ZIndexPreserved&quot;:true,&quot;ValueBgColor&quot;:false,&quot;ValueFontColor&quot;:false,&quot;ValueBorderColor&quot;:false}]"/>
</p:tagLst>
</file>

<file path=ppt/tags/tag9.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EwTtR4J9riME85gpofTi_1741599803&quot;,&quot;DataType&quot;:1,&quot;ImageAutosize&quot;:1,&quot;ZIndexPreserved&quot;:true,&quot;ValueBgColor&quot;:false,&quot;ValueFontColor&quot;:false,&quot;ValueBorderColor&quot;:false}]"/>
</p:tagLst>
</file>

<file path=ppt/tags/tag10.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swjRXd5u2m1hNajixqN7_1741599804&quot;,&quot;DataType&quot;:1,&quot;ImageAutosize&quot;:1,&quot;ZIndexPreserved&quot;:true,&quot;ValueBgColor&quot;:false,&quot;ValueFontColor&quot;:false,&quot;ValueBorderColor&quot;:false}]"/>
</p:tagLst>
</file>

<file path=ppt/tags/tag11.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Sja1XU2XSt5ZT4lpPYSY_1741599804&quot;,&quot;DataType&quot;:1,&quot;ImageAutosize&quot;:1,&quot;ZIndexPreserved&quot;:true,&quot;ValueBgColor&quot;:false,&quot;ValueFontColor&quot;:false,&quot;ValueBorderColor&quot;:false}]"/>
</p:tagLst>
</file>

<file path=ppt/tags/tag12.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6Qjuu7h64SXeYPR0kkdC_1741599804&quot;,&quot;DataType&quot;:1,&quot;ImageAutosize&quot;:1,&quot;ZIndexPreserved&quot;:true,&quot;ValueBgColor&quot;:false,&quot;ValueFontColor&quot;:false,&quot;ValueBorderColor&quot;:false}]"/>
</p:tagLst>
</file>

<file path=ppt/tags/tag13.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xYNilzCh9XDk9l34PUXZ_1741599804&quot;,&quot;DataType&quot;:1,&quot;ImageAutosize&quot;:1,&quot;ZIndexPreserved&quot;:true,&quot;ValueBgColor&quot;:false,&quot;ValueFontColor&quot;:false,&quot;ValueBorderColor&quot;:false}]"/>
</p:tagLst>
</file>

<file path=ppt/tags/tag14.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JJ03mJM3o4U2yKNUnHKI_1741599804&quot;,&quot;DataType&quot;:1,&quot;ImageAutosize&quot;:1,&quot;ZIndexPreserved&quot;:true,&quot;ValueBgColor&quot;:false,&quot;ValueFontColor&quot;:false,&quot;ValueBorderColor&quot;:false}]"/>
</p:tagLst>
</file>

<file path=ppt/tags/tag15.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wxK7bwm05BdAHII2iwzp_1741599804&quot;,&quot;DataType&quot;:1,&quot;ImageAutosize&quot;:1,&quot;ZIndexPreserved&quot;:true,&quot;ValueBgColor&quot;:false,&quot;ValueFontColor&quot;:false,&quot;ValueBorderColor&quot;:false}]"/>
</p:tagLst>
</file>

<file path=ppt/tags/tag16.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QXjyq6LYcQrMLQVFi8rp_1741599804&quot;,&quot;DataType&quot;:1,&quot;ImageAutosize&quot;:1,&quot;ZIndexPreserved&quot;:true,&quot;ValueBgColor&quot;:false,&quot;ValueFontColor&quot;:false,&quot;ValueBorderColor&quot;:false}]"/>
</p:tagLst>
</file>

<file path=ppt/tags/tag17.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XOQ0xZO3Pzq5GqQJU5Rk_1741599805&quot;,&quot;DataType&quot;:1,&quot;ImageAutosize&quot;:1,&quot;ZIndexPreserved&quot;:true,&quot;ValueBgColor&quot;:false,&quot;ValueFontColor&quot;:false,&quot;ValueBorderColor&quot;:false}]"/>
</p:tagLst>
</file>

<file path=ppt/tags/tag18.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WOolpUYpnvgBoS3Wwvja_1741599805&quot;,&quot;DataType&quot;:1,&quot;ImageAutosize&quot;:1,&quot;ZIndexPreserved&quot;:true,&quot;ValueBgColor&quot;:false,&quot;ValueFontColor&quot;:false,&quot;ValueBorderColor&quot;:false}]"/>
</p:tagLst>
</file>

<file path=ppt/tags/tag19.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9AKdYkbXrVeozNGXGf1t_1741599805&quot;,&quot;DataType&quot;:1,&quot;ImageAutosize&quot;:1,&quot;ZIndexPreserved&quot;:true,&quot;ValueBgColor&quot;:false,&quot;ValueFontColor&quot;:false,&quot;ValueBorderColor&quot;:false}]"/>
</p:tagLst>
</file>

<file path=ppt/tags/tag20.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AdYEb6aa1S5fDLc2pXFy_1741599805&quot;,&quot;DataType&quot;:1,&quot;ImageAutosize&quot;:1,&quot;ZIndexPreserved&quot;:true,&quot;ValueBgColor&quot;:false,&quot;ValueFontColor&quot;:false,&quot;ValueBorderColor&quot;:false}]"/>
</p:tagLst>
</file>

<file path=ppt/tags/tag21.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Zc6cxHEkUMXY9E8fXuE4_1741599805&quot;,&quot;DataType&quot;:1,&quot;ImageAutosize&quot;:1,&quot;ZIndexPreserved&quot;:true,&quot;ValueBgColor&quot;:false,&quot;ValueFontColor&quot;:false,&quot;ValueBorderColor&quot;:false}]"/>
</p:tagLst>
</file>

<file path=ppt/tags/tag22.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fFDiXmdNUw2N665hB4eQ_1741599805&quot;,&quot;DataType&quot;:1,&quot;ImageAutosize&quot;:1,&quot;ZIndexPreserved&quot;:true,&quot;ValueBgColor&quot;:false,&quot;ValueFontColor&quot;:false,&quot;ValueBorderColor&quot;:false}]"/>
</p:tagLst>
</file>

<file path=ppt/tags/tag23.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YNMirzsdCz6aGeFrv39K_1741599805&quot;,&quot;DataType&quot;:1,&quot;ImageAutosize&quot;:1,&quot;ZIndexPreserved&quot;:true,&quot;ValueBgColor&quot;:false,&quot;ValueFontColor&quot;:false,&quot;ValueBorderColor&quot;:false}]"/>
</p:tagLst>
</file>

<file path=ppt/tags/tag24.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ck0O7kMM8d2Vlzx3K3Aq_1741599805&quot;,&quot;DataType&quot;:1,&quot;ImageAutosize&quot;:1,&quot;ZIndexPreserved&quot;:true,&quot;ValueBgColor&quot;:false,&quot;ValueFontColor&quot;:false,&quot;ValueBorderColor&quot;:false}]"/>
</p:tagLst>
</file>

<file path=ppt/tags/tag25.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KUKJAeuDXvltH5kyBZ0D_1741599805&quot;,&quot;DataType&quot;:1,&quot;ImageAutosize&quot;:1,&quot;ZIndexPreserved&quot;:true,&quot;ValueBgColor&quot;:false,&quot;ValueFontColor&quot;:false,&quot;ValueBorderColor&quot;:false}]"/>
</p:tagLst>
</file>

<file path=ppt/tags/tag26.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6rihViWQc1u9HR5DOqq4_1741599805&quot;,&quot;DataType&quot;:1,&quot;ImageAutosize&quot;:1,&quot;ZIndexPreserved&quot;:true,&quot;ValueBgColor&quot;:false,&quot;ValueFontColor&quot;:false,&quot;ValueBorderColor&quot;:false}]"/>
</p:tagLst>
</file>

<file path=ppt/tags/tag27.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3QsNAPJAzFIhTOCuYaTJ_1741599806&quot;,&quot;DataType&quot;:1,&quot;ImageAutosize&quot;:1,&quot;ZIndexPreserved&quot;:true,&quot;ValueBgColor&quot;:false,&quot;ValueFontColor&quot;:false,&quot;ValueBorderColor&quot;:false}]"/>
</p:tagLst>
</file>

<file path=ppt/tags/tag28.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Z6tpMd5MxPds7SjRQTrm_1741599806&quot;,&quot;DataType&quot;:1,&quot;ImageAutosize&quot;:1,&quot;ZIndexPreserved&quot;:true,&quot;ValueBgColor&quot;:false,&quot;ValueFontColor&quot;:false,&quot;ValueBorderColor&quot;:false}]"/>
</p:tagLst>
</file>

<file path=ppt/tags/tag29.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INxH2J6W9yTu4MhFRJY2_1741599806&quot;,&quot;DataType&quot;:1,&quot;ImageAutosize&quot;:1,&quot;ZIndexPreserved&quot;:true,&quot;ValueBgColor&quot;:false,&quot;ValueFontColor&quot;:false,&quot;ValueBorderColor&quot;:false}]"/>
</p:tagLst>
</file>

<file path=ppt/tags/tag30.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DwSTRDDmCd9SuYgphoVx_1741599806&quot;,&quot;DataType&quot;:1,&quot;ImageAutosize&quot;:1,&quot;ZIndexPreserved&quot;:true,&quot;ValueBgColor&quot;:false,&quot;ValueFontColor&quot;:false,&quot;ValueBorderColor&quot;:false}]"/>
</p:tagLst>
</file>

<file path=ppt/tags/tag31.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dlqbEto0Hg960AKV7gC9_1741599807&quot;,&quot;DataType&quot;:1,&quot;ImageAutosize&quot;:1,&quot;ZIndexPreserved&quot;:true,&quot;ValueBgColor&quot;:false,&quot;ValueFontColor&quot;:false,&quot;ValueBorderColor&quot;:false}]"/>
</p:tagLst>
</file>

<file path=ppt/tags/tag32.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r5eZoKeIh0vlTxECoG1Y_1741599808&quot;,&quot;DataType&quot;:1,&quot;ImageAutosize&quot;:1,&quot;ZIndexPreserved&quot;:true,&quot;ValueBgColor&quot;:false,&quot;ValueFontColor&quot;:false,&quot;ValueBorderColor&quot;:false}]"/>
</p:tagLst>
</file>

<file path=ppt/tags/tag33.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ftt8G6tyBRm6vE3ru2uC_1741599808&quot;,&quot;DataType&quot;:1,&quot;ImageAutosize&quot;:1,&quot;ZIndexPreserved&quot;:true,&quot;ValueBgColor&quot;:false,&quot;ValueFontColor&quot;:false,&quot;ValueBorderColor&quot;:false}]"/>
</p:tagLst>
</file>

<file path=ppt/tags/tag34.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yvL8Rri2lVqxzBDIGZRm_1741599808&quot;,&quot;DataType&quot;:1,&quot;ImageAutosize&quot;:1,&quot;ZIndexPreserved&quot;:true,&quot;ValueBgColor&quot;:false,&quot;ValueFontColor&quot;:false,&quot;ValueBorderColor&quot;:false}]"/>
</p:tagLst>
</file>

<file path=ppt/tags/tag35.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Mndr5301UERDrcf037M7_1741599808&quot;,&quot;DataType&quot;:1,&quot;ImageAutosize&quot;:1,&quot;ZIndexPreserved&quot;:true,&quot;ValueBgColor&quot;:false,&quot;ValueFontColor&quot;:false,&quot;ValueBorderColor&quot;:false}]"/>
</p:tagLst>
</file>

<file path=ppt/tags/tag36.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1V701qcY38dfX7PrOQJj_1741599808&quot;,&quot;DataType&quot;:1,&quot;ImageAutosize&quot;:1,&quot;ZIndexPreserved&quot;:true,&quot;ValueBgColor&quot;:false,&quot;ValueFontColor&quot;:false,&quot;ValueBorderColor&quot;:false}]"/>
</p:tagLst>
</file>

<file path=ppt/tags/tag37.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sh8fWeECGvL8nmk1cVxJ_1741599808&quot;,&quot;DataType&quot;:1,&quot;ImageAutosize&quot;:1,&quot;ZIndexPreserved&quot;:true,&quot;ValueBgColor&quot;:false,&quot;ValueFontColor&quot;:false,&quot;ValueBorderColor&quot;:false}]"/>
</p:tagLst>
</file>

<file path=ppt/tags/tag38.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SLAKuWEdaAjY4O24sVJn_1741599808&quot;,&quot;DataType&quot;:1,&quot;ImageAutosize&quot;:1,&quot;ZIndexPreserved&quot;:true,&quot;ValueBgColor&quot;:false,&quot;ValueFontColor&quot;:false,&quot;ValueBorderColor&quot;:false}]"/>
</p:tagLst>
</file>

<file path=ppt/tags/tag39.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cuUSWV30xFkfbi1iL9hZ_1741599808&quot;,&quot;DataType&quot;:1,&quot;ImageAutosize&quot;:1,&quot;ZIndexPreserved&quot;:true,&quot;ValueBgColor&quot;:false,&quot;ValueFontColor&quot;:false,&quot;ValueBorderColor&quot;:false}]"/>
</p:tagLst>
</file>

<file path=ppt/tags/tag40.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lcgZQ614FPsFbxMlibK0_1741599808&quot;,&quot;DataType&quot;:1,&quot;ImageAutosize&quot;:1,&quot;ZIndexPreserved&quot;:true,&quot;ValueBgColor&quot;:false,&quot;ValueFontColor&quot;:false,&quot;ValueBorderColor&quot;:false}]"/>
</p:tagLst>
</file>

<file path=ppt/tags/tag41.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eZmjLnhMUOJPkbgn4NTx_1741599808&quot;,&quot;DataType&quot;:1,&quot;ImageAutosize&quot;:1,&quot;ZIndexPreserved&quot;:true,&quot;ValueBgColor&quot;:false,&quot;ValueFontColor&quot;:false,&quot;ValueBorderColor&quot;:false}]"/>
</p:tagLst>
</file>

<file path=ppt/tags/tag42.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yMjSVDVY0CaJISXT5Blj_1741599808&quot;,&quot;DataType&quot;:1,&quot;ImageAutosize&quot;:1,&quot;ZIndexPreserved&quot;:true,&quot;ValueBgColor&quot;:false,&quot;ValueFontColor&quot;:false,&quot;ValueBorderColor&quot;:false}]"/>
</p:tagLst>
</file>

<file path=ppt/tags/tag43.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s70OloiORKEq9RI7HjSL_1741599808&quot;,&quot;DataType&quot;:1,&quot;ImageAutosize&quot;:1,&quot;ZIndexPreserved&quot;:true,&quot;ValueBgColor&quot;:false,&quot;ValueFontColor&quot;:false,&quot;ValueBorderColor&quot;:false}]"/>
</p:tagLst>
</file>

<file path=ppt/tags/tag44.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UUegws5V2qAs4RG2UrD2_1741599809&quot;,&quot;DataType&quot;:1,&quot;ImageAutosize&quot;:1,&quot;ZIndexPreserved&quot;:true,&quot;ValueBgColor&quot;:false,&quot;ValueFontColor&quot;:false,&quot;ValueBorderColor&quot;:false}]"/>
</p:tagLst>
</file>

<file path=ppt/tags/tag45.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2WywIyn6l664Zidh8Mmq_1741599809&quot;,&quot;DataType&quot;:1,&quot;ImageAutosize&quot;:1,&quot;ZIndexPreserved&quot;:true,&quot;ValueBgColor&quot;:false,&quot;ValueFontColor&quot;:false,&quot;ValueBorderColor&quot;:false}]"/>
</p:tagLst>
</file>

<file path=ppt/tags/tag46.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z03L0CAxCweiUzbf0xAr_1741599810&quot;,&quot;DataType&quot;:1,&quot;ImageAutosize&quot;:1,&quot;ZIndexPreserved&quot;:true,&quot;ValueBgColor&quot;:false,&quot;ValueFontColor&quot;:false,&quot;ValueBorderColor&quot;:false}]"/>
</p:tagLst>
</file>

<file path=ppt/tags/tag47.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9C2HCllR6ENlXHYslp2B_1741599810&quot;,&quot;DataType&quot;:1,&quot;ImageAutosize&quot;:1,&quot;ZIndexPreserved&quot;:true,&quot;ValueBgColor&quot;:false,&quot;ValueFontColor&quot;:false,&quot;ValueBorderColor&quot;:false}]"/>
</p:tagLst>
</file>

<file path=ppt/tags/tag48.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tEmH3xxtiUCghpIveMKg_1741599810&quot;,&quot;DataType&quot;:1,&quot;ImageAutosize&quot;:1,&quot;ZIndexPreserved&quot;:true,&quot;ValueBgColor&quot;:false,&quot;ValueFontColor&quot;:false,&quot;ValueBorderColor&quot;:false}]"/>
</p:tagLst>
</file>

<file path=ppt/tags/tag49.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awtFrDWsgNs811c69LCq_1741599810&quot;,&quot;DataType&quot;:1,&quot;ImageAutosize&quot;:1,&quot;ZIndexPreserved&quot;:true,&quot;ValueBgColor&quot;:false,&quot;ValueFontColor&quot;:false,&quot;ValueBorderColor&quot;:false}]"/>
</p:tagLst>
</file>

<file path=ppt/tags/tag50.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cAjRDE0622UrehiJkhrV_1741599810&quot;,&quot;DataType&quot;:1,&quot;ImageAutosize&quot;:1,&quot;ZIndexPreserved&quot;:true,&quot;ValueBgColor&quot;:false,&quot;ValueFontColor&quot;:false,&quot;ValueBorderColor&quot;:false}]"/>
</p:tagLst>
</file>

<file path=ppt/tags/tag51.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eJ4MqRjeCHqbtrbJCOWJ_1741599811&quot;,&quot;DataType&quot;:1,&quot;ImageAutosize&quot;:1,&quot;ZIndexPreserved&quot;:true,&quot;ValueBgColor&quot;:false,&quot;ValueFontColor&quot;:false,&quot;ValueBorderColor&quot;:false}]"/>
</p:tagLst>
</file>

<file path=ppt/tags/tag52.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QySxPHalaVHfNhFUwzX7_1741599811&quot;,&quot;DataType&quot;:1,&quot;ImageAutosize&quot;:1,&quot;ZIndexPreserved&quot;:true,&quot;ValueBgColor&quot;:false,&quot;ValueFontColor&quot;:false,&quot;ValueBorderColor&quot;:false}]"/>
</p:tagLst>
</file>

<file path=ppt/tags/tag53.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AX88QGC0IBgbZ0IKo37D_1741599811&quot;,&quot;DataType&quot;:1,&quot;ImageAutosize&quot;:1,&quot;ZIndexPreserved&quot;:true,&quot;ValueBgColor&quot;:false,&quot;ValueFontColor&quot;:false,&quot;ValueBorderColor&quot;:false}]"/>
</p:tagLst>
</file>

<file path=ppt/tags/tag54.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bJZtE0zQQDVbZ3LJgnLa_1741599811&quot;,&quot;DataType&quot;:1,&quot;ImageAutosize&quot;:1,&quot;ZIndexPreserved&quot;:true,&quot;ValueBgColor&quot;:false,&quot;ValueFontColor&quot;:false,&quot;ValueBorderColor&quot;:false}]"/>
</p:tagLst>
</file>

<file path=ppt/tags/tag55.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CgWsyngNxoyK5iA2bVTf_1741599811&quot;,&quot;DataType&quot;:1,&quot;ImageAutosize&quot;:1,&quot;ZIndexPreserved&quot;:true,&quot;ValueBgColor&quot;:false,&quot;ValueFontColor&quot;:false,&quot;ValueBorderColor&quot;:false}]"/>
</p:tagLst>
</file>

<file path=ppt/tags/tag56.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T9NoX73CkHxYFPI50hkG_1741599811&quot;,&quot;DataType&quot;:1,&quot;ImageAutosize&quot;:1,&quot;ZIndexPreserved&quot;:true,&quot;ValueBgColor&quot;:false,&quot;ValueFontColor&quot;:false,&quot;ValueBorderColor&quot;:false}]"/>
</p:tagLst>
</file>

<file path=ppt/tags/tag57.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75mGDQ9MtdQo9NjQkyDR_1741599811&quot;,&quot;DataType&quot;:1,&quot;ImageAutosize&quot;:1,&quot;ZIndexPreserved&quot;:true,&quot;ValueBgColor&quot;:false,&quot;ValueFontColor&quot;:false,&quot;ValueBorderColor&quot;:false}]"/>
</p:tagLst>
</file>

<file path=ppt/tags/tag58.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epF7E1mfR7LhHbUJq65f_1741599811&quot;,&quot;DataType&quot;:1,&quot;ImageAutosize&quot;:1,&quot;ZIndexPreserved&quot;:true,&quot;ValueBgColor&quot;:false,&quot;ValueFontColor&quot;:false,&quot;ValueBorderColor&quot;:false}]"/>
</p:tagLst>
</file>

<file path=ppt/tags/tag59.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cBijbXj39y5V64dUv8Zn_1741599812&quot;,&quot;DataType&quot;:1,&quot;ImageAutosize&quot;:1,&quot;ZIndexPreserved&quot;:true,&quot;ValueBgColor&quot;:false,&quot;ValueFontColor&quot;:false,&quot;ValueBorderColor&quot;:false}]"/>
</p:tagLst>
</file>

<file path=ppt/tags/tag60.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c2pYoKJJN18hF8f2rKmI_1741599812&quot;,&quot;DataType&quot;:1,&quot;ImageAutosize&quot;:1,&quot;ZIndexPreserved&quot;:true,&quot;ValueBgColor&quot;:false,&quot;ValueFontColor&quot;:false,&quot;ValueBorderColor&quot;:false}]"/>
</p:tagLst>
</file>

<file path=ppt/tags/tag61.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bq3tgzgZSx2bpS2TtjDM_1741599813&quot;,&quot;DataType&quot;:1,&quot;ImageAutosize&quot;:1,&quot;ZIndexPreserved&quot;:true,&quot;ValueBgColor&quot;:false,&quot;ValueFontColor&quot;:false,&quot;ValueBorderColor&quot;:false}]"/>
</p:tagLst>
</file>

<file path=ppt/tags/tag62.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7KCG563nhK84myh1fwob_1741599813&quot;,&quot;DataType&quot;:1,&quot;ImageAutosize&quot;:1,&quot;ZIndexPreserved&quot;:true,&quot;ValueBgColor&quot;:false,&quot;ValueFontColor&quot;:false,&quot;ValueBorderColor&quot;:false}]"/>
</p:tagLst>
</file>

<file path=ppt/tags/tag63.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ngtIqsRNVXTu2IYjtixb_1741599814&quot;,&quot;DataType&quot;:1,&quot;ImageAutosize&quot;:1,&quot;ZIndexPreserved&quot;:true,&quot;ValueBgColor&quot;:false,&quot;ValueFontColor&quot;:false,&quot;ValueBorderColor&quot;:false}]"/>
</p:tagLst>
</file>

<file path=ppt/tags/tag64.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u3oATvl4zWhT0VI0Jo5L_1741599814&quot;,&quot;DataType&quot;:1,&quot;ImageAutosize&quot;:1,&quot;ZIndexPreserved&quot;:true,&quot;ValueBgColor&quot;:false,&quot;ValueFontColor&quot;:false,&quot;ValueBorderColor&quot;:false}]"/>
</p:tagLst>
</file>

<file path=ppt/tags/tag65.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bc0wcTepZy8eD4ywdmpz_1741599814&quot;,&quot;DataType&quot;:1,&quot;ImageAutosize&quot;:1,&quot;ZIndexPreserved&quot;:true,&quot;ValueBgColor&quot;:false,&quot;ValueFontColor&quot;:false,&quot;ValueBorderColor&quot;:false}]"/>
</p:tagLst>
</file>

<file path=ppt/tags/tag66.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hpiwQCiauF0V9pvGUj9q_1741599814&quot;,&quot;DataType&quot;:1,&quot;ImageAutosize&quot;:1,&quot;ZIndexPreserved&quot;:true,&quot;ValueBgColor&quot;:false,&quot;ValueFontColor&quot;:false,&quot;ValueBorderColor&quot;:false}]"/>
</p:tagLst>
</file>

<file path=ppt/tags/tag67.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GcPgO6HcyC2XBl00mPAq_1741599814&quot;,&quot;DataType&quot;:1,&quot;ImageAutosize&quot;:1,&quot;ZIndexPreserved&quot;:true,&quot;ValueBgColor&quot;:false,&quot;ValueFontColor&quot;:false,&quot;ValueBorderColor&quot;:false}]"/>
</p:tagLst>
</file>

<file path=ppt/tags/tag68.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Pwzq1TgbDD9g9iKeSpNI_1741599815&quot;,&quot;DataType&quot;:1,&quot;ImageAutosize&quot;:1,&quot;ZIndexPreserved&quot;:true,&quot;ValueBgColor&quot;:false,&quot;ValueFontColor&quot;:false,&quot;ValueBorderColor&quot;:false}]"/>
</p:tagLst>
</file>

<file path=ppt/tags/tag69.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i09HOGqxd8UzWglJTc6M_1741599815&quot;,&quot;DataType&quot;:1,&quot;ImageAutosize&quot;:1,&quot;ZIndexPreserved&quot;:true,&quot;ValueBgColor&quot;:false,&quot;ValueFontColor&quot;:false,&quot;ValueBorderColor&quot;:false}]"/>
</p:tagLst>
</file>

<file path=ppt/tags/tag70.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9It417HN82i9UdqTNBZ1_1741599815&quot;,&quot;DataType&quot;:1,&quot;ImageAutosize&quot;:1,&quot;ZIndexPreserved&quot;:true,&quot;ValueBgColor&quot;:false,&quot;ValueFontColor&quot;:false,&quot;ValueBorderColor&quot;:false}]"/>
</p:tagLst>
</file>

<file path=ppt/tags/tag71.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oRbusBqpVxBlLtzLMXQG_1741599815&quot;,&quot;DataType&quot;:1,&quot;ImageAutosize&quot;:1,&quot;ZIndexPreserved&quot;:true,&quot;ValueBgColor&quot;:false,&quot;ValueFontColor&quot;:false,&quot;ValueBorderColor&quot;:false}]"/>
</p:tagLst>
</file>

<file path=ppt/tags/tag72.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Jbn7oJumUhJAsbcAjHID_1741599815&quot;,&quot;DataType&quot;:1,&quot;ImageAutosize&quot;:1,&quot;ZIndexPreserved&quot;:true,&quot;ValueBgColor&quot;:false,&quot;ValueFontColor&quot;:false,&quot;ValueBorderColor&quot;:false}]"/>
</p:tagLst>
</file>

<file path=ppt/tags/tag73.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c0lTDi3jDMM2GNPR3O8q_1741599815&quot;,&quot;DataType&quot;:1,&quot;ImageAutosize&quot;:1,&quot;ZIndexPreserved&quot;:true,&quot;ValueBgColor&quot;:false,&quot;ValueFontColor&quot;:false,&quot;ValueBorderColor&quot;:false}]"/>
</p:tagLst>
</file>

<file path=ppt/tags/tag74.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ZdQXvIAylZHStpXGSeC9_1741599815&quot;,&quot;DataType&quot;:1,&quot;ImageAutosize&quot;:1,&quot;ZIndexPreserved&quot;:true,&quot;ValueBgColor&quot;:false,&quot;ValueFontColor&quot;:false,&quot;ValueBorderColor&quot;:false}]"/>
</p:tagLst>
</file>

<file path=ppt/tags/tag75.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KKplE1UwIm9ZQmwERtsZ_1741599816&quot;,&quot;DataType&quot;:1,&quot;ImageAutosize&quot;:1,&quot;ZIndexPreserved&quot;:true,&quot;ValueBgColor&quot;:false,&quot;ValueFontColor&quot;:false,&quot;ValueBorderColor&quot;:false}]"/>
</p:tagLst>
</file>

<file path=ppt/tags/tag76.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HnsklFmzy0wz4NH0GklK_1741599816&quot;,&quot;DataType&quot;:1,&quot;ImageAutosize&quot;:1,&quot;ZIndexPreserved&quot;:true,&quot;ValueBgColor&quot;:false,&quot;ValueFontColor&quot;:false,&quot;ValueBorderColor&quot;:false}]"/>
</p:tagLst>
</file>

<file path=ppt/tags/tag77.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0JBVo1oxXItodOH4tQ7A_1741599817&quot;,&quot;DataType&quot;:1,&quot;ImageAutosize&quot;:1,&quot;ZIndexPreserved&quot;:true,&quot;ValueBgColor&quot;:false,&quot;ValueFontColor&quot;:false,&quot;ValueBorderColor&quot;:false}]"/>
</p:tagLst>
</file>

<file path=ppt/tags/tag78.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wL2xit1l8XG51xICNXBh_1741599817&quot;,&quot;DataType&quot;:1,&quot;ImageAutosize&quot;:1,&quot;ZIndexPreserved&quot;:true,&quot;ValueBgColor&quot;:false,&quot;ValueFontColor&quot;:false,&quot;ValueBorderColor&quot;:false}]"/>
</p:tagLst>
</file>

<file path=ppt/tags/tag79.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UN7YYKSSjlDJH90ZKztr_1741599817&quot;,&quot;DataType&quot;:1,&quot;ImageAutosize&quot;:1,&quot;ZIndexPreserved&quot;:true,&quot;ValueBgColor&quot;:false,&quot;ValueFontColor&quot;:false,&quot;ValueBorderColor&quot;:false}]"/>
</p:tagLst>
</file>

<file path=ppt/tags/tag80.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gyaPfyXpTGrSl0s8glSQ_1741599817&quot;,&quot;DataType&quot;:1,&quot;ImageAutosize&quot;:1,&quot;ZIndexPreserved&quot;:true,&quot;ValueBgColor&quot;:false,&quot;ValueFontColor&quot;:false,&quot;ValueBorderColor&quot;:false}]"/>
</p:tagLst>
</file>

<file path=ppt/tags/tag81.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xwn08Lr3G3nGA8fDPDK7_1741599819&quot;,&quot;DataType&quot;:1,&quot;ImageAutosize&quot;:1,&quot;ZIndexPreserved&quot;:true,&quot;ValueBgColor&quot;:false,&quot;ValueFontColor&quot;:false,&quot;ValueBorderColor&quot;:false}]"/>
</p:tagLst>
</file>

<file path=ppt/tags/tag82.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7AWhZncWhD1i1xQx2OJo_1741599819&quot;,&quot;DataType&quot;:1,&quot;ImageAutosize&quot;:1,&quot;ZIndexPreserved&quot;:true,&quot;ValueBgColor&quot;:false,&quot;ValueFontColor&quot;:false,&quot;ValueBorderColor&quot;:false}]"/>
</p:tagLst>
</file>

<file path=ppt/tags/tag83.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Vlni8D75fY6Ayt3iFlUX_1741599819&quot;,&quot;DataType&quot;:1,&quot;ImageAutosize&quot;:1,&quot;ZIndexPreserved&quot;:true,&quot;ValueBgColor&quot;:false,&quot;ValueFontColor&quot;:false,&quot;ValueBorderColor&quot;:false}]"/>
</p:tagLst>
</file>

<file path=ppt/tags/tag84.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KYRkXBh3ecHkuDT7tgZJ_1741599819&quot;,&quot;DataType&quot;:1,&quot;ImageAutosize&quot;:1,&quot;ZIndexPreserved&quot;:true,&quot;ValueBgColor&quot;:false,&quot;ValueFontColor&quot;:false,&quot;ValueBorderColor&quot;:false}]"/>
</p:tagLst>
</file>

<file path=ppt/tags/tag85.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3MzqMbuMzIlSAoyOWJ0x_1741599819&quot;,&quot;DataType&quot;:1,&quot;ImageAutosize&quot;:1,&quot;ZIndexPreserved&quot;:true,&quot;ValueBgColor&quot;:false,&quot;ValueFontColor&quot;:false,&quot;ValueBorderColor&quot;:false}]"/>
</p:tagLst>
</file>

<file path=ppt/tags/tag86.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lmVlcVnLvc2mlbtY4bZk_1741599819&quot;,&quot;DataType&quot;:1,&quot;ImageAutosize&quot;:1,&quot;ZIndexPreserved&quot;:true,&quot;ValueBgColor&quot;:false,&quot;ValueFontColor&quot;:false,&quot;ValueBorderColor&quot;:false}]"/>
</p:tagLst>
</file>

<file path=ppt/tags/tag87.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AmdYuTOBYGEddYW2H54N_1741599819&quot;,&quot;DataType&quot;:1,&quot;ImageAutosize&quot;:1,&quot;ZIndexPreserved&quot;:true,&quot;ValueBgColor&quot;:false,&quot;ValueFontColor&quot;:false,&quot;ValueBorderColor&quot;:false}]"/>
</p:tagLst>
</file>

<file path=ppt/tags/tag88.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UyWkEezLFKF6FaYCD5GG_1741599820&quot;,&quot;DataType&quot;:1,&quot;ImageAutosize&quot;:1,&quot;ZIndexPreserved&quot;:true,&quot;ValueBgColor&quot;:false,&quot;ValueFontColor&quot;:false,&quot;ValueBorderColor&quot;:false}]"/>
</p:tagLst>
</file>

<file path=ppt/tags/tag89.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CgDL5bZ4i92YlLzAXM4y_1741599820&quot;,&quot;DataType&quot;:1,&quot;ImageAutosize&quot;:1,&quot;ZIndexPreserved&quot;:true,&quot;ValueBgColor&quot;:false,&quot;ValueFontColor&quot;:false,&quot;ValueBorderColor&quot;:false}]"/>
</p:tagLst>
</file>

<file path=ppt/tags/tag90.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V0FpWuivt5xPCWKYas4h_1741599820&quot;,&quot;DataType&quot;:1,&quot;ImageAutosize&quot;:1,&quot;ZIndexPreserved&quot;:true,&quot;ValueBgColor&quot;:false,&quot;ValueFontColor&quot;:false,&quot;ValueBorderColor&quot;:false}]"/>
</p:tagLst>
</file>

<file path=ppt/tags/tag91.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9YsKQy4p42HSIbTcav6T_1741599820&quot;,&quot;DataType&quot;:1,&quot;ImageAutosize&quot;:1,&quot;ZIndexPreserved&quot;:true,&quot;ValueBgColor&quot;:false,&quot;ValueFontColor&quot;:false,&quot;ValueBorderColor&quot;:false}]"/>
</p:tagLst>
</file>

<file path=ppt/tags/tag92.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jiigiYVMwcvBBiz7hf86_1741599820&quot;,&quot;DataType&quot;:1,&quot;ImageAutosize&quot;:1,&quot;ZIndexPreserved&quot;:true,&quot;ValueBgColor&quot;:false,&quot;ValueFontColor&quot;:false,&quot;ValueBorderColor&quot;:false}]"/>
</p:tagLst>
</file>

<file path=ppt/tags/tag93.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zJcKzF9fHnMaDKZ3yunh_1741599820&quot;,&quot;DataType&quot;:1,&quot;ImageAutosize&quot;:1,&quot;ZIndexPreserved&quot;:true,&quot;ValueBgColor&quot;:false,&quot;ValueFontColor&quot;:false,&quot;ValueBorderColor&quot;:false}]"/>
</p:tagLst>
</file>

<file path=ppt/tags/tag94.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1qOF1dAYGTsTCo2ci3gI_1741599820&quot;,&quot;DataType&quot;:1,&quot;ImageAutosize&quot;:1,&quot;ZIndexPreserved&quot;:true,&quot;ValueBgColor&quot;:false,&quot;ValueFontColor&quot;:false,&quot;ValueBorderColor&quot;:false}]"/>
</p:tagLst>
</file>

<file path=ppt/tags/tag95.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IvbECza2nq6EFKJFdRFm_1741599820&quot;,&quot;DataType&quot;:1,&quot;ImageAutosize&quot;:1,&quot;ZIndexPreserved&quot;:true,&quot;ValueBgColor&quot;:false,&quot;ValueFontColor&quot;:false,&quot;ValueBorderColor&quot;:false}]"/>
</p:tagLst>
</file>

<file path=ppt/tags/tag96.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kYBeypgNpXdPpGDbM83R_1741599821&quot;,&quot;DataType&quot;:1,&quot;ImageAutosize&quot;:1,&quot;ZIndexPreserved&quot;:true,&quot;ValueBgColor&quot;:false,&quot;ValueFontColor&quot;:false,&quot;ValueBorderColor&quot;:false}]"/>
</p:tagLst>
</file>

<file path=ppt/tags/tag97.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SLBuYvwlVjBim25gkoRt_1741599821&quot;,&quot;DataType&quot;:1,&quot;ImageAutosize&quot;:1,&quot;ZIndexPreserved&quot;:true,&quot;ValueBgColor&quot;:false,&quot;ValueFontColor&quot;:false,&quot;ValueBorderColor&quot;:false}]"/>
</p:tagLst>
</file>

<file path=ppt/tags/tag98.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MrgMsnOreLG7esDojX6b_1741599822&quot;,&quot;DataType&quot;:1,&quot;ImageAutosize&quot;:1,&quot;ZIndexPreserved&quot;:true,&quot;ValueBgColor&quot;:false,&quot;ValueFontColor&quot;:false,&quot;ValueBorderColor&quot;:false}]"/>
</p:tagLst>
</file>

<file path=ppt/tags/tag99.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YYZEwVGSzB0Rvi01DoNC_1741599822&quot;,&quot;DataType&quot;:1,&quot;ImageAutosize&quot;:1,&quot;ZIndexPreserved&quot;:true,&quot;ValueBgColor&quot;:false,&quot;ValueFontColor&quot;:false,&quot;ValueBorderColor&quot;:false}]"/>
</p:tagLst>
</file>

<file path=ppt/tags/tag100.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iUtKnVehXO1ryeGYjLRl_1741599822&quot;,&quot;DataType&quot;:1,&quot;ImageAutosize&quot;:1,&quot;ZIndexPreserved&quot;:true,&quot;ValueBgColor&quot;:false,&quot;ValueFontColor&quot;:false,&quot;ValueBorderColor&quot;:false}]"/>
</p:tagLst>
</file>

<file path=ppt/tags/tag101.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RXoc44EpznFkLQ0allW9_1741599822&quot;,&quot;DataType&quot;:1,&quot;ImageAutosize&quot;:1,&quot;ZIndexPreserved&quot;:true,&quot;ValueBgColor&quot;:false,&quot;ValueFontColor&quot;:false,&quot;ValueBorderColor&quot;:false}]"/>
</p:tagLst>
</file>

<file path=ppt/tags/tag102.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yR65RWjorLWQp3AG1wb2_1741599822&quot;,&quot;DataType&quot;:1,&quot;ImageAutosize&quot;:1,&quot;ZIndexPreserved&quot;:true,&quot;ValueBgColor&quot;:false,&quot;ValueFontColor&quot;:false,&quot;ValueBorderColor&quot;:false}]"/>
</p:tagLst>
</file>

<file path=ppt/tags/tag103.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hawLwY4EaxiRAzgDK4rR_1741599822&quot;,&quot;DataType&quot;:1,&quot;ImageAutosize&quot;:1,&quot;ZIndexPreserved&quot;:true,&quot;ValueBgColor&quot;:false,&quot;ValueFontColor&quot;:false,&quot;ValueBorderColor&quot;:false}]"/>
</p:tagLst>
</file>

<file path=ppt/tags/tag104.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fKqhGdM9UPlMAU3mz09f_1741599822&quot;,&quot;DataType&quot;:1,&quot;ImageAutosize&quot;:1,&quot;ZIndexPreserved&quot;:true,&quot;ValueBgColor&quot;:false,&quot;ValueFontColor&quot;:false,&quot;ValueBorderColor&quot;:false}]"/>
</p:tagLst>
</file>

<file path=ppt/tags/tag105.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N3dmmwPLbvtCXo8Nisn1_1741599824&quot;,&quot;DataType&quot;:1,&quot;ImageAutosize&quot;:1,&quot;ZIndexPreserved&quot;:true,&quot;ValueBgColor&quot;:false,&quot;ValueFontColor&quot;:false,&quot;ValueBorderColor&quot;:false}]"/>
</p:tagLst>
</file>

<file path=ppt/tags/tag106.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UaOViPifskwEQp4fUH8t_1741599825&quot;,&quot;DataType&quot;:1,&quot;ImageAutosize&quot;:1,&quot;ZIndexPreserved&quot;:true,&quot;ValueBgColor&quot;:false,&quot;ValueFontColor&quot;:false,&quot;ValueBorderColor&quot;:false}]"/>
</p:tagLst>
</file>

<file path=ppt/tags/tag107.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aP4Q41vnc6035OK5H9UV_1741599825&quot;,&quot;DataType&quot;:1,&quot;ImageAutosize&quot;:1,&quot;ZIndexPreserved&quot;:true,&quot;ValueBgColor&quot;:false,&quot;ValueFontColor&quot;:false,&quot;ValueBorderColor&quot;:false}]"/>
</p:tagLst>
</file>

<file path=ppt/tags/tag108.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oF3KcJVpy59BISt84OvH_1741599825&quot;,&quot;DataType&quot;:1,&quot;ImageAutosize&quot;:1,&quot;ZIndexPreserved&quot;:true,&quot;ValueBgColor&quot;:false,&quot;ValueFontColor&quot;:false,&quot;ValueBorderColor&quot;:false}]"/>
</p:tagLst>
</file>

<file path=ppt/tags/tag109.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OES5oM43Edq80WM3lvBc_1741599825&quot;,&quot;DataType&quot;:1,&quot;ImageAutosize&quot;:1,&quot;ZIndexPreserved&quot;:true,&quot;ValueBgColor&quot;:false,&quot;ValueFontColor&quot;:false,&quot;ValueBorderColor&quot;:false}]"/>
</p:tagLst>
</file>

<file path=ppt/tags/tag110.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EeGMGqmtujgsWEPC7dZq_1741599825&quot;,&quot;DataType&quot;:1,&quot;ImageAutosize&quot;:1,&quot;ZIndexPreserved&quot;:true,&quot;ValueBgColor&quot;:false,&quot;ValueFontColor&quot;:false,&quot;ValueBorderColor&quot;:false}]"/>
</p:tagLst>
</file>

<file path=ppt/tags/tag111.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oFDr3YAdPYfUpkydtTj0_1741599825&quot;,&quot;DataType&quot;:1,&quot;ImageAutosize&quot;:1,&quot;ZIndexPreserved&quot;:true,&quot;ValueBgColor&quot;:false,&quot;ValueFontColor&quot;:false,&quot;ValueBorderColor&quot;:false}]"/>
</p:tagLst>
</file>

<file path=ppt/tags/tag112.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CWAauWj7oBCATYcehwAT_1741599826&quot;,&quot;DataType&quot;:1,&quot;ImageAutosize&quot;:1,&quot;ZIndexPreserved&quot;:true,&quot;ValueBgColor&quot;:false,&quot;ValueFontColor&quot;:false,&quot;ValueBorderColor&quot;:false}]"/>
</p:tagLst>
</file>

<file path=ppt/tags/tag113.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2XdrTbunYAFAaZX3Iwth_1741599826&quot;,&quot;DataType&quot;:1,&quot;ImageAutosize&quot;:1,&quot;ZIndexPreserved&quot;:true,&quot;ValueBgColor&quot;:false,&quot;ValueFontColor&quot;:false,&quot;ValueBorderColor&quot;:false}]"/>
</p:tagLst>
</file>

<file path=ppt/tags/tag114.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yI7djGdFE6SUNOmYASBJ_1741599826&quot;,&quot;DataType&quot;:1,&quot;ImageAutosize&quot;:1,&quot;ZIndexPreserved&quot;:true,&quot;ValueBgColor&quot;:false,&quot;ValueFontColor&quot;:false,&quot;ValueBorderColor&quot;:false}]"/>
</p:tagLst>
</file>

<file path=ppt/tags/tag115.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548oakRkGmwrL4dhQicx_1741599826&quot;,&quot;DataType&quot;:1,&quot;ImageAutosize&quot;:1,&quot;ZIndexPreserved&quot;:true,&quot;ValueBgColor&quot;:false,&quot;ValueFontColor&quot;:false,&quot;ValueBorderColor&quot;:false}]"/>
</p:tagLst>
</file>

<file path=ppt/tags/tag116.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NPQi90usOxU414iby20Q_1741599826&quot;,&quot;DataType&quot;:1,&quot;ImageAutosize&quot;:1,&quot;ZIndexPreserved&quot;:true,&quot;ValueBgColor&quot;:false,&quot;ValueFontColor&quot;:false,&quot;ValueBorderColor&quot;:false}]"/>
</p:tagLst>
</file>

<file path=ppt/tags/tag117.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LtuoIjtojkbJjvbSCUVe_1741599826&quot;,&quot;DataType&quot;:1,&quot;ImageAutosize&quot;:1,&quot;ZIndexPreserved&quot;:true,&quot;ValueBgColor&quot;:false,&quot;ValueFontColor&quot;:false,&quot;ValueBorderColor&quot;:false}]"/>
</p:tagLst>
</file>

<file path=ppt/tags/tag118.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mNxdSmWQLpNkeGRGgy0R_1741599826&quot;,&quot;DataType&quot;:1,&quot;ImageAutosize&quot;:1,&quot;ZIndexPreserved&quot;:true,&quot;ValueBgColor&quot;:false,&quot;ValueFontColor&quot;:false,&quot;ValueBorderColor&quot;:false}]"/>
</p:tagLst>
</file>

<file path=ppt/tags/tag119.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4PYXYqxrIioMdfr58J3U_1741599827&quot;,&quot;DataType&quot;:1,&quot;ImageAutosize&quot;:1,&quot;ZIndexPreserved&quot;:true,&quot;ValueBgColor&quot;:false,&quot;ValueFontColor&quot;:false,&quot;ValueBorderColor&quot;:false}]"/>
</p:tagLst>
</file>

<file path=ppt/tags/tag120.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LUMPYNsS0MjG7387fgKI_1741599829&quot;,&quot;DataType&quot;:1,&quot;ImageAutosize&quot;:1,&quot;ZIndexPreserved&quot;:true,&quot;ValueBgColor&quot;:false,&quot;ValueFontColor&quot;:false,&quot;ValueBorderColor&quot;:false}]"/>
</p:tagLst>
</file>

<file path=ppt/tags/tag121.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GwElzWsDdxhjgiw37snU_1741599829&quot;,&quot;DataType&quot;:1,&quot;ImageAutosize&quot;:1,&quot;ZIndexPreserved&quot;:true,&quot;ValueBgColor&quot;:false,&quot;ValueFontColor&quot;:false,&quot;ValueBorderColor&quot;:false}]"/>
</p:tagLst>
</file>

<file path=ppt/tags/tag122.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pQDLpe1EPhQZEeslTzFS_1741599830&quot;,&quot;DataType&quot;:1,&quot;ImageAutosize&quot;:1,&quot;ZIndexPreserved&quot;:true,&quot;ValueBgColor&quot;:false,&quot;ValueFontColor&quot;:false,&quot;ValueBorderColor&quot;:false}]"/>
</p:tagLst>
</file>

<file path=ppt/tags/tag123.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BnIcbFee7wox79zPrONj_1741599830&quot;,&quot;DataType&quot;:1,&quot;ImageAutosize&quot;:1,&quot;ZIndexPreserved&quot;:true,&quot;ValueBgColor&quot;:false,&quot;ValueFontColor&quot;:false,&quot;ValueBorderColor&quot;:false}]"/>
</p:tagLst>
</file>

<file path=ppt/tags/tag124.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JnKqidSkahs9WCiBVuiC_1741599830&quot;,&quot;DataType&quot;:1,&quot;ImageAutosize&quot;:1,&quot;ZIndexPreserved&quot;:true,&quot;ValueBgColor&quot;:false,&quot;ValueFontColor&quot;:false,&quot;ValueBorderColor&quot;:false}]"/>
</p:tagLst>
</file>

<file path=ppt/tags/tag125.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hj1vSr57U4jIInaGMmPo_1741599830&quot;,&quot;DataType&quot;:1,&quot;ImageAutosize&quot;:1,&quot;ZIndexPreserved&quot;:true,&quot;ValueBgColor&quot;:false,&quot;ValueFontColor&quot;:false,&quot;ValueBorderColor&quot;:false}]"/>
</p:tagLst>
</file>

<file path=ppt/tags/tag126.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BTnHJlvh9PlRLQVplUF4_1741599830&quot;,&quot;DataType&quot;:1,&quot;ImageAutosize&quot;:1,&quot;ZIndexPreserved&quot;:true,&quot;ValueBgColor&quot;:false,&quot;ValueFontColor&quot;:false,&quot;ValueBorderColor&quot;:false}]"/>
</p:tagLst>
</file>

<file path=ppt/tags/tag127.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yOC0qNiBL4KVxFJGvw7E_1741599830&quot;,&quot;DataType&quot;:1,&quot;ImageAutosize&quot;:1,&quot;ZIndexPreserved&quot;:true,&quot;ValueBgColor&quot;:false,&quot;ValueFontColor&quot;:false,&quot;ValueBorderColor&quot;:false}]"/>
</p:tagLst>
</file>

<file path=ppt/tags/tag128.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NtybU0AYtf5b4YyHPmxC_1741599831&quot;,&quot;DataType&quot;:1,&quot;ImageAutosize&quot;:1,&quot;ZIndexPreserved&quot;:true,&quot;ValueBgColor&quot;:false,&quot;ValueFontColor&quot;:false,&quot;ValueBorderColor&quot;:false}]"/>
</p:tagLst>
</file>

<file path=ppt/tags/tag129.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4xVHrrmQyqZO9Auka5ky_1741599831&quot;,&quot;DataType&quot;:1,&quot;ImageAutosize&quot;:1,&quot;ZIndexPreserved&quot;:true,&quot;ValueBgColor&quot;:false,&quot;ValueFontColor&quot;:false,&quot;ValueBorderColor&quot;:false}]"/>
</p:tagLst>
</file>

<file path=ppt/tags/tag130.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hryQSictGSSKghy1Al6D_1741599831&quot;,&quot;DataType&quot;:1,&quot;ImageAutosize&quot;:1,&quot;ZIndexPreserved&quot;:true,&quot;ValueBgColor&quot;:false,&quot;ValueFontColor&quot;:false,&quot;ValueBorderColor&quot;:false}]"/>
</p:tagLst>
</file>

<file path=ppt/tags/tag131.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AO1X9ClNV8qb1TzHDA1T_1741599831&quot;,&quot;DataType&quot;:1,&quot;ImageAutosize&quot;:1,&quot;ZIndexPreserved&quot;:true,&quot;ValueBgColor&quot;:false,&quot;ValueFontColor&quot;:false,&quot;ValueBorderColor&quot;:false}]"/>
</p:tagLst>
</file>

<file path=ppt/tags/tag132.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xUQOGHOxIjTjR8vb2qB0_1741599831&quot;,&quot;DataType&quot;:1,&quot;ImageAutosize&quot;:1,&quot;ZIndexPreserved&quot;:true,&quot;ValueBgColor&quot;:false,&quot;ValueFontColor&quot;:false,&quot;ValueBorderColor&quot;:false}]"/>
</p:tagLst>
</file>

<file path=ppt/tags/tag133.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Icb12hcBHVBOlAGIA95v_1741599833&quot;,&quot;DataType&quot;:1,&quot;ImageAutosize&quot;:1,&quot;ZIndexPreserved&quot;:true,&quot;ValueBgColor&quot;:false,&quot;ValueFontColor&quot;:false,&quot;ValueBorderColor&quot;:false}]"/>
</p:tagLst>
</file>

<file path=ppt/tags/tag134.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YXLxVMjx23syotpDCLz1_1741599833&quot;,&quot;DataType&quot;:1,&quot;ImageAutosize&quot;:1,&quot;ZIndexPreserved&quot;:true,&quot;ValueBgColor&quot;:false,&quot;ValueFontColor&quot;:false,&quot;ValueBorderColor&quot;:false}]"/>
</p:tagLst>
</file>

<file path=ppt/tags/tag135.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gzgSGzxPHpoGh8kjPe17_1741599834&quot;,&quot;DataType&quot;:1,&quot;ImageAutosize&quot;:1,&quot;ZIndexPreserved&quot;:true,&quot;ValueBgColor&quot;:false,&quot;ValueFontColor&quot;:false,&quot;ValueBorderColor&quot;:false}]"/>
</p:tagLst>
</file>

<file path=ppt/tags/tag136.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asxLm1PrvkcoTHi5FIp6_1741599834&quot;,&quot;DataType&quot;:1,&quot;ImageAutosize&quot;:1,&quot;ZIndexPreserved&quot;:true,&quot;ValueBgColor&quot;:false,&quot;ValueFontColor&quot;:false,&quot;ValueBorderColor&quot;:false}]"/>
</p:tagLst>
</file>

<file path=ppt/tags/tag137.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hijnmjhfvcHQ0ajEMV2r_1741599834&quot;,&quot;DataType&quot;:1,&quot;ImageAutosize&quot;:1,&quot;ZIndexPreserved&quot;:true,&quot;ValueBgColor&quot;:false,&quot;ValueFontColor&quot;:false,&quot;ValueBorderColor&quot;:false}]"/>
</p:tagLst>
</file>

<file path=ppt/tags/tag138.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cOrdfeBFar2D3ALwrqFe_1741599834&quot;,&quot;DataType&quot;:1,&quot;ImageAutosize&quot;:1,&quot;ZIndexPreserved&quot;:true,&quot;ValueBgColor&quot;:false,&quot;ValueFontColor&quot;:false,&quot;ValueBorderColor&quot;:false}]"/>
</p:tagLst>
</file>

<file path=ppt/tags/tag139.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BRqdWBEWEYF2O4hpCgse_1741599834&quot;,&quot;DataType&quot;:1,&quot;ImageAutosize&quot;:1,&quot;ZIndexPreserved&quot;:true,&quot;ValueBgColor&quot;:false,&quot;ValueFontColor&quot;:false,&quot;ValueBorderColor&quot;:false}]"/>
</p:tagLst>
</file>

<file path=ppt/tags/tag140.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tufuXLYQDTCFXwQEEdpk_1741599834&quot;,&quot;DataType&quot;:1,&quot;ImageAutosize&quot;:1,&quot;ZIndexPreserved&quot;:true,&quot;ValueBgColor&quot;:false,&quot;ValueFontColor&quot;:false,&quot;ValueBorderColor&quot;:false}]"/>
</p:tagLst>
</file>

<file path=ppt/tags/tag141.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ELv3Okw488jpKhRIVAjV_1741599834&quot;,&quot;DataType&quot;:1,&quot;ImageAutosize&quot;:1,&quot;ZIndexPreserved&quot;:true,&quot;ValueBgColor&quot;:false,&quot;ValueFontColor&quot;:false,&quot;ValueBorderColor&quot;:false}]"/>
</p:tagLst>
</file>

<file path=ppt/tags/tag142.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QAyublqlOSSR9Y6G7jVd_1741599834&quot;,&quot;DataType&quot;:1,&quot;ImageAutosize&quot;:1,&quot;ZIndexPreserved&quot;:true,&quot;ValueBgColor&quot;:false,&quot;ValueFontColor&quot;:false,&quot;ValueBorderColor&quot;:false}]"/>
</p:tagLst>
</file>

<file path=ppt/tags/tag143.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8Ixkfkp2NdbZSFwHl7cc_1741599834&quot;,&quot;DataType&quot;:1,&quot;ImageAutosize&quot;:1,&quot;ZIndexPreserved&quot;:true,&quot;ValueBgColor&quot;:false,&quot;ValueFontColor&quot;:false,&quot;ValueBorderColor&quot;:false}]"/>
</p:tagLst>
</file>

<file path=ppt/tags/tag144.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fMJtlJ2WPqvKM47KdQtf_1741599835&quot;,&quot;DataType&quot;:1,&quot;ImageAutosize&quot;:1,&quot;ZIndexPreserved&quot;:true,&quot;ValueBgColor&quot;:false,&quot;ValueFontColor&quot;:false,&quot;ValueBorderColor&quot;:false}]"/>
</p:tagLst>
</file>

<file path=ppt/tags/tag145.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8FJH8imWobCLBvEVNWRC_1741599837&quot;,&quot;DataType&quot;:1,&quot;ImageAutosize&quot;:1,&quot;ZIndexPreserved&quot;:true,&quot;ValueBgColor&quot;:false,&quot;ValueFontColor&quot;:false,&quot;ValueBorderColor&quot;:false}]"/>
</p:tagLst>
</file>

<file path=ppt/tags/tag146.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rs45y7S90eLFR0RGOMjl_1741599837&quot;,&quot;DataType&quot;:1,&quot;ImageAutosize&quot;:1,&quot;ZIndexPreserved&quot;:true,&quot;ValueBgColor&quot;:false,&quot;ValueFontColor&quot;:false,&quot;ValueBorderColor&quot;:false}]"/>
</p:tagLst>
</file>

<file path=ppt/tags/tag147.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J0ywC6y5OSIszXP9aizv_1741599837&quot;,&quot;DataType&quot;:1,&quot;ImageAutosize&quot;:1,&quot;ZIndexPreserved&quot;:true,&quot;ValueBgColor&quot;:false,&quot;ValueFontColor&quot;:false,&quot;ValueBorderColor&quot;:false}]"/>
</p:tagLst>
</file>

<file path=ppt/tags/tag148.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ZXzGnH4srGt1QOMjdnAK_1741599837&quot;,&quot;DataType&quot;:1,&quot;ImageAutosize&quot;:1,&quot;ZIndexPreserved&quot;:true,&quot;ValueBgColor&quot;:false,&quot;ValueFontColor&quot;:false,&quot;ValueBorderColor&quot;:false}]"/>
</p:tagLst>
</file>

<file path=ppt/tags/tag149.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BCEREoPIWKu2S5w3y5iu_1741599837&quot;,&quot;DataType&quot;:1,&quot;ImageAutosize&quot;:1,&quot;ZIndexPreserved&quot;:true,&quot;ValueBgColor&quot;:false,&quot;ValueFontColor&quot;:false,&quot;ValueBorderColor&quot;:false}]"/>
</p:tagLst>
</file>

<file path=ppt/tags/tag150.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SxaNGKfuaz5VpA2vYzsz_1741599837&quot;,&quot;DataType&quot;:1,&quot;ImageAutosize&quot;:1,&quot;ZIndexPreserved&quot;:true,&quot;ValueBgColor&quot;:false,&quot;ValueFontColor&quot;:false,&quot;ValueBorderColor&quot;:false}]"/>
</p:tagLst>
</file>

<file path=ppt/tags/tag151.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UCILopmXdhJYYhzRnYaD_1741599837&quot;,&quot;DataType&quot;:1,&quot;ImageAutosize&quot;:1,&quot;ZIndexPreserved&quot;:true,&quot;ValueBgColor&quot;:false,&quot;ValueFontColor&quot;:false,&quot;ValueBorderColor&quot;:false}]"/>
</p:tagLst>
</file>

<file path=ppt/tags/tag152.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j3t1tjIIpC0JgXmDd6iq_1741599837&quot;,&quot;DataType&quot;:1,&quot;ImageAutosize&quot;:1,&quot;ZIndexPreserved&quot;:true,&quot;ValueBgColor&quot;:false,&quot;ValueFontColor&quot;:false,&quot;ValueBorderColor&quot;:false}]"/>
</p:tagLst>
</file>

<file path=ppt/tags/tag153.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l5VzO4sT6Ph0z6h6pg1k_1741599838&quot;,&quot;DataType&quot;:1,&quot;ImageAutosize&quot;:1,&quot;ZIndexPreserved&quot;:true,&quot;ValueBgColor&quot;:false,&quot;ValueFontColor&quot;:false,&quot;ValueBorderColor&quot;:false}]"/>
</p:tagLst>
</file>

<file path=ppt/tags/tag154.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V1VaThGnnzjXh2U7YQ9T_1741599838&quot;,&quot;DataType&quot;:1,&quot;ImageAutosize&quot;:1,&quot;ZIndexPreserved&quot;:true,&quot;ValueBgColor&quot;:false,&quot;ValueFontColor&quot;:false,&quot;ValueBorderColor&quot;:false}]"/>
</p:tagLst>
</file>

<file path=ppt/tags/tag155.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1TWEQ6dm0DSY0GV0rLKx_1741599838&quot;,&quot;DataType&quot;:1,&quot;ImageAutosize&quot;:1,&quot;ZIndexPreserved&quot;:true,&quot;ValueBgColor&quot;:false,&quot;ValueFontColor&quot;:false,&quot;ValueBorderColor&quot;:false}]"/>
</p:tagLst>
</file>

<file path=ppt/tags/tag156.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PPUUOyk1D0XgTh9QkzKT_1741599838&quot;,&quot;DataType&quot;:1,&quot;ImageAutosize&quot;:1,&quot;ZIndexPreserved&quot;:true,&quot;ValueBgColor&quot;:false,&quot;ValueFontColor&quot;:false,&quot;ValueBorderColor&quot;:false}]"/>
</p:tagLst>
</file>

<file path=ppt/tags/tag157.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TW8FR4cDQuCRqVQUvTAF_1741599838&quot;,&quot;DataType&quot;:1,&quot;ImageAutosize&quot;:1,&quot;ZIndexPreserved&quot;:true,&quot;ValueBgColor&quot;:false,&quot;ValueFontColor&quot;:false,&quot;ValueBorderColor&quot;:false}]"/>
</p:tagLst>
</file>

<file path=ppt/tags/tag158.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Vzp0QkYJu1kcnMyx9jTZ_1741599838&quot;,&quot;DataType&quot;:1,&quot;ImageAutosize&quot;:1,&quot;ZIndexPreserved&quot;:true,&quot;ValueBgColor&quot;:false,&quot;ValueFontColor&quot;:false,&quot;ValueBorderColor&quot;:false}]"/>
</p:tagLst>
</file>

<file path=ppt/tags/tag159.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ptkQoscc4hoLFZ1W1RgW_1741599839&quot;,&quot;DataType&quot;:1,&quot;ImageAutosize&quot;:1,&quot;ZIndexPreserved&quot;:true,&quot;ValueBgColor&quot;:false,&quot;ValueFontColor&quot;:false,&quot;ValueBorderColor&quot;:false}]"/>
</p:tagLst>
</file>

<file path=ppt/tags/tag160.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rv24tvxrgbYmrdL7ZMLa_1741599839&quot;,&quot;DataType&quot;:1,&quot;ImageAutosize&quot;:1,&quot;ZIndexPreserved&quot;:true,&quot;ValueBgColor&quot;:false,&quot;ValueFontColor&quot;:false,&quot;ValueBorderColor&quot;:false}]"/>
</p:tagLst>
</file>

<file path=ppt/tags/tag161.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VeFWxCAOv2RucqvyYDjk_1741599839&quot;,&quot;DataType&quot;:1,&quot;ImageAutosize&quot;:1,&quot;ZIndexPreserved&quot;:true,&quot;ValueBgColor&quot;:false,&quot;ValueFontColor&quot;:false,&quot;ValueBorderColor&quot;:false}]"/>
</p:tagLst>
</file>

<file path=ppt/tags/tag162.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iKWoJOnJgQamJY7lkqOv_1741599839&quot;,&quot;DataType&quot;:1,&quot;ImageAutosize&quot;:1,&quot;ZIndexPreserved&quot;:true,&quot;ValueBgColor&quot;:false,&quot;ValueFontColor&quot;:false,&quot;ValueBorderColor&quot;:false}]"/>
</p:tagLst>
</file>

<file path=ppt/tags/tag163.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IuB7j0BuxyOJDmes56rs_1741599839&quot;,&quot;DataType&quot;:1,&quot;ImageAutosize&quot;:1,&quot;ZIndexPreserved&quot;:true,&quot;ValueBgColor&quot;:false,&quot;ValueFontColor&quot;:false,&quot;ValueBorderColor&quot;:false}]"/>
</p:tagLst>
</file>

<file path=ppt/tags/tag164.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Yeqsy8W6rStDwpYet35B_1741599839&quot;,&quot;DataType&quot;:1,&quot;ImageAutosize&quot;:1,&quot;ZIndexPreserved&quot;:true,&quot;ValueBgColor&quot;:false,&quot;ValueFontColor&quot;:false,&quot;ValueBorderColor&quot;:false}]"/>
</p:tagLst>
</file>

<file path=ppt/tags/tag165.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tEIQcJXYyMZQPPWZWayR_1741599840&quot;,&quot;DataType&quot;:1,&quot;ImageAutosize&quot;:1,&quot;ZIndexPreserved&quot;:true,&quot;ValueBgColor&quot;:false,&quot;ValueFontColor&quot;:false,&quot;ValueBorderColor&quot;:false}]"/>
</p:tagLst>
</file>

<file path=ppt/tags/tag166.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XNVohZ9fewPNZTPzsrdY_1741599840&quot;,&quot;DataType&quot;:1,&quot;ImageAutosize&quot;:1,&quot;ZIndexPreserved&quot;:true,&quot;ValueBgColor&quot;:false,&quot;ValueFontColor&quot;:false,&quot;ValueBorderColor&quot;:false}]"/>
</p:tagLst>
</file>

<file path=ppt/tags/tag167.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E9XcmKw14qkbhivH6pOV_1741599840&quot;,&quot;DataType&quot;:1,&quot;ImageAutosize&quot;:1,&quot;ZIndexPreserved&quot;:true,&quot;ValueBgColor&quot;:false,&quot;ValueFontColor&quot;:false,&quot;ValueBorderColor&quot;:false}]"/>
</p:tagLst>
</file>

<file path=ppt/tags/tag168.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igwPggEPqUOJsQR1Tf7m_1741599844&quot;,&quot;DataType&quot;:1,&quot;ImageAutosize&quot;:1,&quot;ZIndexPreserved&quot;:true,&quot;ValueBgColor&quot;:false,&quot;ValueFontColor&quot;:false,&quot;ValueBorderColor&quot;:false}]"/>
</p:tagLst>
</file>

<file path=ppt/tags/tag169.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UEqSOVTWOdi917FUHx7P_1741599844&quot;,&quot;DataType&quot;:1,&quot;ImageAutosize&quot;:1,&quot;ZIndexPreserved&quot;:true,&quot;ValueBgColor&quot;:false,&quot;ValueFontColor&quot;:false,&quot;ValueBorderColor&quot;:false}]"/>
</p:tagLst>
</file>

<file path=ppt/tags/tag170.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JEThC5v5lvGzP0PTISRU_1741599844&quot;,&quot;DataType&quot;:1,&quot;ImageAutosize&quot;:1,&quot;ZIndexPreserved&quot;:true,&quot;ValueBgColor&quot;:false,&quot;ValueFontColor&quot;:false,&quot;ValueBorderColor&quot;:false}]"/>
</p:tagLst>
</file>

<file path=ppt/tags/tag171.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vKWLXOTVK0wFJettwZzQ_1741599844&quot;,&quot;DataType&quot;:1,&quot;ImageAutosize&quot;:1,&quot;ZIndexPreserved&quot;:true,&quot;ValueBgColor&quot;:false,&quot;ValueFontColor&quot;:false,&quot;ValueBorderColor&quot;:false}]"/>
</p:tagLst>
</file>

<file path=ppt/tags/tag172.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1IUncv3OdSo6M4rvMhst_1741599844&quot;,&quot;DataType&quot;:1,&quot;ImageAutosize&quot;:1,&quot;ZIndexPreserved&quot;:true,&quot;ValueBgColor&quot;:false,&quot;ValueFontColor&quot;:false,&quot;ValueBorderColor&quot;:false}]"/>
</p:tagLst>
</file>

<file path=ppt/tags/tag173.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nn5hvsLA2DVMFl2BoudL_1741599844&quot;,&quot;DataType&quot;:1,&quot;ImageAutosize&quot;:1,&quot;ZIndexPreserved&quot;:true,&quot;ValueBgColor&quot;:false,&quot;ValueFontColor&quot;:false,&quot;ValueBorderColor&quot;:false}]"/>
</p:tagLst>
</file>

<file path=ppt/tags/tag174.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S3vLCztTSIqXRh2E4Eds_1741599846&quot;,&quot;DataType&quot;:1,&quot;ImageAutosize&quot;:1,&quot;ZIndexPreserved&quot;:true,&quot;ValueBgColor&quot;:false,&quot;ValueFontColor&quot;:false,&quot;ValueBorderColor&quot;:false}]"/>
</p:tagLst>
</file>

<file path=ppt/tags/tag175.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TNVeLynhkepLh0U69Tmh_1741599846&quot;,&quot;DataType&quot;:1,&quot;ImageAutosize&quot;:1,&quot;ZIndexPreserved&quot;:true,&quot;ValueBgColor&quot;:false,&quot;ValueFontColor&quot;:false,&quot;ValueBorderColor&quot;:false}]"/>
</p:tagLst>
</file>

<file path=ppt/tags/tag176.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1btlyoNmFEp8XuuuWCNe_1741599847&quot;,&quot;DataType&quot;:1,&quot;ImageAutosize&quot;:1,&quot;ZIndexPreserved&quot;:true,&quot;ValueBgColor&quot;:false,&quot;ValueFontColor&quot;:false,&quot;ValueBorderColor&quot;:false}]"/>
</p:tagLst>
</file>

<file path=ppt/tags/tag177.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nIvgG9BkK50rRoCxJPMA_1741599847&quot;,&quot;DataType&quot;:1,&quot;ImageAutosize&quot;:1,&quot;ZIndexPreserved&quot;:true,&quot;ValueBgColor&quot;:false,&quot;ValueFontColor&quot;:false,&quot;ValueBorderColor&quot;:false}]"/>
</p:tagLst>
</file>

<file path=ppt/tags/tag178.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kihjVgBISFS9k9MVnNCS_1741599847&quot;,&quot;DataType&quot;:1,&quot;ImageAutosize&quot;:1,&quot;ZIndexPreserved&quot;:true,&quot;ValueBgColor&quot;:false,&quot;ValueFontColor&quot;:false,&quot;ValueBorderColor&quot;:false}]"/>
</p:tagLst>
</file>

<file path=ppt/tags/tag179.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m6VvSCTVnONxaVBZnhbL_1741599847&quot;,&quot;DataType&quot;:1,&quot;ImageAutosize&quot;:1,&quot;ZIndexPreserved&quot;:true,&quot;ValueBgColor&quot;:false,&quot;ValueFontColor&quot;:false,&quot;ValueBorderColor&quot;:false}]"/>
</p:tagLst>
</file>

<file path=ppt/tags/tag180.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e31YQi5y3QVnkmnikHQU_1741599847&quot;,&quot;DataType&quot;:1,&quot;ImageAutosize&quot;:1,&quot;ZIndexPreserved&quot;:true,&quot;ValueBgColor&quot;:false,&quot;ValueFontColor&quot;:false,&quot;ValueBorderColor&quot;:false}]"/>
</p:tagLst>
</file>

<file path=ppt/tags/tag181.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7cge9JkLJBnl63UfZEJx_1741599847&quot;,&quot;DataType&quot;:1,&quot;ImageAutosize&quot;:1,&quot;ZIndexPreserved&quot;:true,&quot;ValueBgColor&quot;:false,&quot;ValueFontColor&quot;:false,&quot;ValueBorderColor&quot;:false}]"/>
</p:tagLst>
</file>

<file path=ppt/tags/tag182.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9IxeO4m0UStq6svPIsoF_1741599847&quot;,&quot;DataType&quot;:1,&quot;ImageAutosize&quot;:1,&quot;ZIndexPreserved&quot;:true,&quot;ValueBgColor&quot;:false,&quot;ValueFontColor&quot;:false,&quot;ValueBorderColor&quot;:false}]"/>
</p:tagLst>
</file>

<file path=ppt/tags/tag183.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TzLBZI3TYfAA0DQLThTW_1741599849&quot;,&quot;DataType&quot;:1,&quot;ImageAutosize&quot;:1,&quot;ZIndexPreserved&quot;:true,&quot;ValueBgColor&quot;:false,&quot;ValueFontColor&quot;:false,&quot;ValueBorderColor&quot;:false}]"/>
</p:tagLst>
</file>

<file path=ppt/tags/tag184.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FUOZv8ybmn9uWdx3g65C_1741599849&quot;,&quot;DataType&quot;:1,&quot;ImageAutosize&quot;:1,&quot;ZIndexPreserved&quot;:true,&quot;ValueBgColor&quot;:false,&quot;ValueFontColor&quot;:false,&quot;ValueBorderColor&quot;:false}]"/>
</p:tagLst>
</file>

<file path=ppt/tags/tag185.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7Li3SSXm3YzkyfdjTvPV_1741599849&quot;,&quot;DataType&quot;:1,&quot;ImageAutosize&quot;:1,&quot;ZIndexPreserved&quot;:true,&quot;ValueBgColor&quot;:false,&quot;ValueFontColor&quot;:false,&quot;ValueBorderColor&quot;:false}]"/>
</p:tagLst>
</file>

<file path=ppt/tags/tag186.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khlRPImRvNggGwrEWthD_1741599849&quot;,&quot;DataType&quot;:1,&quot;ImageAutosize&quot;:1,&quot;ZIndexPreserved&quot;:true,&quot;ValueBgColor&quot;:false,&quot;ValueFontColor&quot;:false,&quot;ValueBorderColor&quot;:false}]"/>
</p:tagLst>
</file>

<file path=ppt/tags/tag187.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yvKXiLBp9RW7ZSON2s6E_1741599849&quot;,&quot;DataType&quot;:1,&quot;ImageAutosize&quot;:1,&quot;ZIndexPreserved&quot;:true,&quot;ValueBgColor&quot;:false,&quot;ValueFontColor&quot;:false,&quot;ValueBorderColor&quot;:false}]"/>
</p:tagLst>
</file>

<file path=ppt/tags/tag188.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Jtu05rkAGCdc2ucLZ9BF_1741599849&quot;,&quot;DataType&quot;:1,&quot;ImageAutosize&quot;:1,&quot;ZIndexPreserved&quot;:true,&quot;ValueBgColor&quot;:false,&quot;ValueFontColor&quot;:false,&quot;ValueBorderColor&quot;:false}]"/>
</p:tagLst>
</file>

<file path=ppt/tags/tag189.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Hi4m5pQLlv4AxFtoBPS8_1741599851&quot;,&quot;DataType&quot;:1,&quot;ImageAutosize&quot;:1,&quot;ZIndexPreserved&quot;:true,&quot;ValueBgColor&quot;:false,&quot;ValueFontColor&quot;:false,&quot;ValueBorderColor&quot;:false}]"/>
</p:tagLst>
</file>

<file path=ppt/tags/tag190.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Uw4Dt7bkXyVHHbyVxd8N_1741599851&quot;,&quot;DataType&quot;:1,&quot;ImageAutosize&quot;:1,&quot;ZIndexPreserved&quot;:true,&quot;ValueBgColor&quot;:false,&quot;ValueFontColor&quot;:false,&quot;ValueBorderColor&quot;:false}]"/>
</p:tagLst>
</file>

<file path=ppt/tags/tag191.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R56bukw3EUQgn4MOVIax_1741599851&quot;,&quot;DataType&quot;:1,&quot;ImageAutosize&quot;:1,&quot;ZIndexPreserved&quot;:true,&quot;ValueBgColor&quot;:false,&quot;ValueFontColor&quot;:false,&quot;ValueBorderColor&quot;:false}]"/>
</p:tagLst>
</file>

<file path=ppt/tags/tag192.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kJ4RHUZUllW3vz0okdJB_1741599851&quot;,&quot;DataType&quot;:1,&quot;ImageAutosize&quot;:1,&quot;ZIndexPreserved&quot;:true,&quot;ValueBgColor&quot;:false,&quot;ValueFontColor&quot;:false,&quot;ValueBorderColor&quot;:false}]"/>
</p:tagLst>
</file>

<file path=ppt/tags/tag193.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XVqP0ad04hingLvgV4aY_1741599851&quot;,&quot;DataType&quot;:1,&quot;ImageAutosize&quot;:1,&quot;ZIndexPreserved&quot;:true,&quot;ValueBgColor&quot;:false,&quot;ValueFontColor&quot;:false,&quot;ValueBorderColor&quot;:false}]"/>
</p:tagLst>
</file>

<file path=ppt/tags/tag194.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pYbgdKkOW9rAxTlInRN0_1741599852&quot;,&quot;DataType&quot;:1,&quot;ImageAutosize&quot;:1,&quot;ZIndexPreserved&quot;:true,&quot;ValueBgColor&quot;:false,&quot;ValueFontColor&quot;:false,&quot;ValueBorderColor&quot;:false}]"/>
</p:tagLst>
</file>

<file path=ppt/tags/tag195.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T12GoCW6w5pu1FWhOopG_1741599852&quot;,&quot;DataType&quot;:1,&quot;ImageAutosize&quot;:1,&quot;ZIndexPreserved&quot;:true,&quot;ValueBgColor&quot;:false,&quot;ValueFontColor&quot;:false,&quot;ValueBorderColor&quot;:false}]"/>
</p:tagLst>
</file>

<file path=ppt/tags/tag196.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tc3qYrtVU0wi9oJ70oDr_1741599852&quot;,&quot;DataType&quot;:1,&quot;ImageAutosize&quot;:1,&quot;ZIndexPreserved&quot;:true,&quot;ValueBgColor&quot;:false,&quot;ValueFontColor&quot;:false,&quot;ValueBorderColor&quot;:false}]"/>
</p:tagLst>
</file>

<file path=ppt/tags/tag197.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U9y4LzMvfIojMTTA3Am2_1741599852&quot;,&quot;DataType&quot;:1,&quot;ImageAutosize&quot;:1,&quot;ZIndexPreserved&quot;:true,&quot;ValueBgColor&quot;:false,&quot;ValueFontColor&quot;:false,&quot;ValueBorderColor&quot;:false}]"/>
</p:tagLst>
</file>

<file path=ppt/tags/tag198.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qayAsyy0N9Bo2TZMVhGT_1741599852&quot;,&quot;DataType&quot;:1,&quot;ImageAutosize&quot;:1,&quot;ZIndexPreserved&quot;:true,&quot;ValueBgColor&quot;:false,&quot;ValueFontColor&quot;:false,&quot;ValueBorderColor&quot;:false}]"/>
</p:tagLst>
</file>

<file path=ppt/tags/tag199.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PHAvA1DNM7eGoDmcCfDJ_1741599853&quot;,&quot;DataType&quot;:1,&quot;ImageAutosize&quot;:1,&quot;ZIndexPreserved&quot;:true,&quot;ValueBgColor&quot;:false,&quot;ValueFontColor&quot;:false,&quot;ValueBorderColor&quot;:false}]"/>
</p:tagLst>
</file>

<file path=ppt/tags/tag200.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AP6nW9TWQWb4Xx7Wg1Rm_1741599853&quot;,&quot;DataType&quot;:1,&quot;ImageAutosize&quot;:1,&quot;ZIndexPreserved&quot;:true,&quot;ValueBgColor&quot;:false,&quot;ValueFontColor&quot;:false,&quot;ValueBorderColor&quot;:false}]"/>
</p:tagLst>
</file>

<file path=ppt/tags/tag201.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LGX7hc4p7h5UsEupb6yy_1741599853&quot;,&quot;DataType&quot;:1,&quot;ImageAutosize&quot;:1,&quot;ZIndexPreserved&quot;:true,&quot;ValueBgColor&quot;:false,&quot;ValueFontColor&quot;:false,&quot;ValueBorderColor&quot;:false}]"/>
</p:tagLst>
</file>

<file path=ppt/tags/tag202.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hYWJdpA0lZ8M3mCyevTS_1741599853&quot;,&quot;DataType&quot;:1,&quot;ImageAutosize&quot;:1,&quot;ZIndexPreserved&quot;:true,&quot;ValueBgColor&quot;:false,&quot;ValueFontColor&quot;:false,&quot;ValueBorderColor&quot;:false}]"/>
</p:tagLst>
</file>

<file path=ppt/tags/tag203.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B9ZMEhHRA37iCxbL80ai_1741599853&quot;,&quot;DataType&quot;:1,&quot;ImageAutosize&quot;:1,&quot;ZIndexPreserved&quot;:true,&quot;ValueBgColor&quot;:false,&quot;ValueFontColor&quot;:false,&quot;ValueBorderColor&quot;:false}]"/>
</p:tagLst>
</file>

<file path=ppt/tags/tag204.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wL9E2AOU4dZSFZdMvH1D_1741599854&quot;,&quot;DataType&quot;:1,&quot;ImageAutosize&quot;:1,&quot;ZIndexPreserved&quot;:true,&quot;ValueBgColor&quot;:false,&quot;ValueFontColor&quot;:false,&quot;ValueBorderColor&quot;:false}]"/>
</p:tagLst>
</file>

<file path=ppt/tags/tag205.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FuJ9hZnU73IBHmezYaPE_1741599855&quot;,&quot;DataType&quot;:1,&quot;ImageAutosize&quot;:1,&quot;ZIndexPreserved&quot;:true,&quot;ValueBgColor&quot;:false,&quot;ValueFontColor&quot;:false,&quot;ValueBorderColor&quot;:false}]"/>
</p:tagLst>
</file>

<file path=ppt/tags/tag206.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Cr6vsyhy34JWsZeRuOAL_1741599855&quot;,&quot;DataType&quot;:1,&quot;ImageAutosize&quot;:1,&quot;ZIndexPreserved&quot;:true,&quot;ValueBgColor&quot;:false,&quot;ValueFontColor&quot;:false,&quot;ValueBorderColor&quot;:false}]"/>
</p:tagLst>
</file>

<file path=ppt/tags/tag207.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lbn9oebeIL0X7tGuibU9_1741599855&quot;,&quot;DataType&quot;:1,&quot;ImageAutosize&quot;:1,&quot;ZIndexPreserved&quot;:true,&quot;ValueBgColor&quot;:false,&quot;ValueFontColor&quot;:false,&quot;ValueBorderColor&quot;:false}]"/>
</p:tagLst>
</file>

<file path=ppt/tags/tag208.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c0VGSbdTBQUf7X7nNQlT_1741599855&quot;,&quot;DataType&quot;:1,&quot;ImageAutosize&quot;:1,&quot;ZIndexPreserved&quot;:true,&quot;ValueBgColor&quot;:false,&quot;ValueFontColor&quot;:false,&quot;ValueBorderColor&quot;:false}]"/>
</p:tagLst>
</file>

<file path=ppt/tags/tag209.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rlwcyURslScKZkoGq19W_1741599855&quot;,&quot;DataType&quot;:1,&quot;ImageAutosize&quot;:1,&quot;ZIndexPreserved&quot;:true,&quot;ValueBgColor&quot;:false,&quot;ValueFontColor&quot;:false,&quot;ValueBorderColor&quot;:false}]"/>
</p:tagLst>
</file>

<file path=ppt/tags/tag210.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AITlCRPAe06iEbiuC38F_1741599857&quot;,&quot;DataType&quot;:1,&quot;ImageAutosize&quot;:1,&quot;ZIndexPreserved&quot;:true,&quot;ValueBgColor&quot;:false,&quot;ValueFontColor&quot;:false,&quot;ValueBorderColor&quot;:false}]"/>
</p:tagLst>
</file>

<file path=ppt/tags/tag211.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eBSfQidApKWojfu5ShmJ_1741599857&quot;,&quot;DataType&quot;:1,&quot;ImageAutosize&quot;:1,&quot;ZIndexPreserved&quot;:true,&quot;ValueBgColor&quot;:false,&quot;ValueFontColor&quot;:false,&quot;ValueBorderColor&quot;:false}]"/>
</p:tagLst>
</file>

<file path=ppt/tags/tag212.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JMrvc5pOKI3933EJPxHy_1741599857&quot;,&quot;DataType&quot;:1,&quot;ImageAutosize&quot;:1,&quot;ZIndexPreserved&quot;:true,&quot;ValueBgColor&quot;:false,&quot;ValueFontColor&quot;:false,&quot;ValueBorderColor&quot;:false}]"/>
</p:tagLst>
</file>

<file path=ppt/tags/tag213.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kzba5xFipn4rHuPNehxC_1741599858&quot;,&quot;DataType&quot;:1,&quot;ImageAutosize&quot;:1,&quot;ZIndexPreserved&quot;:true,&quot;ValueBgColor&quot;:false,&quot;ValueFontColor&quot;:false,&quot;ValueBorderColor&quot;:false}]"/>
</p:tagLst>
</file>

<file path=ppt/tags/tag214.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oEmLyf9JnWlHYRcvuDnM_1741599858&quot;,&quot;DataType&quot;:1,&quot;ImageAutosize&quot;:1,&quot;ZIndexPreserved&quot;:true,&quot;ValueBgColor&quot;:false,&quot;ValueFontColor&quot;:false,&quot;ValueBorderColor&quot;:false}]"/>
</p:tagLst>
</file>

<file path=ppt/tags/tag215.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suyBE6Ye6O5968d5wLeI_1741599858&quot;,&quot;DataType&quot;:1,&quot;ImageAutosize&quot;:1,&quot;ZIndexPreserved&quot;:true,&quot;ValueBgColor&quot;:false,&quot;ValueFontColor&quot;:false,&quot;ValueBorderColor&quot;:false}]"/>
</p:tagLst>
</file>

<file path=ppt/tags/tag216.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PBeF3xIyyJztJu5MZMUX_1741599858&quot;,&quot;DataType&quot;:1,&quot;ImageAutosize&quot;:1,&quot;ZIndexPreserved&quot;:true,&quot;ValueBgColor&quot;:false,&quot;ValueFontColor&quot;:false,&quot;ValueBorderColor&quot;:false}]"/>
</p:tagLst>
</file>

<file path=ppt/tags/tag217.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vrT0SDzZB7wY5TrDnuCs_1741599858&quot;,&quot;DataType&quot;:1,&quot;ImageAutosize&quot;:1,&quot;ZIndexPreserved&quot;:true,&quot;ValueBgColor&quot;:false,&quot;ValueFontColor&quot;:false,&quot;ValueBorderColor&quot;:false}]"/>
</p:tagLst>
</file>

<file path=ppt/tags/tag218.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M5qkRvPLsNnSITkI4iLt_1741599858&quot;,&quot;DataType&quot;:1,&quot;ImageAutosize&quot;:1,&quot;ZIndexPreserved&quot;:true,&quot;ValueBgColor&quot;:false,&quot;ValueFontColor&quot;:false,&quot;ValueBorderColor&quot;:false}]"/>
</p:tagLst>
</file>

<file path=ppt/tags/tag219.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YmEuQdTOSRNg87W65mNE_1741599858&quot;,&quot;DataType&quot;:1,&quot;ImageAutosize&quot;:1,&quot;ZIndexPreserved&quot;:true,&quot;ValueBgColor&quot;:false,&quot;ValueFontColor&quot;:false,&quot;ValueBorderColor&quot;:false}]"/>
</p:tagLst>
</file>

<file path=ppt/tags/tag220.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zx2CriD6Y9buQJ4remWP_1741599859&quot;,&quot;DataType&quot;:1,&quot;ImageAutosize&quot;:1,&quot;ZIndexPreserved&quot;:true,&quot;ValueBgColor&quot;:false,&quot;ValueFontColor&quot;:false,&quot;ValueBorderColor&quot;:false}]"/>
</p:tagLst>
</file>

<file path=ppt/tags/tag221.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6F1mqLfOqGGVZcEni2WV_1741599859&quot;,&quot;DataType&quot;:1,&quot;ImageAutosize&quot;:1,&quot;ZIndexPreserved&quot;:true,&quot;ValueBgColor&quot;:false,&quot;ValueFontColor&quot;:false,&quot;ValueBorderColor&quot;:false}]"/>
</p:tagLst>
</file>

<file path=ppt/tags/tag222.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NQIuY1RmOo1kJFPe0nRT_1741599859&quot;,&quot;DataType&quot;:1,&quot;ImageAutosize&quot;:1,&quot;ZIndexPreserved&quot;:true,&quot;ValueBgColor&quot;:false,&quot;ValueFontColor&quot;:false,&quot;ValueBorderColor&quot;:false}]"/>
</p:tagLst>
</file>

<file path=ppt/tags/tag223.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DZPnoeDaCw0b5yc3Gx26_1741599861&quot;,&quot;DataType&quot;:1,&quot;ImageAutosize&quot;:1,&quot;ZIndexPreserved&quot;:true,&quot;ValueBgColor&quot;:false,&quot;ValueFontColor&quot;:false,&quot;ValueBorderColor&quot;:false}]"/>
</p:tagLst>
</file>

<file path=ppt/tags/tag224.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EmqvoGgxlzfekLwKud6i_1741599861&quot;,&quot;DataType&quot;:1,&quot;ImageAutosize&quot;:1,&quot;ZIndexPreserved&quot;:true,&quot;ValueBgColor&quot;:false,&quot;ValueFontColor&quot;:false,&quot;ValueBorderColor&quot;:false}]"/>
</p:tagLst>
</file>

<file path=ppt/tags/tag225.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JRyk0LARQYb5rj4vJNgn_1741599861&quot;,&quot;DataType&quot;:1,&quot;ImageAutosize&quot;:1,&quot;ZIndexPreserved&quot;:true,&quot;ValueBgColor&quot;:false,&quot;ValueFontColor&quot;:false,&quot;ValueBorderColor&quot;:false}]"/>
</p:tagLst>
</file>

<file path=ppt/tags/tag226.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DkCskruRvJin54F7d4aX_1741599861&quot;,&quot;DataType&quot;:1,&quot;ImageAutosize&quot;:1,&quot;ZIndexPreserved&quot;:true,&quot;ValueBgColor&quot;:false,&quot;ValueFontColor&quot;:false,&quot;ValueBorderColor&quot;:false}]"/>
</p:tagLst>
</file>

<file path=ppt/tags/tag227.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W0KpwBIjzA6Niaw5qnNA_1741599862&quot;,&quot;DataType&quot;:1,&quot;ImageAutosize&quot;:1,&quot;ZIndexPreserved&quot;:true,&quot;ValueBgColor&quot;:false,&quot;ValueFontColor&quot;:false,&quot;ValueBorderColor&quot;:false}]"/>
</p:tagLst>
</file>

<file path=ppt/tags/tag228.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WJ25sF8B5fPC0rSSjU0N_1741599862&quot;,&quot;DataType&quot;:1,&quot;ImageAutosize&quot;:1,&quot;ZIndexPreserved&quot;:true,&quot;ValueBgColor&quot;:false,&quot;ValueFontColor&quot;:false,&quot;ValueBorderColor&quot;:false}]"/>
</p:tagLst>
</file>

<file path=ppt/tags/tag229.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ttvTih9yF02awcasTTYb_1741599863&quot;,&quot;DataType&quot;:1,&quot;ImageAutosize&quot;:1,&quot;ZIndexPreserved&quot;:true,&quot;ValueBgColor&quot;:false,&quot;ValueFontColor&quot;:false,&quot;ValueBorderColor&quot;:false}]"/>
</p:tagLst>
</file>

<file path=ppt/tags/tag230.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JL7ql300oTLYdFXJimQj_1741599864&quot;,&quot;DataType&quot;:1,&quot;ImageAutosize&quot;:1,&quot;ZIndexPreserved&quot;:true,&quot;ValueBgColor&quot;:false,&quot;ValueFontColor&quot;:false,&quot;ValueBorderColor&quot;:false}]"/>
</p:tagLst>
</file>

<file path=ppt/tags/tag231.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hyxpkcDYI6oUbEllGoTB_1741599864&quot;,&quot;DataType&quot;:1,&quot;ImageAutosize&quot;:1,&quot;ZIndexPreserved&quot;:true,&quot;ValueBgColor&quot;:false,&quot;ValueFontColor&quot;:false,&quot;ValueBorderColor&quot;:false}]"/>
</p:tagLst>
</file>

<file path=ppt/tags/tag232.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Wqy3OqFgQDBctfvmaeOO_1741599864&quot;,&quot;DataType&quot;:1,&quot;ImageAutosize&quot;:1,&quot;ZIndexPreserved&quot;:true,&quot;ValueBgColor&quot;:false,&quot;ValueFontColor&quot;:false,&quot;ValueBorderColor&quot;:false}]"/>
</p:tagLst>
</file>

<file path=ppt/tags/tag233.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BYDM2fKlJZVulk0k6xJr_1741599864&quot;,&quot;DataType&quot;:1,&quot;ImageAutosize&quot;:1,&quot;ZIndexPreserved&quot;:true,&quot;ValueBgColor&quot;:false,&quot;ValueFontColor&quot;:false,&quot;ValueBorderColor&quot;:false}]"/>
</p:tagLst>
</file>

<file path=ppt/tags/tag234.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ArHEzQChEtiU40S9sjIE_1741599864&quot;,&quot;DataType&quot;:1,&quot;ImageAutosize&quot;:1,&quot;ZIndexPreserved&quot;:true,&quot;ValueBgColor&quot;:false,&quot;ValueFontColor&quot;:false,&quot;ValueBorderColor&quot;:false}]"/>
</p:tagLst>
</file>

<file path=ppt/tags/tag235.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BXQQu6pVhujzmQVT5S0d_1741599864&quot;,&quot;DataType&quot;:1,&quot;ImageAutosize&quot;:1,&quot;ZIndexPreserved&quot;:true,&quot;ValueBgColor&quot;:false,&quot;ValueFontColor&quot;:false,&quot;ValueBorderColor&quot;:false}]"/>
</p:tagLst>
</file>

<file path=ppt/tags/tag236.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C3GA38xQ1SfwbHSTXWNS_1741599864&quot;,&quot;DataType&quot;:1,&quot;ImageAutosize&quot;:1,&quot;ZIndexPreserved&quot;:true,&quot;ValueBgColor&quot;:false,&quot;ValueFontColor&quot;:false,&quot;ValueBorderColor&quot;:false}]"/>
</p:tagLst>
</file>

<file path=ppt/tags/tag237.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TiZnRL1FjK4FAcOikmma_1741599864&quot;,&quot;DataType&quot;:1,&quot;ImageAutosize&quot;:1,&quot;ZIndexPreserved&quot;:true,&quot;ValueBgColor&quot;:false,&quot;ValueFontColor&quot;:false,&quot;ValueBorderColor&quot;:false}]"/>
</p:tagLst>
</file>

<file path=ppt/tags/tag238.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FgjX0XEU9B2wFHRt2szK_1741599865&quot;,&quot;DataType&quot;:1,&quot;ImageAutosize&quot;:1,&quot;ZIndexPreserved&quot;:true,&quot;ValueBgColor&quot;:false,&quot;ValueFontColor&quot;:false,&quot;ValueBorderColor&quot;:false}]"/>
</p:tagLst>
</file>

<file path=ppt/tags/tag239.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DDnT8qEXc40obo5ea3Re_1741599866&quot;,&quot;DataType&quot;:1,&quot;ImageAutosize&quot;:1,&quot;ZIndexPreserved&quot;:true,&quot;ValueBgColor&quot;:false,&quot;ValueFontColor&quot;:false,&quot;ValueBorderColor&quot;:false}]"/>
</p:tagLst>
</file>

<file path=ppt/tags/tag240.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KE41fU77FpxANsEMmxnL_1741599866&quot;,&quot;DataType&quot;:1,&quot;ImageAutosize&quot;:1,&quot;ZIndexPreserved&quot;:true,&quot;ValueBgColor&quot;:false,&quot;ValueFontColor&quot;:false,&quot;ValueBorderColor&quot;:false}]"/>
</p:tagLst>
</file>

<file path=ppt/tags/tag241.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8XrgEgQJp29lOZvqP061_1741599866&quot;,&quot;DataType&quot;:1,&quot;ImageAutosize&quot;:1,&quot;ZIndexPreserved&quot;:true,&quot;ValueBgColor&quot;:false,&quot;ValueFontColor&quot;:false,&quot;ValueBorderColor&quot;:false}]"/>
</p:tagLst>
</file>

<file path=ppt/tags/tag242.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coc87lp8w9gY1FM01gxG_1741599866&quot;,&quot;DataType&quot;:1,&quot;ImageAutosize&quot;:1,&quot;ZIndexPreserved&quot;:true,&quot;ValueBgColor&quot;:false,&quot;ValueFontColor&quot;:false,&quot;ValueBorderColor&quot;:false}]"/>
</p:tagLst>
</file>

<file path=ppt/tags/tag243.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1oWi2rJ76HmKQvwjsozB_1741599866&quot;,&quot;DataType&quot;:1,&quot;ImageAutosize&quot;:1,&quot;ZIndexPreserved&quot;:true,&quot;ValueBgColor&quot;:false,&quot;ValueFontColor&quot;:false,&quot;ValueBorderColor&quot;:false}]"/>
</p:tagLst>
</file>

<file path=ppt/tags/tag244.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6g4gZthv5jHiHNTASn2j_1741599868&quot;,&quot;DataType&quot;:1,&quot;ImageAutosize&quot;:1,&quot;ZIndexPreserved&quot;:true,&quot;ValueBgColor&quot;:false,&quot;ValueFontColor&quot;:false,&quot;ValueBorderColor&quot;:false}]"/>
</p:tagLst>
</file>

<file path=ppt/tags/tag245.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sx6Tgope3Yy5ioQ00y6N_1741599868&quot;,&quot;DataType&quot;:1,&quot;ImageAutosize&quot;:1,&quot;ZIndexPreserved&quot;:true,&quot;ValueBgColor&quot;:false,&quot;ValueFontColor&quot;:false,&quot;ValueBorderColor&quot;:false}]"/>
</p:tagLst>
</file>

<file path=ppt/tags/tag246.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qxqyIwAhVIcRGd8lR5oB_1741599868&quot;,&quot;DataType&quot;:1,&quot;ImageAutosize&quot;:1,&quot;ZIndexPreserved&quot;:true,&quot;ValueBgColor&quot;:false,&quot;ValueFontColor&quot;:false,&quot;ValueBorderColor&quot;:false}]"/>
</p:tagLst>
</file>

<file path=ppt/tags/tag247.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iv2oFGYmHZy0DUWANXmQ_1741599868&quot;,&quot;DataType&quot;:1,&quot;ImageAutosize&quot;:1,&quot;ZIndexPreserved&quot;:true,&quot;ValueBgColor&quot;:false,&quot;ValueFontColor&quot;:false,&quot;ValueBorderColor&quot;:false}]"/>
</p:tagLst>
</file>

<file path=ppt/tags/tag248.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FbAZsHW9ZCE0AzmUYV8N_1741599869&quot;,&quot;DataType&quot;:1,&quot;ImageAutosize&quot;:1,&quot;ZIndexPreserved&quot;:true,&quot;ValueBgColor&quot;:false,&quot;ValueFontColor&quot;:false,&quot;ValueBorderColor&quot;:false}]"/>
</p:tagLst>
</file>

<file path=ppt/tags/tag249.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SdL6xs61aG0RnejsDsyR_1741599870&quot;,&quot;DataType&quot;:1,&quot;ImageAutosize&quot;:1,&quot;ZIndexPreserved&quot;:true,&quot;ValueBgColor&quot;:false,&quot;ValueFontColor&quot;:false,&quot;ValueBorderColor&quot;:false}]"/>
</p:tagLst>
</file>

<file path=ppt/tags/tag250.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fLcwPI9UM8hIhquazhho_1741599870&quot;,&quot;DataType&quot;:1,&quot;ImageAutosize&quot;:1,&quot;ZIndexPreserved&quot;:true,&quot;ValueBgColor&quot;:false,&quot;ValueFontColor&quot;:false,&quot;ValueBorderColor&quot;:false}]"/>
</p:tagLst>
</file>

<file path=ppt/tags/tag251.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6kUo36IJAeYP7cJr5uIf_1741599870&quot;,&quot;DataType&quot;:1,&quot;ImageAutosize&quot;:1,&quot;ZIndexPreserved&quot;:true,&quot;ValueBgColor&quot;:false,&quot;ValueFontColor&quot;:false,&quot;ValueBorderColor&quot;:false}]"/>
</p:tagLst>
</file>

<file path=ppt/tags/tag252.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YQh8d8vhCiMq8toxFGcV_1741599870&quot;,&quot;DataType&quot;:1,&quot;ImageAutosize&quot;:1,&quot;ZIndexPreserved&quot;:true,&quot;ValueBgColor&quot;:false,&quot;ValueFontColor&quot;:false,&quot;ValueBorderColor&quot;:false}]"/>
</p:tagLst>
</file>

<file path=ppt/tags/tag253.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n3k9ZEq6VkZkskQCKEz0_1741599871&quot;,&quot;DataType&quot;:1,&quot;ImageAutosize&quot;:1,&quot;ZIndexPreserved&quot;:true,&quot;ValueBgColor&quot;:false,&quot;ValueFontColor&quot;:false,&quot;ValueBorderColor&quot;:false}]"/>
</p:tagLst>
</file>

<file path=ppt/tags/tag254.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0HhcHCEVVXi0DCIKdIER_1741599871&quot;,&quot;DataType&quot;:1,&quot;ImageAutosize&quot;:1,&quot;ZIndexPreserved&quot;:true,&quot;ValueBgColor&quot;:false,&quot;ValueFontColor&quot;:false,&quot;ValueBorderColor&quot;:false}]"/>
</p:tagLst>
</file>

<file path=ppt/tags/tag255.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g9QUMoq3wdGOmD3VgYPz_1741599871&quot;,&quot;DataType&quot;:1,&quot;ImageAutosize&quot;:1,&quot;ZIndexPreserved&quot;:true,&quot;ValueBgColor&quot;:false,&quot;ValueFontColor&quot;:false,&quot;ValueBorderColor&quot;:false}]"/>
</p:tagLst>
</file>

<file path=ppt/tags/tag256.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L8nKukzGrSoCqppe2B1O_1741599871&quot;,&quot;DataType&quot;:1,&quot;ImageAutosize&quot;:1,&quot;ZIndexPreserved&quot;:true,&quot;ValueBgColor&quot;:false,&quot;ValueFontColor&quot;:false,&quot;ValueBorderColor&quot;:false}]"/>
</p:tagLst>
</file>

<file path=ppt/tags/tag257.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xZZWAfFTZt1numtHZI1k_1741599872&quot;,&quot;DataType&quot;:1,&quot;ImageAutosize&quot;:1,&quot;ZIndexPreserved&quot;:true,&quot;ValueBgColor&quot;:false,&quot;ValueFontColor&quot;:false,&quot;ValueBorderColor&quot;:false}]"/>
</p:tagLst>
</file>

<file path=ppt/tags/tag258.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DTc8YTiGI5aSZyxqwe2q_1741599872&quot;,&quot;DataType&quot;:1,&quot;ImageAutosize&quot;:1,&quot;ZIndexPreserved&quot;:true,&quot;ValueBgColor&quot;:false,&quot;ValueFontColor&quot;:false,&quot;ValueBorderColor&quot;:false}]"/>
</p:tagLst>
</file>

<file path=ppt/tags/tag259.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vaI4gfdCpuEsOEOWFnUq_1741599872&quot;,&quot;DataType&quot;:1,&quot;ImageAutosize&quot;:1,&quot;ZIndexPreserved&quot;:true,&quot;ValueBgColor&quot;:false,&quot;ValueFontColor&quot;:false,&quot;ValueBorderColor&quot;:false}]"/>
</p:tagLst>
</file>

<file path=ppt/tags/tag260.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TUgTCVhC4XRZrRToVIal_1741599872&quot;,&quot;DataType&quot;:1,&quot;ImageAutosize&quot;:1,&quot;ZIndexPreserved&quot;:true,&quot;ValueBgColor&quot;:false,&quot;ValueFontColor&quot;:false,&quot;ValueBorderColor&quot;:false}]"/>
</p:tagLst>
</file>

<file path=ppt/tags/tag261.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zsHIfRbX6dmkZihwjaeg_1741599873&quot;,&quot;DataType&quot;:1,&quot;ImageAutosize&quot;:1,&quot;ZIndexPreserved&quot;:true,&quot;ValueBgColor&quot;:false,&quot;ValueFontColor&quot;:false,&quot;ValueBorderColor&quot;:false}]"/>
</p:tagLst>
</file>

<file path=ppt/tags/tag262.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6cXTzCNmzkt3GIEIplOd_1741599873&quot;,&quot;DataType&quot;:1,&quot;ImageAutosize&quot;:1,&quot;ZIndexPreserved&quot;:true,&quot;ValueBgColor&quot;:false,&quot;ValueFontColor&quot;:false,&quot;ValueBorderColor&quot;:false}]"/>
</p:tagLst>
</file>

<file path=ppt/tags/tag263.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cvcfF9H06l3jATjBE8dQ_1741599873&quot;,&quot;DataType&quot;:1,&quot;ImageAutosize&quot;:1,&quot;ZIndexPreserved&quot;:true,&quot;ValueBgColor&quot;:false,&quot;ValueFontColor&quot;:false,&quot;ValueBorderColor&quot;:false}]"/>
</p:tagLst>
</file>

<file path=ppt/tags/tag264.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E8GMOehxyzikPdFSha5e_1741599875&quot;,&quot;DataType&quot;:1,&quot;ImageAutosize&quot;:1,&quot;ZIndexPreserved&quot;:true,&quot;ValueBgColor&quot;:false,&quot;ValueFontColor&quot;:false,&quot;ValueBorderColor&quot;:false}]"/>
</p:tagLst>
</file>

<file path=ppt/tags/tag265.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BgPX3WIfoHXoKzJTeloL_1741599876&quot;,&quot;DataType&quot;:1,&quot;ImageAutosize&quot;:1,&quot;ZIndexPreserved&quot;:true,&quot;ValueBgColor&quot;:false,&quot;ValueFontColor&quot;:false,&quot;ValueBorderColor&quot;:false}]"/>
</p:tagLst>
</file>

<file path=ppt/tags/tag266.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CuxXmoczkK7Osjd6bhMz_1741599876&quot;,&quot;DataType&quot;:1,&quot;ImageAutosize&quot;:1,&quot;ZIndexPreserved&quot;:true,&quot;ValueBgColor&quot;:false,&quot;ValueFontColor&quot;:false,&quot;ValueBorderColor&quot;:false}]"/>
</p:tagLst>
</file>

<file path=ppt/tags/tag267.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kgUmpm1c87IKpVcprQ6Y_1741599876&quot;,&quot;DataType&quot;:1,&quot;ImageAutosize&quot;:1,&quot;ZIndexPreserved&quot;:true,&quot;ValueBgColor&quot;:false,&quot;ValueFontColor&quot;:false,&quot;ValueBorderColor&quot;:false}]"/>
</p:tagLst>
</file>

<file path=ppt/tags/tag268.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q89TlzcmnL5xxkVAfojF_1741599876&quot;,&quot;DataType&quot;:1,&quot;ImageAutosize&quot;:1,&quot;ZIndexPreserved&quot;:true,&quot;ValueBgColor&quot;:false,&quot;ValueFontColor&quot;:false,&quot;ValueBorderColor&quot;:false}]"/>
</p:tagLst>
</file>

<file path=ppt/tags/tag269.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ZjFieBQLewC0lyfMcvin_1741599876&quot;,&quot;DataType&quot;:1,&quot;ImageAutosize&quot;:1,&quot;ZIndexPreserved&quot;:true,&quot;ValueBgColor&quot;:false,&quot;ValueFontColor&quot;:false,&quot;ValueBorderColor&quot;:false}]"/>
</p:tagLst>
</file>

<file path=ppt/tags/tag270.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ytMWx3GLHsdPMSsHWNxo_1741599876&quot;,&quot;DataType&quot;:1,&quot;ImageAutosize&quot;:1,&quot;ZIndexPreserved&quot;:true,&quot;ValueBgColor&quot;:false,&quot;ValueFontColor&quot;:false,&quot;ValueBorderColor&quot;:false}]"/>
</p:tagLst>
</file>

<file path=ppt/tags/tag271.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7BhgmkMC3Sg72L7LqHRR_1741599877&quot;,&quot;DataType&quot;:1,&quot;ImageAutosize&quot;:1,&quot;ZIndexPreserved&quot;:true,&quot;ValueBgColor&quot;:false,&quot;ValueFontColor&quot;:false,&quot;ValueBorderColor&quot;:false}]"/>
</p:tagLst>
</file>

<file path=ppt/tags/tag272.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2guf1jUIBccRg21qUzuQ_1741599878&quot;,&quot;DataType&quot;:1,&quot;ImageAutosize&quot;:1,&quot;ZIndexPreserved&quot;:true,&quot;ValueBgColor&quot;:false,&quot;ValueFontColor&quot;:false,&quot;ValueBorderColor&quot;:false}]"/>
</p:tagLst>
</file>

<file path=ppt/tags/tag273.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wSXrVLeU5SDhMRD7IACs_1741599878&quot;,&quot;DataType&quot;:1,&quot;ImageAutosize&quot;:1,&quot;ZIndexPreserved&quot;:true,&quot;ValueBgColor&quot;:false,&quot;ValueFontColor&quot;:false,&quot;ValueBorderColor&quot;:false}]"/>
</p:tagLst>
</file>

<file path=ppt/tags/tag274.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ptcYNDGyjHWzouQSUkpk_1741599878&quot;,&quot;DataType&quot;:1,&quot;ImageAutosize&quot;:1,&quot;ZIndexPreserved&quot;:true,&quot;ValueBgColor&quot;:false,&quot;ValueFontColor&quot;:false,&quot;ValueBorderColor&quot;:false}]"/>
</p:tagLst>
</file>

<file path=ppt/tags/tag275.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bWBS9LEtcoAuNNcARXcG_1741599878&quot;,&quot;DataType&quot;:1,&quot;ImageAutosize&quot;:1,&quot;ZIndexPreserved&quot;:true,&quot;ValueBgColor&quot;:false,&quot;ValueFontColor&quot;:false,&quot;ValueBorderColor&quot;:false}]"/>
</p:tagLst>
</file>

<file path=ppt/tags/tag276.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8tA2fMzWhIrGtgLGI2eE_1741599878&quot;,&quot;DataType&quot;:1,&quot;ImageAutosize&quot;:1,&quot;ZIndexPreserved&quot;:true,&quot;ValueBgColor&quot;:false,&quot;ValueFontColor&quot;:false,&quot;ValueBorderColor&quot;:false}]"/>
</p:tagLst>
</file>

<file path=ppt/tags/tag277.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kMVKxJiBgLPoKOHRCrZ6_1741599878&quot;,&quot;DataType&quot;:1,&quot;ImageAutosize&quot;:1,&quot;ZIndexPreserved&quot;:true,&quot;ValueBgColor&quot;:false,&quot;ValueFontColor&quot;:false,&quot;ValueBorderColor&quot;:false}]"/>
</p:tagLst>
</file>

<file path=ppt/tags/tag278.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eYsJi5fXb3mZpg1qlPgt_1741599879&quot;,&quot;DataType&quot;:1,&quot;ImageAutosize&quot;:1,&quot;ZIndexPreserved&quot;:true,&quot;ValueBgColor&quot;:false,&quot;ValueFontColor&quot;:false,&quot;ValueBorderColor&quot;:false}]"/>
</p:tagLst>
</file>

<file path=ppt/tags/tag279.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iRY2nKrTA7sCs3vpMIqf_1741599879&quot;,&quot;DataType&quot;:1,&quot;ImageAutosize&quot;:1,&quot;ZIndexPreserved&quot;:true,&quot;ValueBgColor&quot;:false,&quot;ValueFontColor&quot;:false,&quot;ValueBorderColor&quot;:false}]"/>
</p:tagLst>
</file>

<file path=ppt/tags/tag280.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FxrBIl3oSgFL1qWWhLeu_1741599879&quot;,&quot;DataType&quot;:1,&quot;ImageAutosize&quot;:1,&quot;ZIndexPreserved&quot;:true,&quot;ValueBgColor&quot;:false,&quot;ValueFontColor&quot;:false,&quot;ValueBorderColor&quot;:false}]"/>
</p:tagLst>
</file>

<file path=ppt/tags/tag281.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KlvT83ei5LiZrYEJHN6y_1741599879&quot;,&quot;DataType&quot;:1,&quot;ImageAutosize&quot;:1,&quot;ZIndexPreserved&quot;:true,&quot;ValueBgColor&quot;:false,&quot;ValueFontColor&quot;:false,&quot;ValueBorderColor&quot;:false}]"/>
</p:tagLst>
</file>

<file path=ppt/tags/tag282.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ftgpCumprlLCWH5AvNbU_1741599879&quot;,&quot;DataType&quot;:1,&quot;ImageAutosize&quot;:1,&quot;ZIndexPreserved&quot;:true,&quot;ValueBgColor&quot;:false,&quot;ValueFontColor&quot;:false,&quot;ValueBorderColor&quot;:false}]"/>
</p:tagLst>
</file>

<file path=ppt/tags/tag283.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KmemvNiRHX8HGUF8fW0P_1741599879&quot;,&quot;DataType&quot;:1,&quot;ImageAutosize&quot;:1,&quot;ZIndexPreserved&quot;:true,&quot;ValueBgColor&quot;:false,&quot;ValueFontColor&quot;:false,&quot;ValueBorderColor&quot;:false}]"/>
</p:tagLst>
</file>

<file path=ppt/tags/tag284.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JgEn2wWIr3YAgZSLV58s_1741599880&quot;,&quot;DataType&quot;:1,&quot;ImageAutosize&quot;:1,&quot;ZIndexPreserved&quot;:true,&quot;ValueBgColor&quot;:false,&quot;ValueFontColor&quot;:false,&quot;ValueBorderColor&quot;:false}]"/>
</p:tagLst>
</file>

<file path=ppt/tags/tag285.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ug7qz0wfZ0iwLR9bDI7J_1741599880&quot;,&quot;DataType&quot;:1,&quot;ImageAutosize&quot;:1,&quot;ZIndexPreserved&quot;:true,&quot;ValueBgColor&quot;:false,&quot;ValueFontColor&quot;:false,&quot;ValueBorderColor&quot;:false}]"/>
</p:tagLst>
</file>

<file path=ppt/tags/tag286.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npHtuz8aGaSFnw290UAm_1741599880&quot;,&quot;DataType&quot;:1,&quot;ImageAutosize&quot;:1,&quot;ZIndexPreserved&quot;:true,&quot;ValueBgColor&quot;:false,&quot;ValueFontColor&quot;:false,&quot;ValueBorderColor&quot;:false}]"/>
</p:tagLst>
</file>

<file path=ppt/tags/tag287.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1eAOp5A7pXGYMQMiinWK_1741599880&quot;,&quot;DataType&quot;:1,&quot;ImageAutosize&quot;:1,&quot;ZIndexPreserved&quot;:true,&quot;ValueBgColor&quot;:false,&quot;ValueFontColor&quot;:false,&quot;ValueBorderColor&quot;:false}]"/>
</p:tagLst>
</file>

<file path=ppt/tags/tag288.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Kpb6jolqtr0xjypkTFA9_1741599880&quot;,&quot;DataType&quot;:1,&quot;ImageAutosize&quot;:1,&quot;ZIndexPreserved&quot;:true,&quot;ValueBgColor&quot;:false,&quot;ValueFontColor&quot;:false,&quot;ValueBorderColor&quot;:false}]"/>
</p:tagLst>
</file>

<file path=ppt/tags/tag289.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asA32lUWPQNeKqVH8vYL_1741599882&quot;,&quot;DataType&quot;:1,&quot;ImageAutosize&quot;:1,&quot;ZIndexPreserved&quot;:true,&quot;ValueBgColor&quot;:false,&quot;ValueFontColor&quot;:false,&quot;ValueBorderColor&quot;:false}]"/>
</p:tagLst>
</file>

<file path=ppt/tags/tag290.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lCOcytzykLrsOawvTVQM_1741599882&quot;,&quot;DataType&quot;:1,&quot;ImageAutosize&quot;:1,&quot;ZIndexPreserved&quot;:true,&quot;ValueBgColor&quot;:false,&quot;ValueFontColor&quot;:false,&quot;ValueBorderColor&quot;:false}]"/>
</p:tagLst>
</file>

<file path=ppt/tags/tag291.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RIKhhs2XaWrUYMxBuUrh_1741599883&quot;,&quot;DataType&quot;:1,&quot;ImageAutosize&quot;:1,&quot;ZIndexPreserved&quot;:true,&quot;ValueBgColor&quot;:false,&quot;ValueFontColor&quot;:false,&quot;ValueBorderColor&quot;:false}]"/>
</p:tagLst>
</file>

<file path=ppt/tags/tag292.xml><?xml version="1.0" encoding="utf-8"?>
<p:tagLst xmlns:a="http://schemas.openxmlformats.org/drawingml/2006/main" xmlns:r="http://schemas.openxmlformats.org/officeDocument/2006/relationships" xmlns:p="http://schemas.openxmlformats.org/presentationml/2006/main">
  <p:tag name="ATMTEMSEXCEL" val=""/>
</p:tagLst>
</file>

<file path=ppt/tags/tag293.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aJMLgoIYQeZrFOvffD1M_1741599883&quot;,&quot;DataType&quot;:1,&quot;ImageAutosize&quot;:1,&quot;ZIndexPreserved&quot;:true,&quot;ValueBgColor&quot;:false,&quot;ValueFontColor&quot;:false,&quot;ValueBorderColor&quot;:false}]"/>
</p:tagLst>
</file>

<file path=ppt/tags/tag294.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Ri64L8ZniL4djpZ45fsn_1741599885&quot;,&quot;DataType&quot;:1,&quot;ImageAutosize&quot;:1,&quot;ZIndexPreserved&quot;:true,&quot;ValueBgColor&quot;:false,&quot;ValueFontColor&quot;:false,&quot;ValueBorderColor&quot;:false}]"/>
</p:tagLst>
</file>

<file path=ppt/tags/tag295.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hiipI3cHsgJDid1t7liO_1741599885&quot;,&quot;DataType&quot;:1,&quot;ImageAutosize&quot;:1,&quot;ZIndexPreserved&quot;:true,&quot;ValueBgColor&quot;:false,&quot;ValueFontColor&quot;:false,&quot;ValueBorderColor&quot;:false}]"/>
</p:tagLst>
</file>

<file path=ppt/tags/tag296.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zsLrdNQGBEb7ZH5nUCtY_1741599885&quot;,&quot;DataType&quot;:1,&quot;ImageAutosize&quot;:1,&quot;ZIndexPreserved&quot;:true,&quot;ValueBgColor&quot;:false,&quot;ValueFontColor&quot;:false,&quot;ValueBorderColor&quot;:false}]"/>
</p:tagLst>
</file>

<file path=ppt/tags/tag297.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rdkR5hWUE2siG5yvEU0T_1741599885&quot;,&quot;DataType&quot;:1,&quot;ImageAutosize&quot;:1,&quot;ZIndexPreserved&quot;:true,&quot;ValueBgColor&quot;:false,&quot;ValueFontColor&quot;:false,&quot;ValueBorderColor&quot;:false}]"/>
</p:tagLst>
</file>

<file path=ppt/tags/tag298.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Tjb3ksmOTMr3VXbr2l5M_1741599885&quot;,&quot;DataType&quot;:1,&quot;ImageAutosize&quot;:1,&quot;ZIndexPreserved&quot;:true,&quot;ValueBgColor&quot;:false,&quot;ValueFontColor&quot;:false,&quot;ValueBorderColor&quot;:false}]"/>
</p:tagLst>
</file>

<file path=ppt/tags/tag299.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MLjO6zWQ8CZ3RZM0tGl2_1741599886&quot;,&quot;DataType&quot;:1,&quot;ImageAutosize&quot;:1,&quot;ZIndexPreserved&quot;:true,&quot;ValueBgColor&quot;:false,&quot;ValueFontColor&quot;:false,&quot;ValueBorderColor&quot;:false}]"/>
</p:tagLst>
</file>

<file path=ppt/tags/tag300.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cge3F0dpVuyoXQabk6gZ_1741599886&quot;,&quot;DataType&quot;:1,&quot;ImageAutosize&quot;:1,&quot;ZIndexPreserved&quot;:true,&quot;ValueBgColor&quot;:false,&quot;ValueFontColor&quot;:false,&quot;ValueBorderColor&quot;:false}]"/>
</p:tagLst>
</file>

<file path=ppt/tags/tag301.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FrmZzotnBb696R9CyKzN_1741599886&quot;,&quot;DataType&quot;:1,&quot;ImageAutosize&quot;:1,&quot;ZIndexPreserved&quot;:true,&quot;ValueBgColor&quot;:false,&quot;ValueFontColor&quot;:false,&quot;ValueBorderColor&quot;:false}]"/>
</p:tagLst>
</file>

<file path=ppt/tags/tag302.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fX1P2ykaQClTR1pX4KsE_1741599886&quot;,&quot;DataType&quot;:1,&quot;ImageAutosize&quot;:1,&quot;ZIndexPreserved&quot;:true,&quot;ValueBgColor&quot;:false,&quot;ValueFontColor&quot;:false,&quot;ValueBorderColor&quot;:false}]"/>
</p:tagLst>
</file>

<file path=ppt/tags/tag303.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FTbEcmxuSmp4Hwvw1EZS_1741599886&quot;,&quot;DataType&quot;:1,&quot;ImageAutosize&quot;:1,&quot;ZIndexPreserved&quot;:true,&quot;ValueBgColor&quot;:false,&quot;ValueFontColor&quot;:false,&quot;ValueBorderColor&quot;:false}]"/>
</p:tagLst>
</file>

<file path=ppt/tags/tag304.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n1uTPZvxUccwknIzfD5X_1741599889&quot;,&quot;DataType&quot;:1,&quot;ImageAutosize&quot;:1,&quot;ZIndexPreserved&quot;:true,&quot;ValueBgColor&quot;:false,&quot;ValueFontColor&quot;:false,&quot;ValueBorderColor&quot;:false}]"/>
</p:tagLst>
</file>

<file path=ppt/tags/tag305.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wsFhQuYn8SErTCLU7bd9_1741599889&quot;,&quot;DataType&quot;:1,&quot;ImageAutosize&quot;:1,&quot;ZIndexPreserved&quot;:true,&quot;ValueBgColor&quot;:false,&quot;ValueFontColor&quot;:false,&quot;ValueBorderColor&quot;:false}]"/>
</p:tagLst>
</file>

<file path=ppt/tags/tag306.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W9RWHp8ORFi9GGt2cWtJ_1741599889&quot;,&quot;DataType&quot;:1,&quot;ImageAutosize&quot;:1,&quot;ZIndexPreserved&quot;:true,&quot;ValueBgColor&quot;:false,&quot;ValueFontColor&quot;:false,&quot;ValueBorderColor&quot;:false}]"/>
</p:tagLst>
</file>

<file path=ppt/tags/tag307.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vcyOqqnGkNwwpc6A1kfE_1741599889&quot;,&quot;DataType&quot;:1,&quot;ImageAutosize&quot;:1,&quot;ZIndexPreserved&quot;:true,&quot;ValueBgColor&quot;:false,&quot;ValueFontColor&quot;:false,&quot;ValueBorderColor&quot;:false}]"/>
</p:tagLst>
</file>

<file path=ppt/tags/tag308.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pWoKfa3wTyOkXTbblwVw_1741599889&quot;,&quot;DataType&quot;:1,&quot;ImageAutosize&quot;:1,&quot;ZIndexPreserved&quot;:true,&quot;ValueBgColor&quot;:false,&quot;ValueFontColor&quot;:false,&quot;ValueBorderColor&quot;:false}]"/>
</p:tagLst>
</file>

<file path=ppt/tags/tag309.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c8Geow6UbpxfxzaNXSig_1741599889&quot;,&quot;DataType&quot;:1,&quot;ImageAutosize&quot;:1,&quot;ZIndexPreserved&quot;:true,&quot;ValueBgColor&quot;:false,&quot;ValueFontColor&quot;:false,&quot;ValueBorderColor&quot;:false}]"/>
</p:tagLst>
</file>

<file path=ppt/tags/tag310.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P0JQ9ncIxcE0o5qUl5jG_1741599889&quot;,&quot;DataType&quot;:1,&quot;ImageAutosize&quot;:1,&quot;ZIndexPreserved&quot;:true,&quot;ValueBgColor&quot;:false,&quot;ValueFontColor&quot;:false,&quot;ValueBorderColor&quot;:false}]"/>
</p:tagLst>
</file>

<file path=ppt/tags/tag311.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uCmvYHVbYvwWBUd9RTdW_1741599889&quot;,&quot;DataType&quot;:1,&quot;ImageAutosize&quot;:1,&quot;ZIndexPreserved&quot;:true,&quot;ValueBgColor&quot;:false,&quot;ValueFontColor&quot;:false,&quot;ValueBorderColor&quot;:false}]"/>
</p:tagLst>
</file>

<file path=ppt/tags/tag312.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oEcU5hUEGZZYcibVmTMl_1741599891&quot;,&quot;DataType&quot;:1,&quot;ImageAutosize&quot;:1,&quot;ZIndexPreserved&quot;:true,&quot;ValueBgColor&quot;:false,&quot;ValueFontColor&quot;:false,&quot;ValueBorderColor&quot;:false}]"/>
</p:tagLst>
</file>

<file path=ppt/tags/tag313.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1LyVp5aS1X7cU2t2mTL0_1741599891&quot;,&quot;DataType&quot;:1,&quot;ImageAutosize&quot;:1,&quot;ZIndexPreserved&quot;:true,&quot;ValueBgColor&quot;:false,&quot;ValueFontColor&quot;:false,&quot;ValueBorderColor&quot;:false}]"/>
</p:tagLst>
</file>

<file path=ppt/tags/tag314.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xcbN6tlpyTEhpR2KznuB_1741599891&quot;,&quot;DataType&quot;:1,&quot;ImageAutosize&quot;:1,&quot;ZIndexPreserved&quot;:true,&quot;ValueBgColor&quot;:false,&quot;ValueFontColor&quot;:false,&quot;ValueBorderColor&quot;:false}]"/>
</p:tagLst>
</file>

<file path=ppt/tags/tag315.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IqQeMsorE2RtidtSvOYQ_1741599891&quot;,&quot;DataType&quot;:1,&quot;ImageAutosize&quot;:1,&quot;ZIndexPreserved&quot;:true,&quot;ValueBgColor&quot;:false,&quot;ValueFontColor&quot;:false,&quot;ValueBorderColor&quot;:false}]"/>
</p:tagLst>
</file>

<file path=ppt/tags/tag316.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Yf8FnDjf5e5uEalAQVjz_1741599891&quot;,&quot;DataType&quot;:1,&quot;ImageAutosize&quot;:1,&quot;ZIndexPreserved&quot;:true,&quot;ValueBgColor&quot;:false,&quot;ValueFontColor&quot;:false,&quot;ValueBorderColor&quot;:false}]"/>
</p:tagLst>
</file>

<file path=ppt/tags/tag317.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alPdXpxEjc7Wm6IXy6Gv_1741599891&quot;,&quot;DataType&quot;:1,&quot;ImageAutosize&quot;:1,&quot;ZIndexPreserved&quot;:true,&quot;ValueBgColor&quot;:false,&quot;ValueFontColor&quot;:false,&quot;ValueBorderColor&quot;:false}]"/>
</p:tagLst>
</file>

<file path=ppt/tags/tag318.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RkPxsxvPBPMAdkJxiiCu_1741599891&quot;,&quot;DataType&quot;:1,&quot;ImageAutosize&quot;:1,&quot;ZIndexPreserved&quot;:true,&quot;ValueBgColor&quot;:false,&quot;ValueFontColor&quot;:false,&quot;ValueBorderColor&quot;:false}]"/>
</p:tagLst>
</file>

<file path=ppt/tags/tag319.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BGX7H7rUE1zmuAHlHYNT_1741599892&quot;,&quot;DataType&quot;:1,&quot;ImageAutosize&quot;:1,&quot;ZIndexPreserved&quot;:true,&quot;ValueBgColor&quot;:false,&quot;ValueFontColor&quot;:false,&quot;ValueBorderColor&quot;:false}]"/>
</p:tagLst>
</file>

<file path=ppt/tags/tag320.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zQezrbmKfnbLZsaWJI96_1741599892&quot;,&quot;DataType&quot;:1,&quot;ImageAutosize&quot;:1,&quot;ZIndexPreserved&quot;:true,&quot;ValueBgColor&quot;:false,&quot;ValueFontColor&quot;:false,&quot;ValueBorderColor&quot;:false}]"/>
</p:tagLst>
</file>

<file path=ppt/tags/tag321.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wiphyZbX5BS61IsyQ4rC_1741599892&quot;,&quot;DataType&quot;:1,&quot;ImageAutosize&quot;:1,&quot;ZIndexPreserved&quot;:true,&quot;ValueBgColor&quot;:false,&quot;ValueFontColor&quot;:false,&quot;ValueBorderColor&quot;:false}]"/>
</p:tagLst>
</file>

<file path=ppt/tags/tag322.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kZ4oujJHpDPnvUUU95we_1741599892&quot;,&quot;DataType&quot;:1,&quot;ImageAutosize&quot;:1,&quot;ZIndexPreserved&quot;:true,&quot;ValueBgColor&quot;:false,&quot;ValueFontColor&quot;:false,&quot;ValueBorderColor&quot;:false}]"/>
</p:tagLst>
</file>

<file path=ppt/tags/tag323.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QcSYzFkm9hvbvsvQnNwr_1741599892&quot;,&quot;DataType&quot;:1,&quot;ImageAutosize&quot;:1,&quot;ZIndexPreserved&quot;:true,&quot;ValueBgColor&quot;:false,&quot;ValueFontColor&quot;:false,&quot;ValueBorderColor&quot;:false}]"/>
</p:tagLst>
</file>

<file path=ppt/tags/tag324.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UzhXfA4jWcL4cxf8BDI4_1741599894&quot;,&quot;DataType&quot;:1,&quot;ImageAutosize&quot;:1,&quot;ZIndexPreserved&quot;:true,&quot;ValueBgColor&quot;:false,&quot;ValueFontColor&quot;:false,&quot;ValueBorderColor&quot;:false}]"/>
</p:tagLst>
</file>

<file path=ppt/tags/tag325.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5hd3hntzGpvX4DQ0ldHe_1741599894&quot;,&quot;DataType&quot;:1,&quot;ImageAutosize&quot;:1,&quot;ZIndexPreserved&quot;:true,&quot;ValueBgColor&quot;:false,&quot;ValueFontColor&quot;:false,&quot;ValueBorderColor&quot;:false}]"/>
</p:tagLst>
</file>

<file path=ppt/tags/tag326.xml><?xml version="1.0" encoding="utf-8"?>
<p:tagLst xmlns:a="http://schemas.openxmlformats.org/drawingml/2006/main" xmlns:r="http://schemas.openxmlformats.org/officeDocument/2006/relationships" xmlns:p="http://schemas.openxmlformats.org/presentationml/2006/main">
  <p:tag name="ATMTEMSEXCEL" val=""/>
</p:tagLst>
</file>

<file path=ppt/tags/tag327.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ySpw6rXMWm634v5vpEeH_1741599894&quot;,&quot;DataType&quot;:1,&quot;ImageAutosize&quot;:1,&quot;ZIndexPreserved&quot;:true,&quot;ValueBgColor&quot;:false,&quot;ValueFontColor&quot;:false,&quot;ValueBorderColor&quot;:false}]"/>
</p:tagLst>
</file>

<file path=ppt/tags/tag328.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jLK7Fnok0mrOSa85s6Ss_1741599896&quot;,&quot;DataType&quot;:1,&quot;ImageAutosize&quot;:1,&quot;ZIndexPreserved&quot;:true,&quot;ValueBgColor&quot;:false,&quot;ValueFontColor&quot;:false,&quot;ValueBorderColor&quot;:false}]"/>
</p:tagLst>
</file>

<file path=ppt/tags/tag329.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7L2LtTcLExdvGEwfn14r_1741599897&quot;,&quot;DataType&quot;:1,&quot;ImageAutosize&quot;:1,&quot;ZIndexPreserved&quot;:true,&quot;ValueBgColor&quot;:false,&quot;ValueFontColor&quot;:false,&quot;ValueBorderColor&quot;:false}]"/>
</p:tagLst>
</file>

<file path=ppt/tags/tag330.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cYBRvVJnqQFJhqED4aPt_1741599897&quot;,&quot;DataType&quot;:1,&quot;ImageAutosize&quot;:1,&quot;ZIndexPreserved&quot;:true,&quot;ValueBgColor&quot;:false,&quot;ValueFontColor&quot;:false,&quot;ValueBorderColor&quot;:false}]"/>
</p:tagLst>
</file>

<file path=ppt/tags/tag331.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de7iPg7w4vsA9nAoO9fy_1741599897&quot;,&quot;DataType&quot;:1,&quot;ImageAutosize&quot;:1,&quot;ZIndexPreserved&quot;:true,&quot;ValueBgColor&quot;:false,&quot;ValueFontColor&quot;:false,&quot;ValueBorderColor&quot;:false}]"/>
</p:tagLst>
</file>

<file path=ppt/tags/tag332.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yPOinH1rZMzsJGRiz1R5_1741599897&quot;,&quot;DataType&quot;:1,&quot;ImageAutosize&quot;:1,&quot;ZIndexPreserved&quot;:true,&quot;ValueBgColor&quot;:false,&quot;ValueFontColor&quot;:false,&quot;ValueBorderColor&quot;:false}]"/>
</p:tagLst>
</file>

<file path=ppt/tags/tag333.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KrIjw1SjwI0lNXfDT1RK_1741599897&quot;,&quot;DataType&quot;:1,&quot;ImageAutosize&quot;:1,&quot;ZIndexPreserved&quot;:true,&quot;ValueBgColor&quot;:false,&quot;ValueFontColor&quot;:false,&quot;ValueBorderColor&quot;:false}]"/>
</p:tagLst>
</file>

<file path=ppt/tags/tag334.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I6TkJ5jwakd4MHLLbS2i_1741599897&quot;,&quot;DataType&quot;:1,&quot;ImageAutosize&quot;:1,&quot;ZIndexPreserved&quot;:true,&quot;ValueBgColor&quot;:false,&quot;ValueFontColor&quot;:false,&quot;ValueBorderColor&quot;:false}]"/>
</p:tagLst>
</file>

<file path=ppt/tags/tag335.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cSoziilKR5tIRLjo8JyW_1741599898&quot;,&quot;DataType&quot;:1,&quot;ImageAutosize&quot;:1,&quot;ZIndexPreserved&quot;:true,&quot;ValueBgColor&quot;:false,&quot;ValueFontColor&quot;:false,&quot;ValueBorderColor&quot;:false}]"/>
</p:tagLst>
</file>

<file path=ppt/tags/tag336.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YPrmwrTADu9eqtQfUpY0_1741599898&quot;,&quot;DataType&quot;:1,&quot;ImageAutosize&quot;:1,&quot;ZIndexPreserved&quot;:true,&quot;ValueBgColor&quot;:false,&quot;ValueFontColor&quot;:false,&quot;ValueBorderColor&quot;:false}]"/>
</p:tagLst>
</file>

<file path=ppt/tags/tag337.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8qimW1kSgDVdfivmjHXT_1741599898&quot;,&quot;DataType&quot;:1,&quot;ImageAutosize&quot;:1,&quot;ZIndexPreserved&quot;:true,&quot;ValueBgColor&quot;:false,&quot;ValueFontColor&quot;:false,&quot;ValueBorderColor&quot;:false}]"/>
</p:tagLst>
</file>

<file path=ppt/tags/tag338.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ijUTVCAfUHyww6FGXhc1_1741599899&quot;,&quot;DataType&quot;:1,&quot;ImageAutosize&quot;:1,&quot;ZIndexPreserved&quot;:true,&quot;ValueBgColor&quot;:false,&quot;ValueFontColor&quot;:false,&quot;ValueBorderColor&quot;:false}]"/>
</p:tagLst>
</file>

<file path=ppt/tags/tag339.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534L6O4H8FM1Ftkarl2Y_1741599899&quot;,&quot;DataType&quot;:1,&quot;ImageAutosize&quot;:1,&quot;ZIndexPreserved&quot;:true,&quot;ValueBgColor&quot;:false,&quot;ValueFontColor&quot;:false,&quot;ValueBorderColor&quot;:false}]"/>
</p:tagLst>
</file>

<file path=ppt/tags/tag340.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1tYtFxmiLl721V9evX89_1741599900&quot;,&quot;DataType&quot;:1,&quot;ImageAutosize&quot;:1,&quot;ZIndexPreserved&quot;:true,&quot;ValueBgColor&quot;:false,&quot;ValueFontColor&quot;:false,&quot;ValueBorderColor&quot;:false}]"/>
</p:tagLst>
</file>

<file path=ppt/tags/tag341.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SSdLqdKK4dxSEsV9EuEY_1741599900&quot;,&quot;DataType&quot;:1,&quot;ImageAutosize&quot;:1,&quot;ZIndexPreserved&quot;:true,&quot;ValueBgColor&quot;:false,&quot;ValueFontColor&quot;:false,&quot;ValueBorderColor&quot;:false}]"/>
</p:tagLst>
</file>

<file path=ppt/tags/tag342.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P43z37wIatWuhyNzqy37_1741599900&quot;,&quot;DataType&quot;:1,&quot;ImageAutosize&quot;:1,&quot;ZIndexPreserved&quot;:true,&quot;ValueBgColor&quot;:false,&quot;ValueFontColor&quot;:false,&quot;ValueBorderColor&quot;:false}]"/>
</p:tagLst>
</file>

<file path=ppt/tags/tag343.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XIDU02zUIMxLksJSQ4PC_1741599900&quot;,&quot;DataType&quot;:1,&quot;ImageAutosize&quot;:1,&quot;ZIndexPreserved&quot;:true,&quot;ValueBgColor&quot;:false,&quot;ValueFontColor&quot;:false,&quot;ValueBorderColor&quot;:false}]"/>
</p:tagLst>
</file>

<file path=ppt/tags/tag344.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9u9uSpiwF5QjTclWqvnO_1741599900&quot;,&quot;DataType&quot;:1,&quot;ImageAutosize&quot;:1,&quot;ZIndexPreserved&quot;:true,&quot;ValueBgColor&quot;:false,&quot;ValueFontColor&quot;:false,&quot;ValueBorderColor&quot;:false}]"/>
</p:tagLst>
</file>

<file path=ppt/tags/tag345.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gutlRK1Tn1SDKVgVkVjh_1741599900&quot;,&quot;DataType&quot;:1,&quot;ImageAutosize&quot;:1,&quot;ZIndexPreserved&quot;:true,&quot;ValueBgColor&quot;:false,&quot;ValueFontColor&quot;:false,&quot;ValueBorderColor&quot;:false}]"/>
</p:tagLst>
</file>

<file path=ppt/tags/tag346.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dDUoa67fQ5PSXVZV7R9s_1741599901&quot;,&quot;DataType&quot;:1,&quot;ImageAutosize&quot;:1,&quot;ZIndexPreserved&quot;:true,&quot;ValueBgColor&quot;:false,&quot;ValueFontColor&quot;:false,&quot;ValueBorderColor&quot;:false}]"/>
</p:tagLst>
</file>

<file path=ppt/tags/tag347.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SVmXjFl5BWWH81GDehvZ_1741599903&quot;,&quot;DataType&quot;:1,&quot;ImageAutosize&quot;:1,&quot;ZIndexPreserved&quot;:true,&quot;ValueBgColor&quot;:false,&quot;ValueFontColor&quot;:false,&quot;ValueBorderColor&quot;:false}]"/>
</p:tagLst>
</file>

<file path=ppt/tags/tag348.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UTpQ6lY6b68zrEm7B1cE_1741599903&quot;,&quot;DataType&quot;:1,&quot;ImageAutosize&quot;:1,&quot;ZIndexPreserved&quot;:true,&quot;ValueBgColor&quot;:false,&quot;ValueFontColor&quot;:false,&quot;ValueBorderColor&quot;:false}]"/>
</p:tagLst>
</file>

<file path=ppt/tags/tag349.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t0BM7YK3SWpGriOs9o6B_1741599903&quot;,&quot;DataType&quot;:1,&quot;ImageAutosize&quot;:1,&quot;ZIndexPreserved&quot;:true,&quot;ValueBgColor&quot;:false,&quot;ValueFontColor&quot;:false,&quot;ValueBorderColor&quot;:false}]"/>
</p:tagLst>
</file>

<file path=ppt/tags/tag350.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VmP3FkXaqWwbjeAbDmeX_1741599903&quot;,&quot;DataType&quot;:1,&quot;ImageAutosize&quot;:1,&quot;ZIndexPreserved&quot;:true,&quot;ValueBgColor&quot;:false,&quot;ValueFontColor&quot;:false,&quot;ValueBorderColor&quot;:false}]"/>
</p:tagLst>
</file>

<file path=ppt/tags/tag351.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6cIO51EJnpWB0aZtueOC_1741599903&quot;,&quot;DataType&quot;:1,&quot;ImageAutosize&quot;:1,&quot;ZIndexPreserved&quot;:true,&quot;ValueBgColor&quot;:false,&quot;ValueFontColor&quot;:false,&quot;ValueBorderColor&quot;:false}]"/>
</p:tagLst>
</file>

<file path=ppt/tags/tag352.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XpOViPijrSWIwcjKVJpm_1741599904&quot;,&quot;DataType&quot;:1,&quot;ImageAutosize&quot;:1,&quot;ZIndexPreserved&quot;:true,&quot;ValueBgColor&quot;:false,&quot;ValueFontColor&quot;:false,&quot;ValueBorderColor&quot;:false}]"/>
</p:tagLst>
</file>

<file path=ppt/tags/tag353.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GQuRhSf7wZOSKAc0ZFsd_1741599904&quot;,&quot;DataType&quot;:1,&quot;ImageAutosize&quot;:1,&quot;ZIndexPreserved&quot;:true,&quot;ValueBgColor&quot;:false,&quot;ValueFontColor&quot;:false,&quot;ValueBorderColor&quot;:false}]"/>
</p:tagLst>
</file>

<file path=ppt/tags/tag354.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DfUBOCV2XwYPZZwmUB1B_1741599904&quot;,&quot;DataType&quot;:1,&quot;ImageAutosize&quot;:1,&quot;ZIndexPreserved&quot;:true,&quot;ValueBgColor&quot;:false,&quot;ValueFontColor&quot;:false,&quot;ValueBorderColor&quot;:false}]"/>
</p:tagLst>
</file>

<file path=ppt/tags/tag355.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iYsDR0uNdXo5iQyD0JZ4_1741599904&quot;,&quot;DataType&quot;:1,&quot;ImageAutosize&quot;:1,&quot;ZIndexPreserved&quot;:true,&quot;ValueBgColor&quot;:false,&quot;ValueFontColor&quot;:false,&quot;ValueBorderColor&quot;:false}]"/>
</p:tagLst>
</file>

<file path=ppt/tags/tag356.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8170orswsehBFGlLeDHV_1741599904&quot;,&quot;DataType&quot;:1,&quot;ImageAutosize&quot;:1,&quot;ZIndexPreserved&quot;:true,&quot;ValueBgColor&quot;:false,&quot;ValueFontColor&quot;:false,&quot;ValueBorderColor&quot;:false}]"/>
</p:tagLst>
</file>

<file path=ppt/tags/tag357.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g9P0DOoKPsxwKmvVvsNl_1741599906&quot;,&quot;DataType&quot;:1,&quot;ImageAutosize&quot;:1,&quot;ZIndexPreserved&quot;:true,&quot;ValueBgColor&quot;:false,&quot;ValueFontColor&quot;:false,&quot;ValueBorderColor&quot;:false}]"/>
</p:tagLst>
</file>

<file path=ppt/tags/tag358.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lX5BPNIMdxaA6tCr1V0L_1741599906&quot;,&quot;DataType&quot;:1,&quot;ImageAutosize&quot;:1,&quot;ZIndexPreserved&quot;:true,&quot;ValueBgColor&quot;:false,&quot;ValueFontColor&quot;:false,&quot;ValueBorderColor&quot;:false}]"/>
</p:tagLst>
</file>

<file path=ppt/tags/tag359.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NUo0jv9mAQcN4k3OlIHQ_1741599907&quot;,&quot;DataType&quot;:1,&quot;ImageAutosize&quot;:1,&quot;ZIndexPreserved&quot;:true,&quot;ValueBgColor&quot;:false,&quot;ValueFontColor&quot;:false,&quot;ValueBorderColor&quot;:false}]"/>
</p:tagLst>
</file>

<file path=ppt/tags/tag360.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BNCV8UATbW0j4WsnJJA7_1741599907&quot;,&quot;DataType&quot;:1,&quot;ImageAutosize&quot;:1,&quot;ZIndexPreserved&quot;:true,&quot;ValueBgColor&quot;:false,&quot;ValueFontColor&quot;:false,&quot;ValueBorderColor&quot;:false}]"/>
</p:tagLst>
</file>

<file path=ppt/tags/tag361.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wEZfiTqkWeTJP5jiH0RU_1741599907&quot;,&quot;DataType&quot;:1,&quot;ImageAutosize&quot;:1,&quot;ZIndexPreserved&quot;:true,&quot;ValueBgColor&quot;:false,&quot;ValueFontColor&quot;:false,&quot;ValueBorderColor&quot;:false}]"/>
</p:tagLst>
</file>

<file path=ppt/tags/tag362.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cmLeMyqsfdilLbEbPc8U_1741599908&quot;,&quot;DataType&quot;:1,&quot;ImageAutosize&quot;:1,&quot;ZIndexPreserved&quot;:true,&quot;ValueBgColor&quot;:false,&quot;ValueFontColor&quot;:false,&quot;ValueBorderColor&quot;:false}]"/>
</p:tagLst>
</file>

<file path=ppt/tags/tag363.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LOCEIq8eTnnuE0jA55Km_1741599909&quot;,&quot;DataType&quot;:1,&quot;ImageAutosize&quot;:1,&quot;ZIndexPreserved&quot;:true,&quot;ValueBgColor&quot;:false,&quot;ValueFontColor&quot;:false,&quot;ValueBorderColor&quot;:false}]"/>
</p:tagLst>
</file>

<file path=ppt/tags/tag364.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rRQkfgX51JhAXVzi07tz_1741599909&quot;,&quot;DataType&quot;:1,&quot;ImageAutosize&quot;:1,&quot;ZIndexPreserved&quot;:true,&quot;ValueBgColor&quot;:false,&quot;ValueFontColor&quot;:false,&quot;ValueBorderColor&quot;:false}]"/>
</p:tagLst>
</file>

<file path=ppt/tags/tag365.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jpzUekgcf5b7AckSV5SO_1741599910&quot;,&quot;DataType&quot;:1,&quot;ImageAutosize&quot;:1,&quot;ZIndexPreserved&quot;:true,&quot;ValueBgColor&quot;:false,&quot;ValueFontColor&quot;:false,&quot;ValueBorderColor&quot;:false}]"/>
</p:tagLst>
</file>

<file path=ppt/tags/tag366.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AhdXKsYrlc3tkEnSBlpq_1741599910&quot;,&quot;DataType&quot;:1,&quot;ImageAutosize&quot;:1,&quot;ZIndexPreserved&quot;:true,&quot;ValueBgColor&quot;:false,&quot;ValueFontColor&quot;:false,&quot;ValueBorderColor&quot;:false}]"/>
</p:tagLst>
</file>

<file path=ppt/tags/tag367.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tAR0tLhBaLyoJPzlekZA_1741599910&quot;,&quot;DataType&quot;:1,&quot;ImageAutosize&quot;:1,&quot;ZIndexPreserved&quot;:true,&quot;ValueBgColor&quot;:false,&quot;ValueFontColor&quot;:false,&quot;ValueBorderColor&quot;:false}]"/>
</p:tagLst>
</file>

<file path=ppt/tags/tag368.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6lf71pEWbJvgvlM5QW1e_1741599910&quot;,&quot;DataType&quot;:1,&quot;ImageAutosize&quot;:1,&quot;ZIndexPreserved&quot;:true,&quot;ValueBgColor&quot;:false,&quot;ValueFontColor&quot;:false,&quot;ValueBorderColor&quot;:false}]"/>
</p:tagLst>
</file>

<file path=ppt/tags/tag369.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LdRLspVMDaXynd2OBogy_1741599910&quot;,&quot;DataType&quot;:1,&quot;ImageAutosize&quot;:1,&quot;ZIndexPreserved&quot;:true,&quot;ValueBgColor&quot;:false,&quot;ValueFontColor&quot;:false,&quot;ValueBorderColor&quot;:false}]"/>
</p:tagLst>
</file>

<file path=ppt/tags/tag370.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Oa5Vkj9sMGVLuT9OssyW_1741599911&quot;,&quot;DataType&quot;:1,&quot;ImageAutosize&quot;:1,&quot;ZIndexPreserved&quot;:true,&quot;ValueBgColor&quot;:false,&quot;ValueFontColor&quot;:false,&quot;ValueBorderColor&quot;:false}]"/>
</p:tagLst>
</file>

<file path=ppt/tags/tag371.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uMXh898FxBjYUiZAVFcg_1741599911&quot;,&quot;DataType&quot;:1,&quot;ImageAutosize&quot;:1,&quot;ZIndexPreserved&quot;:true,&quot;ValueBgColor&quot;:false,&quot;ValueFontColor&quot;:false,&quot;ValueBorderColor&quot;:false}]"/>
</p:tagLst>
</file>

<file path=ppt/tags/tag372.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c17frh8ISeBVJyob8hEc_1741599911&quot;,&quot;DataType&quot;:1,&quot;ImageAutosize&quot;:1,&quot;ZIndexPreserved&quot;:true,&quot;ValueBgColor&quot;:false,&quot;ValueFontColor&quot;:false,&quot;ValueBorderColor&quot;:false}]"/>
</p:tagLst>
</file>

<file path=ppt/tags/tag373.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HxG3iAxrMWuQy5PsY9pv_1741599911&quot;,&quot;DataType&quot;:1,&quot;ImageAutosize&quot;:1,&quot;ZIndexPreserved&quot;:true,&quot;ValueBgColor&quot;:false,&quot;ValueFontColor&quot;:false,&quot;ValueBorderColor&quot;:false}]"/>
</p:tagLst>
</file>

<file path=ppt/tags/tag374.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2VtKwhk2rAKvhu1kyBjR_1741599911&quot;,&quot;DataType&quot;:1,&quot;ImageAutosize&quot;:1,&quot;ZIndexPreserved&quot;:true,&quot;ValueBgColor&quot;:false,&quot;ValueFontColor&quot;:false,&quot;ValueBorderColor&quot;:false}]"/>
</p:tagLst>
</file>

<file path=ppt/tags/tag375.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sobo3WLNY2de97zpXGAL_1741599912&quot;,&quot;DataType&quot;:1,&quot;ImageAutosize&quot;:1,&quot;ZIndexPreserved&quot;:true,&quot;ValueBgColor&quot;:false,&quot;ValueFontColor&quot;:false,&quot;ValueBorderColor&quot;:false}]"/>
</p:tagLst>
</file>

<file path=ppt/tags/tag376.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tgNws0suDK6mlQFZqE3F_1741599912&quot;,&quot;DataType&quot;:1,&quot;ImageAutosize&quot;:1,&quot;ZIndexPreserved&quot;:true,&quot;ValueBgColor&quot;:false,&quot;ValueFontColor&quot;:false,&quot;ValueBorderColor&quot;:false}]"/>
</p:tagLst>
</file>

<file path=ppt/tags/tag377.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K6l55rVwuQ4xlehPgf5O_1741599912&quot;,&quot;DataType&quot;:1,&quot;ImageAutosize&quot;:1,&quot;ZIndexPreserved&quot;:true,&quot;ValueBgColor&quot;:false,&quot;ValueFontColor&quot;:false,&quot;ValueBorderColor&quot;:false}]"/>
</p:tagLst>
</file>

<file path=ppt/tags/tag378.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8K7R2odkH5F4kDwiOPwB_1741599912&quot;,&quot;DataType&quot;:1,&quot;ImageAutosize&quot;:1,&quot;ZIndexPreserved&quot;:true,&quot;ValueBgColor&quot;:false,&quot;ValueFontColor&quot;:false,&quot;ValueBorderColor&quot;:false}]"/>
</p:tagLst>
</file>

<file path=ppt/tags/tag379.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GKNTIPYtHjOSosBT5BC8_1741599912&quot;,&quot;DataType&quot;:1,&quot;ImageAutosize&quot;:1,&quot;ZIndexPreserved&quot;:true,&quot;ValueBgColor&quot;:false,&quot;ValueFontColor&quot;:false,&quot;ValueBorderColor&quot;:false}]"/>
</p:tagLst>
</file>

<file path=ppt/tags/tag380.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xwzMqZ6usyLxazf9uBYW_1741599912&quot;,&quot;DataType&quot;:1,&quot;ImageAutosize&quot;:1,&quot;ZIndexPreserved&quot;:true,&quot;ValueBgColor&quot;:false,&quot;ValueFontColor&quot;:false,&quot;ValueBorderColor&quot;:false}]"/>
</p:tagLst>
</file>

<file path=ppt/tags/tag381.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p0LBZzDOc7v42MSbGFso_1741599912&quot;,&quot;DataType&quot;:1,&quot;ImageAutosize&quot;:1,&quot;ZIndexPreserved&quot;:true,&quot;ValueBgColor&quot;:false,&quot;ValueFontColor&quot;:false,&quot;ValueBorderColor&quot;:false}]"/>
</p:tagLst>
</file>

<file path=ppt/tags/tag382.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CLpmftUPHo9IitclzQip_1741599915&quot;,&quot;DataType&quot;:1,&quot;ImageAutosize&quot;:1,&quot;ZIndexPreserved&quot;:true,&quot;ValueBgColor&quot;:false,&quot;ValueFontColor&quot;:false,&quot;ValueBorderColor&quot;:false}]"/>
</p:tagLst>
</file>

<file path=ppt/tags/tag383.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AVB0UW2QRLHlX6D6BLRR_1741599915&quot;,&quot;DataType&quot;:1,&quot;ImageAutosize&quot;:1,&quot;ZIndexPreserved&quot;:true,&quot;ValueBgColor&quot;:false,&quot;ValueFontColor&quot;:false,&quot;ValueBorderColor&quot;:false}]"/>
</p:tagLst>
</file>

<file path=ppt/tags/tag384.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TUfsz1ax1lbGYEN4jG7V_1741599916&quot;,&quot;DataType&quot;:1,&quot;ImageAutosize&quot;:1,&quot;ZIndexPreserved&quot;:true,&quot;ValueBgColor&quot;:false,&quot;ValueFontColor&quot;:false,&quot;ValueBorderColor&quot;:false}]"/>
</p:tagLst>
</file>

<file path=ppt/tags/tag385.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mIU9KZiWPIAxvVKoI7H1_1741599916&quot;,&quot;DataType&quot;:1,&quot;ImageAutosize&quot;:1,&quot;ZIndexPreserved&quot;:true,&quot;ValueBgColor&quot;:false,&quot;ValueFontColor&quot;:false,&quot;ValueBorderColor&quot;:false}]"/>
</p:tagLst>
</file>

<file path=ppt/tags/tag386.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nVDFZyyDIjKT6uN6Ft2Z_1741599916&quot;,&quot;DataType&quot;:1,&quot;ImageAutosize&quot;:1,&quot;ZIndexPreserved&quot;:true,&quot;ValueBgColor&quot;:false,&quot;ValueFontColor&quot;:false,&quot;ValueBorderColor&quot;:false}]"/>
</p:tagLst>
</file>

<file path=ppt/tags/tag387.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nu8lC2qO6JdrIQ7UpFF8_1741599916&quot;,&quot;DataType&quot;:1,&quot;ImageAutosize&quot;:1,&quot;ZIndexPreserved&quot;:true,&quot;ValueBgColor&quot;:false,&quot;ValueFontColor&quot;:false,&quot;ValueBorderColor&quot;:false}]"/>
</p:tagLst>
</file>

<file path=ppt/tags/tag388.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lvxZxkfbhn2SqRe5wfkZ_1741599916&quot;,&quot;DataType&quot;:1,&quot;ImageAutosize&quot;:1,&quot;ZIndexPreserved&quot;:true,&quot;ValueBgColor&quot;:false,&quot;ValueFontColor&quot;:false,&quot;ValueBorderColor&quot;:false}]"/>
</p:tagLst>
</file>

<file path=ppt/tags/tag389.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8XNViRzeaIUI5p83CCsO_1741599916&quot;,&quot;DataType&quot;:1,&quot;ImageAutosize&quot;:1,&quot;ZIndexPreserved&quot;:true,&quot;ValueBgColor&quot;:false,&quot;ValueFontColor&quot;:false,&quot;ValueBorderColor&quot;:false}]"/>
</p:tagLst>
</file>

<file path=ppt/tags/tag390.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Td6JN9geC4CkZUzGVZBj_1741599917&quot;,&quot;DataType&quot;:1,&quot;ImageAutosize&quot;:1,&quot;ZIndexPreserved&quot;:true,&quot;ValueBgColor&quot;:false,&quot;ValueFontColor&quot;:false,&quot;ValueBorderColor&quot;:false}]"/>
</p:tagLst>
</file>

<file path=ppt/tags/tag391.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REK23UljyKcUKfT8dWCb_1741599917&quot;,&quot;DataType&quot;:1,&quot;ImageAutosize&quot;:1,&quot;ZIndexPreserved&quot;:true,&quot;ValueBgColor&quot;:false,&quot;ValueFontColor&quot;:false,&quot;ValueBorderColor&quot;:false}]"/>
</p:tagLst>
</file>

<file path=ppt/tags/tag392.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9uXf8tgdrhw4nXvwZrB7_1741599917&quot;,&quot;DataType&quot;:1,&quot;ImageAutosize&quot;:1,&quot;ZIndexPreserved&quot;:true,&quot;ValueBgColor&quot;:false,&quot;ValueFontColor&quot;:false,&quot;ValueBorderColor&quot;:false}]"/>
</p:tagLst>
</file>

<file path=ppt/tags/tag393.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RvoNYANxAkE16bzGgWDc_1741599917&quot;,&quot;DataType&quot;:1,&quot;ImageAutosize&quot;:1,&quot;ZIndexPreserved&quot;:true,&quot;ValueBgColor&quot;:false,&quot;ValueFontColor&quot;:false,&quot;ValueBorderColor&quot;:false}]"/>
</p:tagLst>
</file>

<file path=ppt/tags/tag394.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Cb5xGUyeh037MRUom3qc_1741599917&quot;,&quot;DataType&quot;:1,&quot;ImageAutosize&quot;:1,&quot;ZIndexPreserved&quot;:true,&quot;ValueBgColor&quot;:false,&quot;ValueFontColor&quot;:false,&quot;ValueBorderColor&quot;:false}]"/>
</p:tagLst>
</file>

<file path=ppt/tags/tag395.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lONcLnTowqxn5os1H7jk_1741599917&quot;,&quot;DataType&quot;:1,&quot;ImageAutosize&quot;:1,&quot;ZIndexPreserved&quot;:true,&quot;ValueBgColor&quot;:false,&quot;ValueFontColor&quot;:false,&quot;ValueBorderColor&quot;:false}]"/>
</p:tagLst>
</file>

<file path=ppt/tags/tag396.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pMCqW1LRXNEq7nK8d5pi_1741599917&quot;,&quot;DataType&quot;:1,&quot;ImageAutosize&quot;:1,&quot;ZIndexPreserved&quot;:true,&quot;ValueBgColor&quot;:false,&quot;ValueFontColor&quot;:false,&quot;ValueBorderColor&quot;:false}]"/>
</p:tagLst>
</file>

<file path=ppt/tags/tag397.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ngZ2GMUP6SCPr8YLqfpw_1741599917&quot;,&quot;DataType&quot;:1,&quot;ImageAutosize&quot;:1,&quot;ZIndexPreserved&quot;:true,&quot;ValueBgColor&quot;:false,&quot;ValueFontColor&quot;:false,&quot;ValueBorderColor&quot;:false}]"/>
</p:tagLst>
</file>

<file path=ppt/tags/tag398.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4L3skW7Dl3ltZj0rEABE_1741599918&quot;,&quot;DataType&quot;:1,&quot;ImageAutosize&quot;:1,&quot;ZIndexPreserved&quot;:true,&quot;ValueBgColor&quot;:false,&quot;ValueFontColor&quot;:false,&quot;ValueBorderColor&quot;:false}]"/>
</p:tagLst>
</file>

<file path=ppt/tags/tag399.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pN2r8X1wfze5Kn0omPxC_1741599920&quot;,&quot;DataType&quot;:1,&quot;ImageAutosize&quot;:1,&quot;ZIndexPreserved&quot;:true,&quot;ValueBgColor&quot;:false,&quot;ValueFontColor&quot;:false,&quot;ValueBorderColor&quot;:false}]"/>
</p:tagLst>
</file>

<file path=ppt/tags/tag400.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AgMXFlvKgE7L9Hso13LB_1741599920&quot;,&quot;DataType&quot;:1,&quot;ImageAutosize&quot;:1,&quot;ZIndexPreserved&quot;:true,&quot;ValueBgColor&quot;:false,&quot;ValueFontColor&quot;:false,&quot;ValueBorderColor&quot;:false}]"/>
</p:tagLst>
</file>

<file path=ppt/tags/tag401.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X4KdzkgTYQAV9g9ir0UQ_1741599920&quot;,&quot;DataType&quot;:1,&quot;ImageAutosize&quot;:1,&quot;ZIndexPreserved&quot;:true,&quot;ValueBgColor&quot;:false,&quot;ValueFontColor&quot;:false,&quot;ValueBorderColor&quot;:false}]"/>
</p:tagLst>
</file>

<file path=ppt/tags/tag402.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M48Hp0xXesmkbiwPteA1_1741599920&quot;,&quot;DataType&quot;:1,&quot;ImageAutosize&quot;:1,&quot;ZIndexPreserved&quot;:true,&quot;ValueBgColor&quot;:false,&quot;ValueFontColor&quot;:false,&quot;ValueBorderColor&quot;:false}]"/>
</p:tagLst>
</file>

<file path=ppt/tags/tag403.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PNhSKVBu2kdYvAiyTMRF_1741599920&quot;,&quot;DataType&quot;:1,&quot;ImageAutosize&quot;:1,&quot;ZIndexPreserved&quot;:true,&quot;ValueBgColor&quot;:false,&quot;ValueFontColor&quot;:false,&quot;ValueBorderColor&quot;:false}]"/>
</p:tagLst>
</file>

<file path=ppt/tags/tag404.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PghGrDpCfRSyd9z0YrT9_1741599920&quot;,&quot;DataType&quot;:1,&quot;ImageAutosize&quot;:1,&quot;ZIndexPreserved&quot;:true,&quot;ValueBgColor&quot;:false,&quot;ValueFontColor&quot;:false,&quot;ValueBorderColor&quot;:false}]"/>
</p:tagLst>
</file>

<file path=ppt/tags/tag405.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DaXy5F1MT9yTFSeJNQ6n_1741599920&quot;,&quot;DataType&quot;:1,&quot;ImageAutosize&quot;:1,&quot;ZIndexPreserved&quot;:true,&quot;ValueBgColor&quot;:false,&quot;ValueFontColor&quot;:false,&quot;ValueBorderColor&quot;:false}]"/>
</p:tagLst>
</file>

<file path=ppt/tags/tag406.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UeW929pbADEpkMxrq9yD_1741599922&quot;,&quot;DataType&quot;:1,&quot;ImageAutosize&quot;:1,&quot;ZIndexPreserved&quot;:true,&quot;ValueBgColor&quot;:false,&quot;ValueFontColor&quot;:false,&quot;ValueBorderColor&quot;:false}]"/>
</p:tagLst>
</file>

<file path=ppt/tags/tag407.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XBHetRzffNvY62hPqIUu_1741599923&quot;,&quot;DataType&quot;:1,&quot;ImageAutosize&quot;:1,&quot;ZIndexPreserved&quot;:true,&quot;ValueBgColor&quot;:false,&quot;ValueFontColor&quot;:false,&quot;ValueBorderColor&quot;:false}]"/>
</p:tagLst>
</file>

<file path=ppt/tags/tag408.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w7GeYOO81xQ4BQyJHOKw_1741599923&quot;,&quot;DataType&quot;:1,&quot;ImageAutosize&quot;:1,&quot;ZIndexPreserved&quot;:true,&quot;ValueBgColor&quot;:false,&quot;ValueFontColor&quot;:false,&quot;ValueBorderColor&quot;:false}]"/>
</p:tagLst>
</file>

<file path=ppt/tags/tag409.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Rr5vgJOqx9qYc1Z7KBSC_1741599924&quot;,&quot;DataType&quot;:1,&quot;ImageAutosize&quot;:1,&quot;ZIndexPreserved&quot;:true,&quot;ValueBgColor&quot;:false,&quot;ValueFontColor&quot;:false,&quot;ValueBorderColor&quot;:false}]"/>
</p:tagLst>
</file>

<file path=ppt/tags/tag410.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iMwIwvb9BIpy9TPHKbVY_1741599924&quot;,&quot;DataType&quot;:1,&quot;ImageAutosize&quot;:1,&quot;ZIndexPreserved&quot;:true,&quot;ValueBgColor&quot;:false,&quot;ValueFontColor&quot;:false,&quot;ValueBorderColor&quot;:false}]"/>
</p:tagLst>
</file>

<file path=ppt/tags/tag411.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Xo4rjF2oIRdphg3a9RU6_1741599924&quot;,&quot;DataType&quot;:1,&quot;ImageAutosize&quot;:1,&quot;ZIndexPreserved&quot;:true,&quot;ValueBgColor&quot;:false,&quot;ValueFontColor&quot;:false,&quot;ValueBorderColor&quot;:false}]"/>
</p:tagLst>
</file>

<file path=ppt/tags/tag412.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t3RmdFGLwe3BJRGSQO2C_1741599924&quot;,&quot;DataType&quot;:1,&quot;ImageAutosize&quot;:1,&quot;ZIndexPreserved&quot;:true,&quot;ValueBgColor&quot;:false,&quot;ValueFontColor&quot;:false,&quot;ValueBorderColor&quot;:false}]"/>
</p:tagLst>
</file>

<file path=ppt/tags/tag413.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1W6pdyzewyLNLpozv2Ls_1741599925&quot;,&quot;DataType&quot;:1,&quot;ImageAutosize&quot;:1,&quot;ZIndexPreserved&quot;:true,&quot;ValueBgColor&quot;:false,&quot;ValueFontColor&quot;:false,&quot;ValueBorderColor&quot;:false}]"/>
</p:tagLst>
</file>

<file path=ppt/tags/tag414.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9MBzD1an5IrUWI8uLZGQ_1741599926&quot;,&quot;DataType&quot;:1,&quot;ImageAutosize&quot;:1,&quot;ZIndexPreserved&quot;:true,&quot;ValueBgColor&quot;:false,&quot;ValueFontColor&quot;:false,&quot;ValueBorderColor&quot;:false}]"/>
</p:tagLst>
</file>

<file path=ppt/tags/tag415.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L5vEMfgV8Ac2K3jrY9Ll_1741599926&quot;,&quot;DataType&quot;:1,&quot;ImageAutosize&quot;:1,&quot;ZIndexPreserved&quot;:true,&quot;ValueBgColor&quot;:false,&quot;ValueFontColor&quot;:false,&quot;ValueBorderColor&quot;:false}]"/>
</p:tagLst>
</file>

<file path=ppt/tags/tag416.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Ac0UtKolENYhWCaYJy6F_1741599926&quot;,&quot;DataType&quot;:1,&quot;ImageAutosize&quot;:1,&quot;ZIndexPreserved&quot;:true,&quot;ValueBgColor&quot;:false,&quot;ValueFontColor&quot;:false,&quot;ValueBorderColor&quot;:false}]"/>
</p:tagLst>
</file>

<file path=ppt/tags/tag417.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R4eEdWSfBp4ZWfDJuThe_1741599927&quot;,&quot;DataType&quot;:1,&quot;ImageAutosize&quot;:1,&quot;ZIndexPreserved&quot;:true,&quot;ValueBgColor&quot;:false,&quot;ValueFontColor&quot;:false,&quot;ValueBorderColor&quot;:false}]"/>
</p:tagLst>
</file>

<file path=ppt/tags/tag418.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jyV7eUAa17L5xvZ4j0V9_1741599927&quot;,&quot;DataType&quot;:1,&quot;ImageAutosize&quot;:1,&quot;ZIndexPreserved&quot;:true,&quot;ValueBgColor&quot;:false,&quot;ValueFontColor&quot;:false,&quot;ValueBorderColor&quot;:false}]"/>
</p:tagLst>
</file>

<file path=ppt/tags/tag419.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AnEzbdo6xs5bETLd6Spt_1741599927&quot;,&quot;DataType&quot;:1,&quot;ImageAutosize&quot;:1,&quot;ZIndexPreserved&quot;:true,&quot;ValueBgColor&quot;:false,&quot;ValueFontColor&quot;:false,&quot;ValueBorderColor&quot;:false}]"/>
</p:tagLst>
</file>

<file path=ppt/tags/tag420.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HORaJ9YPk15a2d2hdkt5_1741599927&quot;,&quot;DataType&quot;:1,&quot;ImageAutosize&quot;:1,&quot;ZIndexPreserved&quot;:true,&quot;ValueBgColor&quot;:false,&quot;ValueFontColor&quot;:false,&quot;ValueBorderColor&quot;:false}]"/>
</p:tagLst>
</file>

<file path=ppt/tags/tag421.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xGv8MOUZWiqG0FxvHr32_1741599928&quot;,&quot;DataType&quot;:1,&quot;ImageAutosize&quot;:1,&quot;ZIndexPreserved&quot;:true,&quot;ValueBgColor&quot;:false,&quot;ValueFontColor&quot;:false,&quot;ValueBorderColor&quot;:false}]"/>
</p:tagLst>
</file>

<file path=ppt/tags/tag422.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T3YDTomRnHj2RDos9Gah_1741599929&quot;,&quot;DataType&quot;:1,&quot;ImageAutosize&quot;:1,&quot;ZIndexPreserved&quot;:true,&quot;ValueBgColor&quot;:false,&quot;ValueFontColor&quot;:false,&quot;ValueBorderColor&quot;:false}]"/>
</p:tagLst>
</file>

<file path=ppt/tags/tag423.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TBvEuRowOx7LSkCsKEth_1741599930&quot;,&quot;DataType&quot;:1,&quot;ImageAutosize&quot;:1,&quot;ZIndexPreserved&quot;:true,&quot;ValueBgColor&quot;:false,&quot;ValueFontColor&quot;:false,&quot;ValueBorderColor&quot;:false}]"/>
</p:tagLst>
</file>

<file path=ppt/tags/tag424.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etoBprpnREwCOGGMTgQy_1741599930&quot;,&quot;DataType&quot;:1,&quot;ImageAutosize&quot;:1,&quot;ZIndexPreserved&quot;:true,&quot;ValueBgColor&quot;:false,&quot;ValueFontColor&quot;:false,&quot;ValueBorderColor&quot;:false}]"/>
</p:tagLst>
</file>

<file path=ppt/tags/tag425.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G8QOyIcaS517iYlSejEd_1741599930&quot;,&quot;DataType&quot;:1,&quot;ImageAutosize&quot;:1,&quot;ZIndexPreserved&quot;:true,&quot;ValueBgColor&quot;:false,&quot;ValueFontColor&quot;:false,&quot;ValueBorderColor&quot;:false}]"/>
</p:tagLst>
</file>

<file path=ppt/tags/tag426.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TtNB0q0qdV7t8W8nguCg_1741599930&quot;,&quot;DataType&quot;:1,&quot;ImageAutosize&quot;:1,&quot;ZIndexPreserved&quot;:true,&quot;ValueBgColor&quot;:false,&quot;ValueFontColor&quot;:false,&quot;ValueBorderColor&quot;:false}]"/>
</p:tagLst>
</file>

<file path=ppt/tags/tag427.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658QhJaFdPQrAtcWKBEg_1741599932&quot;,&quot;DataType&quot;:1,&quot;ImageAutosize&quot;:1,&quot;ZIndexPreserved&quot;:true,&quot;ValueBgColor&quot;:false,&quot;ValueFontColor&quot;:false,&quot;ValueBorderColor&quot;:false}]"/>
</p:tagLst>
</file>

<file path=ppt/tags/tag428.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RZBuoAEaI4rySsKvJK1z_1741599932&quot;,&quot;DataType&quot;:1,&quot;ImageAutosize&quot;:1,&quot;ZIndexPreserved&quot;:true,&quot;ValueBgColor&quot;:false,&quot;ValueFontColor&quot;:false,&quot;ValueBorderColor&quot;:false}]"/>
</p:tagLst>
</file>

<file path=ppt/tags/tag429.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yP1SlBz2BMMAYpOfyzVN_1741599932&quot;,&quot;DataType&quot;:1,&quot;ImageAutosize&quot;:1,&quot;ZIndexPreserved&quot;:true,&quot;ValueBgColor&quot;:false,&quot;ValueFontColor&quot;:false,&quot;ValueBorderColor&quot;:false}]"/>
</p:tagLst>
</file>

<file path=ppt/tags/tag430.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Odxkgm5QpT2wDKNyrk9D_1741599932&quot;,&quot;DataType&quot;:1,&quot;ImageAutosize&quot;:1,&quot;ZIndexPreserved&quot;:true,&quot;ValueBgColor&quot;:false,&quot;ValueFontColor&quot;:false,&quot;ValueBorderColor&quot;:false}]"/>
</p:tagLst>
</file>

<file path=ppt/tags/tag431.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BQtmLU1A8PcBscHODptC_1741599932&quot;,&quot;DataType&quot;:1,&quot;ImageAutosize&quot;:1,&quot;ZIndexPreserved&quot;:true,&quot;ValueBgColor&quot;:false,&quot;ValueFontColor&quot;:false,&quot;ValueBorderColor&quot;:false}]"/>
</p:tagLst>
</file>

<file path=ppt/tags/tag432.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97ZCH9t3G8wctSlQLjy5_1741599932&quot;,&quot;DataType&quot;:1,&quot;ImageAutosize&quot;:1,&quot;ZIndexPreserved&quot;:true,&quot;ValueBgColor&quot;:false,&quot;ValueFontColor&quot;:false,&quot;ValueBorderColor&quot;:false}]"/>
</p:tagLst>
</file>

<file path=ppt/tags/tag433.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sW9u0ThsIEu9nVi38S6P_1741599935&quot;,&quot;DataType&quot;:1,&quot;ImageAutosize&quot;:1,&quot;ZIndexPreserved&quot;:true,&quot;ValueBgColor&quot;:false,&quot;ValueFontColor&quot;:false,&quot;ValueBorderColor&quot;:false}]"/>
</p:tagLst>
</file>

<file path=ppt/tags/tag434.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d76qEwthAxAfAoj8OI8L_1741599935&quot;,&quot;DataType&quot;:1,&quot;ImageAutosize&quot;:1,&quot;ZIndexPreserved&quot;:true,&quot;ValueBgColor&quot;:false,&quot;ValueFontColor&quot;:false,&quot;ValueBorderColor&quot;:false}]"/>
</p:tagLst>
</file>

<file path=ppt/tags/tag435.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PWmHMG4ra4iWbtWTzqeX_1741599935&quot;,&quot;DataType&quot;:1,&quot;ImageAutosize&quot;:1,&quot;ZIndexPreserved&quot;:true,&quot;ValueBgColor&quot;:false,&quot;ValueFontColor&quot;:false,&quot;ValueBorderColor&quot;:false}]"/>
</p:tagLst>
</file>

<file path=ppt/tags/tag436.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bBSshgnDZ4x4evAftthE_1741599935&quot;,&quot;DataType&quot;:1,&quot;ImageAutosize&quot;:1,&quot;ZIndexPreserved&quot;:true,&quot;ValueBgColor&quot;:false,&quot;ValueFontColor&quot;:false,&quot;ValueBorderColor&quot;:false}]"/>
</p:tagLst>
</file>

<file path=ppt/tags/tag437.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ti83V0sfg1wx9ilwCU2h_1741599936&quot;,&quot;DataType&quot;:1,&quot;ImageAutosize&quot;:1,&quot;ZIndexPreserved&quot;:true,&quot;ValueBgColor&quot;:false,&quot;ValueFontColor&quot;:false,&quot;ValueBorderColor&quot;:false}]"/>
</p:tagLst>
</file>

<file path=ppt/tags/tag438.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DGkWjXG32nJFidLFZTFR_1741599936&quot;,&quot;DataType&quot;:1,&quot;ImageAutosize&quot;:1,&quot;ZIndexPreserved&quot;:true,&quot;ValueBgColor&quot;:false,&quot;ValueFontColor&quot;:false,&quot;ValueBorderColor&quot;:false}]"/>
</p:tagLst>
</file>

<file path=ppt/tags/tag439.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Hbfy4XaW3CiyTCfMCUM9_1741599936&quot;,&quot;DataType&quot;:1,&quot;ImageAutosize&quot;:1,&quot;ZIndexPreserved&quot;:true,&quot;ValueBgColor&quot;:false,&quot;ValueFontColor&quot;:false,&quot;ValueBorderColor&quot;:false}]"/>
</p:tagLst>
</file>

<file path=ppt/tags/tag440.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CHxIFIgTGUFlLrbAnwhg_1741599937&quot;,&quot;DataType&quot;:1,&quot;ImageAutosize&quot;:1,&quot;ZIndexPreserved&quot;:true,&quot;ValueBgColor&quot;:false,&quot;ValueFontColor&quot;:false,&quot;ValueBorderColor&quot;:false}]"/>
</p:tagLst>
</file>

<file path=ppt/tags/tag441.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BVuqlWLLT34CuvNqdqf4_1741599938&quot;,&quot;DataType&quot;:1,&quot;ImageAutosize&quot;:1,&quot;ZIndexPreserved&quot;:true,&quot;ValueBgColor&quot;:false,&quot;ValueFontColor&quot;:false,&quot;ValueBorderColor&quot;:false}]"/>
</p:tagLst>
</file>

<file path=ppt/tags/tag442.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OPA14XupLNUrW2ZFJ0nJ_1741599938&quot;,&quot;DataType&quot;:1,&quot;ImageAutosize&quot;:1,&quot;ZIndexPreserved&quot;:true,&quot;ValueBgColor&quot;:false,&quot;ValueFontColor&quot;:false,&quot;ValueBorderColor&quot;:false}]"/>
</p:tagLst>
</file>

<file path=ppt/tags/tag443.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mysRFqwqi9g2kWw5B54w_1741599938&quot;,&quot;DataType&quot;:1,&quot;ImageAutosize&quot;:1,&quot;ZIndexPreserved&quot;:true,&quot;ValueBgColor&quot;:false,&quot;ValueFontColor&quot;:false,&quot;ValueBorderColor&quot;:false}]"/>
</p:tagLst>
</file>

<file path=ppt/tags/tag444.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aR6oFBo96QzPyctWvo7u_1741599938&quot;,&quot;DataType&quot;:1,&quot;ImageAutosize&quot;:1,&quot;ZIndexPreserved&quot;:true,&quot;ValueBgColor&quot;:false,&quot;ValueFontColor&quot;:false,&quot;ValueBorderColor&quot;:false}]"/>
</p:tagLst>
</file>

<file path=ppt/tags/tag445.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US8T22zcFUblOp8PCYdw_1741599938&quot;,&quot;DataType&quot;:1,&quot;ImageAutosize&quot;:1,&quot;ZIndexPreserved&quot;:true,&quot;ValueBgColor&quot;:false,&quot;ValueFontColor&quot;:false,&quot;ValueBorderColor&quot;:false}]"/>
</p:tagLst>
</file>

<file path=ppt/tags/tag446.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iuhmxTKRGoeI2TWF89ge_1741599939&quot;,&quot;DataType&quot;:1,&quot;ImageAutosize&quot;:1,&quot;ZIndexPreserved&quot;:true,&quot;ValueBgColor&quot;:false,&quot;ValueFontColor&quot;:false,&quot;ValueBorderColor&quot;:false}]"/>
</p:tagLst>
</file>

<file path=ppt/tags/tag447.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pTBEzyL1CsvICni3le76_1741599939&quot;,&quot;DataType&quot;:1,&quot;ImageAutosize&quot;:1,&quot;ZIndexPreserved&quot;:true,&quot;ValueBgColor&quot;:false,&quot;ValueFontColor&quot;:false,&quot;ValueBorderColor&quot;:false}]"/>
</p:tagLst>
</file>

<file path=ppt/tags/tag448.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zepHQphbLoDCq3gVnLky_1741599939&quot;,&quot;DataType&quot;:1,&quot;ImageAutosize&quot;:1,&quot;ZIndexPreserved&quot;:true,&quot;ValueBgColor&quot;:false,&quot;ValueFontColor&quot;:false,&quot;ValueBorderColor&quot;:false}]"/>
</p:tagLst>
</file>

<file path=ppt/tags/tag449.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FsjgmAXS1qHAq6ZIVPdZ_1741599939&quot;,&quot;DataType&quot;:1,&quot;ImageAutosize&quot;:1,&quot;ZIndexPreserved&quot;:true,&quot;ValueBgColor&quot;:false,&quot;ValueFontColor&quot;:false,&quot;ValueBorderColor&quot;:false}]"/>
</p:tagLst>
</file>

<file path=ppt/tags/tag450.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Zx2YKGw69CAHTklzKdfi_1741599939&quot;,&quot;DataType&quot;:1,&quot;ImageAutosize&quot;:1,&quot;ZIndexPreserved&quot;:true,&quot;ValueBgColor&quot;:false,&quot;ValueFontColor&quot;:false,&quot;ValueBorderColor&quot;:false}]"/>
</p:tagLst>
</file>

<file path=ppt/tags/tag451.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wCLcrWTaBWZzpIwaL4CK_1741599942&quot;,&quot;DataType&quot;:1,&quot;ImageAutosize&quot;:1,&quot;ZIndexPreserved&quot;:true,&quot;ValueBgColor&quot;:false,&quot;ValueFontColor&quot;:false,&quot;ValueBorderColor&quot;:false}]"/>
</p:tagLst>
</file>

<file path=ppt/tags/tag452.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sP7TLzAI9DzRdJH2IRW1_1741599942&quot;,&quot;DataType&quot;:1,&quot;ImageAutosize&quot;:1,&quot;ZIndexPreserved&quot;:true,&quot;ValueBgColor&quot;:false,&quot;ValueFontColor&quot;:false,&quot;ValueBorderColor&quot;:false}]"/>
</p:tagLst>
</file>

<file path=ppt/tags/tag453.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JMl40x5uES0KRayom7EK_1741599942&quot;,&quot;DataType&quot;:1,&quot;ImageAutosize&quot;:1,&quot;ZIndexPreserved&quot;:true,&quot;ValueBgColor&quot;:false,&quot;ValueFontColor&quot;:false,&quot;ValueBorderColor&quot;:false}]"/>
</p:tagLst>
</file>

<file path=ppt/tags/tag454.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NpT7mrHroYZPwVwedX8n_1741599942&quot;,&quot;DataType&quot;:1,&quot;ImageAutosize&quot;:1,&quot;ZIndexPreserved&quot;:true,&quot;ValueBgColor&quot;:false,&quot;ValueFontColor&quot;:false,&quot;ValueBorderColor&quot;:false}]"/>
</p:tagLst>
</file>

<file path=ppt/tags/tag455.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anBFBNTCv39V9Bkwocmh_1741599944&quot;,&quot;DataType&quot;:1,&quot;ImageAutosize&quot;:1,&quot;ZIndexPreserved&quot;:true,&quot;ValueBgColor&quot;:false,&quot;ValueFontColor&quot;:false,&quot;ValueBorderColor&quot;:false}]"/>
</p:tagLst>
</file>

<file path=ppt/tags/tag456.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hN9gRp5YPb7BQ6cYa1Rg_1741599945&quot;,&quot;DataType&quot;:1,&quot;ImageAutosize&quot;:1,&quot;ZIndexPreserved&quot;:true,&quot;ValueBgColor&quot;:false,&quot;ValueFontColor&quot;:false,&quot;ValueBorderColor&quot;:false}]"/>
</p:tagLst>
</file>

<file path=ppt/tags/tag457.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RW9YBv7cwYYlRZDHX4QL_1741599945&quot;,&quot;DataType&quot;:1,&quot;ImageAutosize&quot;:1,&quot;ZIndexPreserved&quot;:true,&quot;ValueBgColor&quot;:false,&quot;ValueFontColor&quot;:false,&quot;ValueBorderColor&quot;:false}]"/>
</p:tagLst>
</file>

<file path=ppt/tags/tag458.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ncotsiO5dSPuV5qoqcaR_1741599945&quot;,&quot;DataType&quot;:1,&quot;ImageAutosize&quot;:1,&quot;ZIndexPreserved&quot;:true,&quot;ValueBgColor&quot;:false,&quot;ValueFontColor&quot;:false,&quot;ValueBorderColor&quot;:false}]"/>
</p:tagLst>
</file>

<file path=ppt/tags/tag459.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aDRwt0MKrDZbyMRbSaqP_1741599945&quot;,&quot;DataType&quot;:1,&quot;ImageAutosize&quot;:1,&quot;ZIndexPreserved&quot;:true,&quot;ValueBgColor&quot;:false,&quot;ValueFontColor&quot;:false,&quot;ValueBorderColor&quot;:false}]"/>
</p:tagLst>
</file>

<file path=ppt/tags/tag460.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pe6Cj0rWZJZHBK77lhLa_1741599947&quot;,&quot;DataType&quot;:1,&quot;ImageAutosize&quot;:1,&quot;ZIndexPreserved&quot;:true,&quot;ValueBgColor&quot;:false,&quot;ValueFontColor&quot;:false,&quot;ValueBorderColor&quot;:false}]"/>
</p:tagLst>
</file>

<file path=ppt/tags/tag461.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QZ3UCmUAifmtW8hWEiqy_1741599947&quot;,&quot;DataType&quot;:1,&quot;ImageAutosize&quot;:1,&quot;ZIndexPreserved&quot;:true,&quot;ValueBgColor&quot;:false,&quot;ValueFontColor&quot;:false,&quot;ValueBorderColor&quot;:false}]"/>
</p:tagLst>
</file>

<file path=ppt/tags/tag462.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ZOdVKPkgx5OrKERFJlPL_1741599948&quot;,&quot;DataType&quot;:1,&quot;ImageAutosize&quot;:1,&quot;ZIndexPreserved&quot;:true,&quot;ValueBgColor&quot;:false,&quot;ValueFontColor&quot;:false,&quot;ValueBorderColor&quot;:false}]"/>
</p:tagLst>
</file>

<file path=ppt/tags/tag463.xml><?xml version="1.0" encoding="utf-8"?>
<p:tagLst xmlns:a="http://schemas.openxmlformats.org/drawingml/2006/main" xmlns:r="http://schemas.openxmlformats.org/officeDocument/2006/relationships" xmlns:p="http://schemas.openxmlformats.org/presentationml/2006/main">
  <p:tag name="ATMTEMSEXCEL" val="[{&quot;FileId&quot;:&quot;67ceec7a3842344780617b65&quot;,&quot;RangeName&quot;:&quot;ENGAGE_ZgavpfZKxytrN5vY3nt0_1741599948&quot;,&quot;DataType&quot;:1,&quot;ImageAutosize&quot;:1,&quot;ZIndexPreserved&quot;:true,&quot;ValueBgColor&quot;:false,&quot;ValueFontColor&quot;:false,&quot;ValueBorderColor&quot;:false}]"/>
</p:tagLst>
</file>

<file path=ppt/theme/theme1.xml><?xml version="1.0" encoding="utf-8"?>
<a:theme xmlns:a="http://schemas.openxmlformats.org/drawingml/2006/main" name="Chart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Chart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29274</TotalTime>
  <Words>10363</Words>
  <Application>Microsoft Office PowerPoint</Application>
  <PresentationFormat>Widescreen</PresentationFormat>
  <Paragraphs>820</Paragraphs>
  <Slides>94</Slides>
  <Notes>74</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94</vt:i4>
      </vt:variant>
    </vt:vector>
  </HeadingPairs>
  <TitlesOfParts>
    <vt:vector size="104" baseType="lpstr">
      <vt:lpstr>Aptos</vt:lpstr>
      <vt:lpstr>Arial</vt:lpstr>
      <vt:lpstr>Calibri</vt:lpstr>
      <vt:lpstr>Franklin Gothic Book</vt:lpstr>
      <vt:lpstr>Franklin Gothic Demi</vt:lpstr>
      <vt:lpstr>Franklin Gothic Medium</vt:lpstr>
      <vt:lpstr>Franklin Gothic Medium Cond</vt:lpstr>
      <vt:lpstr>Roboto</vt:lpstr>
      <vt:lpstr>Charts</vt:lpstr>
      <vt:lpstr>1_Charts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Kate Golden</dc:creator>
  <cp:lastModifiedBy>Tina Gajda-Crawford</cp:lastModifiedBy>
  <cp:revision>1665</cp:revision>
  <dcterms:created xsi:type="dcterms:W3CDTF">2006-08-16T00:00:00Z</dcterms:created>
  <dcterms:modified xsi:type="dcterms:W3CDTF">2025-04-03T13:23:48Z</dcterms:modified>
</cp:coreProperties>
</file>