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0147" autoAdjust="0"/>
  </p:normalViewPr>
  <p:slideViewPr>
    <p:cSldViewPr>
      <p:cViewPr varScale="1">
        <p:scale>
          <a:sx n="58" d="100"/>
          <a:sy n="58" d="100"/>
        </p:scale>
        <p:origin x="726" y="96"/>
      </p:cViewPr>
      <p:guideLst>
        <p:guide orient="horz" pos="2112"/>
        <p:guide pos="3888"/>
      </p:guideLst>
    </p:cSldViewPr>
  </p:slideViewPr>
  <p:notesTextViewPr>
    <p:cViewPr>
      <p:scale>
        <a:sx n="100" d="100"/>
        <a:sy n="100" d="100"/>
      </p:scale>
      <p:origin x="0" y="0"/>
    </p:cViewPr>
  </p:notesTextViewPr>
  <p:notesViewPr>
    <p:cSldViewPr>
      <p:cViewPr varScale="1">
        <p:scale>
          <a:sx n="52" d="100"/>
          <a:sy n="52" d="100"/>
        </p:scale>
        <p:origin x="756"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Warren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Warren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'[Warren_Slider.xlsx]0. Overview'!$A$11,'[Warren_Slider.xlsx]0. Overview'!$A$34,'[Warren_Slider.xlsx]0. Overview'!$A$49,'[Warren_Slider.xlsx]0. Overview'!$A$72,'[Warren_Slider.xlsx]0. Overview'!$A$110,'[Warren_Slider.xlsx]0. Overview'!$A$127,'[Warren_Slider.xlsx]0. Overview'!$A$137,'[Warren_Slider.xlsx]0. Overview'!$A$159,'[Warren_Slider.xlsx]0. Overview'!$A$190,'[Warren_Slider.xlsx]0. Overview'!$A$203,'[Warren_Slider.xlsx]0. Overview'!$A$228</c:f>
              <c:strCache>
                <c:ptCount val="11"/>
                <c:pt idx="0">
                  <c:v>Warren</c:v>
                </c:pt>
                <c:pt idx="1">
                  <c:v>Warren</c:v>
                </c:pt>
                <c:pt idx="2">
                  <c:v>Warren</c:v>
                </c:pt>
                <c:pt idx="3">
                  <c:v>Warren</c:v>
                </c:pt>
                <c:pt idx="4">
                  <c:v>Warren</c:v>
                </c:pt>
                <c:pt idx="5">
                  <c:v>Warren</c:v>
                </c:pt>
                <c:pt idx="6">
                  <c:v>Warren</c:v>
                </c:pt>
                <c:pt idx="7">
                  <c:v>Warren</c:v>
                </c:pt>
                <c:pt idx="8">
                  <c:v>Warren</c:v>
                </c:pt>
                <c:pt idx="9">
                  <c:v>Warren</c:v>
                </c:pt>
                <c:pt idx="10">
                  <c:v>Warren</c:v>
                </c:pt>
              </c:strCache>
            </c:strRef>
          </c:cat>
          <c:val>
            <c:numRef>
              <c:f>'[Warren_Slider.xlsx]0. Overview'!$C$11,'[Warren_Slider.xlsx]0. Overview'!$C$34,'[Warren_Slider.xlsx]0. Overview'!$C$49,'[Warren_Slider.xlsx]0. Overview'!$C$72,'[Warren_Slider.xlsx]0. Overview'!$C$110,'[Warren_Slider.xlsx]0. Overview'!$C$127,'[Warren_Slider.xlsx]0. Overview'!$C$137,'[Warren_Slider.xlsx]0. Overview'!$C$159,'[Warren_Slider.xlsx]0. Overview'!$C$190,'[Warren_Slider.xlsx]0. Overview'!$C$203,'[Warren_Slider.xlsx]0. Overview'!$C$228</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B53C-477D-97C4-5215F5E56981}"/>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'[Warren_Slider.xlsx]0. Overview'!$A$11,'[Warren_Slider.xlsx]0. Overview'!$A$34,'[Warren_Slider.xlsx]0. Overview'!$A$49,'[Warren_Slider.xlsx]0. Overview'!$A$72,'[Warren_Slider.xlsx]0. Overview'!$A$110,'[Warren_Slider.xlsx]0. Overview'!$A$127,'[Warren_Slider.xlsx]0. Overview'!$A$137,'[Warren_Slider.xlsx]0. Overview'!$A$159,'[Warren_Slider.xlsx]0. Overview'!$A$190,'[Warren_Slider.xlsx]0. Overview'!$A$203,'[Warren_Slider.xlsx]0. Overview'!$A$228</c:f>
              <c:strCache>
                <c:ptCount val="11"/>
                <c:pt idx="0">
                  <c:v>Warren</c:v>
                </c:pt>
                <c:pt idx="1">
                  <c:v>Warren</c:v>
                </c:pt>
                <c:pt idx="2">
                  <c:v>Warren</c:v>
                </c:pt>
                <c:pt idx="3">
                  <c:v>Warren</c:v>
                </c:pt>
                <c:pt idx="4">
                  <c:v>Warren</c:v>
                </c:pt>
                <c:pt idx="5">
                  <c:v>Warren</c:v>
                </c:pt>
                <c:pt idx="6">
                  <c:v>Warren</c:v>
                </c:pt>
                <c:pt idx="7">
                  <c:v>Warren</c:v>
                </c:pt>
                <c:pt idx="8">
                  <c:v>Warren</c:v>
                </c:pt>
                <c:pt idx="9">
                  <c:v>Warren</c:v>
                </c:pt>
                <c:pt idx="10">
                  <c:v>Warren</c:v>
                </c:pt>
              </c:strCache>
            </c:strRef>
          </c:cat>
          <c:val>
            <c:numRef>
              <c:f>'[Warren_Slider.xlsx]0. Overview'!$D$11,'[Warren_Slider.xlsx]0. Overview'!$D$34,'[Warren_Slider.xlsx]0. Overview'!$D$49,'[Warren_Slider.xlsx]0. Overview'!$D$72,'[Warren_Slider.xlsx]0. Overview'!$D$110,'[Warren_Slider.xlsx]0. Overview'!$D$127,'[Warren_Slider.xlsx]0. Overview'!$D$137,'[Warren_Slider.xlsx]0. Overview'!$D$159,'[Warren_Slider.xlsx]0. Overview'!$D$190,'[Warren_Slider.xlsx]0. Overview'!$D$203,'[Warren_Slider.xlsx]0. Overview'!$D$228</c:f>
              <c:numCache>
                <c:formatCode>General</c:formatCode>
                <c:ptCount val="11"/>
                <c:pt idx="0">
                  <c:v>12.875</c:v>
                </c:pt>
                <c:pt idx="1">
                  <c:v>11.875</c:v>
                </c:pt>
                <c:pt idx="2">
                  <c:v>18.875</c:v>
                </c:pt>
                <c:pt idx="3">
                  <c:v>17.875</c:v>
                </c:pt>
                <c:pt idx="4">
                  <c:v>1.875</c:v>
                </c:pt>
                <c:pt idx="5">
                  <c:v>6.875</c:v>
                </c:pt>
                <c:pt idx="6">
                  <c:v>18.875</c:v>
                </c:pt>
                <c:pt idx="7">
                  <c:v>18.875</c:v>
                </c:pt>
                <c:pt idx="8">
                  <c:v>9.875</c:v>
                </c:pt>
                <c:pt idx="9">
                  <c:v>16.875</c:v>
                </c:pt>
                <c:pt idx="10">
                  <c:v>13.875</c:v>
                </c:pt>
              </c:numCache>
            </c:numRef>
          </c:val>
          <c:extLst>
            <c:ext xmlns:c16="http://schemas.microsoft.com/office/drawing/2014/chart" uri="{C3380CC4-5D6E-409C-BE32-E72D297353CC}">
              <c16:uniqueId val="{00000001-B53C-477D-97C4-5215F5E56981}"/>
            </c:ext>
          </c:extLst>
        </c:ser>
        <c:ser>
          <c:idx val="3"/>
          <c:order val="2"/>
          <c:spPr>
            <a:solidFill>
              <a:schemeClr val="bg2">
                <a:lumMod val="75000"/>
              </a:schemeClr>
            </a:solidFill>
            <a:ln>
              <a:solidFill>
                <a:schemeClr val="tx1"/>
              </a:solidFill>
            </a:ln>
            <a:effectLst/>
          </c:spPr>
          <c:invertIfNegative val="0"/>
          <c:cat>
            <c:strRef>
              <c:f>'[Warren_Slider.xlsx]0. Overview'!$A$11,'[Warren_Slider.xlsx]0. Overview'!$A$34,'[Warren_Slider.xlsx]0. Overview'!$A$49,'[Warren_Slider.xlsx]0. Overview'!$A$72,'[Warren_Slider.xlsx]0. Overview'!$A$110,'[Warren_Slider.xlsx]0. Overview'!$A$127,'[Warren_Slider.xlsx]0. Overview'!$A$137,'[Warren_Slider.xlsx]0. Overview'!$A$159,'[Warren_Slider.xlsx]0. Overview'!$A$190,'[Warren_Slider.xlsx]0. Overview'!$A$203,'[Warren_Slider.xlsx]0. Overview'!$A$228</c:f>
              <c:strCache>
                <c:ptCount val="11"/>
                <c:pt idx="0">
                  <c:v>Warren</c:v>
                </c:pt>
                <c:pt idx="1">
                  <c:v>Warren</c:v>
                </c:pt>
                <c:pt idx="2">
                  <c:v>Warren</c:v>
                </c:pt>
                <c:pt idx="3">
                  <c:v>Warren</c:v>
                </c:pt>
                <c:pt idx="4">
                  <c:v>Warren</c:v>
                </c:pt>
                <c:pt idx="5">
                  <c:v>Warren</c:v>
                </c:pt>
                <c:pt idx="6">
                  <c:v>Warren</c:v>
                </c:pt>
                <c:pt idx="7">
                  <c:v>Warren</c:v>
                </c:pt>
                <c:pt idx="8">
                  <c:v>Warren</c:v>
                </c:pt>
                <c:pt idx="9">
                  <c:v>Warren</c:v>
                </c:pt>
                <c:pt idx="10">
                  <c:v>Warren</c:v>
                </c:pt>
              </c:strCache>
            </c:strRef>
          </c:cat>
          <c:val>
            <c:numRef>
              <c:f>'[Warren_Slider.xlsx]0. Overview'!$E$11,'[Warren_Slider.xlsx]0. Overview'!$E$34,'[Warren_Slider.xlsx]0. Overview'!$E$49,'[Warren_Slider.xlsx]0. Overview'!$E$72,'[Warren_Slider.xlsx]0. Overview'!$E$110,'[Warren_Slider.xlsx]0. Overview'!$E$127,'[Warren_Slider.xlsx]0. Overview'!$E$137,'[Warren_Slider.xlsx]0. Overview'!$E$159,'[Warren_Slider.xlsx]0. Overview'!$E$190,'[Warren_Slider.xlsx]0. Overview'!$E$203,'[Warren_Slider.xlsx]0. Overview'!$E$228</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B53C-477D-97C4-5215F5E56981}"/>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6">
                  <c:v>0.88800000000000001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Belvidere</c:v>
                </c:pt>
                <c:pt idx="1">
                  <c:v>Hardwick</c:v>
                </c:pt>
                <c:pt idx="2">
                  <c:v>Blairstown </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Warren county avg 88.0%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Belvidere</c:v>
                </c:pt>
                <c:pt idx="1">
                  <c:v>Hardwick</c:v>
                </c:pt>
                <c:pt idx="2">
                  <c:v>Blairstown </c:v>
                </c:pt>
              </c:strCache>
            </c:strRef>
          </c:cat>
          <c:val>
            <c:numRef>
              <c:f>Sheet1!$D$2:$D$4</c:f>
              <c:numCache>
                <c:formatCode>0%</c:formatCode>
                <c:ptCount val="3"/>
                <c:pt idx="0">
                  <c:v>0.88</c:v>
                </c:pt>
                <c:pt idx="1">
                  <c:v>0.88</c:v>
                </c:pt>
                <c:pt idx="2">
                  <c:v>0.88</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Belvidere</c:v>
                </c:pt>
                <c:pt idx="1">
                  <c:v>Hardwick</c:v>
                </c:pt>
                <c:pt idx="2">
                  <c:v>Blairstown </c:v>
                </c:pt>
              </c:strCache>
            </c:strRef>
          </c:cat>
          <c:val>
            <c:numRef>
              <c:f>Sheet1!$B$2:$B$4</c:f>
              <c:numCache>
                <c:formatCode>0%</c:formatCode>
                <c:ptCount val="3"/>
                <c:pt idx="0">
                  <c:v>0.96899999999999997</c:v>
                </c:pt>
                <c:pt idx="1">
                  <c:v>0.91200000000000003</c:v>
                </c:pt>
                <c:pt idx="2">
                  <c:v>0.752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6259842519685"/>
          <c:y val="0.8137564090947090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2">
                  <c:v>20306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20">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2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Phillipsburg</c:v>
                </c:pt>
                <c:pt idx="1">
                  <c:v>Hackettstown</c:v>
                </c:pt>
                <c:pt idx="2">
                  <c:v>Mansfield</c:v>
                </c:pt>
                <c:pt idx="3">
                  <c:v>Lopatcong</c:v>
                </c:pt>
                <c:pt idx="4">
                  <c:v>Greenwich</c:v>
                </c:pt>
                <c:pt idx="5">
                  <c:v>Washington Boro</c:v>
                </c:pt>
                <c:pt idx="6">
                  <c:v>Washington Twp</c:v>
                </c:pt>
                <c:pt idx="7">
                  <c:v>Independence</c:v>
                </c:pt>
                <c:pt idx="8">
                  <c:v>Blairstown </c:v>
                </c:pt>
                <c:pt idx="9">
                  <c:v>Allamuchy</c:v>
                </c:pt>
                <c:pt idx="10">
                  <c:v>Franklin</c:v>
                </c:pt>
                <c:pt idx="11">
                  <c:v>Pohatcong</c:v>
                </c:pt>
                <c:pt idx="12">
                  <c:v>Belvidere</c:v>
                </c:pt>
                <c:pt idx="13">
                  <c:v>Liberty</c:v>
                </c:pt>
                <c:pt idx="14">
                  <c:v>Knowlton</c:v>
                </c:pt>
                <c:pt idx="15">
                  <c:v>Frelinghuysen</c:v>
                </c:pt>
                <c:pt idx="16">
                  <c:v>Oxford</c:v>
                </c:pt>
                <c:pt idx="17">
                  <c:v>White</c:v>
                </c:pt>
                <c:pt idx="18">
                  <c:v>Harmony</c:v>
                </c:pt>
                <c:pt idx="19">
                  <c:v>Alpha</c:v>
                </c:pt>
              </c:strCache>
            </c:strRef>
          </c:cat>
          <c:val>
            <c:numRef>
              <c:f>Sheet1!$B$2:$B$21</c:f>
              <c:numCache>
                <c:formatCode>0</c:formatCode>
                <c:ptCount val="20"/>
                <c:pt idx="0">
                  <c:v>3405</c:v>
                </c:pt>
                <c:pt idx="1">
                  <c:v>1916</c:v>
                </c:pt>
                <c:pt idx="2">
                  <c:v>1587</c:v>
                </c:pt>
                <c:pt idx="3">
                  <c:v>1582</c:v>
                </c:pt>
                <c:pt idx="4">
                  <c:v>1358</c:v>
                </c:pt>
                <c:pt idx="5">
                  <c:v>1285</c:v>
                </c:pt>
                <c:pt idx="6">
                  <c:v>1261</c:v>
                </c:pt>
                <c:pt idx="7">
                  <c:v>1100</c:v>
                </c:pt>
                <c:pt idx="8">
                  <c:v>1076</c:v>
                </c:pt>
                <c:pt idx="9">
                  <c:v>725</c:v>
                </c:pt>
                <c:pt idx="10">
                  <c:v>645</c:v>
                </c:pt>
                <c:pt idx="11">
                  <c:v>628</c:v>
                </c:pt>
                <c:pt idx="12">
                  <c:v>617</c:v>
                </c:pt>
                <c:pt idx="13">
                  <c:v>574</c:v>
                </c:pt>
                <c:pt idx="14">
                  <c:v>534</c:v>
                </c:pt>
                <c:pt idx="15">
                  <c:v>505</c:v>
                </c:pt>
                <c:pt idx="16">
                  <c:v>500</c:v>
                </c:pt>
                <c:pt idx="17">
                  <c:v>476</c:v>
                </c:pt>
                <c:pt idx="18">
                  <c:v>446</c:v>
                </c:pt>
                <c:pt idx="19">
                  <c:v>340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4">
                  <c:v>707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4">
                  <c:v>707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32</c:v>
                </c:pt>
                <c:pt idx="1">
                  <c:v>39</c:v>
                </c:pt>
                <c:pt idx="2">
                  <c:v>38</c:v>
                </c:pt>
                <c:pt idx="3">
                  <c:v>34</c:v>
                </c:pt>
                <c:pt idx="4">
                  <c:v>24</c:v>
                </c:pt>
                <c:pt idx="5">
                  <c:v>26</c:v>
                </c:pt>
                <c:pt idx="6">
                  <c:v>21</c:v>
                </c:pt>
                <c:pt idx="7">
                  <c:v>14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83</c:v>
                </c:pt>
                <c:pt idx="1">
                  <c:v>98</c:v>
                </c:pt>
                <c:pt idx="2">
                  <c:v>90</c:v>
                </c:pt>
                <c:pt idx="3">
                  <c:v>62</c:v>
                </c:pt>
                <c:pt idx="4">
                  <c:v>65</c:v>
                </c:pt>
                <c:pt idx="5">
                  <c:v>61</c:v>
                </c:pt>
                <c:pt idx="6">
                  <c:v>58</c:v>
                </c:pt>
                <c:pt idx="7">
                  <c:v>28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8" formatCode="0%">
                  <c:v>7.0999999999999994E-2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79773162061538072"/>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9.6000000000000002E-2</c:v>
                </c:pt>
                <c:pt idx="1">
                  <c:v>0.11799999999999999</c:v>
                </c:pt>
                <c:pt idx="2">
                  <c:v>6.0999999999999999E-2</c:v>
                </c:pt>
                <c:pt idx="3">
                  <c:v>5.8999999999999997E-2</c:v>
                </c:pt>
                <c:pt idx="4">
                  <c:v>7.0999999999999994E-2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Washington Boro</c:v>
                </c:pt>
                <c:pt idx="2">
                  <c:v>Hackettstown</c:v>
                </c:pt>
                <c:pt idx="3">
                  <c:v>Independence</c:v>
                </c:pt>
                <c:pt idx="4">
                  <c:v>Hardwick</c:v>
                </c:pt>
                <c:pt idx="5">
                  <c:v>Harmony</c:v>
                </c:pt>
                <c:pt idx="6">
                  <c:v>Pohatcong</c:v>
                </c:pt>
                <c:pt idx="7">
                  <c:v>Frelinghuysen</c:v>
                </c:pt>
                <c:pt idx="8">
                  <c:v>Mansfield</c:v>
                </c:pt>
                <c:pt idx="9">
                  <c:v>Alpha</c:v>
                </c:pt>
              </c:strCache>
            </c:strRef>
          </c:cat>
          <c:val>
            <c:numRef>
              <c:f>Sheet1!$B$2:$B$11</c:f>
              <c:numCache>
                <c:formatCode>0%</c:formatCode>
                <c:ptCount val="10"/>
                <c:pt idx="0">
                  <c:v>0.22600000000000001</c:v>
                </c:pt>
                <c:pt idx="1">
                  <c:v>0.17499999999999999</c:v>
                </c:pt>
                <c:pt idx="2">
                  <c:v>0.13700000000000001</c:v>
                </c:pt>
                <c:pt idx="3">
                  <c:v>0.11600000000000001</c:v>
                </c:pt>
                <c:pt idx="4">
                  <c:v>0.112</c:v>
                </c:pt>
                <c:pt idx="5">
                  <c:v>9.4E-2</c:v>
                </c:pt>
                <c:pt idx="6">
                  <c:v>7.1999999999999995E-2</c:v>
                </c:pt>
                <c:pt idx="7">
                  <c:v>6.9000000000000006E-2</c:v>
                </c:pt>
                <c:pt idx="8">
                  <c:v>5.5E-2</c:v>
                </c:pt>
                <c:pt idx="9">
                  <c:v>5.2999999999999999E-2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Warren county avg 8.7%</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c:v>
                </c:pt>
                <c:pt idx="1">
                  <c:v>Washington Boro</c:v>
                </c:pt>
                <c:pt idx="2">
                  <c:v>Hackettstown</c:v>
                </c:pt>
                <c:pt idx="3">
                  <c:v>Independence</c:v>
                </c:pt>
                <c:pt idx="4">
                  <c:v>Hardwick</c:v>
                </c:pt>
                <c:pt idx="5">
                  <c:v>Harmony</c:v>
                </c:pt>
                <c:pt idx="6">
                  <c:v>Pohatcong</c:v>
                </c:pt>
                <c:pt idx="7">
                  <c:v>Frelinghuysen</c:v>
                </c:pt>
                <c:pt idx="8">
                  <c:v>Mansfield</c:v>
                </c:pt>
                <c:pt idx="9">
                  <c:v>Alpha</c:v>
                </c:pt>
              </c:strCache>
            </c:strRef>
          </c:cat>
          <c:val>
            <c:numRef>
              <c:f>Sheet1!$C$2:$C$11</c:f>
              <c:numCache>
                <c:formatCode>0%</c:formatCode>
                <c:ptCount val="10"/>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1414762883965271"/>
          <c:y val="0.90985882446512367"/>
          <c:w val="0.169923945706956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60784313725492E-2"/>
          <c:y val="1.4998523767345734E-2"/>
          <c:w val="0.94607843137254899"/>
          <c:h val="0.95286178244548481"/>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'[Warren_Slider.xlsx]0. Overview'!$A$251,'[Warren_Slider.xlsx]0. Overview'!$A$273,'[Warren_Slider.xlsx]0. Overview'!$A$295,'[Warren_Slider.xlsx]0. Overview'!$A$316,'[Warren_Slider.xlsx]0. Overview'!$A$337,'[Warren_Slider.xlsx]0. Overview'!$A$374,'[Warren_Slider.xlsx]0. Overview'!$A$384,'[Warren_Slider.xlsx]0. Overview'!$A$406,'[Warren_Slider.xlsx]0. Overview'!$A$428</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'[Warren_Slider.xlsx]0. Overview'!$C$251,'[Warren_Slider.xlsx]0. Overview'!$C$273,'[Warren_Slider.xlsx]0. Overview'!$C$295,'[Warren_Slider.xlsx]0. Overview'!$C$316,'[Warren_Slider.xlsx]0. Overview'!$C$337,'[Warren_Slider.xlsx]0. Overview'!$C$374,'[Warren_Slider.xlsx]0. Overview'!$C$384,'[Warren_Slider.xlsx]0. Overview'!$C$406,'[Warren_Slider.xlsx]0. Overview'!$C$428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4F2-47D5-BC9D-F8A0AE0FD8A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'[Warren_Slider.xlsx]0. Overview'!$A$251,'[Warren_Slider.xlsx]0. Overview'!$A$273,'[Warren_Slider.xlsx]0. Overview'!$A$295,'[Warren_Slider.xlsx]0. Overview'!$A$316,'[Warren_Slider.xlsx]0. Overview'!$A$337,'[Warren_Slider.xlsx]0. Overview'!$A$374,'[Warren_Slider.xlsx]0. Overview'!$A$384,'[Warren_Slider.xlsx]0. Overview'!$A$406,'[Warren_Slider.xlsx]0. Overview'!$A$428</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'[Warren_Slider.xlsx]0. Overview'!$D$251,'[Warren_Slider.xlsx]0. Overview'!$D$273,'[Warren_Slider.xlsx]0. Overview'!$D$295,'[Warren_Slider.xlsx]0. Overview'!$D$316,'[Warren_Slider.xlsx]0. Overview'!$D$337,'[Warren_Slider.xlsx]0. Overview'!$D$374,'[Warren_Slider.xlsx]0. Overview'!$D$384,'[Warren_Slider.xlsx]0. Overview'!$D$406,'[Warren_Slider.xlsx]0. Overview'!$D$428</c:f>
              <c:numCache>
                <c:formatCode>General</c:formatCode>
                <c:ptCount val="9"/>
                <c:pt idx="0">
                  <c:v>16.875</c:v>
                </c:pt>
                <c:pt idx="1">
                  <c:v>16.875</c:v>
                </c:pt>
                <c:pt idx="2">
                  <c:v>16.875</c:v>
                </c:pt>
                <c:pt idx="3">
                  <c:v>17.875</c:v>
                </c:pt>
                <c:pt idx="4">
                  <c:v>19.875</c:v>
                </c:pt>
                <c:pt idx="5">
                  <c:v>4.875</c:v>
                </c:pt>
                <c:pt idx="6">
                  <c:v>16.875</c:v>
                </c:pt>
                <c:pt idx="7">
                  <c:v>18.875</c:v>
                </c:pt>
                <c:pt idx="8">
                  <c:v>18.875</c:v>
                </c:pt>
              </c:numCache>
            </c:numRef>
          </c:val>
          <c:extLst>
            <c:ext xmlns:c16="http://schemas.microsoft.com/office/drawing/2014/chart" uri="{C3380CC4-5D6E-409C-BE32-E72D297353CC}">
              <c16:uniqueId val="{00000001-24F2-47D5-BC9D-F8A0AE0FD8A0}"/>
            </c:ext>
          </c:extLst>
        </c:ser>
        <c:ser>
          <c:idx val="3"/>
          <c:order val="2"/>
          <c:spPr>
            <a:solidFill>
              <a:schemeClr val="bg2">
                <a:lumMod val="75000"/>
              </a:schemeClr>
            </a:solidFill>
            <a:ln>
              <a:solidFill>
                <a:schemeClr val="tx1"/>
              </a:solidFill>
            </a:ln>
            <a:effectLst/>
          </c:spPr>
          <c:invertIfNegative val="0"/>
          <c:cat>
            <c:strRef>
              <c:f>'[Warren_Slider.xlsx]0. Overview'!$A$251,'[Warren_Slider.xlsx]0. Overview'!$A$273,'[Warren_Slider.xlsx]0. Overview'!$A$295,'[Warren_Slider.xlsx]0. Overview'!$A$316,'[Warren_Slider.xlsx]0. Overview'!$A$337,'[Warren_Slider.xlsx]0. Overview'!$A$374,'[Warren_Slider.xlsx]0. Overview'!$A$384,'[Warren_Slider.xlsx]0. Overview'!$A$406,'[Warren_Slider.xlsx]0. Overview'!$A$428</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'[Warren_Slider.xlsx]0. Overview'!$E$251,'[Warren_Slider.xlsx]0. Overview'!$E$273,'[Warren_Slider.xlsx]0. Overview'!$E$295,'[Warren_Slider.xlsx]0. Overview'!$E$316,'[Warren_Slider.xlsx]0. Overview'!$E$337,'[Warren_Slider.xlsx]0. Overview'!$E$374,'[Warren_Slider.xlsx]0. Overview'!$E$384,'[Warren_Slider.xlsx]0. Overview'!$E$406,'[Warren_Slider.xlsx]0. Overview'!$E$428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4F2-47D5-BC9D-F8A0AE0FD8A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1228</c:v>
                </c:pt>
                <c:pt idx="1">
                  <c:v>896</c:v>
                </c:pt>
                <c:pt idx="2">
                  <c:v>1447</c:v>
                </c:pt>
                <c:pt idx="3">
                  <c:v>1278</c:v>
                </c:pt>
                <c:pt idx="4">
                  <c:v>1125</c:v>
                </c:pt>
                <c:pt idx="5">
                  <c:v>857</c:v>
                </c:pt>
                <c:pt idx="6">
                  <c:v>1083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0">
                  <c:v>94960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71277</c:v>
                </c:pt>
                <c:pt idx="1">
                  <c:v>74867</c:v>
                </c:pt>
                <c:pt idx="2">
                  <c:v>80657</c:v>
                </c:pt>
                <c:pt idx="3">
                  <c:v>77452</c:v>
                </c:pt>
                <c:pt idx="4">
                  <c:v>84479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1" formatCode="_(&quot;$&quot;* #,##0_);_(&quot;$&quot;* \(#,##0\);_(&quot;$&quot;* &quot;-&quot;??_);_(@_)">
                  <c:v>84479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White</c:v>
                </c:pt>
                <c:pt idx="2">
                  <c:v>Belvidere</c:v>
                </c:pt>
                <c:pt idx="3">
                  <c:v>Washington Boro</c:v>
                </c:pt>
                <c:pt idx="4">
                  <c:v>Hackettstown</c:v>
                </c:pt>
                <c:pt idx="5">
                  <c:v>Alpha</c:v>
                </c:pt>
                <c:pt idx="6">
                  <c:v>Oxford</c:v>
                </c:pt>
                <c:pt idx="7">
                  <c:v>Mansfield</c:v>
                </c:pt>
                <c:pt idx="8">
                  <c:v>Pohatcong</c:v>
                </c:pt>
                <c:pt idx="9">
                  <c:v>Allamuchy</c:v>
                </c:pt>
              </c:strCache>
            </c:strRef>
          </c:cat>
          <c:val>
            <c:numRef>
              <c:f>Sheet1!$B$2:$B$11</c:f>
              <c:numCache>
                <c:formatCode>_("$"* #,##0_);_("$"* \(#,##0\);_("$"* "-"??_);_(@_)</c:formatCode>
                <c:ptCount val="10"/>
                <c:pt idx="0">
                  <c:v>54459</c:v>
                </c:pt>
                <c:pt idx="1">
                  <c:v>57050</c:v>
                </c:pt>
                <c:pt idx="2">
                  <c:v>59250</c:v>
                </c:pt>
                <c:pt idx="3">
                  <c:v>64906</c:v>
                </c:pt>
                <c:pt idx="4">
                  <c:v>70234</c:v>
                </c:pt>
                <c:pt idx="5">
                  <c:v>72463</c:v>
                </c:pt>
                <c:pt idx="6">
                  <c:v>74357</c:v>
                </c:pt>
                <c:pt idx="7">
                  <c:v>80847</c:v>
                </c:pt>
                <c:pt idx="8">
                  <c:v>83115</c:v>
                </c:pt>
                <c:pt idx="9">
                  <c:v>88444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Warren County Median $81,307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c:v>
                </c:pt>
                <c:pt idx="1">
                  <c:v>White</c:v>
                </c:pt>
                <c:pt idx="2">
                  <c:v>Belvidere</c:v>
                </c:pt>
                <c:pt idx="3">
                  <c:v>Washington Boro</c:v>
                </c:pt>
                <c:pt idx="4">
                  <c:v>Hackettstown</c:v>
                </c:pt>
                <c:pt idx="5">
                  <c:v>Alpha</c:v>
                </c:pt>
                <c:pt idx="6">
                  <c:v>Oxford</c:v>
                </c:pt>
                <c:pt idx="7">
                  <c:v>Mansfield</c:v>
                </c:pt>
                <c:pt idx="8">
                  <c:v>Pohatcong</c:v>
                </c:pt>
                <c:pt idx="9">
                  <c:v>Allamuchy</c:v>
                </c:pt>
              </c:strCache>
            </c:strRef>
          </c:cat>
          <c:val>
            <c:numRef>
              <c:f>Sheet1!$C$2:$C$11</c:f>
              <c:numCache>
                <c:formatCode>"$"#,##0</c:formatCode>
                <c:ptCount val="10"/>
                <c:pt idx="0">
                  <c:v>81307</c:v>
                </c:pt>
                <c:pt idx="1">
                  <c:v>81307</c:v>
                </c:pt>
                <c:pt idx="2">
                  <c:v>81307</c:v>
                </c:pt>
                <c:pt idx="3">
                  <c:v>81307</c:v>
                </c:pt>
                <c:pt idx="4">
                  <c:v>81307</c:v>
                </c:pt>
                <c:pt idx="5">
                  <c:v>81307</c:v>
                </c:pt>
                <c:pt idx="6">
                  <c:v>81307</c:v>
                </c:pt>
                <c:pt idx="7">
                  <c:v>81307</c:v>
                </c:pt>
                <c:pt idx="8">
                  <c:v>81307</c:v>
                </c:pt>
                <c:pt idx="9">
                  <c:v>81307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4713009059019535"/>
          <c:y val="0.9608046931091585"/>
          <c:w val="0.25991646410011265"/>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2">
                  <c:v>0.13930187459999999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0.16</c:v>
                </c:pt>
                <c:pt idx="1">
                  <c:v>0.16</c:v>
                </c:pt>
                <c:pt idx="2">
                  <c:v>0.17</c:v>
                </c:pt>
                <c:pt idx="3">
                  <c:v>0.17</c:v>
                </c:pt>
                <c:pt idx="4">
                  <c:v>0.17</c:v>
                </c:pt>
                <c:pt idx="5">
                  <c:v>0.16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0" formatCode="0.0%">
                  <c:v>8.2000000000000003E-2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91900836614174"/>
          <c:y val="0.88442632353038331"/>
          <c:w val="0.39943220964566928"/>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1376</c:v>
                </c:pt>
                <c:pt idx="1">
                  <c:v>1245</c:v>
                </c:pt>
                <c:pt idx="2">
                  <c:v>1178</c:v>
                </c:pt>
                <c:pt idx="3">
                  <c:v>1142</c:v>
                </c:pt>
                <c:pt idx="4">
                  <c:v>1207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3385</c:v>
                </c:pt>
                <c:pt idx="1">
                  <c:v>3312</c:v>
                </c:pt>
                <c:pt idx="2">
                  <c:v>3267</c:v>
                </c:pt>
                <c:pt idx="3">
                  <c:v>3184</c:v>
                </c:pt>
                <c:pt idx="4">
                  <c:v>3339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Warren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0.90300000000000002</c:v>
                </c:pt>
                <c:pt idx="1">
                  <c:v>6.0999999999999999E-2</c:v>
                </c:pt>
                <c:pt idx="2">
                  <c:v>0</c:v>
                </c:pt>
                <c:pt idx="3">
                  <c:v>3.5000000000000003E-2</c:v>
                </c:pt>
                <c:pt idx="4">
                  <c:v>0</c:v>
                </c:pt>
                <c:pt idx="5">
                  <c:v>3.1E-2</c:v>
                </c:pt>
                <c:pt idx="6">
                  <c:v>0.10199999999999999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3127</c:v>
                </c:pt>
                <c:pt idx="1">
                  <c:v>2912</c:v>
                </c:pt>
                <c:pt idx="2">
                  <c:v>2966</c:v>
                </c:pt>
                <c:pt idx="3">
                  <c:v>2681</c:v>
                </c:pt>
                <c:pt idx="4">
                  <c:v>3079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0</c:v>
                </c:pt>
                <c:pt idx="1">
                  <c:v>0</c:v>
                </c:pt>
                <c:pt idx="2">
                  <c:v>0</c:v>
                </c:pt>
              </c:numCache>
            </c:num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Warren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0</c:v>
                </c:pt>
                <c:pt idx="1">
                  <c:v>0</c:v>
                </c:pt>
                <c:pt idx="2">
                  <c:v>0</c:v>
                </c:pt>
              </c:numCache>
            </c:numRef>
          </c:cat>
          <c:val>
            <c:numRef>
              <c:f>Sheet1!$B$3:$D$3</c:f>
              <c:numCache>
                <c:formatCode>"$"#,##0_);[Red]\("$"#,##0\)</c:formatCode>
                <c:ptCount val="3"/>
                <c:pt idx="0">
                  <c:v>1126</c:v>
                </c:pt>
                <c:pt idx="1">
                  <c:v>996</c:v>
                </c:pt>
                <c:pt idx="2">
                  <c:v>775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0</c:v>
                </c:pt>
                <c:pt idx="1">
                  <c:v>0</c:v>
                </c:pt>
                <c:pt idx="2">
                  <c:v>0</c:v>
                </c:pt>
              </c:numCache>
            </c:num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1">
                  <c:v>1125.8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1" formatCode="&quot;$&quot;#,##0_);[Red]\(&quot;$&quot;#,##0\)">
                  <c:v>775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637148270276356"/>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
                  <c:v>37.200000000000003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35.9</c:v>
                </c:pt>
                <c:pt idx="1">
                  <c:v>36.6</c:v>
                </c:pt>
                <c:pt idx="2">
                  <c:v>35.200000000000003</c:v>
                </c:pt>
                <c:pt idx="3" formatCode="0.0">
                  <c:v>34.799999999999997</c:v>
                </c:pt>
                <c:pt idx="4" formatCode="0.0">
                  <c:v>37.200000000000003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White</c:v>
                </c:pt>
                <c:pt idx="1">
                  <c:v>Hope</c:v>
                </c:pt>
                <c:pt idx="2">
                  <c:v>Allamuchy</c:v>
                </c:pt>
                <c:pt idx="3">
                  <c:v>Hardwick</c:v>
                </c:pt>
                <c:pt idx="4">
                  <c:v>Blairstown </c:v>
                </c:pt>
                <c:pt idx="5">
                  <c:v>Greenwich</c:v>
                </c:pt>
                <c:pt idx="6">
                  <c:v>Frelinghuysen</c:v>
                </c:pt>
                <c:pt idx="7">
                  <c:v>Knowlton</c:v>
                </c:pt>
                <c:pt idx="8">
                  <c:v>Liberty</c:v>
                </c:pt>
                <c:pt idx="9">
                  <c:v>Lopatcong</c:v>
                </c:pt>
              </c:strCache>
            </c:strRef>
          </c:cat>
          <c:val>
            <c:numRef>
              <c:f>Sheet1!$B$2:$B$11</c:f>
              <c:numCache>
                <c:formatCode>General</c:formatCode>
                <c:ptCount val="10"/>
                <c:pt idx="0">
                  <c:v>52.7</c:v>
                </c:pt>
                <c:pt idx="1">
                  <c:v>42.3</c:v>
                </c:pt>
                <c:pt idx="2">
                  <c:v>41.4</c:v>
                </c:pt>
                <c:pt idx="3" formatCode="0.0">
                  <c:v>41.2</c:v>
                </c:pt>
                <c:pt idx="4">
                  <c:v>40.799999999999997</c:v>
                </c:pt>
                <c:pt idx="5">
                  <c:v>40.700000000000003</c:v>
                </c:pt>
                <c:pt idx="6">
                  <c:v>40.6</c:v>
                </c:pt>
                <c:pt idx="7" formatCode="0.0">
                  <c:v>39.9</c:v>
                </c:pt>
                <c:pt idx="8">
                  <c:v>39.4</c:v>
                </c:pt>
                <c:pt idx="9">
                  <c:v>38.700000000000003</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Warren county avg 36</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White</c:v>
                </c:pt>
                <c:pt idx="1">
                  <c:v>Hope</c:v>
                </c:pt>
                <c:pt idx="2">
                  <c:v>Allamuchy</c:v>
                </c:pt>
                <c:pt idx="3">
                  <c:v>Hardwick</c:v>
                </c:pt>
                <c:pt idx="4">
                  <c:v>Blairstown </c:v>
                </c:pt>
                <c:pt idx="5">
                  <c:v>Greenwich</c:v>
                </c:pt>
                <c:pt idx="6">
                  <c:v>Frelinghuysen</c:v>
                </c:pt>
                <c:pt idx="7">
                  <c:v>Knowlton</c:v>
                </c:pt>
                <c:pt idx="8">
                  <c:v>Liberty</c:v>
                </c:pt>
                <c:pt idx="9">
                  <c:v>Lopatcong</c:v>
                </c:pt>
              </c:strCache>
            </c:strRef>
          </c:cat>
          <c:val>
            <c:numRef>
              <c:f>Sheet1!$C$2:$C$11</c:f>
              <c:numCache>
                <c:formatCode>General</c:formatCode>
                <c:ptCount val="10"/>
                <c:pt idx="0">
                  <c:v>36</c:v>
                </c:pt>
                <c:pt idx="1">
                  <c:v>36</c:v>
                </c:pt>
                <c:pt idx="2">
                  <c:v>36</c:v>
                </c:pt>
                <c:pt idx="3">
                  <c:v>36</c:v>
                </c:pt>
                <c:pt idx="4">
                  <c:v>36</c:v>
                </c:pt>
                <c:pt idx="5">
                  <c:v>36</c:v>
                </c:pt>
                <c:pt idx="6">
                  <c:v>36</c:v>
                </c:pt>
                <c:pt idx="7">
                  <c:v>36</c:v>
                </c:pt>
                <c:pt idx="8">
                  <c:v>36</c:v>
                </c:pt>
                <c:pt idx="9">
                  <c:v>36</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2665649606299214"/>
          <c:y val="0.9341338008037770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6">
                  <c:v>0.23</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0" formatCode="&quot;$&quot;#,##0">
                  <c:v>13524</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2" formatCode="0.0%">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2.3E-2</c:v>
                </c:pt>
                <c:pt idx="1">
                  <c:v>6.4000000000000001E-2</c:v>
                </c:pt>
                <c:pt idx="2">
                  <c:v>0.04</c:v>
                </c:pt>
                <c:pt idx="3">
                  <c:v>2.1999999999999999E-2</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0.90700000000000003</c:v>
                </c:pt>
                <c:pt idx="1">
                  <c:v>0.90400000000000003</c:v>
                </c:pt>
                <c:pt idx="2">
                  <c:v>0.91400000000000003</c:v>
                </c:pt>
                <c:pt idx="3">
                  <c:v>0.89900000000000002</c:v>
                </c:pt>
                <c:pt idx="4">
                  <c:v>0.90300000000000002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4.9000000000000002E-2</c:v>
                </c:pt>
                <c:pt idx="1">
                  <c:v>5.3999999999999999E-2</c:v>
                </c:pt>
                <c:pt idx="2">
                  <c:v>6.2E-2</c:v>
                </c:pt>
                <c:pt idx="3">
                  <c:v>6.5000000000000002E-2</c:v>
                </c:pt>
                <c:pt idx="4">
                  <c:v>6.0999999999999999E-2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6.0000000000000001E-3</c:v>
                </c:pt>
                <c:pt idx="1">
                  <c:v>6.0000000000000001E-3</c:v>
                </c:pt>
                <c:pt idx="2">
                  <c:v>4.0000000000000001E-3</c:v>
                </c:pt>
                <c:pt idx="3">
                  <c:v>5.0000000000000001E-3</c:v>
                </c:pt>
                <c:pt idx="4">
                  <c:v>0</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3.5000000000000003E-2</c:v>
                </c:pt>
                <c:pt idx="1">
                  <c:v>3.4000000000000002E-2</c:v>
                </c:pt>
                <c:pt idx="2">
                  <c:v>3.6999999999999998E-2</c:v>
                </c:pt>
                <c:pt idx="3">
                  <c:v>3.5000000000000003E-2</c:v>
                </c:pt>
                <c:pt idx="4">
                  <c:v>3.5000000000000003E-2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8.6999999999999994E-2</c:v>
                </c:pt>
                <c:pt idx="1">
                  <c:v>8.7999999999999995E-2</c:v>
                </c:pt>
                <c:pt idx="2">
                  <c:v>9.5000000000000001E-2</c:v>
                </c:pt>
                <c:pt idx="3">
                  <c:v>9.7000000000000003E-2</c:v>
                </c:pt>
                <c:pt idx="4">
                  <c:v>0.10199999999999999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c:v>
                </c:pt>
                <c:pt idx="1">
                  <c:v>Harmony</c:v>
                </c:pt>
                <c:pt idx="2">
                  <c:v>Pohatcong</c:v>
                </c:pt>
                <c:pt idx="3">
                  <c:v>Phillipsburg</c:v>
                </c:pt>
                <c:pt idx="4">
                  <c:v>Mansfield</c:v>
                </c:pt>
                <c:pt idx="5">
                  <c:v>Independence</c:v>
                </c:pt>
                <c:pt idx="6">
                  <c:v>Hope</c:v>
                </c:pt>
                <c:pt idx="7">
                  <c:v>Knowlton</c:v>
                </c:pt>
                <c:pt idx="8">
                  <c:v>Washington Boro</c:v>
                </c:pt>
                <c:pt idx="9">
                  <c:v>Alpha</c:v>
                </c:pt>
              </c:strCache>
            </c:strRef>
          </c:cat>
          <c:val>
            <c:numRef>
              <c:f>Sheet1!$B$2:$B$11</c:f>
              <c:numCache>
                <c:formatCode>0.0%</c:formatCode>
                <c:ptCount val="10"/>
                <c:pt idx="0">
                  <c:v>9.1999999999999998E-2</c:v>
                </c:pt>
                <c:pt idx="1">
                  <c:v>8.6999999999999994E-2</c:v>
                </c:pt>
                <c:pt idx="2">
                  <c:v>8.4000000000000005E-2</c:v>
                </c:pt>
                <c:pt idx="3">
                  <c:v>5.8000000000000003E-2</c:v>
                </c:pt>
                <c:pt idx="4">
                  <c:v>3.5999999999999997E-2</c:v>
                </c:pt>
                <c:pt idx="5">
                  <c:v>3.4000000000000002E-2</c:v>
                </c:pt>
                <c:pt idx="6">
                  <c:v>3.3000000000000002E-2</c:v>
                </c:pt>
                <c:pt idx="7">
                  <c:v>2.5999999999999999E-2</c:v>
                </c:pt>
                <c:pt idx="8">
                  <c:v>2.3E-2</c:v>
                </c:pt>
                <c:pt idx="9">
                  <c:v>2.1999999999999999E-2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Warren county avg 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Hackettstown</c:v>
                </c:pt>
                <c:pt idx="1">
                  <c:v>Harmony</c:v>
                </c:pt>
                <c:pt idx="2">
                  <c:v>Pohatcong</c:v>
                </c:pt>
                <c:pt idx="3">
                  <c:v>Phillipsburg</c:v>
                </c:pt>
                <c:pt idx="4">
                  <c:v>Mansfield</c:v>
                </c:pt>
                <c:pt idx="5">
                  <c:v>Independence</c:v>
                </c:pt>
                <c:pt idx="6">
                  <c:v>Hope</c:v>
                </c:pt>
                <c:pt idx="7">
                  <c:v>Knowlton</c:v>
                </c:pt>
                <c:pt idx="8">
                  <c:v>Washington Boro</c:v>
                </c:pt>
                <c:pt idx="9">
                  <c:v>Alpha</c:v>
                </c:pt>
              </c:strCache>
            </c:strRef>
          </c:cat>
          <c:val>
            <c:numRef>
              <c:f>Sheet1!$C$2:$C$11</c:f>
              <c:numCache>
                <c:formatCode>0.00%</c:formatCode>
                <c:ptCount val="10"/>
                <c:pt idx="0">
                  <c:v>3.2000000000000001E-2</c:v>
                </c:pt>
                <c:pt idx="1">
                  <c:v>3.2000000000000001E-2</c:v>
                </c:pt>
                <c:pt idx="2">
                  <c:v>3.2000000000000001E-2</c:v>
                </c:pt>
                <c:pt idx="3">
                  <c:v>3.2000000000000001E-2</c:v>
                </c:pt>
                <c:pt idx="4">
                  <c:v>3.2000000000000001E-2</c:v>
                </c:pt>
                <c:pt idx="5">
                  <c:v>3.2000000000000001E-2</c:v>
                </c:pt>
                <c:pt idx="6">
                  <c:v>3.2000000000000001E-2</c:v>
                </c:pt>
                <c:pt idx="7">
                  <c:v>3.2000000000000001E-2</c:v>
                </c:pt>
                <c:pt idx="8">
                  <c:v>3.2000000000000001E-2</c:v>
                </c:pt>
                <c:pt idx="9">
                  <c:v>3.2000000000000001E-2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8">
                  <c:v>4893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8">
                  <c:v>2837</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9" formatCode="0%">
                  <c:v>0.94499999999999995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8158130691272918"/>
          <c:y val="0.25824309400815199"/>
          <c:w val="0.11550487562818819"/>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0.94</c:v>
                </c:pt>
                <c:pt idx="1">
                  <c:v>0.95399999999999996</c:v>
                </c:pt>
                <c:pt idx="2">
                  <c:v>0.93799999999999994</c:v>
                </c:pt>
                <c:pt idx="3">
                  <c:v>0.92700000000000005</c:v>
                </c:pt>
                <c:pt idx="4">
                  <c:v>0.95599999999999996</c:v>
                </c:pt>
                <c:pt idx="5">
                  <c:v>0.94499999999999995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2">
                  <c:v>45</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42</c:v>
                </c:pt>
                <c:pt idx="1">
                  <c:v>36</c:v>
                </c:pt>
                <c:pt idx="2">
                  <c:v>45</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Warren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995</c:v>
                </c:pt>
                <c:pt idx="1">
                  <c:v>1002</c:v>
                </c:pt>
                <c:pt idx="2">
                  <c:v>947</c:v>
                </c:pt>
                <c:pt idx="3">
                  <c:v>1052</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957</c:v>
                </c:pt>
                <c:pt idx="1">
                  <c:v>957</c:v>
                </c:pt>
                <c:pt idx="2">
                  <c:v>999</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Warren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1.2895171508733823E-2"/>
                  <c:y val="5.524827937939328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908-444B-BCFB-9BC9F4F3489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0.03</c:v>
                </c:pt>
                <c:pt idx="1">
                  <c:v>3.1E-2</c:v>
                </c:pt>
                <c:pt idx="2">
                  <c:v>3.4000000000000002E-2</c:v>
                </c:pt>
                <c:pt idx="3">
                  <c:v>4.3999999999999997E-2</c:v>
                </c:pt>
                <c:pt idx="4">
                  <c:v>4.2000000000000003E-2</c:v>
                </c:pt>
                <c:pt idx="5">
                  <c:v>3.5999999999999997E-2</c:v>
                </c:pt>
                <c:pt idx="6">
                  <c:v>0.14399999999999999</c:v>
                </c:pt>
                <c:pt idx="7">
                  <c:v>0.127</c:v>
                </c:pt>
                <c:pt idx="8">
                  <c:v>0.13800000000000001</c:v>
                </c:pt>
                <c:pt idx="9">
                  <c:v>0.121</c:v>
                </c:pt>
                <c:pt idx="10">
                  <c:v>9.1999999999999998E-2</c:v>
                </c:pt>
                <c:pt idx="11" formatCode="0.00%">
                  <c:v>5.1999999999999998E-2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7" formatCode="0.0">
                  <c:v>4.8000000000000001E-2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8111296549564749"/>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Pohatcong</c:v>
                </c:pt>
                <c:pt idx="1">
                  <c:v>Knowlton</c:v>
                </c:pt>
                <c:pt idx="2">
                  <c:v>Washington Boro</c:v>
                </c:pt>
              </c:strCache>
            </c:strRef>
          </c:cat>
          <c:val>
            <c:numRef>
              <c:f>Sheet1!$B$2:$B$4</c:f>
              <c:numCache>
                <c:formatCode>0%</c:formatCode>
                <c:ptCount val="3"/>
                <c:pt idx="0">
                  <c:v>0.98899999999999999</c:v>
                </c:pt>
                <c:pt idx="1">
                  <c:v>0.95299999999999996</c:v>
                </c:pt>
                <c:pt idx="2">
                  <c:v>0.83099999999999996</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Pohatcong</c:v>
                </c:pt>
                <c:pt idx="1">
                  <c:v>Knowlton</c:v>
                </c:pt>
                <c:pt idx="2">
                  <c:v>Washington Boro</c:v>
                </c:pt>
              </c:strCache>
            </c:strRef>
          </c:cat>
          <c:val>
            <c:numRef>
              <c:f>Sheet1!$C$2:$C$4</c:f>
              <c:numCache>
                <c:formatCode>0%</c:formatCode>
                <c:ptCount val="3"/>
                <c:pt idx="0">
                  <c:v>1.7999999999999999E-2</c:v>
                </c:pt>
                <c:pt idx="1">
                  <c:v>1.6E-2</c:v>
                </c:pt>
                <c:pt idx="2">
                  <c:v>9.0999999999999998E-2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Pohatcong</c:v>
                </c:pt>
                <c:pt idx="1">
                  <c:v>Knowlton</c:v>
                </c:pt>
                <c:pt idx="2">
                  <c:v>Washington Boro</c:v>
                </c:pt>
              </c:strCache>
            </c:strRef>
          </c:cat>
          <c:val>
            <c:numRef>
              <c:f>Sheet1!$D$2:$D$4</c:f>
              <c:numCache>
                <c:formatCode>0%</c:formatCode>
                <c:ptCount val="3"/>
                <c:pt idx="0">
                  <c:v>1.4E-2</c:v>
                </c:pt>
                <c:pt idx="1">
                  <c:v>6.2E-2</c:v>
                </c:pt>
                <c:pt idx="2">
                  <c:v>5.2999999999999999E-2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Pohatcong</c:v>
                </c:pt>
                <c:pt idx="1">
                  <c:v>Knowlton</c:v>
                </c:pt>
                <c:pt idx="2">
                  <c:v>Washington Boro</c:v>
                </c:pt>
              </c:strCache>
            </c:strRef>
          </c:cat>
          <c:val>
            <c:numRef>
              <c:f>Sheet1!$E$2:$E$4</c:f>
              <c:numCache>
                <c:formatCode>0%</c:formatCode>
                <c:ptCount val="3"/>
                <c:pt idx="0">
                  <c:v>5.6000000000000001E-2</c:v>
                </c:pt>
                <c:pt idx="1">
                  <c:v>1.4E-2</c:v>
                </c:pt>
                <c:pt idx="2">
                  <c:v>0.111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4">
                  <c:v>71622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4">
                  <c:v>54780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Warren</c:v>
                </c:pt>
                <c:pt idx="1">
                  <c:v>New Jersey</c:v>
                </c:pt>
                <c:pt idx="2">
                  <c:v>United States</c:v>
                </c:pt>
              </c:strCache>
            </c:strRef>
          </c:cat>
          <c:val>
            <c:numRef>
              <c:f>Sheet1!$B$2:$B$4</c:f>
              <c:numCache>
                <c:formatCode>_("$"* #,##0_);_("$"* \(#,##0\);_("$"* "-"??_);_(@_)</c:formatCode>
                <c:ptCount val="3"/>
                <c:pt idx="0">
                  <c:v>71622</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Warren</c:v>
                </c:pt>
                <c:pt idx="1">
                  <c:v>New Jersey</c:v>
                </c:pt>
                <c:pt idx="2">
                  <c:v>United States</c:v>
                </c:pt>
              </c:strCache>
            </c:strRef>
          </c:cat>
          <c:val>
            <c:numRef>
              <c:f>Sheet1!$C$2:$C$4</c:f>
              <c:numCache>
                <c:formatCode>_("$"* #,##0_);_("$"* \(#,##0\);_("$"* "-"??_);_(@_)</c:formatCode>
                <c:ptCount val="3"/>
                <c:pt idx="0">
                  <c:v>54780</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67305</c:v>
                </c:pt>
                <c:pt idx="1">
                  <c:v>61691</c:v>
                </c:pt>
                <c:pt idx="2">
                  <c:v>62090</c:v>
                </c:pt>
                <c:pt idx="3">
                  <c:v>71701</c:v>
                </c:pt>
                <c:pt idx="4">
                  <c:v>71622</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49015</c:v>
                </c:pt>
                <c:pt idx="1">
                  <c:v>49046</c:v>
                </c:pt>
                <c:pt idx="2">
                  <c:v>50358</c:v>
                </c:pt>
                <c:pt idx="3">
                  <c:v>47023</c:v>
                </c:pt>
                <c:pt idx="4">
                  <c:v>54780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c:v>
                </c:pt>
                <c:pt idx="1">
                  <c:v>Oxford</c:v>
                </c:pt>
                <c:pt idx="2">
                  <c:v>Phillipsburg</c:v>
                </c:pt>
              </c:strCache>
            </c:strRef>
          </c:cat>
          <c:val>
            <c:numRef>
              <c:f>Sheet1!$B$2:$B$4</c:f>
              <c:numCache>
                <c:formatCode>_("$"* #,##0_);_("$"* \(#,##0\);_("$"* "-"??_);_(@_)</c:formatCode>
                <c:ptCount val="3"/>
                <c:pt idx="0">
                  <c:v>100068</c:v>
                </c:pt>
                <c:pt idx="1">
                  <c:v>72981</c:v>
                </c:pt>
                <c:pt idx="2">
                  <c:v>48898</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Greenwich</c:v>
                </c:pt>
                <c:pt idx="1">
                  <c:v>Oxford</c:v>
                </c:pt>
                <c:pt idx="2">
                  <c:v>Phillipsburg</c:v>
                </c:pt>
              </c:strCache>
            </c:strRef>
          </c:cat>
          <c:val>
            <c:numRef>
              <c:f>Sheet1!$C$2:$C$4</c:f>
              <c:numCache>
                <c:formatCode>_("$"* #,##0_);_("$"* \(#,##0\);_("$"* "-"??_);_(@_)</c:formatCode>
                <c:ptCount val="3"/>
                <c:pt idx="0">
                  <c:v>63309</c:v>
                </c:pt>
                <c:pt idx="1">
                  <c:v>42895</c:v>
                </c:pt>
                <c:pt idx="2">
                  <c:v>39245</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4">
                  <c:v>78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DE6-43D5-AF8E-93EB97A017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6680187703809747E-3"/>
                  <c:y val="-0.3117679532714940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c:v>
                </c:pt>
                <c:pt idx="1">
                  <c:v>20</c:v>
                </c:pt>
                <c:pt idx="2">
                  <c:v>8</c:v>
                </c:pt>
                <c:pt idx="3">
                  <c:v>48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1.1871514928480712E-2"/>
                  <c:y val="2.604579353916404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160</c:v>
                </c:pt>
                <c:pt idx="1">
                  <c:v>978</c:v>
                </c:pt>
                <c:pt idx="2">
                  <c:v>43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5">
                  <c:v>7</c:v>
                </c:pt>
                <c:pt idx="6">
                  <c:v>7</c:v>
                </c:pt>
                <c:pt idx="7">
                  <c:v>8</c:v>
                </c:pt>
                <c:pt idx="8">
                  <c:v>8</c:v>
                </c:pt>
                <c:pt idx="9">
                  <c:v>9</c:v>
                </c:pt>
                <c:pt idx="10">
                  <c:v>9</c:v>
                </c:pt>
                <c:pt idx="11">
                  <c:v>10</c:v>
                </c:pt>
                <c:pt idx="12">
                  <c:v>10</c:v>
                </c:pt>
                <c:pt idx="13">
                  <c:v>12</c:v>
                </c:pt>
                <c:pt idx="14">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4">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9</c:v>
                </c:pt>
                <c:pt idx="1">
                  <c:v>9</c:v>
                </c:pt>
                <c:pt idx="2">
                  <c:v>8</c:v>
                </c:pt>
                <c:pt idx="3">
                  <c:v>8</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1">
                  <c:v>2</c:v>
                </c:pt>
                <c:pt idx="2">
                  <c:v>3</c:v>
                </c:pt>
                <c:pt idx="3">
                  <c:v>5</c:v>
                </c:pt>
                <c:pt idx="4">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0">
                  <c:v>2</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9.6000000000000002E-2</c:v>
                </c:pt>
                <c:pt idx="1">
                  <c:v>0.114</c:v>
                </c:pt>
                <c:pt idx="2">
                  <c:v>8.3000000000000004E-2</c:v>
                </c:pt>
                <c:pt idx="3">
                  <c:v>9.2999999999999999E-2</c:v>
                </c:pt>
                <c:pt idx="4">
                  <c:v>9.2999999999999999E-2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1</c:v>
                </c:pt>
                <c:pt idx="1">
                  <c:v>2</c:v>
                </c:pt>
                <c:pt idx="2">
                  <c:v>1</c:v>
                </c:pt>
                <c:pt idx="3">
                  <c:v>1</c:v>
                </c:pt>
                <c:pt idx="4">
                  <c:v>0</c:v>
                </c:pt>
                <c:pt idx="5">
                  <c:v>1</c:v>
                </c:pt>
                <c:pt idx="6">
                  <c:v>0</c:v>
                </c:pt>
                <c:pt idx="7">
                  <c:v>1</c:v>
                </c:pt>
                <c:pt idx="8">
                  <c:v>2</c:v>
                </c:pt>
                <c:pt idx="9">
                  <c:v>2</c:v>
                </c:pt>
                <c:pt idx="10">
                  <c:v>3</c:v>
                </c:pt>
                <c:pt idx="11">
                  <c:v>2</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3">
                  <c:v>1311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5.2534965034965048E-2"/>
                  <c:y val="2.836527876689968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CCF-4F2D-9AA4-95603A0984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1369</c:v>
                </c:pt>
                <c:pt idx="1">
                  <c:v>1175</c:v>
                </c:pt>
                <c:pt idx="2">
                  <c:v>1204</c:v>
                </c:pt>
                <c:pt idx="3">
                  <c:v>1225</c:v>
                </c:pt>
                <c:pt idx="4">
                  <c:v>1311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Phillipsburg</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466</c:v>
                </c:pt>
                <c:pt idx="1">
                  <c:v>427</c:v>
                </c:pt>
                <c:pt idx="2">
                  <c:v>426</c:v>
                </c:pt>
                <c:pt idx="3">
                  <c:v>358</c:v>
                </c:pt>
                <c:pt idx="4">
                  <c:v>428</c:v>
                </c:pt>
                <c:pt idx="5">
                  <c:v>473</c:v>
                </c:pt>
                <c:pt idx="6">
                  <c:v>498</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Washington Boro</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124</c:v>
                </c:pt>
                <c:pt idx="1">
                  <c:v>175</c:v>
                </c:pt>
                <c:pt idx="2">
                  <c:v>151</c:v>
                </c:pt>
                <c:pt idx="3">
                  <c:v>147</c:v>
                </c:pt>
                <c:pt idx="4">
                  <c:v>155</c:v>
                </c:pt>
                <c:pt idx="5">
                  <c:v>183</c:v>
                </c:pt>
                <c:pt idx="6">
                  <c:v>132</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Washington Twp</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98</c:v>
                </c:pt>
                <c:pt idx="1">
                  <c:v>101</c:v>
                </c:pt>
                <c:pt idx="2">
                  <c:v>116</c:v>
                </c:pt>
                <c:pt idx="3">
                  <c:v>102</c:v>
                </c:pt>
                <c:pt idx="4">
                  <c:v>90</c:v>
                </c:pt>
                <c:pt idx="5">
                  <c:v>80</c:v>
                </c:pt>
                <c:pt idx="6">
                  <c:v>118</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Mansfield</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133</c:v>
                </c:pt>
                <c:pt idx="1">
                  <c:v>108</c:v>
                </c:pt>
                <c:pt idx="2">
                  <c:v>124</c:v>
                </c:pt>
                <c:pt idx="3">
                  <c:v>65</c:v>
                </c:pt>
                <c:pt idx="4">
                  <c:v>99</c:v>
                </c:pt>
                <c:pt idx="5">
                  <c:v>93</c:v>
                </c:pt>
                <c:pt idx="6">
                  <c:v>78</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Hackettstown</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109</c:v>
                </c:pt>
                <c:pt idx="1">
                  <c:v>137</c:v>
                </c:pt>
                <c:pt idx="2">
                  <c:v>139</c:v>
                </c:pt>
                <c:pt idx="3">
                  <c:v>88</c:v>
                </c:pt>
                <c:pt idx="4">
                  <c:v>85</c:v>
                </c:pt>
                <c:pt idx="5">
                  <c:v>64</c:v>
                </c:pt>
                <c:pt idx="6">
                  <c:v>68</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Oxford</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40</c:v>
                </c:pt>
                <c:pt idx="1">
                  <c:v>38</c:v>
                </c:pt>
                <c:pt idx="2">
                  <c:v>41</c:v>
                </c:pt>
                <c:pt idx="3">
                  <c:v>37</c:v>
                </c:pt>
                <c:pt idx="4">
                  <c:v>41</c:v>
                </c:pt>
                <c:pt idx="5">
                  <c:v>52</c:v>
                </c:pt>
                <c:pt idx="6">
                  <c:v>61</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Belvidere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10</c:v>
                </c:pt>
                <c:pt idx="1">
                  <c:v>22</c:v>
                </c:pt>
                <c:pt idx="2">
                  <c:v>6</c:v>
                </c:pt>
                <c:pt idx="3">
                  <c:v>16</c:v>
                </c:pt>
                <c:pt idx="4">
                  <c:v>24</c:v>
                </c:pt>
                <c:pt idx="5">
                  <c:v>29</c:v>
                </c:pt>
                <c:pt idx="6">
                  <c:v>45</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Greenwich</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49</c:v>
                </c:pt>
                <c:pt idx="1">
                  <c:v>34</c:v>
                </c:pt>
                <c:pt idx="2">
                  <c:v>25</c:v>
                </c:pt>
                <c:pt idx="3">
                  <c:v>5</c:v>
                </c:pt>
                <c:pt idx="4">
                  <c:v>3</c:v>
                </c:pt>
                <c:pt idx="5">
                  <c:v>25</c:v>
                </c:pt>
                <c:pt idx="6">
                  <c:v>43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Lopatcong</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58</c:v>
                </c:pt>
                <c:pt idx="1">
                  <c:v>35</c:v>
                </c:pt>
                <c:pt idx="2">
                  <c:v>62</c:v>
                </c:pt>
                <c:pt idx="3">
                  <c:v>72</c:v>
                </c:pt>
                <c:pt idx="4">
                  <c:v>48</c:v>
                </c:pt>
                <c:pt idx="5">
                  <c:v>36</c:v>
                </c:pt>
                <c:pt idx="6">
                  <c:v>38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Knowlton</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28</c:v>
                </c:pt>
                <c:pt idx="1">
                  <c:v>23</c:v>
                </c:pt>
                <c:pt idx="2">
                  <c:v>32</c:v>
                </c:pt>
                <c:pt idx="3">
                  <c:v>31</c:v>
                </c:pt>
                <c:pt idx="4">
                  <c:v>34</c:v>
                </c:pt>
                <c:pt idx="5">
                  <c:v>28</c:v>
                </c:pt>
                <c:pt idx="6">
                  <c:v>34</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694253014447902"/>
          <c:y val="0.10786367461925135"/>
          <c:w val="0.53622319937489471"/>
          <c:h val="0.7562069519244381"/>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dLbl>
              <c:idx val="14"/>
              <c:layout>
                <c:manualLayout>
                  <c:x val="-1.7122983345845711E-2"/>
                  <c:y val="-9.87857562520666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C32-4293-8D3D-2F76DA07A176}"/>
                </c:ext>
              </c:extLst>
            </c:dLbl>
            <c:dLbl>
              <c:idx val="15"/>
              <c:layout>
                <c:manualLayout>
                  <c:x val="2.9576062142824256E-2"/>
                  <c:y val="9.00048001407718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C32-4293-8D3D-2F76DA07A176}"/>
                </c:ext>
              </c:extLst>
            </c:dLbl>
            <c:dLbl>
              <c:idx val="16"/>
              <c:layout>
                <c:manualLayout>
                  <c:x val="-7.6275107631494338E-2"/>
                  <c:y val="-0.140495297780717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C32-4293-8D3D-2F76DA07A176}"/>
                </c:ext>
              </c:extLst>
            </c:dLbl>
            <c:dLbl>
              <c:idx val="17"/>
              <c:layout>
                <c:manualLayout>
                  <c:x val="9.3398090977339365E-3"/>
                  <c:y val="-0.1053714733355377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C32-4293-8D3D-2F76DA07A176}"/>
                </c:ext>
              </c:extLst>
            </c:dLbl>
            <c:dLbl>
              <c:idx val="18"/>
              <c:layout>
                <c:manualLayout>
                  <c:x val="7.9388377330738946E-2"/>
                  <c:y val="-0.140668669807875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6.0844957999296671E-2"/>
                  <c:y val="-0.1242187423585911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21383471448503261"/>
                  <c:y val="-3.98437475489820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126546361999011"/>
                  <c:y val="-6.79687458188517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1301368865648428"/>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6498211086545481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4535904721443062E-2"/>
                  <c:y val="0.135937491637703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2.2280776411621222E-2"/>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362662435356986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3225856017192394"/>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555144933267989"/>
                  <c:y val="2.1484125491921689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9.7249955470832025E-2"/>
                  <c:y val="-5.624999653973938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6802184835712592E-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5.7034263054210381E-2"/>
                  <c:y val="-7.968749509796417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9.024655704200979E-2"/>
                  <c:y val="7.031249567467337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7.2493135984565235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7.5452039494139228E-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9.616436406115797E-2"/>
                  <c:y val="7.031249567467337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1.479451754786991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0</c:v>
                </c:pt>
                <c:pt idx="1">
                  <c:v>2</c:v>
                </c:pt>
                <c:pt idx="2" formatCode="General">
                  <c:v>0</c:v>
                </c:pt>
                <c:pt idx="3" formatCode="General">
                  <c:v>0</c:v>
                </c:pt>
                <c:pt idx="4" formatCode="General">
                  <c:v>0</c:v>
                </c:pt>
                <c:pt idx="5" formatCode="General">
                  <c:v>6</c:v>
                </c:pt>
                <c:pt idx="6" formatCode="General">
                  <c:v>58</c:v>
                </c:pt>
                <c:pt idx="7" formatCode="General">
                  <c:v>3</c:v>
                </c:pt>
                <c:pt idx="8" formatCode="General">
                  <c:v>1</c:v>
                </c:pt>
                <c:pt idx="9">
                  <c:v>18</c:v>
                </c:pt>
                <c:pt idx="10" formatCode="General">
                  <c:v>1</c:v>
                </c:pt>
                <c:pt idx="11" formatCode="General">
                  <c:v>5</c:v>
                </c:pt>
                <c:pt idx="12">
                  <c:v>0</c:v>
                </c:pt>
                <c:pt idx="13" formatCode="General">
                  <c:v>372</c:v>
                </c:pt>
                <c:pt idx="14" formatCode="General">
                  <c:v>3</c:v>
                </c:pt>
                <c:pt idx="15" formatCode="General">
                  <c:v>0</c:v>
                </c:pt>
                <c:pt idx="16" formatCode="General">
                  <c:v>22</c:v>
                </c:pt>
                <c:pt idx="17" formatCode="General">
                  <c:v>896</c:v>
                </c:pt>
                <c:pt idx="18" formatCode="General">
                  <c:v>9</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21</c:v>
                </c:pt>
                <c:pt idx="1">
                  <c:v>31</c:v>
                </c:pt>
                <c:pt idx="2">
                  <c:v>36</c:v>
                </c:pt>
                <c:pt idx="3">
                  <c:v>30</c:v>
                </c:pt>
                <c:pt idx="4">
                  <c:v>20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7">
                  <c:v>-1.43540669856459E-2</c:v>
                </c:pt>
                <c:pt idx="8">
                  <c:v>-0.02</c:v>
                </c:pt>
                <c:pt idx="9">
                  <c:v>-2.7173913043478298E-2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8">
                  <c:v>-0.21768707482993199</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9">
                  <c:v>-0.33333333333333298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General</c:formatCode>
                <c:ptCount val="21"/>
                <c:pt idx="0" formatCode="0%">
                  <c:v>0.246991766941102</c:v>
                </c:pt>
                <c:pt idx="2" formatCode="0%">
                  <c:v>0.12720045428733701</c:v>
                </c:pt>
                <c:pt idx="3" formatCode="0%">
                  <c:v>0.100794351279788</c:v>
                </c:pt>
                <c:pt idx="4" formatCode="0%">
                  <c:v>2.5752167261601198E-2</c:v>
                </c:pt>
                <c:pt idx="5" formatCode="0%">
                  <c:v>-4.6490004649000501E-2</c:v>
                </c:pt>
                <c:pt idx="6" formatCode="0%">
                  <c:v>-5.3124437241130897E-2</c:v>
                </c:pt>
                <c:pt idx="7" formatCode="0%">
                  <c:v>-5.63046377241073E-2</c:v>
                </c:pt>
                <c:pt idx="8" formatCode="0%">
                  <c:v>-6.5494238932686494E-2</c:v>
                </c:pt>
                <c:pt idx="9" formatCode="0%">
                  <c:v>-7.4297188755020102E-2</c:v>
                </c:pt>
                <c:pt idx="10" formatCode="0%">
                  <c:v>-0.113578680203046</c:v>
                </c:pt>
                <c:pt idx="11" formatCode="0%">
                  <c:v>-0.119961916851793</c:v>
                </c:pt>
                <c:pt idx="12" formatCode="0%">
                  <c:v>-0.140679140679141</c:v>
                </c:pt>
                <c:pt idx="13" formatCode="0%">
                  <c:v>-0.150105708245243</c:v>
                </c:pt>
                <c:pt idx="14" formatCode="0%">
                  <c:v>-0.175625259085256</c:v>
                </c:pt>
                <c:pt idx="15" formatCode="0%">
                  <c:v>-0.22277501381979001</c:v>
                </c:pt>
                <c:pt idx="16" formatCode="0%">
                  <c:v>-0.230092204526404</c:v>
                </c:pt>
                <c:pt idx="17" formatCode="0%">
                  <c:v>-0.27638769053781997</c:v>
                </c:pt>
                <c:pt idx="18">
                  <c:v>-0.33211963589076698</c:v>
                </c:pt>
                <c:pt idx="19" formatCode="0%">
                  <c:v>-0.33959466139396899</c:v>
                </c:pt>
                <c:pt idx="20" formatCode="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
                  <c:v>0.19891193471608301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5">
                  <c:v>9.2999999999999999E-2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69755167322835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8230</c:v>
                </c:pt>
                <c:pt idx="1">
                  <c:v>5083</c:v>
                </c:pt>
                <c:pt idx="2">
                  <c:v>3422</c:v>
                </c:pt>
                <c:pt idx="3" formatCode="#,##0">
                  <c:v>2941</c:v>
                </c:pt>
                <c:pt idx="4" formatCode="#,##0">
                  <c:v>3526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9374999999999942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0.34</c:v>
                </c:pt>
                <c:pt idx="1">
                  <c:v>0.42</c:v>
                </c:pt>
                <c:pt idx="2">
                  <c:v>0.05</c:v>
                </c:pt>
                <c:pt idx="3">
                  <c:v>0.04</c:v>
                </c:pt>
                <c:pt idx="4">
                  <c:v>0.1</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2</c:v>
                </c:pt>
                <c:pt idx="10">
                  <c:v>1</c:v>
                </c:pt>
                <c:pt idx="11">
                  <c:v>1</c:v>
                </c:pt>
                <c:pt idx="12">
                  <c:v>0</c:v>
                </c:pt>
                <c:pt idx="13">
                  <c:v>1</c:v>
                </c:pt>
                <c:pt idx="14">
                  <c:v>1</c:v>
                </c:pt>
                <c:pt idx="15">
                  <c:v>1</c:v>
                </c:pt>
                <c:pt idx="16">
                  <c:v>0</c:v>
                </c:pt>
                <c:pt idx="17">
                  <c:v>1</c:v>
                </c:pt>
                <c:pt idx="18">
                  <c:v>2</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6">
                  <c:v>0.14499999999999999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9.9000000000000005E-2</c:v>
                </c:pt>
                <c:pt idx="1">
                  <c:v>0.14000000000000001</c:v>
                </c:pt>
                <c:pt idx="2">
                  <c:v>0.107</c:v>
                </c:pt>
                <c:pt idx="3">
                  <c:v>0.12</c:v>
                </c:pt>
                <c:pt idx="4">
                  <c:v>0.14499999999999999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 </c:v>
                </c:pt>
              </c:strCache>
            </c:strRef>
          </c:cat>
          <c:val>
            <c:numRef>
              <c:f>Sheet1!$B$2:$B$6</c:f>
              <c:numCache>
                <c:formatCode>General</c:formatCode>
                <c:ptCount val="5"/>
                <c:pt idx="0" formatCode="0.00%">
                  <c:v>0.185</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0.11799999999999999</c:v>
                </c:pt>
                <c:pt idx="1">
                  <c:v>0.17199999999999999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4">
                  <c:v>0.13600000000000001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0.17100000000000001</c:v>
                </c:pt>
                <c:pt idx="1">
                  <c:v>0.192</c:v>
                </c:pt>
                <c:pt idx="2">
                  <c:v>0.14899999999999999</c:v>
                </c:pt>
                <c:pt idx="3">
                  <c:v>0.14299999999999999</c:v>
                </c:pt>
                <c:pt idx="4">
                  <c:v>0.13600000000000001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0.158</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c:v>
                </c:pt>
                <c:pt idx="1">
                  <c:v>Mansfield</c:v>
                </c:pt>
                <c:pt idx="2">
                  <c:v>Lopatcong</c:v>
                </c:pt>
                <c:pt idx="3">
                  <c:v>Greenwich</c:v>
                </c:pt>
                <c:pt idx="4">
                  <c:v>Independence</c:v>
                </c:pt>
                <c:pt idx="5">
                  <c:v>Washington Boro</c:v>
                </c:pt>
                <c:pt idx="6">
                  <c:v>Phillipsburg</c:v>
                </c:pt>
                <c:pt idx="7">
                  <c:v>Blairstown </c:v>
                </c:pt>
                <c:pt idx="8">
                  <c:v>Allamuchy</c:v>
                </c:pt>
                <c:pt idx="9">
                  <c:v>Knowlton</c:v>
                </c:pt>
              </c:strCache>
            </c:strRef>
          </c:cat>
          <c:val>
            <c:numRef>
              <c:f>Sheet1!$B$2:$B$11</c:f>
              <c:numCache>
                <c:formatCode>0.00%</c:formatCode>
                <c:ptCount val="10"/>
                <c:pt idx="0">
                  <c:v>0.18099999999999999</c:v>
                </c:pt>
                <c:pt idx="1">
                  <c:v>0.14000000000000001</c:v>
                </c:pt>
                <c:pt idx="2">
                  <c:v>0.12</c:v>
                </c:pt>
                <c:pt idx="3">
                  <c:v>0.11899999999999999</c:v>
                </c:pt>
                <c:pt idx="4">
                  <c:v>0.111</c:v>
                </c:pt>
                <c:pt idx="5">
                  <c:v>0.106</c:v>
                </c:pt>
                <c:pt idx="6">
                  <c:v>0.10199999999999999</c:v>
                </c:pt>
                <c:pt idx="7">
                  <c:v>9.1999999999999998E-2</c:v>
                </c:pt>
                <c:pt idx="8">
                  <c:v>0.09</c:v>
                </c:pt>
                <c:pt idx="9">
                  <c:v>0.09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Warren County avg 9.8%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Hackettstown</c:v>
                </c:pt>
                <c:pt idx="1">
                  <c:v>Mansfield</c:v>
                </c:pt>
                <c:pt idx="2">
                  <c:v>Lopatcong</c:v>
                </c:pt>
                <c:pt idx="3">
                  <c:v>Greenwich</c:v>
                </c:pt>
                <c:pt idx="4">
                  <c:v>Independence</c:v>
                </c:pt>
                <c:pt idx="5">
                  <c:v>Washington Boro</c:v>
                </c:pt>
                <c:pt idx="6">
                  <c:v>Phillipsburg</c:v>
                </c:pt>
                <c:pt idx="7">
                  <c:v>Blairstown </c:v>
                </c:pt>
                <c:pt idx="8">
                  <c:v>Allamuchy</c:v>
                </c:pt>
                <c:pt idx="9">
                  <c:v>Knowlton</c:v>
                </c:pt>
              </c:strCache>
            </c:strRef>
          </c:cat>
          <c:val>
            <c:numRef>
              <c:f>Sheet1!$C$2:$C$11</c:f>
              <c:numCache>
                <c:formatCode>0%</c:formatCode>
                <c:ptCount val="10"/>
                <c:pt idx="0">
                  <c:v>9.8000000000000004E-2</c:v>
                </c:pt>
                <c:pt idx="1">
                  <c:v>9.8000000000000004E-2</c:v>
                </c:pt>
                <c:pt idx="2">
                  <c:v>9.8000000000000004E-2</c:v>
                </c:pt>
                <c:pt idx="3">
                  <c:v>9.8000000000000004E-2</c:v>
                </c:pt>
                <c:pt idx="4">
                  <c:v>9.8000000000000004E-2</c:v>
                </c:pt>
                <c:pt idx="5">
                  <c:v>9.8000000000000004E-2</c:v>
                </c:pt>
                <c:pt idx="6">
                  <c:v>9.8000000000000004E-2</c:v>
                </c:pt>
                <c:pt idx="7">
                  <c:v>9.8000000000000004E-2</c:v>
                </c:pt>
                <c:pt idx="8">
                  <c:v>9.8000000000000004E-2</c:v>
                </c:pt>
                <c:pt idx="9">
                  <c:v>9.8000000000000004E-2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033757381889764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6.2E-2</c:v>
                </c:pt>
                <c:pt idx="1">
                  <c:v>0.20200000000000001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2">
                  <c:v>2970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2">
                  <c:v>2936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3">
                  <c:v>126</c:v>
                </c:pt>
                <c:pt idx="4">
                  <c:v>171</c:v>
                </c:pt>
                <c:pt idx="5">
                  <c:v>196</c:v>
                </c:pt>
                <c:pt idx="6">
                  <c:v>386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2">
                  <c:v>116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0.88400000000000001</c:v>
                </c:pt>
                <c:pt idx="1">
                  <c:v>0.874</c:v>
                </c:pt>
                <c:pt idx="2">
                  <c:v>0.88500000000000001</c:v>
                </c:pt>
                <c:pt idx="3">
                  <c:v>0.86</c:v>
                </c:pt>
                <c:pt idx="4">
                  <c:v>0.88800000000000001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0.52346</cdr:x>
      <cdr:y>0.78561</cdr:y>
    </cdr:from>
    <cdr:to>
      <cdr:x>0.67766</cdr:x>
      <cdr:y>0.82451</cdr:y>
    </cdr:to>
    <cdr:sp macro="" textlink="">
      <cdr:nvSpPr>
        <cdr:cNvPr id="2" name="TextBox 5"/>
        <cdr:cNvSpPr txBox="1"/>
      </cdr:nvSpPr>
      <cdr:spPr>
        <a:xfrm xmlns:a="http://schemas.openxmlformats.org/drawingml/2006/main">
          <a:off x="3180735" y="466234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5E159F-0268-4F4C-BBEB-E782351C6B59}" type="datetimeFigureOut">
              <a:rPr lang="en-US" smtClean="0"/>
              <a:t>2/15/2021</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tricountyresourcenet.org/"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Blairstown has the lowest proportion of residents who speak English-only, while Belvidere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Phillipsburg and Hackettstown 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5th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665</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42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has tended to decrease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Phillipsburg and Washington </a:t>
            </a:r>
            <a:r>
              <a:rPr lang="en-US" sz="1200" kern="1200" dirty="0" err="1" smtClean="0">
                <a:solidFill>
                  <a:schemeClr val="tx1"/>
                </a:solidFill>
                <a:effectLst/>
                <a:latin typeface="+mn-lt"/>
                <a:ea typeface="+mn-ea"/>
                <a:cs typeface="+mn-cs"/>
              </a:rPr>
              <a:t>Boro</a:t>
            </a:r>
            <a:r>
              <a:rPr lang="en-US" sz="1200" kern="1200" dirty="0" smtClean="0">
                <a:solidFill>
                  <a:schemeClr val="tx1"/>
                </a:solidFill>
                <a:effectLst/>
                <a:latin typeface="+mn-lt"/>
                <a:ea typeface="+mn-ea"/>
                <a:cs typeface="+mn-cs"/>
              </a:rPr>
              <a:t>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Phillipsburg and White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lower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similar to the state average and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U.S. national average.</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endParaRPr lang="en-US" dirty="0" smtClean="0"/>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decrease from 2015-2016</a:t>
            </a:r>
            <a:r>
              <a:rPr lang="en-US" sz="1200" kern="1200" baseline="0" dirty="0" smtClean="0">
                <a:solidFill>
                  <a:schemeClr val="tx1"/>
                </a:solidFill>
                <a:effectLst/>
                <a:latin typeface="+mn-lt"/>
                <a:ea typeface="+mn-ea"/>
                <a:cs typeface="+mn-cs"/>
              </a:rPr>
              <a:t> through 2018-2019 and then increased from 2018-2019 to 2019-2020</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vary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higher than expected for infant childcare and lower than expected for pre-K 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vary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White and Hope 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increased from 2015-2016</a:t>
            </a:r>
            <a:r>
              <a:rPr lang="en-US" sz="1200" kern="1200" baseline="0" dirty="0" smtClean="0">
                <a:solidFill>
                  <a:schemeClr val="tx1"/>
                </a:solidFill>
                <a:effectLst/>
                <a:latin typeface="+mn-lt"/>
                <a:ea typeface="+mn-ea"/>
                <a:cs typeface="+mn-cs"/>
              </a:rPr>
              <a:t> and then tended to </a:t>
            </a:r>
            <a:r>
              <a:rPr lang="en-US" sz="1200" kern="1200" dirty="0" smtClean="0">
                <a:solidFill>
                  <a:schemeClr val="tx1"/>
                </a:solidFill>
                <a:effectLst/>
                <a:latin typeface="+mn-lt"/>
                <a:ea typeface="+mn-ea"/>
                <a:cs typeface="+mn-cs"/>
              </a:rPr>
              <a:t>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Hackettstown</a:t>
            </a:r>
            <a:r>
              <a:rPr lang="en-US" sz="1200" kern="1200" baseline="0" dirty="0" smtClean="0">
                <a:solidFill>
                  <a:schemeClr val="tx1"/>
                </a:solidFill>
                <a:effectLst/>
                <a:latin typeface="+mn-lt"/>
                <a:ea typeface="+mn-ea"/>
                <a:cs typeface="+mn-cs"/>
              </a:rPr>
              <a:t> and Harmony </a:t>
            </a:r>
            <a:r>
              <a:rPr lang="en-US" sz="1200" kern="1200" dirty="0" smtClean="0">
                <a:solidFill>
                  <a:schemeClr val="tx1"/>
                </a:solidFill>
                <a:effectLst/>
                <a:latin typeface="+mn-lt"/>
                <a:ea typeface="+mn-ea"/>
                <a:cs typeface="+mn-cs"/>
              </a:rPr>
              <a:t>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vary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3rd lowest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varied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a:t>
            </a:r>
            <a:r>
              <a:rPr lang="en-US" sz="1200" kern="1200" dirty="0" smtClean="0">
                <a:solidFill>
                  <a:schemeClr val="tx1"/>
                </a:solidFill>
                <a:effectLst/>
                <a:latin typeface="+mn-lt"/>
                <a:ea typeface="+mn-ea"/>
                <a:cs typeface="+mn-cs"/>
              </a:rPr>
              <a:t>remained mostly steady </a:t>
            </a:r>
            <a:r>
              <a:rPr lang="en-US" sz="1200" kern="1200" dirty="0" smtClean="0">
                <a:solidFill>
                  <a:schemeClr val="tx1"/>
                </a:solidFill>
                <a:effectLst/>
                <a:latin typeface="+mn-lt"/>
                <a:ea typeface="+mn-ea"/>
                <a:cs typeface="+mn-cs"/>
              </a:rPr>
              <a:t>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residents, and lower proportions of Black/Africa</a:t>
            </a:r>
            <a:r>
              <a:rPr lang="en-US" sz="1200" kern="1200" baseline="0" dirty="0" smtClean="0">
                <a:solidFill>
                  <a:schemeClr val="tx1"/>
                </a:solidFill>
                <a:effectLst/>
                <a:latin typeface="+mn-lt"/>
                <a:ea typeface="+mn-ea"/>
                <a:cs typeface="+mn-cs"/>
              </a:rPr>
              <a:t>n American, American Indian, Asian, Other, and Hispanic/Latino</a:t>
            </a:r>
            <a:r>
              <a:rPr lang="en-US" sz="1200" kern="1200" dirty="0" smtClean="0">
                <a:solidFill>
                  <a:schemeClr val="tx1"/>
                </a:solidFill>
                <a:effectLst/>
                <a:latin typeface="+mn-lt"/>
                <a:ea typeface="+mn-ea"/>
                <a:cs typeface="+mn-cs"/>
              </a:rPr>
              <a:t>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similar to the state's rate, and tends to follow </a:t>
            </a:r>
            <a:r>
              <a:rPr lang="en-US" sz="1200" kern="1200" smtClean="0">
                <a:solidFill>
                  <a:schemeClr val="tx1"/>
                </a:solidFill>
                <a:effectLst/>
                <a:latin typeface="+mn-lt"/>
                <a:ea typeface="+mn-ea"/>
                <a:cs typeface="+mn-cs"/>
              </a:rPr>
              <a:t>a similar </a:t>
            </a:r>
            <a:r>
              <a:rPr lang="en-US" sz="1200" kern="1200" dirty="0" smtClean="0">
                <a:solidFill>
                  <a:schemeClr val="tx1"/>
                </a:solidFill>
                <a:effectLst/>
                <a:latin typeface="+mn-lt"/>
                <a:ea typeface="+mn-ea"/>
                <a:cs typeface="+mn-cs"/>
              </a:rPr>
              <a:t>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higher median income than the state average, and a higher median income compared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$12K-24K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below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race/ethnicity, with Black/African American and Hispanic/Latino residents increasing very slightly and White residents decreasing</a:t>
            </a:r>
            <a:r>
              <a:rPr lang="en-US" sz="1200" kern="1200" baseline="0" dirty="0" smtClean="0">
                <a:solidFill>
                  <a:schemeClr val="tx1"/>
                </a:solidFill>
                <a:effectLst/>
                <a:latin typeface="+mn-lt"/>
                <a:ea typeface="+mn-ea"/>
                <a:cs typeface="+mn-cs"/>
              </a:rPr>
              <a:t> very slightly</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decreased from 2015-2016 and</a:t>
            </a:r>
            <a:r>
              <a:rPr lang="en-US" sz="1200" kern="1200" baseline="0" dirty="0" smtClean="0">
                <a:solidFill>
                  <a:schemeClr val="tx1"/>
                </a:solidFill>
                <a:effectLst/>
                <a:latin typeface="+mn-lt"/>
                <a:ea typeface="+mn-ea"/>
                <a:cs typeface="+mn-cs"/>
              </a:rPr>
              <a:t> then tended to increase over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Phillipsburg</a:t>
            </a:r>
            <a:r>
              <a:rPr lang="en-US" sz="1200" kern="1200" baseline="0" dirty="0" smtClean="0">
                <a:solidFill>
                  <a:schemeClr val="tx1"/>
                </a:solidFill>
                <a:effectLst/>
                <a:latin typeface="+mn-lt"/>
                <a:ea typeface="+mn-ea"/>
                <a:cs typeface="+mn-cs"/>
              </a:rPr>
              <a:t> and Washington </a:t>
            </a:r>
            <a:r>
              <a:rPr lang="en-US" sz="1200" kern="1200" baseline="0" dirty="0" err="1" smtClean="0">
                <a:solidFill>
                  <a:schemeClr val="tx1"/>
                </a:solidFill>
                <a:effectLst/>
                <a:latin typeface="+mn-lt"/>
                <a:ea typeface="+mn-ea"/>
                <a:cs typeface="+mn-cs"/>
              </a:rPr>
              <a:t>Boro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harassment.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-33.33% change indicates a decrease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vary.</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19.9% change indicates an decreasing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supportive housing and outpatient</a:t>
            </a:r>
            <a:r>
              <a:rPr lang="en-US" sz="1200" kern="1200" baseline="0" dirty="0" smtClean="0">
                <a:solidFill>
                  <a:schemeClr val="tx1"/>
                </a:solidFill>
                <a:effectLst/>
                <a:latin typeface="+mn-lt"/>
                <a:ea typeface="+mn-ea"/>
                <a:cs typeface="+mn-cs"/>
              </a:rPr>
              <a:t> services.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Pohatcong</a:t>
            </a:r>
            <a:r>
              <a:rPr lang="en-US" sz="1200" kern="1200" dirty="0" smtClean="0">
                <a:solidFill>
                  <a:schemeClr val="tx1"/>
                </a:solidFill>
                <a:effectLst/>
                <a:latin typeface="+mn-lt"/>
                <a:ea typeface="+mn-ea"/>
                <a:cs typeface="+mn-cs"/>
              </a:rPr>
              <a:t>, Knowlton, and Washington </a:t>
            </a:r>
            <a:r>
              <a:rPr lang="en-US" sz="1200" kern="1200" dirty="0" err="1" smtClean="0">
                <a:solidFill>
                  <a:schemeClr val="tx1"/>
                </a:solidFill>
                <a:effectLst/>
                <a:latin typeface="+mn-lt"/>
                <a:ea typeface="+mn-ea"/>
                <a:cs typeface="+mn-cs"/>
              </a:rPr>
              <a:t>Boro</a:t>
            </a:r>
            <a:r>
              <a:rPr lang="en-US" sz="1200" kern="1200" dirty="0" smtClean="0">
                <a:solidFill>
                  <a:schemeClr val="tx1"/>
                </a:solidFill>
                <a:effectLst/>
                <a:latin typeface="+mn-lt"/>
                <a:ea typeface="+mn-ea"/>
                <a:cs typeface="+mn-cs"/>
              </a:rPr>
              <a:t> are composed of mostly White residents.</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decrease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marL="0" marR="0" lvl="0" indent="0" algn="l" defTabSz="904046" rtl="0" eaLnBrk="1" fontAlgn="auto" latinLnBrk="0" hangingPunct="1">
              <a:lnSpc>
                <a:spcPct val="100000"/>
              </a:lnSpc>
              <a:spcBef>
                <a:spcPts val="0"/>
              </a:spcBef>
              <a:spcAft>
                <a:spcPts val="0"/>
              </a:spcAft>
              <a:buClrTx/>
              <a:buSzTx/>
              <a:buFontTx/>
              <a:buNone/>
              <a:tabLst/>
              <a:defRPr/>
            </a:pPr>
            <a:r>
              <a:rPr lang="en-US" dirty="0" smtClean="0"/>
              <a:t>16.1. </a:t>
            </a:r>
            <a:r>
              <a:rPr lang="en-US" dirty="0" smtClean="0">
                <a:hlinkClick r:id="rId3"/>
              </a:rPr>
              <a:t>http://www.tricountyresourcenet.org/</a:t>
            </a:r>
            <a:endParaRPr lang="en-US" dirty="0" smtClean="0"/>
          </a:p>
          <a:p>
            <a:pPr defTabSz="904046">
              <a:defRPr/>
            </a:pPr>
            <a:endParaRPr lang="en-US" dirty="0" smtClean="0"/>
          </a:p>
          <a:p>
            <a:pPr defTabSz="904046">
              <a:defRPr/>
            </a:pPr>
            <a:r>
              <a:rPr lang="en-US" dirty="0" smtClean="0"/>
              <a:t>16.2.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remain mostly steady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Hackettstown and Mansfield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228600" y="5638800"/>
            <a:ext cx="3454400" cy="954107"/>
          </a:xfrm>
          <a:prstGeom prst="rect">
            <a:avLst/>
          </a:prstGeom>
          <a:noFill/>
        </p:spPr>
        <p:txBody>
          <a:bodyPr wrap="square" rtlCol="0">
            <a:spAutoFit/>
          </a:bodyPr>
          <a:lstStyle/>
          <a:p>
            <a:pPr algn="ctr"/>
            <a:r>
              <a:rPr lang="en-US" sz="3200" b="1" dirty="0" smtClean="0">
                <a:solidFill>
                  <a:schemeClr val="bg1"/>
                </a:solidFill>
                <a:latin typeface="Franklin Gothic Demi" panose="020B0703020102020204" pitchFamily="34" charset="0"/>
              </a:rPr>
              <a:t>Warren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10" name="TextBox 9"/>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0600" y="1064261"/>
            <a:ext cx="762000" cy="1145539"/>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06812" y="4621101"/>
            <a:ext cx="762000" cy="1145539"/>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0150" y="578432"/>
            <a:ext cx="762000" cy="1145539"/>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0150" y="578432"/>
            <a:ext cx="762000" cy="1145539"/>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93190" y="2856229"/>
            <a:ext cx="762000" cy="1145539"/>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500" y="705053"/>
            <a:ext cx="762000" cy="1145539"/>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warren county nj map wikipedia"/>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4574" y="599179"/>
            <a:ext cx="762000" cy="1145539"/>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69644" y="5043256"/>
            <a:ext cx="762000" cy="1145539"/>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7471" y="4940546"/>
            <a:ext cx="762000" cy="1145539"/>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8" name="Picture 7"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9" name="TextBox 8"/>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warren county nj map wikipedia"/>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11600" y="618666"/>
            <a:ext cx="762000" cy="1145539"/>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13619" y="399438"/>
            <a:ext cx="762000" cy="1145539"/>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19387" y="524249"/>
            <a:ext cx="762000" cy="1145539"/>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0895" y="945832"/>
            <a:ext cx="762000" cy="1145539"/>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03575" y="707159"/>
            <a:ext cx="762000" cy="1145539"/>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12100" y="557411"/>
            <a:ext cx="762000" cy="1145539"/>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8707" y="1115902"/>
            <a:ext cx="762000" cy="1145539"/>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7" name="TextBox 6"/>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6" name="TextBox 5"/>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6" name="TextBox 5"/>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161" y="-381000"/>
            <a:ext cx="12835561"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Warren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descr="Image result for warren county nj map wikipedia"/>
          <p:cNvPicPr/>
          <p:nvPr/>
        </p:nvPicPr>
        <p:blipFill>
          <a:blip r:embed="rId9">
            <a:extLst>
              <a:ext uri="{28A0092B-C50C-407E-A947-70E740481C1C}">
                <a14:useLocalDpi xmlns:a14="http://schemas.microsoft.com/office/drawing/2010/main" val="0"/>
              </a:ext>
            </a:extLst>
          </a:blip>
          <a:srcRect/>
          <a:stretch>
            <a:fillRect/>
          </a:stretch>
        </p:blipFill>
        <p:spPr bwMode="auto">
          <a:xfrm>
            <a:off x="6878794" y="4870859"/>
            <a:ext cx="873980" cy="1405324"/>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2016458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100844925"/>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4210567024"/>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13880633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83757238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smtClean="0">
                <a:latin typeface="Franklin Gothic Book" panose="020B0503020102020204" pitchFamily="34" charset="0"/>
              </a:rPr>
              <a:t>Note: The 10 municipalities with the highest percentage of foreign born are displayed</a:t>
            </a:r>
          </a:p>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61578832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11189096"/>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75143103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472377"/>
            <a:ext cx="9067800" cy="246221"/>
          </a:xfrm>
          <a:prstGeom prst="rect">
            <a:avLst/>
          </a:prstGeom>
          <a:noFill/>
        </p:spPr>
        <p:txBody>
          <a:bodyPr wrap="square" rtlCol="0">
            <a:spAutoFit/>
          </a:bodyPr>
          <a:lstStyle/>
          <a:p>
            <a:pPr algn="just"/>
            <a:r>
              <a:rPr lang="en-US" sz="1000" dirty="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4185174155"/>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419903226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575875523"/>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arren county municipalit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49086"/>
            <a:ext cx="4781550" cy="5029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warren county nj map wikipedia"/>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2209800" cy="452628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427507470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260642818"/>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993089030"/>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206321654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45929895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smtClean="0">
                <a:latin typeface="Franklin Gothic Book" panose="020B0503020102020204" pitchFamily="34" charset="0"/>
              </a:rPr>
              <a:t> (up to 10 municipalities). Dashed line represents % of families in poverty across the county</a:t>
            </a:r>
          </a:p>
          <a:p>
            <a:pPr algn="just"/>
            <a:r>
              <a:rPr lang="en-US" sz="1000" dirty="0" smtClean="0">
                <a:latin typeface="Franklin Gothic Book" panose="020B0503020102020204" pitchFamily="34" charset="0"/>
              </a:rPr>
              <a:t>Projection errors may reduce the accuracy of some forecasts</a:t>
            </a:r>
          </a:p>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570231717"/>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17976228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379335337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1896659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05106853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smtClean="0">
                <a:latin typeface="Franklin Gothic Book"/>
              </a:rPr>
              <a:t>Note: The municipalities with the lowest median income are displayed (up to 10 municipalities). </a:t>
            </a:r>
          </a:p>
          <a:p>
            <a:pPr algn="just"/>
            <a:r>
              <a:rPr lang="en-US" sz="1000" dirty="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56284429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09740449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04584259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59748128"/>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975754254"/>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85183284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214128007"/>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65446002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350895240"/>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84476915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18351529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96038" y="6049367"/>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162800" y="6034118"/>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58751611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dirty="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53661421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721798648"/>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961285395"/>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125103711"/>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58267019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14888649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130543679"/>
              </p:ext>
            </p:extLst>
          </p:nvPr>
        </p:nvGraphicFramePr>
        <p:xfrm>
          <a:off x="3167424" y="779556"/>
          <a:ext cx="9100776"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61639689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50066033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651719242"/>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dirty="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40551672"/>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304672874"/>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46445750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2360264729"/>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515901130"/>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4055952737"/>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70797239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244219900"/>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82478147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35509818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90562193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426691665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304638826"/>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NJGUNStat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253186675"/>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072958733"/>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18435378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87148769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dirty="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95229436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dirty="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639901757"/>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155406740"/>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558604536"/>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42043552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45150059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960090925"/>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4281474568"/>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03862289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578612991"/>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Warren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984375548"/>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50527">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500722667"/>
              </p:ext>
            </p:extLst>
          </p:nvPr>
        </p:nvGraphicFramePr>
        <p:xfrm>
          <a:off x="7543801" y="819834"/>
          <a:ext cx="4648200" cy="61143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09647350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7102824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81089166"/>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09664934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dirty="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28984380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45892771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83305291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16123604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98787912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12537578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A1F1A-EC04-4F4F-82D4-6CCD895EB442}"/>
              </a:ext>
            </a:extLst>
          </p:cNvPr>
          <p:cNvSpPr/>
          <p:nvPr/>
        </p:nvSpPr>
        <p:spPr>
          <a:xfrm>
            <a:off x="3525281" y="762210"/>
            <a:ext cx="4137442" cy="5989320"/>
          </a:xfrm>
          <a:prstGeom prst="rect">
            <a:avLst/>
          </a:prstGeom>
        </p:spPr>
        <p:txBody>
          <a:bodyPr wrap="square">
            <a:noAutofit/>
          </a:bodyPr>
          <a:lstStyle/>
          <a:p>
            <a:r>
              <a:rPr lang="en-US" sz="1400" spc="-20" dirty="0">
                <a:latin typeface="Franklin Gothic Medium" panose="020B0603020102020204" pitchFamily="34" charset="0"/>
              </a:rPr>
              <a:t>Advancing Opportunities </a:t>
            </a:r>
            <a:r>
              <a:rPr lang="en-US" sz="1100" dirty="0">
                <a:solidFill>
                  <a:srgbClr val="C00000"/>
                </a:solidFill>
                <a:latin typeface="Franklin Gothic Medium" panose="020B0603020102020204" pitchFamily="34" charset="0"/>
              </a:rPr>
              <a:t>[Disabilities]</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Al-Anon/ Alateen </a:t>
            </a:r>
            <a:r>
              <a:rPr lang="en-US" sz="1100" dirty="0">
                <a:solidFill>
                  <a:srgbClr val="C00000"/>
                </a:solidFill>
                <a:latin typeface="Franklin Gothic Medium" panose="020B0603020102020204" pitchFamily="34" charset="0"/>
              </a:rPr>
              <a:t>[Addiction]</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Warren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ASAPP Healthcare, Inc. </a:t>
            </a:r>
            <a:r>
              <a:rPr lang="en-US" sz="1100" dirty="0">
                <a:solidFill>
                  <a:srgbClr val="C00000"/>
                </a:solidFill>
                <a:latin typeface="Franklin Gothic Medium" panose="020B0603020102020204" pitchFamily="34" charset="0"/>
              </a:rPr>
              <a:t>[Behavioral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Aspen </a:t>
            </a:r>
            <a:r>
              <a:rPr lang="en-US" sz="1100" dirty="0">
                <a:solidFill>
                  <a:srgbClr val="C00000"/>
                </a:solidFill>
                <a:latin typeface="Franklin Gothic Medium" panose="020B0603020102020204" pitchFamily="34" charset="0"/>
              </a:rPr>
              <a:t>[Autism]</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Big Brothers Big Sisters of Northern NJ </a:t>
            </a:r>
            <a:r>
              <a:rPr lang="en-US" sz="1100" dirty="0">
                <a:solidFill>
                  <a:srgbClr val="C00000"/>
                </a:solidFill>
                <a:latin typeface="Franklin Gothic Medium" panose="020B0603020102020204" pitchFamily="34" charset="0"/>
              </a:rPr>
              <a:t>[Youth]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Broadway Respite and Home Care </a:t>
            </a:r>
            <a:r>
              <a:rPr lang="en-US" sz="1100" dirty="0">
                <a:solidFill>
                  <a:srgbClr val="C00000"/>
                </a:solidFill>
                <a:latin typeface="Franklin Gothic Medium" panose="020B0603020102020204" pitchFamily="34" charset="0"/>
              </a:rPr>
              <a:t>[End of Life]</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CARES </a:t>
            </a:r>
            <a:r>
              <a:rPr lang="en-US" sz="1100" dirty="0">
                <a:solidFill>
                  <a:srgbClr val="C00000"/>
                </a:solidFill>
                <a:latin typeface="Franklin Gothic Medium" panose="020B0603020102020204" pitchFamily="34" charset="0"/>
              </a:rPr>
              <a:t>[Addiction]</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Catholic Charities </a:t>
            </a:r>
            <a:r>
              <a:rPr lang="en-US" sz="1100" dirty="0">
                <a:solidFill>
                  <a:srgbClr val="C00000"/>
                </a:solidFill>
                <a:latin typeface="Franklin Gothic Medium" panose="020B0603020102020204" pitchFamily="34" charset="0"/>
              </a:rPr>
              <a:t>[Adoption]</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Center for Discovery </a:t>
            </a:r>
            <a:r>
              <a:rPr lang="en-US" sz="1100" dirty="0">
                <a:solidFill>
                  <a:srgbClr val="C00000"/>
                </a:solidFill>
                <a:latin typeface="Franklin Gothic Medium" panose="020B0603020102020204" pitchFamily="34" charset="0"/>
              </a:rPr>
              <a:t>[Eating Disorders]</a:t>
            </a:r>
          </a:p>
          <a:p>
            <a:pPr lvl="0"/>
            <a:endParaRPr lang="en-US" sz="1400" spc="-20" dirty="0">
              <a:solidFill>
                <a:prstClr val="black"/>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Contextual Family Services (CFS) </a:t>
            </a:r>
            <a:r>
              <a:rPr lang="en-US" sz="1100" dirty="0">
                <a:solidFill>
                  <a:srgbClr val="C00000"/>
                </a:solidFill>
                <a:latin typeface="Franklin Gothic Medium" panose="020B0603020102020204" pitchFamily="34" charset="0"/>
              </a:rPr>
              <a:t>[Therapies]</a:t>
            </a:r>
          </a:p>
          <a:p>
            <a:pPr lvl="0"/>
            <a:endParaRPr lang="en-US" sz="1400" spc="-20" dirty="0">
              <a:solidFill>
                <a:prstClr val="black"/>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Family Crisis Intervention Unit </a:t>
            </a:r>
            <a:r>
              <a:rPr lang="en-US" sz="1100" dirty="0">
                <a:solidFill>
                  <a:srgbClr val="C00000"/>
                </a:solidFill>
                <a:latin typeface="Franklin Gothic Medium" panose="020B0603020102020204" pitchFamily="34" charset="0"/>
              </a:rPr>
              <a:t>[Family Services]</a:t>
            </a:r>
          </a:p>
          <a:p>
            <a:pPr lvl="0"/>
            <a:endParaRPr lang="en-US" sz="1400" spc="-20" dirty="0">
              <a:solidFill>
                <a:prstClr val="black"/>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Family Promise of Warren County </a:t>
            </a:r>
            <a:r>
              <a:rPr lang="en-US" sz="1100" dirty="0">
                <a:solidFill>
                  <a:srgbClr val="C00000"/>
                </a:solidFill>
                <a:latin typeface="Franklin Gothic Medium" panose="020B0603020102020204" pitchFamily="34" charset="0"/>
              </a:rPr>
              <a:t>[Homelessness]</a:t>
            </a:r>
          </a:p>
          <a:p>
            <a:pPr lvl="0"/>
            <a:endParaRPr lang="en-US" sz="1100" dirty="0">
              <a:solidFill>
                <a:srgbClr val="C00000"/>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Family Support Organization (FSO) </a:t>
            </a:r>
            <a:r>
              <a:rPr lang="en-US" sz="1100" dirty="0">
                <a:solidFill>
                  <a:srgbClr val="C00000"/>
                </a:solidFill>
                <a:latin typeface="Franklin Gothic Medium" panose="020B0603020102020204" pitchFamily="34" charset="0"/>
              </a:rPr>
              <a:t>[Emotional, Behavioral and Mental Health]</a:t>
            </a:r>
          </a:p>
          <a:p>
            <a:pPr lvl="0"/>
            <a:endParaRPr lang="en-US" sz="1100" dirty="0">
              <a:solidFill>
                <a:srgbClr val="C00000"/>
              </a:solidFill>
              <a:latin typeface="Franklin Gothic Medium" panose="020B0603020102020204" pitchFamily="34" charset="0"/>
            </a:endParaRPr>
          </a:p>
          <a:p>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a:p>
            <a:pPr lvl="0"/>
            <a:endParaRPr lang="en-US" sz="1400" spc="-20" dirty="0">
              <a:latin typeface="Franklin Gothic Medium" panose="020B0603020102020204" pitchFamily="34" charset="0"/>
            </a:endParaRPr>
          </a:p>
          <a:p>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6E202535-1FA2-4243-8CBB-81BE65704A46}"/>
              </a:ext>
            </a:extLst>
          </p:cNvPr>
          <p:cNvSpPr/>
          <p:nvPr/>
        </p:nvSpPr>
        <p:spPr>
          <a:xfrm>
            <a:off x="8001000" y="685800"/>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Legal Services of Northwest Jersey</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Project Self-Sufficiency</a:t>
            </a:r>
          </a:p>
          <a:p>
            <a:pPr fontAlgn="base"/>
            <a:r>
              <a:rPr lang="en-US" sz="1400" spc="-20" dirty="0">
                <a:latin typeface="Franklin Gothic Medium" panose="020B0603020102020204" pitchFamily="34" charset="0"/>
              </a:rPr>
              <a:t>  Volunteer Lawyers for </a:t>
            </a:r>
            <a:r>
              <a:rPr lang="en-US" sz="1400" spc="-20" dirty="0" smtClean="0">
                <a:latin typeface="Franklin Gothic Medium" panose="020B0603020102020204" pitchFamily="34" charset="0"/>
              </a:rPr>
              <a:t>Justice</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a:t>
            </a:r>
            <a:r>
              <a:rPr lang="en-US" sz="1400" spc="-20" dirty="0" smtClean="0">
                <a:latin typeface="Franklin Gothic Medium" panose="020B0603020102020204" pitchFamily="34" charset="0"/>
              </a:rPr>
              <a:t>NJ</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a:t>
            </a:r>
            <a:r>
              <a:rPr lang="en-US" sz="1400" spc="-20" dirty="0" smtClean="0">
                <a:latin typeface="Franklin Gothic Medium" panose="020B0603020102020204" pitchFamily="34" charset="0"/>
              </a:rPr>
              <a:t>Center</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r>
              <a:rPr lang="en-US" sz="1100" dirty="0">
                <a:latin typeface="Franklin Gothic Medium" panose="020B0603020102020204" pitchFamily="34" charset="0"/>
              </a:rPr>
              <a:t> </a:t>
            </a:r>
            <a:endParaRPr lang="en-US" sz="1100" dirty="0" smtClean="0">
              <a:latin typeface="Franklin Gothic Medium" panose="020B0603020102020204" pitchFamily="34" charset="0"/>
            </a:endParaRPr>
          </a:p>
          <a:p>
            <a:endParaRPr lang="en-US" sz="110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a:t>
            </a:r>
            <a:r>
              <a:rPr lang="en-US" sz="1400" spc="-20" dirty="0" smtClean="0">
                <a:latin typeface="Franklin Gothic Medium" panose="020B0603020102020204" pitchFamily="34" charset="0"/>
              </a:rPr>
              <a:t>NY</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Warren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64496727"/>
              </p:ext>
            </p:extLst>
          </p:nvPr>
        </p:nvGraphicFramePr>
        <p:xfrm>
          <a:off x="3214943" y="734876"/>
          <a:ext cx="3944287" cy="6043656"/>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870645">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693545611"/>
              </p:ext>
            </p:extLst>
          </p:nvPr>
        </p:nvGraphicFramePr>
        <p:xfrm>
          <a:off x="7010401" y="1083150"/>
          <a:ext cx="5181600" cy="59272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eb1632343732bca6caa5&quot;,&quot;SmartGridHorizontal&quot;:0,&quot;LinkedExcelSources&quot;:{&quot;5fe23fb73839382b0c757267&quot;:&quot;{{Desktop}}\\Workbooks (Engage Attached)\\Warren_County_1-21-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22159</TotalTime>
  <Words>9557</Words>
  <Application>Microsoft Office PowerPoint</Application>
  <PresentationFormat>Widescreen</PresentationFormat>
  <Paragraphs>842</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1457</cp:revision>
  <dcterms:created xsi:type="dcterms:W3CDTF">2006-08-16T00:00:00Z</dcterms:created>
  <dcterms:modified xsi:type="dcterms:W3CDTF">2021-02-15T21:43:50Z</dcterms:modified>
</cp:coreProperties>
</file>