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1.xml" ContentType="application/vnd.ms-office.chartstyle+xml"/>
  <Override PartName="/ppt/charts/colors31.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2.xml" ContentType="application/vnd.ms-office.chartstyle+xml"/>
  <Override PartName="/ppt/charts/colors32.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5.xml" ContentType="application/vnd.openxmlformats-officedocument.drawingml.chart+xml"/>
  <Override PartName="/ppt/charts/style34.xml" ContentType="application/vnd.ms-office.chartstyle+xml"/>
  <Override PartName="/ppt/charts/colors34.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5.xml" ContentType="application/vnd.ms-office.chartstyle+xml"/>
  <Override PartName="/ppt/charts/colors35.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6.xml" ContentType="application/vnd.ms-office.chartstyle+xml"/>
  <Override PartName="/ppt/charts/colors36.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8.xml" ContentType="application/vnd.openxmlformats-officedocument.drawingml.chart+xml"/>
  <Override PartName="/ppt/charts/style37.xml" ContentType="application/vnd.ms-office.chartstyle+xml"/>
  <Override PartName="/ppt/charts/colors37.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9.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40.xml" ContentType="application/vnd.openxmlformats-officedocument.drawingml.chart+xml"/>
  <Override PartName="/ppt/charts/style39.xml" ContentType="application/vnd.ms-office.chartstyle+xml"/>
  <Override PartName="/ppt/charts/colors39.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0.xml" ContentType="application/vnd.ms-office.chartstyle+xml"/>
  <Override PartName="/ppt/charts/colors40.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1.xml" ContentType="application/vnd.ms-office.chartstyle+xml"/>
  <Override PartName="/ppt/charts/colors41.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2.xml" ContentType="application/vnd.ms-office.chartstyle+xml"/>
  <Override PartName="/ppt/charts/colors42.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3.xml" ContentType="application/vnd.ms-office.chartstyle+xml"/>
  <Override PartName="/ppt/charts/colors43.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4.xml" ContentType="application/vnd.ms-office.chartstyle+xml"/>
  <Override PartName="/ppt/charts/colors44.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50.xml" ContentType="application/vnd.openxmlformats-officedocument.drawingml.chart+xml"/>
  <Override PartName="/ppt/charts/style49.xml" ContentType="application/vnd.ms-office.chartstyle+xml"/>
  <Override PartName="/ppt/charts/colors49.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51.xml" ContentType="application/vnd.openxmlformats-officedocument.drawingml.chart+xml"/>
  <Override PartName="/ppt/charts/style50.xml" ContentType="application/vnd.ms-office.chartstyle+xml"/>
  <Override PartName="/ppt/charts/colors50.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2.xml" ContentType="application/vnd.openxmlformats-officedocument.drawingml.chart+xml"/>
  <Override PartName="/ppt/charts/style51.xml" ContentType="application/vnd.ms-office.chartstyle+xml"/>
  <Override PartName="/ppt/charts/colors51.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3.xml" ContentType="application/vnd.openxmlformats-officedocument.drawingml.chart+xml"/>
  <Override PartName="/ppt/charts/style52.xml" ContentType="application/vnd.ms-office.chartstyle+xml"/>
  <Override PartName="/ppt/charts/colors52.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4.xml" ContentType="application/vnd.openxmlformats-officedocument.drawingml.chart+xml"/>
  <Override PartName="/ppt/charts/style53.xml" ContentType="application/vnd.ms-office.chartstyle+xml"/>
  <Override PartName="/ppt/charts/colors53.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5.xml" ContentType="application/vnd.openxmlformats-officedocument.drawingml.chart+xml"/>
  <Override PartName="/ppt/charts/style54.xml" ContentType="application/vnd.ms-office.chartstyle+xml"/>
  <Override PartName="/ppt/charts/colors54.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7.xml" ContentType="application/vnd.openxmlformats-officedocument.drawingml.chart+xml"/>
  <Override PartName="/ppt/charts/style56.xml" ContentType="application/vnd.ms-office.chartstyle+xml"/>
  <Override PartName="/ppt/charts/colors56.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8.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9.xml" ContentType="application/vnd.openxmlformats-officedocument.drawingml.chart+xml"/>
  <Override PartName="/ppt/charts/style58.xml" ContentType="application/vnd.ms-office.chartstyle+xml"/>
  <Override PartName="/ppt/charts/colors58.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60.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1.xml" ContentType="application/vnd.openxmlformats-officedocument.drawingml.chart+xml"/>
  <Override PartName="/ppt/charts/style60.xml" ContentType="application/vnd.ms-office.chartstyle+xml"/>
  <Override PartName="/ppt/charts/colors60.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2.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3.xml" ContentType="application/vnd.openxmlformats-officedocument.drawingml.chart+xml"/>
  <Override PartName="/ppt/charts/style62.xml" ContentType="application/vnd.ms-office.chartstyle+xml"/>
  <Override PartName="/ppt/charts/colors62.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4.xml" ContentType="application/vnd.openxmlformats-officedocument.drawingml.chart+xml"/>
  <Override PartName="/ppt/charts/style63.xml" ContentType="application/vnd.ms-office.chartstyle+xml"/>
  <Override PartName="/ppt/charts/colors63.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5.xml" ContentType="application/vnd.openxmlformats-officedocument.drawingml.chart+xml"/>
  <Override PartName="/ppt/charts/style64.xml" ContentType="application/vnd.ms-office.chartstyle+xml"/>
  <Override PartName="/ppt/charts/colors64.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6.xml" ContentType="application/vnd.openxmlformats-officedocument.drawingml.chart+xml"/>
  <Override PartName="/ppt/charts/style65.xml" ContentType="application/vnd.ms-office.chartstyle+xml"/>
  <Override PartName="/ppt/charts/colors65.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7.xml" ContentType="application/vnd.openxmlformats-officedocument.drawingml.chart+xml"/>
  <Override PartName="/ppt/charts/style66.xml" ContentType="application/vnd.ms-office.chartstyle+xml"/>
  <Override PartName="/ppt/charts/colors66.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8.xml" ContentType="application/vnd.openxmlformats-officedocument.drawingml.chart+xml"/>
  <Override PartName="/ppt/charts/style67.xml" ContentType="application/vnd.ms-office.chartstyle+xml"/>
  <Override PartName="/ppt/charts/colors67.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9.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70.xml" ContentType="application/vnd.openxmlformats-officedocument.drawingml.chart+xml"/>
  <Override PartName="/ppt/charts/style69.xml" ContentType="application/vnd.ms-office.chartstyle+xml"/>
  <Override PartName="/ppt/charts/colors69.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71.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2.xml" ContentType="application/vnd.openxmlformats-officedocument.drawingml.chart+xml"/>
  <Override PartName="/ppt/charts/style71.xml" ContentType="application/vnd.ms-office.chartstyle+xml"/>
  <Override PartName="/ppt/charts/colors71.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2.xml" ContentType="application/vnd.ms-office.chartstyle+xml"/>
  <Override PartName="/ppt/charts/colors72.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4.xml" ContentType="application/vnd.openxmlformats-officedocument.drawingml.chart+xml"/>
  <Override PartName="/ppt/charts/style73.xml" ContentType="application/vnd.ms-office.chartstyle+xml"/>
  <Override PartName="/ppt/charts/colors73.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5.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6.xml" ContentType="application/vnd.openxmlformats-officedocument.drawingml.chart+xml"/>
  <Override PartName="/ppt/charts/style75.xml" ContentType="application/vnd.ms-office.chartstyle+xml"/>
  <Override PartName="/ppt/charts/colors75.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7.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8.xml" ContentType="application/vnd.openxmlformats-officedocument.drawingml.chart+xml"/>
  <Override PartName="/ppt/charts/style77.xml" ContentType="application/vnd.ms-office.chartstyle+xml"/>
  <Override PartName="/ppt/charts/colors77.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9.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80.xml" ContentType="application/vnd.openxmlformats-officedocument.drawingml.chart+xml"/>
  <Override PartName="/ppt/charts/style79.xml" ContentType="application/vnd.ms-office.chartstyle+xml"/>
  <Override PartName="/ppt/charts/colors79.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8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2.xml" ContentType="application/vnd.openxmlformats-officedocument.drawingml.chart+xml"/>
  <Override PartName="/ppt/charts/style81.xml" ContentType="application/vnd.ms-office.chartstyle+xml"/>
  <Override PartName="/ppt/charts/colors81.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2.xml" ContentType="application/vnd.ms-office.chartstyle+xml"/>
  <Override PartName="/ppt/charts/colors82.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3.xml" ContentType="application/vnd.ms-office.chartstyle+xml"/>
  <Override PartName="/ppt/charts/colors83.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5.xml" ContentType="application/vnd.openxmlformats-officedocument.drawingml.chart+xml"/>
  <Override PartName="/ppt/charts/style84.xml" ContentType="application/vnd.ms-office.chartstyle+xml"/>
  <Override PartName="/ppt/charts/colors84.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1577" autoAdjust="0"/>
  </p:normalViewPr>
  <p:slideViewPr>
    <p:cSldViewPr>
      <p:cViewPr varScale="1">
        <p:scale>
          <a:sx n="86" d="100"/>
          <a:sy n="86" d="100"/>
        </p:scale>
        <p:origin x="1596" y="84"/>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2.xml"/><Relationship Id="rId1" Type="http://schemas.microsoft.com/office/2011/relationships/chartStyle" Target="style32.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3.xml"/><Relationship Id="rId1" Type="http://schemas.microsoft.com/office/2011/relationships/chartStyle" Target="style33.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4.xml"/><Relationship Id="rId1" Type="http://schemas.microsoft.com/office/2011/relationships/chartStyle" Target="style34.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5.xml"/><Relationship Id="rId1" Type="http://schemas.microsoft.com/office/2011/relationships/chartStyle" Target="style35.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6.xml"/><Relationship Id="rId1" Type="http://schemas.microsoft.com/office/2011/relationships/chartStyle" Target="style36.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7.xml"/><Relationship Id="rId1" Type="http://schemas.microsoft.com/office/2011/relationships/chartStyle" Target="style37.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9.xml"/><Relationship Id="rId1" Type="http://schemas.microsoft.com/office/2011/relationships/chartStyle" Target="style39.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0.xml"/><Relationship Id="rId1" Type="http://schemas.microsoft.com/office/2011/relationships/chartStyle" Target="style40.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1.xml"/><Relationship Id="rId1" Type="http://schemas.microsoft.com/office/2011/relationships/chartStyle" Target="style41.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2.xml"/><Relationship Id="rId1" Type="http://schemas.microsoft.com/office/2011/relationships/chartStyle" Target="style42.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3.xml"/><Relationship Id="rId1" Type="http://schemas.microsoft.com/office/2011/relationships/chartStyle" Target="style43.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4.xml"/><Relationship Id="rId1" Type="http://schemas.microsoft.com/office/2011/relationships/chartStyle" Target="style44.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5.xml"/><Relationship Id="rId1" Type="http://schemas.microsoft.com/office/2011/relationships/chartStyle" Target="style4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7.xml"/><Relationship Id="rId1" Type="http://schemas.microsoft.com/office/2011/relationships/chartStyle" Target="style4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9.xml"/><Relationship Id="rId1" Type="http://schemas.microsoft.com/office/2011/relationships/chartStyle" Target="style49.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0.xml"/><Relationship Id="rId1" Type="http://schemas.microsoft.com/office/2011/relationships/chartStyle" Target="style50.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1.xml"/><Relationship Id="rId1" Type="http://schemas.microsoft.com/office/2011/relationships/chartStyle" Target="style51.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2.xml"/><Relationship Id="rId1" Type="http://schemas.microsoft.com/office/2011/relationships/chartStyle" Target="style52.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3.xml"/><Relationship Id="rId1" Type="http://schemas.microsoft.com/office/2011/relationships/chartStyle" Target="style53.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4.xml"/><Relationship Id="rId1" Type="http://schemas.microsoft.com/office/2011/relationships/chartStyle" Target="style54.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5.xml"/><Relationship Id="rId1" Type="http://schemas.microsoft.com/office/2011/relationships/chartStyle" Target="style55.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6.xml"/><Relationship Id="rId1" Type="http://schemas.microsoft.com/office/2011/relationships/chartStyle" Target="style56.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7.xml"/><Relationship Id="rId1" Type="http://schemas.microsoft.com/office/2011/relationships/chartStyle" Target="style57.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9.xml"/><Relationship Id="rId1" Type="http://schemas.microsoft.com/office/2011/relationships/chartStyle" Target="style59.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0.xml"/><Relationship Id="rId1" Type="http://schemas.microsoft.com/office/2011/relationships/chartStyle" Target="style60.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1.xml"/><Relationship Id="rId1" Type="http://schemas.microsoft.com/office/2011/relationships/chartStyle" Target="style61.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2.xml"/><Relationship Id="rId1" Type="http://schemas.microsoft.com/office/2011/relationships/chartStyle" Target="style62.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3.xml"/><Relationship Id="rId1" Type="http://schemas.microsoft.com/office/2011/relationships/chartStyle" Target="style63.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4.xml"/><Relationship Id="rId1" Type="http://schemas.microsoft.com/office/2011/relationships/chartStyle" Target="style64.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5.xml"/><Relationship Id="rId1" Type="http://schemas.microsoft.com/office/2011/relationships/chartStyle" Target="style65.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6.xml"/><Relationship Id="rId1" Type="http://schemas.microsoft.com/office/2011/relationships/chartStyle" Target="style66.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7.xml"/><Relationship Id="rId1" Type="http://schemas.microsoft.com/office/2011/relationships/chartStyle" Target="style67.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8.xml"/><Relationship Id="rId1" Type="http://schemas.microsoft.com/office/2011/relationships/chartStyle" Target="style6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9.xml"/><Relationship Id="rId1" Type="http://schemas.microsoft.com/office/2011/relationships/chartStyle" Target="style69.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0.xml"/><Relationship Id="rId1" Type="http://schemas.microsoft.com/office/2011/relationships/chartStyle" Target="style70.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1.xml"/><Relationship Id="rId1" Type="http://schemas.microsoft.com/office/2011/relationships/chartStyle" Target="style71.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2.xml"/><Relationship Id="rId1" Type="http://schemas.microsoft.com/office/2011/relationships/chartStyle" Target="style72.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3.xml"/><Relationship Id="rId1" Type="http://schemas.microsoft.com/office/2011/relationships/chartStyle" Target="style73.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4.xml"/><Relationship Id="rId1" Type="http://schemas.microsoft.com/office/2011/relationships/chartStyle" Target="style74.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5.xml"/><Relationship Id="rId1" Type="http://schemas.microsoft.com/office/2011/relationships/chartStyle" Target="style75.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6.xml"/><Relationship Id="rId1" Type="http://schemas.microsoft.com/office/2011/relationships/chartStyle" Target="style76.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7.xml"/><Relationship Id="rId1" Type="http://schemas.microsoft.com/office/2011/relationships/chartStyle" Target="style77.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8.xml"/><Relationship Id="rId1" Type="http://schemas.microsoft.com/office/2011/relationships/chartStyle" Target="style7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9.xml"/><Relationship Id="rId1" Type="http://schemas.microsoft.com/office/2011/relationships/chartStyle" Target="style79.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0.xml"/><Relationship Id="rId1" Type="http://schemas.microsoft.com/office/2011/relationships/chartStyle" Target="style80.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1.xml"/><Relationship Id="rId1" Type="http://schemas.microsoft.com/office/2011/relationships/chartStyle" Target="style81.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2.xml"/><Relationship Id="rId1" Type="http://schemas.microsoft.com/office/2011/relationships/chartStyle" Target="style82.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3.xml"/><Relationship Id="rId1" Type="http://schemas.microsoft.com/office/2011/relationships/chartStyle" Target="style83.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4.xml"/><Relationship Id="rId1" Type="http://schemas.microsoft.com/office/2011/relationships/chartStyle" Target="style8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6022413030132E-2"/>
          <c:y val="5.8893540211751298E-2"/>
          <c:w val="0.93891251152222854"/>
          <c:h val="0.94110645978824869"/>
        </c:manualLayout>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'[Warren 01-15-2020_QA_v05 (linked).xlsx]0. Overview'!$A$12,'[Warren 01-15-2020_QA_v05 (linked).xlsx]0. Overview'!$A$35,'[Warren 01-15-2020_QA_v05 (linked).xlsx]0. Overview'!$A$53,'[Warren 01-15-2020_QA_v05 (linked).xlsx]0. Overview'!$A$76,'[Warren 01-15-2020_QA_v05 (linked).xlsx]0. Overview'!$A$109,'[Warren 01-15-2020_QA_v05 (linked).xlsx]0. Overview'!$A$130,'[Warren 01-15-2020_QA_v05 (linked).xlsx]0. Overview'!$A$146,'[Warren 01-15-2020_QA_v05 (linked).xlsx]0. Overview'!$A$159,'[Warren 01-15-2020_QA_v05 (linked).xlsx]0. Overview'!$A$182,'[Warren 01-15-2020_QA_v05 (linked).xlsx]0. Overview'!$A$203,'[Warren 01-15-2020_QA_v05 (linked).xlsx]0. Overview'!$A$231</c:f>
              <c:strCache>
                <c:ptCount val="11"/>
                <c:pt idx="0">
                  <c:v>Warren</c:v>
                </c:pt>
                <c:pt idx="1">
                  <c:v>Warren</c:v>
                </c:pt>
                <c:pt idx="2">
                  <c:v>Warren</c:v>
                </c:pt>
                <c:pt idx="3">
                  <c:v>Warren</c:v>
                </c:pt>
                <c:pt idx="4">
                  <c:v>Warren</c:v>
                </c:pt>
                <c:pt idx="5">
                  <c:v>Warren</c:v>
                </c:pt>
                <c:pt idx="6">
                  <c:v>Warren</c:v>
                </c:pt>
                <c:pt idx="7">
                  <c:v>Warren</c:v>
                </c:pt>
                <c:pt idx="8">
                  <c:v>Warren</c:v>
                </c:pt>
                <c:pt idx="9">
                  <c:v>Warren</c:v>
                </c:pt>
                <c:pt idx="10">
                  <c:v>Warren</c:v>
                </c:pt>
              </c:strCache>
            </c:strRef>
          </c:cat>
          <c:val>
            <c:numRef>
              <c:f>'[Warren 01-15-2020_QA_v05 (linked).xlsx]0. Overview'!$C$12,'[Warren 01-15-2020_QA_v05 (linked).xlsx]0. Overview'!$C$35,'[Warren 01-15-2020_QA_v05 (linked).xlsx]0. Overview'!$C$53,'[Warren 01-15-2020_QA_v05 (linked).xlsx]0. Overview'!$C$76,'[Warren 01-15-2020_QA_v05 (linked).xlsx]0. Overview'!$C$109,'[Warren 01-15-2020_QA_v05 (linked).xlsx]0. Overview'!$C$130,'[Warren 01-15-2020_QA_v05 (linked).xlsx]0. Overview'!$C$146,'[Warren 01-15-2020_QA_v05 (linked).xlsx]0. Overview'!$C$159,'[Warren 01-15-2020_QA_v05 (linked).xlsx]0. Overview'!$C$182,'[Warren 01-15-2020_QA_v05 (linked).xlsx]0. Overview'!$C$203,'[Warren 01-15-2020_QA_v05 (linked).xlsx]0. Overview'!$C$231</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DF1F-44C6-9CD0-83FB5A3A57E5}"/>
            </c:ext>
          </c:extLst>
        </c:ser>
        <c:dLbls>
          <c:showLegendKey val="0"/>
          <c:showVal val="0"/>
          <c:showCatName val="0"/>
          <c:showSerName val="0"/>
          <c:showPercent val="0"/>
          <c:showBubbleSize val="0"/>
        </c:dLbls>
        <c:gapWidth val="150"/>
        <c:overlap val="100"/>
        <c:axId val="715013640"/>
        <c:axId val="715014032"/>
      </c:barChart>
      <c:barChart>
        <c:barDir val="bar"/>
        <c:grouping val="stacked"/>
        <c:varyColors val="0"/>
        <c:ser>
          <c:idx val="2"/>
          <c:order val="1"/>
          <c:spPr>
            <a:noFill/>
            <a:ln>
              <a:noFill/>
            </a:ln>
            <a:effectLst/>
          </c:spPr>
          <c:invertIfNegative val="0"/>
          <c:cat>
            <c:strRef>
              <c:f>'[Warren 01-15-2020_QA_v05 (linked).xlsx]0. Overview'!$A$12,'[Warren 01-15-2020_QA_v05 (linked).xlsx]0. Overview'!$A$35,'[Warren 01-15-2020_QA_v05 (linked).xlsx]0. Overview'!$A$53,'[Warren 01-15-2020_QA_v05 (linked).xlsx]0. Overview'!$A$76,'[Warren 01-15-2020_QA_v05 (linked).xlsx]0. Overview'!$A$109,'[Warren 01-15-2020_QA_v05 (linked).xlsx]0. Overview'!$A$130,'[Warren 01-15-2020_QA_v05 (linked).xlsx]0. Overview'!$A$146,'[Warren 01-15-2020_QA_v05 (linked).xlsx]0. Overview'!$A$159,'[Warren 01-15-2020_QA_v05 (linked).xlsx]0. Overview'!$A$182,'[Warren 01-15-2020_QA_v05 (linked).xlsx]0. Overview'!$A$203,'[Warren 01-15-2020_QA_v05 (linked).xlsx]0. Overview'!$A$231</c:f>
              <c:strCache>
                <c:ptCount val="11"/>
                <c:pt idx="0">
                  <c:v>Warren</c:v>
                </c:pt>
                <c:pt idx="1">
                  <c:v>Warren</c:v>
                </c:pt>
                <c:pt idx="2">
                  <c:v>Warren</c:v>
                </c:pt>
                <c:pt idx="3">
                  <c:v>Warren</c:v>
                </c:pt>
                <c:pt idx="4">
                  <c:v>Warren</c:v>
                </c:pt>
                <c:pt idx="5">
                  <c:v>Warren</c:v>
                </c:pt>
                <c:pt idx="6">
                  <c:v>Warren</c:v>
                </c:pt>
                <c:pt idx="7">
                  <c:v>Warren</c:v>
                </c:pt>
                <c:pt idx="8">
                  <c:v>Warren</c:v>
                </c:pt>
                <c:pt idx="9">
                  <c:v>Warren</c:v>
                </c:pt>
                <c:pt idx="10">
                  <c:v>Warren</c:v>
                </c:pt>
              </c:strCache>
            </c:strRef>
          </c:cat>
          <c:val>
            <c:numRef>
              <c:f>'[Warren 01-15-2020_QA_v05 (linked).xlsx]0. Overview'!$D$12,'[Warren 01-15-2020_QA_v05 (linked).xlsx]0. Overview'!$D$35,'[Warren 01-15-2020_QA_v05 (linked).xlsx]0. Overview'!$D$53,'[Warren 01-15-2020_QA_v05 (linked).xlsx]0. Overview'!$D$76,'[Warren 01-15-2020_QA_v05 (linked).xlsx]0. Overview'!$D$109,'[Warren 01-15-2020_QA_v05 (linked).xlsx]0. Overview'!$D$130,'[Warren 01-15-2020_QA_v05 (linked).xlsx]0. Overview'!$D$146,'[Warren 01-15-2020_QA_v05 (linked).xlsx]0. Overview'!$D$159,'[Warren 01-15-2020_QA_v05 (linked).xlsx]0. Overview'!$D$182,'[Warren 01-15-2020_QA_v05 (linked).xlsx]0. Overview'!$D$203,'[Warren 01-15-2020_QA_v05 (linked).xlsx]0. Overview'!$D$231</c:f>
              <c:numCache>
                <c:formatCode>General</c:formatCode>
                <c:ptCount val="11"/>
                <c:pt idx="0">
                  <c:v>11.875</c:v>
                </c:pt>
                <c:pt idx="1">
                  <c:v>10.875</c:v>
                </c:pt>
                <c:pt idx="2">
                  <c:v>14.875</c:v>
                </c:pt>
                <c:pt idx="3">
                  <c:v>13.875</c:v>
                </c:pt>
                <c:pt idx="4">
                  <c:v>2.875</c:v>
                </c:pt>
                <c:pt idx="5">
                  <c:v>3.875</c:v>
                </c:pt>
                <c:pt idx="6">
                  <c:v>9.875</c:v>
                </c:pt>
                <c:pt idx="7">
                  <c:v>18.875</c:v>
                </c:pt>
                <c:pt idx="8">
                  <c:v>17.875</c:v>
                </c:pt>
                <c:pt idx="9">
                  <c:v>16.875</c:v>
                </c:pt>
                <c:pt idx="10">
                  <c:v>10.875</c:v>
                </c:pt>
              </c:numCache>
            </c:numRef>
          </c:val>
          <c:extLst>
            <c:ext xmlns:c16="http://schemas.microsoft.com/office/drawing/2014/chart" uri="{C3380CC4-5D6E-409C-BE32-E72D297353CC}">
              <c16:uniqueId val="{00000001-DF1F-44C6-9CD0-83FB5A3A57E5}"/>
            </c:ext>
          </c:extLst>
        </c:ser>
        <c:ser>
          <c:idx val="3"/>
          <c:order val="2"/>
          <c:spPr>
            <a:solidFill>
              <a:schemeClr val="bg2">
                <a:lumMod val="75000"/>
              </a:schemeClr>
            </a:solidFill>
            <a:ln>
              <a:solidFill>
                <a:schemeClr val="tx1"/>
              </a:solidFill>
            </a:ln>
            <a:effectLst/>
          </c:spPr>
          <c:invertIfNegative val="0"/>
          <c:cat>
            <c:strRef>
              <c:f>'[Warren 01-15-2020_QA_v05 (linked).xlsx]0. Overview'!$A$12,'[Warren 01-15-2020_QA_v05 (linked).xlsx]0. Overview'!$A$35,'[Warren 01-15-2020_QA_v05 (linked).xlsx]0. Overview'!$A$53,'[Warren 01-15-2020_QA_v05 (linked).xlsx]0. Overview'!$A$76,'[Warren 01-15-2020_QA_v05 (linked).xlsx]0. Overview'!$A$109,'[Warren 01-15-2020_QA_v05 (linked).xlsx]0. Overview'!$A$130,'[Warren 01-15-2020_QA_v05 (linked).xlsx]0. Overview'!$A$146,'[Warren 01-15-2020_QA_v05 (linked).xlsx]0. Overview'!$A$159,'[Warren 01-15-2020_QA_v05 (linked).xlsx]0. Overview'!$A$182,'[Warren 01-15-2020_QA_v05 (linked).xlsx]0. Overview'!$A$203,'[Warren 01-15-2020_QA_v05 (linked).xlsx]0. Overview'!$A$231</c:f>
              <c:strCache>
                <c:ptCount val="11"/>
                <c:pt idx="0">
                  <c:v>Warren</c:v>
                </c:pt>
                <c:pt idx="1">
                  <c:v>Warren</c:v>
                </c:pt>
                <c:pt idx="2">
                  <c:v>Warren</c:v>
                </c:pt>
                <c:pt idx="3">
                  <c:v>Warren</c:v>
                </c:pt>
                <c:pt idx="4">
                  <c:v>Warren</c:v>
                </c:pt>
                <c:pt idx="5">
                  <c:v>Warren</c:v>
                </c:pt>
                <c:pt idx="6">
                  <c:v>Warren</c:v>
                </c:pt>
                <c:pt idx="7">
                  <c:v>Warren</c:v>
                </c:pt>
                <c:pt idx="8">
                  <c:v>Warren</c:v>
                </c:pt>
                <c:pt idx="9">
                  <c:v>Warren</c:v>
                </c:pt>
                <c:pt idx="10">
                  <c:v>Warren</c:v>
                </c:pt>
              </c:strCache>
            </c:strRef>
          </c:cat>
          <c:val>
            <c:numRef>
              <c:f>'[Warren 01-15-2020_QA_v05 (linked).xlsx]0. Overview'!$E$12,'[Warren 01-15-2020_QA_v05 (linked).xlsx]0. Overview'!$E$35,'[Warren 01-15-2020_QA_v05 (linked).xlsx]0. Overview'!$E$53,'[Warren 01-15-2020_QA_v05 (linked).xlsx]0. Overview'!$E$76,'[Warren 01-15-2020_QA_v05 (linked).xlsx]0. Overview'!$E$109,'[Warren 01-15-2020_QA_v05 (linked).xlsx]0. Overview'!$E$130,'[Warren 01-15-2020_QA_v05 (linked).xlsx]0. Overview'!$E$146,'[Warren 01-15-2020_QA_v05 (linked).xlsx]0. Overview'!$E$159,'[Warren 01-15-2020_QA_v05 (linked).xlsx]0. Overview'!$E$182,'[Warren 01-15-2020_QA_v05 (linked).xlsx]0. Overview'!$E$203,'[Warren 01-15-2020_QA_v05 (linked).xlsx]0. Overview'!$E$231</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DF1F-44C6-9CD0-83FB5A3A57E5}"/>
            </c:ext>
          </c:extLst>
        </c:ser>
        <c:dLbls>
          <c:showLegendKey val="0"/>
          <c:showVal val="0"/>
          <c:showCatName val="0"/>
          <c:showSerName val="0"/>
          <c:showPercent val="0"/>
          <c:showBubbleSize val="0"/>
        </c:dLbls>
        <c:gapWidth val="50"/>
        <c:overlap val="100"/>
        <c:axId val="715014816"/>
        <c:axId val="715014424"/>
      </c:barChart>
      <c:catAx>
        <c:axId val="715013640"/>
        <c:scaling>
          <c:orientation val="maxMin"/>
        </c:scaling>
        <c:delete val="1"/>
        <c:axPos val="l"/>
        <c:numFmt formatCode="General" sourceLinked="1"/>
        <c:majorTickMark val="none"/>
        <c:minorTickMark val="none"/>
        <c:tickLblPos val="nextTo"/>
        <c:crossAx val="715014032"/>
        <c:crosses val="autoZero"/>
        <c:auto val="1"/>
        <c:lblAlgn val="ctr"/>
        <c:lblOffset val="100"/>
        <c:noMultiLvlLbl val="0"/>
      </c:catAx>
      <c:valAx>
        <c:axId val="715014032"/>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5013640"/>
        <c:crosses val="autoZero"/>
        <c:crossBetween val="between"/>
      </c:valAx>
      <c:valAx>
        <c:axId val="715014424"/>
        <c:scaling>
          <c:orientation val="minMax"/>
          <c:max val="22"/>
          <c:min val="0"/>
        </c:scaling>
        <c:delete val="1"/>
        <c:axPos val="b"/>
        <c:numFmt formatCode="General" sourceLinked="1"/>
        <c:majorTickMark val="out"/>
        <c:minorTickMark val="none"/>
        <c:tickLblPos val="nextTo"/>
        <c:crossAx val="715014816"/>
        <c:crosses val="max"/>
        <c:crossBetween val="between"/>
      </c:valAx>
      <c:catAx>
        <c:axId val="715014816"/>
        <c:scaling>
          <c:orientation val="maxMin"/>
        </c:scaling>
        <c:delete val="1"/>
        <c:axPos val="r"/>
        <c:numFmt formatCode="General" sourceLinked="1"/>
        <c:majorTickMark val="out"/>
        <c:minorTickMark val="none"/>
        <c:tickLblPos val="nextTo"/>
        <c:crossAx val="715014424"/>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5">
                  <c:v>0.88500000000000001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3925520"/>
        <c:axId val="343925912"/>
      </c:barChart>
      <c:catAx>
        <c:axId val="34392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925912"/>
        <c:crosses val="autoZero"/>
        <c:auto val="1"/>
        <c:lblAlgn val="ctr"/>
        <c:lblOffset val="100"/>
        <c:noMultiLvlLbl val="0"/>
      </c:catAx>
      <c:valAx>
        <c:axId val="343925912"/>
        <c:scaling>
          <c:orientation val="minMax"/>
        </c:scaling>
        <c:delete val="1"/>
        <c:axPos val="b"/>
        <c:numFmt formatCode="0%" sourceLinked="1"/>
        <c:majorTickMark val="none"/>
        <c:minorTickMark val="none"/>
        <c:tickLblPos val="nextTo"/>
        <c:crossAx val="343925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Harmony</c:v>
                </c:pt>
                <c:pt idx="1">
                  <c:v>Hope</c:v>
                </c:pt>
                <c:pt idx="2">
                  <c:v>Hackettstown</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Warren county avg 88.5%</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Harmony</c:v>
                </c:pt>
                <c:pt idx="1">
                  <c:v>Hope</c:v>
                </c:pt>
                <c:pt idx="2">
                  <c:v>Hackettstown</c:v>
                </c:pt>
              </c:strCache>
            </c:strRef>
          </c:cat>
          <c:val>
            <c:numRef>
              <c:f>Sheet1!$D$2:$D$4</c:f>
              <c:numCache>
                <c:formatCode>0%</c:formatCode>
                <c:ptCount val="3"/>
                <c:pt idx="0">
                  <c:v>0.88500000000000001</c:v>
                </c:pt>
                <c:pt idx="1">
                  <c:v>0.88500000000000001</c:v>
                </c:pt>
                <c:pt idx="2">
                  <c:v>0.88500000000000001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715008152"/>
        <c:axId val="715008544"/>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Harmony</c:v>
                </c:pt>
                <c:pt idx="1">
                  <c:v>Hope</c:v>
                </c:pt>
                <c:pt idx="2">
                  <c:v>Hackettstown</c:v>
                </c:pt>
              </c:strCache>
            </c:strRef>
          </c:cat>
          <c:val>
            <c:numRef>
              <c:f>Sheet1!$B$2:$B$4</c:f>
              <c:numCache>
                <c:formatCode>0%</c:formatCode>
                <c:ptCount val="3"/>
                <c:pt idx="0">
                  <c:v>0.96099999999999997</c:v>
                </c:pt>
                <c:pt idx="1">
                  <c:v>0.91700000000000004</c:v>
                </c:pt>
                <c:pt idx="2">
                  <c:v>0.74199999999999999</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715009328"/>
        <c:axId val="715008936"/>
      </c:barChart>
      <c:catAx>
        <c:axId val="715008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08544"/>
        <c:crosses val="autoZero"/>
        <c:auto val="1"/>
        <c:lblAlgn val="ctr"/>
        <c:lblOffset val="100"/>
        <c:noMultiLvlLbl val="0"/>
      </c:catAx>
      <c:valAx>
        <c:axId val="715008544"/>
        <c:scaling>
          <c:orientation val="minMax"/>
        </c:scaling>
        <c:delete val="1"/>
        <c:axPos val="b"/>
        <c:numFmt formatCode="0%" sourceLinked="1"/>
        <c:majorTickMark val="none"/>
        <c:minorTickMark val="none"/>
        <c:tickLblPos val="nextTo"/>
        <c:crossAx val="715008152"/>
        <c:crosses val="autoZero"/>
        <c:crossBetween val="between"/>
      </c:valAx>
      <c:valAx>
        <c:axId val="715008936"/>
        <c:scaling>
          <c:orientation val="minMax"/>
        </c:scaling>
        <c:delete val="1"/>
        <c:axPos val="t"/>
        <c:numFmt formatCode="0%" sourceLinked="1"/>
        <c:majorTickMark val="out"/>
        <c:minorTickMark val="none"/>
        <c:tickLblPos val="nextTo"/>
        <c:crossAx val="715009328"/>
        <c:crosses val="max"/>
        <c:crossBetween val="between"/>
      </c:valAx>
      <c:catAx>
        <c:axId val="715009328"/>
        <c:scaling>
          <c:orientation val="minMax"/>
        </c:scaling>
        <c:delete val="1"/>
        <c:axPos val="l"/>
        <c:numFmt formatCode="General" sourceLinked="1"/>
        <c:majorTickMark val="out"/>
        <c:minorTickMark val="none"/>
        <c:tickLblPos val="nextTo"/>
        <c:crossAx val="715008936"/>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3408430446194222"/>
          <c:y val="0.8231314085179989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2">
                  <c:v>21574</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715010504"/>
        <c:axId val="715010896"/>
      </c:barChart>
      <c:catAx>
        <c:axId val="715010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5010896"/>
        <c:crosses val="autoZero"/>
        <c:auto val="1"/>
        <c:lblAlgn val="ctr"/>
        <c:lblOffset val="100"/>
        <c:noMultiLvlLbl val="0"/>
      </c:catAx>
      <c:valAx>
        <c:axId val="71501089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50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715012072"/>
        <c:axId val="715011680"/>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20">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2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715012856"/>
        <c:axId val="715012464"/>
      </c:barChart>
      <c:valAx>
        <c:axId val="715011680"/>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15012072"/>
        <c:crosses val="max"/>
        <c:crossBetween val="between"/>
      </c:valAx>
      <c:catAx>
        <c:axId val="71501207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715011680"/>
        <c:crosses val="autoZero"/>
        <c:auto val="1"/>
        <c:lblAlgn val="ctr"/>
        <c:lblOffset val="100"/>
        <c:noMultiLvlLbl val="0"/>
      </c:catAx>
      <c:valAx>
        <c:axId val="715012464"/>
        <c:scaling>
          <c:orientation val="minMax"/>
          <c:max val="1"/>
        </c:scaling>
        <c:delete val="1"/>
        <c:axPos val="b"/>
        <c:numFmt formatCode="General" sourceLinked="1"/>
        <c:majorTickMark val="out"/>
        <c:minorTickMark val="none"/>
        <c:tickLblPos val="nextTo"/>
        <c:crossAx val="715012856"/>
        <c:crosses val="autoZero"/>
        <c:crossBetween val="between"/>
      </c:valAx>
      <c:catAx>
        <c:axId val="715012856"/>
        <c:scaling>
          <c:orientation val="minMax"/>
        </c:scaling>
        <c:delete val="1"/>
        <c:axPos val="r"/>
        <c:numFmt formatCode="General" sourceLinked="1"/>
        <c:majorTickMark val="out"/>
        <c:minorTickMark val="none"/>
        <c:tickLblPos val="nextTo"/>
        <c:crossAx val="715012464"/>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Sheet1!$B$2</c:f>
              <c:numCache>
                <c:formatCode>0%</c:formatCode>
                <c:ptCount val="1"/>
                <c:pt idx="0">
                  <c:v>0.318</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Sheet1!$C$2</c:f>
              <c:numCache>
                <c:formatCode>0%</c:formatCode>
                <c:ptCount val="1"/>
                <c:pt idx="0">
                  <c:v>0.33400000000000002</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New Jersey</c:v>
                </c:pt>
              </c:strCache>
            </c:strRef>
          </c:cat>
          <c:val>
            <c:numRef>
              <c:f>Sheet1!$D$2</c:f>
              <c:numCache>
                <c:formatCode>0%</c:formatCode>
                <c:ptCount val="1"/>
                <c:pt idx="0">
                  <c:v>0.34799999999999998</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715017560"/>
        <c:axId val="715017952"/>
      </c:barChart>
      <c:catAx>
        <c:axId val="715017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17952"/>
        <c:crosses val="autoZero"/>
        <c:auto val="1"/>
        <c:lblAlgn val="ctr"/>
        <c:lblOffset val="100"/>
        <c:noMultiLvlLbl val="0"/>
      </c:catAx>
      <c:valAx>
        <c:axId val="71501795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5017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715018736"/>
        <c:axId val="715019128"/>
      </c:barChart>
      <c:barChart>
        <c:barDir val="bar"/>
        <c:grouping val="clustered"/>
        <c:varyColors val="0"/>
        <c:ser>
          <c:idx val="0"/>
          <c:order val="0"/>
          <c:tx>
            <c:strRef>
              <c:f>Sheet1!$B$1</c:f>
              <c:strCache>
                <c:ptCount val="1"/>
                <c:pt idx="0">
                  <c:v>County copy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4">
                  <c:v>779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County copy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4">
                  <c:v>779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715019912"/>
        <c:axId val="715019520"/>
      </c:barChart>
      <c:catAx>
        <c:axId val="715018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19128"/>
        <c:crosses val="autoZero"/>
        <c:auto val="1"/>
        <c:lblAlgn val="ctr"/>
        <c:lblOffset val="100"/>
        <c:noMultiLvlLbl val="0"/>
      </c:catAx>
      <c:valAx>
        <c:axId val="715019128"/>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18736"/>
        <c:crosses val="autoZero"/>
        <c:crossBetween val="between"/>
      </c:valAx>
      <c:valAx>
        <c:axId val="715019520"/>
        <c:scaling>
          <c:orientation val="minMax"/>
          <c:max val="7000"/>
        </c:scaling>
        <c:delete val="1"/>
        <c:axPos val="t"/>
        <c:numFmt formatCode="General" sourceLinked="1"/>
        <c:majorTickMark val="out"/>
        <c:minorTickMark val="none"/>
        <c:tickLblPos val="nextTo"/>
        <c:crossAx val="715019912"/>
        <c:crosses val="max"/>
        <c:crossBetween val="between"/>
      </c:valAx>
      <c:catAx>
        <c:axId val="715019912"/>
        <c:scaling>
          <c:orientation val="minMax"/>
        </c:scaling>
        <c:delete val="1"/>
        <c:axPos val="l"/>
        <c:numFmt formatCode="General" sourceLinked="1"/>
        <c:majorTickMark val="out"/>
        <c:minorTickMark val="none"/>
        <c:tickLblPos val="nextTo"/>
        <c:crossAx val="715019520"/>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41</c:v>
                </c:pt>
                <c:pt idx="1">
                  <c:v>32</c:v>
                </c:pt>
                <c:pt idx="2">
                  <c:v>39</c:v>
                </c:pt>
                <c:pt idx="3">
                  <c:v>38</c:v>
                </c:pt>
                <c:pt idx="4">
                  <c:v>34</c:v>
                </c:pt>
                <c:pt idx="5">
                  <c:v>24</c:v>
                </c:pt>
                <c:pt idx="6">
                  <c:v>26</c:v>
                </c:pt>
                <c:pt idx="7">
                  <c:v>21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102</c:v>
                </c:pt>
                <c:pt idx="1">
                  <c:v>83</c:v>
                </c:pt>
                <c:pt idx="2">
                  <c:v>98</c:v>
                </c:pt>
                <c:pt idx="3">
                  <c:v>90</c:v>
                </c:pt>
                <c:pt idx="4">
                  <c:v>62</c:v>
                </c:pt>
                <c:pt idx="5">
                  <c:v>65</c:v>
                </c:pt>
                <c:pt idx="6">
                  <c:v>61</c:v>
                </c:pt>
                <c:pt idx="7">
                  <c:v>58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715020696"/>
        <c:axId val="715021088"/>
      </c:barChart>
      <c:catAx>
        <c:axId val="715020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21088"/>
        <c:crosses val="autoZero"/>
        <c:auto val="1"/>
        <c:lblAlgn val="ctr"/>
        <c:lblOffset val="100"/>
        <c:noMultiLvlLbl val="0"/>
      </c:catAx>
      <c:valAx>
        <c:axId val="715021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20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9" formatCode="0%">
                  <c:v>0.10299999999999999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715021872"/>
        <c:axId val="715022264"/>
      </c:barChart>
      <c:catAx>
        <c:axId val="715021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5022264"/>
        <c:crosses val="autoZero"/>
        <c:auto val="1"/>
        <c:lblAlgn val="ctr"/>
        <c:lblOffset val="100"/>
        <c:noMultiLvlLbl val="0"/>
      </c:catAx>
      <c:valAx>
        <c:axId val="715022264"/>
        <c:scaling>
          <c:orientation val="minMax"/>
          <c:max val="0.25"/>
          <c:min val="0"/>
        </c:scaling>
        <c:delete val="1"/>
        <c:axPos val="b"/>
        <c:numFmt formatCode="0%" sourceLinked="1"/>
        <c:majorTickMark val="out"/>
        <c:minorTickMark val="none"/>
        <c:tickLblPos val="nextTo"/>
        <c:crossAx val="71502187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9.9000000000000005E-2</c:v>
                </c:pt>
                <c:pt idx="1">
                  <c:v>0.10199999999999999</c:v>
                </c:pt>
                <c:pt idx="2">
                  <c:v>0.105</c:v>
                </c:pt>
                <c:pt idx="3">
                  <c:v>0.10299999999999999</c:v>
                </c:pt>
                <c:pt idx="4">
                  <c:v>0.10299999999999999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715023048"/>
        <c:axId val="715023440"/>
      </c:lineChart>
      <c:catAx>
        <c:axId val="71502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5023440"/>
        <c:crosses val="autoZero"/>
        <c:auto val="1"/>
        <c:lblAlgn val="ctr"/>
        <c:lblOffset val="100"/>
        <c:noMultiLvlLbl val="0"/>
      </c:catAx>
      <c:valAx>
        <c:axId val="715023440"/>
        <c:scaling>
          <c:orientation val="minMax"/>
          <c:max val="1"/>
          <c:min val="0"/>
        </c:scaling>
        <c:delete val="1"/>
        <c:axPos val="l"/>
        <c:numFmt formatCode="0%" sourceLinked="1"/>
        <c:majorTickMark val="out"/>
        <c:minorTickMark val="none"/>
        <c:tickLblPos val="nextTo"/>
        <c:crossAx val="715023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Washington Boro</c:v>
                </c:pt>
                <c:pt idx="2">
                  <c:v>Harmony</c:v>
                </c:pt>
                <c:pt idx="3">
                  <c:v>Lopatcong</c:v>
                </c:pt>
                <c:pt idx="4">
                  <c:v>Hackettestown</c:v>
                </c:pt>
                <c:pt idx="5">
                  <c:v>Knowlton</c:v>
                </c:pt>
                <c:pt idx="6">
                  <c:v>Pohatcong</c:v>
                </c:pt>
                <c:pt idx="7">
                  <c:v>Hardwick</c:v>
                </c:pt>
                <c:pt idx="8">
                  <c:v>Alpha</c:v>
                </c:pt>
                <c:pt idx="9">
                  <c:v>Blairstown </c:v>
                </c:pt>
              </c:strCache>
            </c:strRef>
          </c:cat>
          <c:val>
            <c:numRef>
              <c:f>Sheet1!$B$2:$B$11</c:f>
              <c:numCache>
                <c:formatCode>0%</c:formatCode>
                <c:ptCount val="10"/>
                <c:pt idx="0">
                  <c:v>0.27200000000000002</c:v>
                </c:pt>
                <c:pt idx="1">
                  <c:v>0.255</c:v>
                </c:pt>
                <c:pt idx="2">
                  <c:v>0.11899999999999999</c:v>
                </c:pt>
                <c:pt idx="3">
                  <c:v>0.11899999999999999</c:v>
                </c:pt>
                <c:pt idx="4">
                  <c:v>0.11600000000000001</c:v>
                </c:pt>
                <c:pt idx="5">
                  <c:v>0.08</c:v>
                </c:pt>
                <c:pt idx="6">
                  <c:v>7.9000000000000001E-2</c:v>
                </c:pt>
                <c:pt idx="7">
                  <c:v>7.1999999999999995E-2</c:v>
                </c:pt>
                <c:pt idx="8">
                  <c:v>6.7000000000000004E-2</c:v>
                </c:pt>
                <c:pt idx="9">
                  <c:v>5.1999999999999998E-2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Phillipsburg</c:v>
                </c:pt>
                <c:pt idx="1">
                  <c:v>Washington Boro</c:v>
                </c:pt>
                <c:pt idx="2">
                  <c:v>Harmony</c:v>
                </c:pt>
                <c:pt idx="3">
                  <c:v>Lopatcong</c:v>
                </c:pt>
                <c:pt idx="4">
                  <c:v>Hackettestown</c:v>
                </c:pt>
                <c:pt idx="5">
                  <c:v>Knowlton</c:v>
                </c:pt>
                <c:pt idx="6">
                  <c:v>Pohatcong</c:v>
                </c:pt>
                <c:pt idx="7">
                  <c:v>Hardwick</c:v>
                </c:pt>
                <c:pt idx="8">
                  <c:v>Alpha</c:v>
                </c:pt>
                <c:pt idx="9">
                  <c:v>Blairstown </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Phillipsburg</c:v>
                </c:pt>
                <c:pt idx="1">
                  <c:v>Washington Boro</c:v>
                </c:pt>
                <c:pt idx="2">
                  <c:v>Harmony</c:v>
                </c:pt>
                <c:pt idx="3">
                  <c:v>Lopatcong</c:v>
                </c:pt>
                <c:pt idx="4">
                  <c:v>Hackettestown</c:v>
                </c:pt>
                <c:pt idx="5">
                  <c:v>Knowlton</c:v>
                </c:pt>
                <c:pt idx="6">
                  <c:v>Pohatcong</c:v>
                </c:pt>
                <c:pt idx="7">
                  <c:v>Hardwick</c:v>
                </c:pt>
                <c:pt idx="8">
                  <c:v>Alpha</c:v>
                </c:pt>
                <c:pt idx="9">
                  <c:v>Blairstown </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Warren county avg 10.3%</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c:v>
                </c:pt>
                <c:pt idx="1">
                  <c:v>Washington Boro</c:v>
                </c:pt>
                <c:pt idx="2">
                  <c:v>Harmony</c:v>
                </c:pt>
                <c:pt idx="3">
                  <c:v>Lopatcong</c:v>
                </c:pt>
                <c:pt idx="4">
                  <c:v>Hackettestown</c:v>
                </c:pt>
                <c:pt idx="5">
                  <c:v>Knowlton</c:v>
                </c:pt>
                <c:pt idx="6">
                  <c:v>Pohatcong</c:v>
                </c:pt>
                <c:pt idx="7">
                  <c:v>Hardwick</c:v>
                </c:pt>
                <c:pt idx="8">
                  <c:v>Alpha</c:v>
                </c:pt>
                <c:pt idx="9">
                  <c:v>Blairstown </c:v>
                </c:pt>
              </c:strCache>
            </c:strRef>
          </c:cat>
          <c:val>
            <c:numRef>
              <c:f>Sheet1!$E$2:$E$11</c:f>
              <c:numCache>
                <c:formatCode>0%</c:formatCode>
                <c:ptCount val="10"/>
                <c:pt idx="0">
                  <c:v>0.10299999999999999</c:v>
                </c:pt>
                <c:pt idx="1">
                  <c:v>0.10299999999999999</c:v>
                </c:pt>
                <c:pt idx="2">
                  <c:v>0.10299999999999999</c:v>
                </c:pt>
                <c:pt idx="3">
                  <c:v>0.10299999999999999</c:v>
                </c:pt>
                <c:pt idx="4">
                  <c:v>0.10299999999999999</c:v>
                </c:pt>
                <c:pt idx="5">
                  <c:v>0.10299999999999999</c:v>
                </c:pt>
                <c:pt idx="6">
                  <c:v>0.10299999999999999</c:v>
                </c:pt>
                <c:pt idx="7">
                  <c:v>0.10299999999999999</c:v>
                </c:pt>
                <c:pt idx="8">
                  <c:v>0.10299999999999999</c:v>
                </c:pt>
                <c:pt idx="9">
                  <c:v>0.10299999999999999</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86442744"/>
        <c:axId val="386443136"/>
      </c:barChart>
      <c:catAx>
        <c:axId val="38644274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43136"/>
        <c:crosses val="autoZero"/>
        <c:auto val="1"/>
        <c:lblAlgn val="ctr"/>
        <c:lblOffset val="100"/>
        <c:noMultiLvlLbl val="0"/>
      </c:catAx>
      <c:valAx>
        <c:axId val="386443136"/>
        <c:scaling>
          <c:orientation val="minMax"/>
          <c:max val="0.8"/>
        </c:scaling>
        <c:delete val="1"/>
        <c:axPos val="b"/>
        <c:numFmt formatCode="0%" sourceLinked="1"/>
        <c:majorTickMark val="out"/>
        <c:minorTickMark val="none"/>
        <c:tickLblPos val="nextTo"/>
        <c:crossAx val="386442744"/>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9.4772009635468432E-2"/>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'[Warren 01-15-2020_QA_v05 (linked).xlsx]0. Overview'!$A$251,'[Warren 01-15-2020_QA_v05 (linked).xlsx]0. Overview'!$A$271,'[Warren 01-15-2020_QA_v05 (linked).xlsx]0. Overview'!$A$295,'[Warren 01-15-2020_QA_v05 (linked).xlsx]0. Overview'!$A$315,'[Warren 01-15-2020_QA_v05 (linked).xlsx]0. Overview'!$A$355,'[Warren 01-15-2020_QA_v05 (linked).xlsx]0. Overview'!$A$374,'[Warren 01-15-2020_QA_v05 (linked).xlsx]0. Overview'!$A$384,'[Warren 01-15-2020_QA_v05 (linked).xlsx]0. Overview'!$A$406,'[Warren 01-15-2020_QA_v05 (linked).xlsx]0. Overview'!$A$427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'[Warren 01-15-2020_QA_v05 (linked).xlsx]0. Overview'!$C$251,'[Warren 01-15-2020_QA_v05 (linked).xlsx]0. Overview'!$C$271,'[Warren 01-15-2020_QA_v05 (linked).xlsx]0. Overview'!$C$295,'[Warren 01-15-2020_QA_v05 (linked).xlsx]0. Overview'!$C$315,'[Warren 01-15-2020_QA_v05 (linked).xlsx]0. Overview'!$C$355,'[Warren 01-15-2020_QA_v05 (linked).xlsx]0. Overview'!$C$374,'[Warren 01-15-2020_QA_v05 (linked).xlsx]0. Overview'!$C$384,'[Warren 01-15-2020_QA_v05 (linked).xlsx]0. Overview'!$C$406,'[Warren 01-15-2020_QA_v05 (linked).xlsx]0. Overview'!$C$427</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CB1-477E-A7EC-68D676C12961}"/>
            </c:ext>
          </c:extLst>
        </c:ser>
        <c:dLbls>
          <c:showLegendKey val="0"/>
          <c:showVal val="0"/>
          <c:showCatName val="0"/>
          <c:showSerName val="0"/>
          <c:showPercent val="0"/>
          <c:showBubbleSize val="0"/>
        </c:dLbls>
        <c:gapWidth val="150"/>
        <c:overlap val="100"/>
        <c:axId val="715015600"/>
        <c:axId val="715015992"/>
      </c:barChart>
      <c:barChart>
        <c:barDir val="bar"/>
        <c:grouping val="stacked"/>
        <c:varyColors val="0"/>
        <c:ser>
          <c:idx val="2"/>
          <c:order val="1"/>
          <c:spPr>
            <a:noFill/>
            <a:ln>
              <a:noFill/>
            </a:ln>
            <a:effectLst/>
          </c:spPr>
          <c:invertIfNegative val="0"/>
          <c:cat>
            <c:strRef>
              <c:f>'[Warren 01-15-2020_QA_v05 (linked).xlsx]0. Overview'!$A$251,'[Warren 01-15-2020_QA_v05 (linked).xlsx]0. Overview'!$A$271,'[Warren 01-15-2020_QA_v05 (linked).xlsx]0. Overview'!$A$295,'[Warren 01-15-2020_QA_v05 (linked).xlsx]0. Overview'!$A$315,'[Warren 01-15-2020_QA_v05 (linked).xlsx]0. Overview'!$A$355,'[Warren 01-15-2020_QA_v05 (linked).xlsx]0. Overview'!$A$374,'[Warren 01-15-2020_QA_v05 (linked).xlsx]0. Overview'!$A$384,'[Warren 01-15-2020_QA_v05 (linked).xlsx]0. Overview'!$A$406,'[Warren 01-15-2020_QA_v05 (linked).xlsx]0. Overview'!$A$427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'[Warren 01-15-2020_QA_v05 (linked).xlsx]0. Overview'!$D$251,'[Warren 01-15-2020_QA_v05 (linked).xlsx]0. Overview'!$D$271,'[Warren 01-15-2020_QA_v05 (linked).xlsx]0. Overview'!$D$295,'[Warren 01-15-2020_QA_v05 (linked).xlsx]0. Overview'!$D$315,'[Warren 01-15-2020_QA_v05 (linked).xlsx]0. Overview'!$D$355,'[Warren 01-15-2020_QA_v05 (linked).xlsx]0. Overview'!$D$374,'[Warren 01-15-2020_QA_v05 (linked).xlsx]0. Overview'!$D$384,'[Warren 01-15-2020_QA_v05 (linked).xlsx]0. Overview'!$D$406,'[Warren 01-15-2020_QA_v05 (linked).xlsx]0. Overview'!$D$427</c:f>
              <c:numCache>
                <c:formatCode>General</c:formatCode>
                <c:ptCount val="9"/>
                <c:pt idx="0">
                  <c:v>16.875</c:v>
                </c:pt>
                <c:pt idx="1">
                  <c:v>18.875</c:v>
                </c:pt>
                <c:pt idx="2">
                  <c:v>16.875</c:v>
                </c:pt>
                <c:pt idx="3">
                  <c:v>18.875</c:v>
                </c:pt>
                <c:pt idx="4">
                  <c:v>1.875</c:v>
                </c:pt>
                <c:pt idx="5">
                  <c:v>4.875</c:v>
                </c:pt>
                <c:pt idx="6">
                  <c:v>16.875</c:v>
                </c:pt>
                <c:pt idx="7">
                  <c:v>18.875</c:v>
                </c:pt>
                <c:pt idx="8">
                  <c:v>19.875</c:v>
                </c:pt>
              </c:numCache>
            </c:numRef>
          </c:val>
          <c:extLst>
            <c:ext xmlns:c16="http://schemas.microsoft.com/office/drawing/2014/chart" uri="{C3380CC4-5D6E-409C-BE32-E72D297353CC}">
              <c16:uniqueId val="{00000001-FCB1-477E-A7EC-68D676C12961}"/>
            </c:ext>
          </c:extLst>
        </c:ser>
        <c:ser>
          <c:idx val="3"/>
          <c:order val="2"/>
          <c:spPr>
            <a:solidFill>
              <a:schemeClr val="bg2">
                <a:lumMod val="75000"/>
              </a:schemeClr>
            </a:solidFill>
            <a:ln>
              <a:solidFill>
                <a:schemeClr val="tx1"/>
              </a:solidFill>
            </a:ln>
            <a:effectLst/>
          </c:spPr>
          <c:invertIfNegative val="0"/>
          <c:cat>
            <c:strRef>
              <c:f>'[Warren 01-15-2020_QA_v05 (linked).xlsx]0. Overview'!$A$251,'[Warren 01-15-2020_QA_v05 (linked).xlsx]0. Overview'!$A$271,'[Warren 01-15-2020_QA_v05 (linked).xlsx]0. Overview'!$A$295,'[Warren 01-15-2020_QA_v05 (linked).xlsx]0. Overview'!$A$315,'[Warren 01-15-2020_QA_v05 (linked).xlsx]0. Overview'!$A$355,'[Warren 01-15-2020_QA_v05 (linked).xlsx]0. Overview'!$A$374,'[Warren 01-15-2020_QA_v05 (linked).xlsx]0. Overview'!$A$384,'[Warren 01-15-2020_QA_v05 (linked).xlsx]0. Overview'!$A$406,'[Warren 01-15-2020_QA_v05 (linked).xlsx]0. Overview'!$A$427</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'[Warren 01-15-2020_QA_v05 (linked).xlsx]0. Overview'!$E$251,'[Warren 01-15-2020_QA_v05 (linked).xlsx]0. Overview'!$E$271,'[Warren 01-15-2020_QA_v05 (linked).xlsx]0. Overview'!$E$295,'[Warren 01-15-2020_QA_v05 (linked).xlsx]0. Overview'!$E$315,'[Warren 01-15-2020_QA_v05 (linked).xlsx]0. Overview'!$E$355,'[Warren 01-15-2020_QA_v05 (linked).xlsx]0. Overview'!$E$374,'[Warren 01-15-2020_QA_v05 (linked).xlsx]0. Overview'!$E$384,'[Warren 01-15-2020_QA_v05 (linked).xlsx]0. Overview'!$E$406,'[Warren 01-15-2020_QA_v05 (linked).xlsx]0. Overview'!$E$427</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CB1-477E-A7EC-68D676C12961}"/>
            </c:ext>
          </c:extLst>
        </c:ser>
        <c:dLbls>
          <c:showLegendKey val="0"/>
          <c:showVal val="0"/>
          <c:showCatName val="0"/>
          <c:showSerName val="0"/>
          <c:showPercent val="0"/>
          <c:showBubbleSize val="0"/>
        </c:dLbls>
        <c:gapWidth val="50"/>
        <c:overlap val="100"/>
        <c:axId val="715016776"/>
        <c:axId val="715016384"/>
      </c:barChart>
      <c:catAx>
        <c:axId val="715015600"/>
        <c:scaling>
          <c:orientation val="maxMin"/>
        </c:scaling>
        <c:delete val="1"/>
        <c:axPos val="l"/>
        <c:numFmt formatCode="General" sourceLinked="1"/>
        <c:majorTickMark val="none"/>
        <c:minorTickMark val="none"/>
        <c:tickLblPos val="nextTo"/>
        <c:crossAx val="715015992"/>
        <c:crosses val="autoZero"/>
        <c:auto val="1"/>
        <c:lblAlgn val="ctr"/>
        <c:lblOffset val="100"/>
        <c:noMultiLvlLbl val="0"/>
      </c:catAx>
      <c:valAx>
        <c:axId val="715015992"/>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715015600"/>
        <c:crosses val="autoZero"/>
        <c:crossBetween val="between"/>
      </c:valAx>
      <c:valAx>
        <c:axId val="715016384"/>
        <c:scaling>
          <c:orientation val="minMax"/>
          <c:max val="22"/>
          <c:min val="0"/>
        </c:scaling>
        <c:delete val="1"/>
        <c:axPos val="b"/>
        <c:numFmt formatCode="General" sourceLinked="1"/>
        <c:majorTickMark val="out"/>
        <c:minorTickMark val="none"/>
        <c:tickLblPos val="nextTo"/>
        <c:crossAx val="715016776"/>
        <c:crosses val="max"/>
        <c:crossBetween val="between"/>
      </c:valAx>
      <c:catAx>
        <c:axId val="715016776"/>
        <c:scaling>
          <c:orientation val="maxMin"/>
        </c:scaling>
        <c:delete val="1"/>
        <c:axPos val="r"/>
        <c:numFmt formatCode="General" sourceLinked="1"/>
        <c:majorTickMark val="out"/>
        <c:minorTickMark val="none"/>
        <c:tickLblPos val="nextTo"/>
        <c:crossAx val="715016384"/>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0080321285140489E-2"/>
                  <c:y val="-3.47490373901010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6.024096385542169E-3"/>
                  <c:y val="1.737451869505051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1228</c:v>
                </c:pt>
                <c:pt idx="1">
                  <c:v>896</c:v>
                </c:pt>
                <c:pt idx="2">
                  <c:v>1447</c:v>
                </c:pt>
                <c:pt idx="3">
                  <c:v>1278</c:v>
                </c:pt>
                <c:pt idx="4">
                  <c:v>1125</c:v>
                </c:pt>
                <c:pt idx="5">
                  <c:v>857</c:v>
                </c:pt>
                <c:pt idx="6">
                  <c:v>1083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0">
                  <c:v>94960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86444312"/>
        <c:axId val="386444704"/>
      </c:barChart>
      <c:catAx>
        <c:axId val="386444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44704"/>
        <c:crosses val="autoZero"/>
        <c:auto val="1"/>
        <c:lblAlgn val="ctr"/>
        <c:lblOffset val="100"/>
        <c:noMultiLvlLbl val="0"/>
      </c:catAx>
      <c:valAx>
        <c:axId val="386444704"/>
        <c:scaling>
          <c:orientation val="minMax"/>
        </c:scaling>
        <c:delete val="1"/>
        <c:axPos val="b"/>
        <c:numFmt formatCode="&quot;$&quot;#,##0_);[Red]\(&quot;$&quot;#,##0\)" sourceLinked="1"/>
        <c:majorTickMark val="none"/>
        <c:minorTickMark val="none"/>
        <c:tickLblPos val="nextTo"/>
        <c:crossAx val="386444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70912</c:v>
                </c:pt>
                <c:pt idx="1">
                  <c:v>70934</c:v>
                </c:pt>
                <c:pt idx="2">
                  <c:v>70471</c:v>
                </c:pt>
                <c:pt idx="3">
                  <c:v>72999</c:v>
                </c:pt>
                <c:pt idx="4">
                  <c:v>75500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86445488"/>
        <c:axId val="386445880"/>
      </c:lineChart>
      <c:catAx>
        <c:axId val="38644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445880"/>
        <c:crosses val="autoZero"/>
        <c:auto val="1"/>
        <c:lblAlgn val="ctr"/>
        <c:lblOffset val="100"/>
        <c:noMultiLvlLbl val="0"/>
      </c:catAx>
      <c:valAx>
        <c:axId val="386445880"/>
        <c:scaling>
          <c:orientation val="minMax"/>
        </c:scaling>
        <c:delete val="1"/>
        <c:axPos val="l"/>
        <c:numFmt formatCode="_(&quot;$&quot;* #,##0_);_(&quot;$&quot;* \(#,##0\);_(&quot;$&quot;* &quot;-&quot;??_);_(@_)" sourceLinked="1"/>
        <c:majorTickMark val="out"/>
        <c:minorTickMark val="none"/>
        <c:tickLblPos val="nextTo"/>
        <c:crossAx val="386445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0" formatCode="_(&quot;$&quot;* #,##0_);_(&quot;$&quot;* \(#,##0\);_(&quot;$&quot;* &quot;-&quot;??_);_(@_)">
                  <c:v>75500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86446664"/>
        <c:axId val="386447056"/>
      </c:barChart>
      <c:catAx>
        <c:axId val="386446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47056"/>
        <c:crosses val="autoZero"/>
        <c:auto val="1"/>
        <c:lblAlgn val="ctr"/>
        <c:lblOffset val="100"/>
        <c:noMultiLvlLbl val="0"/>
      </c:catAx>
      <c:valAx>
        <c:axId val="386447056"/>
        <c:scaling>
          <c:orientation val="minMax"/>
        </c:scaling>
        <c:delete val="1"/>
        <c:axPos val="b"/>
        <c:numFmt formatCode="_(&quot;$&quot;* #,##0_);_(&quot;$&quot;* \(#,##0\);_(&quot;$&quot;* &quot;-&quot;??_);_(@_)" sourceLinked="1"/>
        <c:majorTickMark val="none"/>
        <c:minorTickMark val="none"/>
        <c:tickLblPos val="nextTo"/>
        <c:crossAx val="38644666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Belvidere</c:v>
                </c:pt>
                <c:pt idx="2">
                  <c:v>White</c:v>
                </c:pt>
                <c:pt idx="3">
                  <c:v>Hackettestown</c:v>
                </c:pt>
                <c:pt idx="4">
                  <c:v>Washington Boro</c:v>
                </c:pt>
                <c:pt idx="5">
                  <c:v>Mansfield</c:v>
                </c:pt>
                <c:pt idx="6">
                  <c:v>Alpha</c:v>
                </c:pt>
                <c:pt idx="7">
                  <c:v>Pohatcong</c:v>
                </c:pt>
                <c:pt idx="8">
                  <c:v>Lopatcong</c:v>
                </c:pt>
                <c:pt idx="9">
                  <c:v>Oxford</c:v>
                </c:pt>
              </c:strCache>
            </c:strRef>
          </c:cat>
          <c:val>
            <c:numRef>
              <c:f>Sheet1!$B$2:$B$11</c:f>
              <c:numCache>
                <c:formatCode>_("$"* #,##0_);_("$"* \(#,##0\);_("$"* "-"??_);_(@_)</c:formatCode>
                <c:ptCount val="10"/>
                <c:pt idx="0">
                  <c:v>49274</c:v>
                </c:pt>
                <c:pt idx="1">
                  <c:v>51917</c:v>
                </c:pt>
                <c:pt idx="2">
                  <c:v>63663</c:v>
                </c:pt>
                <c:pt idx="3">
                  <c:v>63940</c:v>
                </c:pt>
                <c:pt idx="4">
                  <c:v>64282</c:v>
                </c:pt>
                <c:pt idx="5">
                  <c:v>67491</c:v>
                </c:pt>
                <c:pt idx="6">
                  <c:v>68788</c:v>
                </c:pt>
                <c:pt idx="7">
                  <c:v>74888</c:v>
                </c:pt>
                <c:pt idx="8">
                  <c:v>78153</c:v>
                </c:pt>
                <c:pt idx="9">
                  <c:v>82578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Warren county median $75,500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Phillipsburg</c:v>
                </c:pt>
                <c:pt idx="1">
                  <c:v>Belvidere</c:v>
                </c:pt>
                <c:pt idx="2">
                  <c:v>White</c:v>
                </c:pt>
                <c:pt idx="3">
                  <c:v>Hackettestown</c:v>
                </c:pt>
                <c:pt idx="4">
                  <c:v>Washington Boro</c:v>
                </c:pt>
                <c:pt idx="5">
                  <c:v>Mansfield</c:v>
                </c:pt>
                <c:pt idx="6">
                  <c:v>Alpha</c:v>
                </c:pt>
                <c:pt idx="7">
                  <c:v>Pohatcong</c:v>
                </c:pt>
                <c:pt idx="8">
                  <c:v>Lopatcong</c:v>
                </c:pt>
                <c:pt idx="9">
                  <c:v>Oxford</c:v>
                </c:pt>
              </c:strCache>
            </c:strRef>
          </c:cat>
          <c:val>
            <c:numRef>
              <c:f>Sheet1!$C$2:$C$11</c:f>
              <c:numCache>
                <c:formatCode>"$"#,##0</c:formatCode>
                <c:ptCount val="10"/>
                <c:pt idx="0">
                  <c:v>75500</c:v>
                </c:pt>
                <c:pt idx="1">
                  <c:v>75500</c:v>
                </c:pt>
                <c:pt idx="2">
                  <c:v>75500</c:v>
                </c:pt>
                <c:pt idx="3">
                  <c:v>75500</c:v>
                </c:pt>
                <c:pt idx="4">
                  <c:v>75500</c:v>
                </c:pt>
                <c:pt idx="5">
                  <c:v>75500</c:v>
                </c:pt>
                <c:pt idx="6">
                  <c:v>75500</c:v>
                </c:pt>
                <c:pt idx="7">
                  <c:v>75500</c:v>
                </c:pt>
                <c:pt idx="8">
                  <c:v>75500</c:v>
                </c:pt>
                <c:pt idx="9">
                  <c:v>75500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86447448"/>
        <c:axId val="386447840"/>
      </c:barChart>
      <c:catAx>
        <c:axId val="386447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47840"/>
        <c:crosses val="autoZero"/>
        <c:auto val="1"/>
        <c:lblAlgn val="ctr"/>
        <c:lblOffset val="100"/>
        <c:noMultiLvlLbl val="0"/>
      </c:catAx>
      <c:valAx>
        <c:axId val="386447840"/>
        <c:scaling>
          <c:orientation val="minMax"/>
        </c:scaling>
        <c:delete val="1"/>
        <c:axPos val="b"/>
        <c:numFmt formatCode="_(&quot;$&quot;* #,##0_);_(&quot;$&quot;* \(#,##0\);_(&quot;$&quot;* &quot;-&quot;??_);_(@_)" sourceLinked="1"/>
        <c:majorTickMark val="none"/>
        <c:minorTickMark val="none"/>
        <c:tickLblPos val="nextTo"/>
        <c:crossAx val="38644744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3867957473721617"/>
          <c:y val="0.9608046931091585"/>
          <c:w val="0.3021690433650087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7">
                  <c:v>0.16</c:v>
                </c:pt>
                <c:pt idx="8">
                  <c:v>0.17</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6">
                  <c:v>0.15</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86448624"/>
        <c:axId val="386449016"/>
      </c:barChart>
      <c:catAx>
        <c:axId val="386448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49016"/>
        <c:crosses val="autoZero"/>
        <c:auto val="1"/>
        <c:lblAlgn val="ctr"/>
        <c:lblOffset val="100"/>
        <c:noMultiLvlLbl val="0"/>
      </c:catAx>
      <c:valAx>
        <c:axId val="386449016"/>
        <c:scaling>
          <c:orientation val="minMax"/>
        </c:scaling>
        <c:delete val="1"/>
        <c:axPos val="b"/>
        <c:numFmt formatCode="0%" sourceLinked="1"/>
        <c:majorTickMark val="none"/>
        <c:minorTickMark val="none"/>
        <c:tickLblPos val="nextTo"/>
        <c:crossAx val="3864486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0.15</c:v>
                </c:pt>
                <c:pt idx="1">
                  <c:v>0.16</c:v>
                </c:pt>
                <c:pt idx="2">
                  <c:v>0.16</c:v>
                </c:pt>
                <c:pt idx="3">
                  <c:v>0.17</c:v>
                </c:pt>
                <c:pt idx="4">
                  <c:v>0.17</c:v>
                </c:pt>
                <c:pt idx="5">
                  <c:v>0.17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86449800"/>
        <c:axId val="386450192"/>
      </c:lineChart>
      <c:catAx>
        <c:axId val="386449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0192"/>
        <c:crosses val="autoZero"/>
        <c:auto val="1"/>
        <c:lblAlgn val="ctr"/>
        <c:lblOffset val="100"/>
        <c:noMultiLvlLbl val="0"/>
      </c:catAx>
      <c:valAx>
        <c:axId val="386450192"/>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4498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Warren</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9.7000000000000003E-2</c:v>
                </c:pt>
                <c:pt idx="1">
                  <c:v>0.09</c:v>
                </c:pt>
                <c:pt idx="2">
                  <c:v>8.6999999999999994E-2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86450976"/>
        <c:axId val="386451368"/>
      </c:lineChart>
      <c:catAx>
        <c:axId val="386450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451368"/>
        <c:crosses val="autoZero"/>
        <c:auto val="1"/>
        <c:lblAlgn val="ctr"/>
        <c:lblOffset val="100"/>
        <c:noMultiLvlLbl val="0"/>
      </c:catAx>
      <c:valAx>
        <c:axId val="38645136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450976"/>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7" formatCode="0.0%">
                  <c:v>8.6999999999999994E-2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86452152"/>
        <c:axId val="386452544"/>
      </c:barChart>
      <c:catAx>
        <c:axId val="386452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2544"/>
        <c:crosses val="autoZero"/>
        <c:auto val="1"/>
        <c:lblAlgn val="ctr"/>
        <c:lblOffset val="100"/>
        <c:noMultiLvlLbl val="0"/>
      </c:catAx>
      <c:valAx>
        <c:axId val="386452544"/>
        <c:scaling>
          <c:orientation val="minMax"/>
        </c:scaling>
        <c:delete val="1"/>
        <c:axPos val="b"/>
        <c:numFmt formatCode="0.0%" sourceLinked="1"/>
        <c:majorTickMark val="none"/>
        <c:minorTickMark val="none"/>
        <c:tickLblPos val="nextTo"/>
        <c:crossAx val="386452152"/>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tx>
                <c:rich>
                  <a:bodyPr/>
                  <a:lstStyle/>
                  <a:p>
                    <a:r>
                      <a:rPr lang="en-US" smtClean="0"/>
                      <a:t>1,142</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5F-4BEA-B148-0C62CDDABE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1335</c:v>
                </c:pt>
                <c:pt idx="1">
                  <c:v>1376</c:v>
                </c:pt>
                <c:pt idx="2">
                  <c:v>1245</c:v>
                </c:pt>
                <c:pt idx="3">
                  <c:v>1178</c:v>
                </c:pt>
                <c:pt idx="4" formatCode="General">
                  <c:v>1142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86453328"/>
        <c:axId val="386453720"/>
      </c:lineChart>
      <c:catAx>
        <c:axId val="38645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3720"/>
        <c:crosses val="autoZero"/>
        <c:auto val="1"/>
        <c:lblAlgn val="ctr"/>
        <c:lblOffset val="100"/>
        <c:noMultiLvlLbl val="0"/>
      </c:catAx>
      <c:valAx>
        <c:axId val="38645372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33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Warren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0.90700000000000003</c:v>
                </c:pt>
                <c:pt idx="1">
                  <c:v>0.05</c:v>
                </c:pt>
                <c:pt idx="2">
                  <c:v>5.0000000000000001E-3</c:v>
                </c:pt>
                <c:pt idx="3">
                  <c:v>3.5000000000000003E-2</c:v>
                </c:pt>
                <c:pt idx="4">
                  <c:v>1E-3</c:v>
                </c:pt>
                <c:pt idx="5">
                  <c:v>1.9E-2</c:v>
                </c:pt>
                <c:pt idx="6">
                  <c:v>8.5999999999999993E-2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628867728"/>
        <c:axId val="628867336"/>
      </c:barChart>
      <c:catAx>
        <c:axId val="6288677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867336"/>
        <c:crosses val="autoZero"/>
        <c:auto val="1"/>
        <c:lblAlgn val="ctr"/>
        <c:lblOffset val="100"/>
        <c:noMultiLvlLbl val="0"/>
      </c:catAx>
      <c:valAx>
        <c:axId val="628867336"/>
        <c:scaling>
          <c:orientation val="minMax"/>
          <c:max val="1"/>
        </c:scaling>
        <c:delete val="1"/>
        <c:axPos val="l"/>
        <c:numFmt formatCode="0%" sourceLinked="1"/>
        <c:majorTickMark val="none"/>
        <c:minorTickMark val="none"/>
        <c:tickLblPos val="nextTo"/>
        <c:crossAx val="62886772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3291</c:v>
                </c:pt>
                <c:pt idx="1">
                  <c:v>3424</c:v>
                </c:pt>
                <c:pt idx="2">
                  <c:v>3385</c:v>
                </c:pt>
                <c:pt idx="3">
                  <c:v>3312</c:v>
                </c:pt>
                <c:pt idx="4">
                  <c:v>3267</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86454504"/>
        <c:axId val="386454896"/>
      </c:lineChart>
      <c:catAx>
        <c:axId val="38645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4896"/>
        <c:crosses val="autoZero"/>
        <c:auto val="1"/>
        <c:lblAlgn val="ctr"/>
        <c:lblOffset val="100"/>
        <c:noMultiLvlLbl val="0"/>
      </c:catAx>
      <c:valAx>
        <c:axId val="386454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4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3291</c:v>
                </c:pt>
                <c:pt idx="1">
                  <c:v>3355</c:v>
                </c:pt>
                <c:pt idx="2">
                  <c:v>3261</c:v>
                </c:pt>
                <c:pt idx="3">
                  <c:v>3127</c:v>
                </c:pt>
                <c:pt idx="4">
                  <c:v>2912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86455680"/>
        <c:axId val="386456072"/>
      </c:lineChart>
      <c:catAx>
        <c:axId val="386455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6072"/>
        <c:crosses val="autoZero"/>
        <c:auto val="1"/>
        <c:lblAlgn val="ctr"/>
        <c:lblOffset val="100"/>
        <c:noMultiLvlLbl val="0"/>
      </c:catAx>
      <c:valAx>
        <c:axId val="386456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6455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Warren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1125.8</c:v>
                </c:pt>
                <c:pt idx="1">
                  <c:v>996</c:v>
                </c:pt>
                <c:pt idx="2">
                  <c:v>775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86456464"/>
        <c:axId val="386456856"/>
      </c:barChart>
      <c:catAx>
        <c:axId val="38645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456856"/>
        <c:crosses val="autoZero"/>
        <c:auto val="1"/>
        <c:lblAlgn val="ctr"/>
        <c:lblOffset val="100"/>
        <c:noMultiLvlLbl val="0"/>
      </c:catAx>
      <c:valAx>
        <c:axId val="3864568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6456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0">
                  <c:v>1125.8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0" formatCode="&quot;$&quot;#,##0_);[Red]\(&quot;$&quot;#,##0\)">
                  <c:v>775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717219864"/>
        <c:axId val="717220256"/>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717221040"/>
        <c:axId val="717220648"/>
      </c:lineChart>
      <c:catAx>
        <c:axId val="71721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20256"/>
        <c:crosses val="autoZero"/>
        <c:auto val="1"/>
        <c:lblAlgn val="ctr"/>
        <c:lblOffset val="100"/>
        <c:noMultiLvlLbl val="0"/>
      </c:catAx>
      <c:valAx>
        <c:axId val="71722025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19864"/>
        <c:crosses val="autoZero"/>
        <c:crossBetween val="between"/>
      </c:valAx>
      <c:valAx>
        <c:axId val="717220648"/>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717221040"/>
        <c:crosses val="max"/>
        <c:crossBetween val="between"/>
      </c:valAx>
      <c:catAx>
        <c:axId val="717221040"/>
        <c:scaling>
          <c:orientation val="minMax"/>
        </c:scaling>
        <c:delete val="1"/>
        <c:axPos val="b"/>
        <c:numFmt formatCode="General" sourceLinked="1"/>
        <c:majorTickMark val="out"/>
        <c:minorTickMark val="none"/>
        <c:tickLblPos val="nextTo"/>
        <c:crossAx val="717220648"/>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2">
                  <c:v>35.4</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717221824"/>
        <c:axId val="717222216"/>
      </c:barChart>
      <c:catAx>
        <c:axId val="717221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22216"/>
        <c:crosses val="autoZero"/>
        <c:auto val="1"/>
        <c:lblAlgn val="ctr"/>
        <c:lblOffset val="100"/>
        <c:noMultiLvlLbl val="0"/>
      </c:catAx>
      <c:valAx>
        <c:axId val="717222216"/>
        <c:scaling>
          <c:orientation val="minMax"/>
        </c:scaling>
        <c:delete val="1"/>
        <c:axPos val="t"/>
        <c:numFmt formatCode="General" sourceLinked="1"/>
        <c:majorTickMark val="none"/>
        <c:minorTickMark val="none"/>
        <c:tickLblPos val="nextTo"/>
        <c:crossAx val="717221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34.4</c:v>
                </c:pt>
                <c:pt idx="1">
                  <c:v>34.799999999999997</c:v>
                </c:pt>
                <c:pt idx="2">
                  <c:v>34.799999999999997</c:v>
                </c:pt>
                <c:pt idx="3" formatCode="0.0">
                  <c:v>35.6</c:v>
                </c:pt>
                <c:pt idx="4" formatCode="0.0">
                  <c:v>35.4</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717223000"/>
        <c:axId val="717223392"/>
      </c:lineChart>
      <c:catAx>
        <c:axId val="717223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223392"/>
        <c:crosses val="autoZero"/>
        <c:auto val="1"/>
        <c:lblAlgn val="ctr"/>
        <c:lblOffset val="100"/>
        <c:noMultiLvlLbl val="0"/>
      </c:catAx>
      <c:valAx>
        <c:axId val="717223392"/>
        <c:scaling>
          <c:orientation val="minMax"/>
          <c:max val="40"/>
          <c:min val="0"/>
        </c:scaling>
        <c:delete val="1"/>
        <c:axPos val="l"/>
        <c:numFmt formatCode="General" sourceLinked="1"/>
        <c:majorTickMark val="none"/>
        <c:minorTickMark val="none"/>
        <c:tickLblPos val="nextTo"/>
        <c:crossAx val="717223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Hardwick</c:v>
                </c:pt>
                <c:pt idx="1">
                  <c:v>White</c:v>
                </c:pt>
                <c:pt idx="2">
                  <c:v>Knowlton</c:v>
                </c:pt>
                <c:pt idx="3">
                  <c:v>Allamuchy</c:v>
                </c:pt>
                <c:pt idx="4">
                  <c:v>Blairstown </c:v>
                </c:pt>
                <c:pt idx="5">
                  <c:v>Liberty</c:v>
                </c:pt>
                <c:pt idx="6">
                  <c:v>Hope</c:v>
                </c:pt>
                <c:pt idx="7">
                  <c:v>Oxford</c:v>
                </c:pt>
                <c:pt idx="8">
                  <c:v>Greenwich</c:v>
                </c:pt>
                <c:pt idx="9">
                  <c:v>Washington Boro</c:v>
                </c:pt>
              </c:strCache>
            </c:strRef>
          </c:cat>
          <c:val>
            <c:numRef>
              <c:f>Sheet1!$B$2:$B$11</c:f>
              <c:numCache>
                <c:formatCode>General</c:formatCode>
                <c:ptCount val="10"/>
                <c:pt idx="0">
                  <c:v>42.2</c:v>
                </c:pt>
                <c:pt idx="1">
                  <c:v>42.2</c:v>
                </c:pt>
                <c:pt idx="2">
                  <c:v>41.1</c:v>
                </c:pt>
                <c:pt idx="3" formatCode="0.0">
                  <c:v>40.799999999999997</c:v>
                </c:pt>
                <c:pt idx="4">
                  <c:v>40.799999999999997</c:v>
                </c:pt>
                <c:pt idx="5">
                  <c:v>40.200000000000003</c:v>
                </c:pt>
                <c:pt idx="6">
                  <c:v>40.1</c:v>
                </c:pt>
                <c:pt idx="7" formatCode="0.0">
                  <c:v>39.799999999999997</c:v>
                </c:pt>
                <c:pt idx="8">
                  <c:v>38.6</c:v>
                </c:pt>
                <c:pt idx="9">
                  <c:v>38.299999999999997</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Warren county avg 35.4</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Hardwick</c:v>
                </c:pt>
                <c:pt idx="1">
                  <c:v>White</c:v>
                </c:pt>
                <c:pt idx="2">
                  <c:v>Knowlton</c:v>
                </c:pt>
                <c:pt idx="3">
                  <c:v>Allamuchy</c:v>
                </c:pt>
                <c:pt idx="4">
                  <c:v>Blairstown </c:v>
                </c:pt>
                <c:pt idx="5">
                  <c:v>Liberty</c:v>
                </c:pt>
                <c:pt idx="6">
                  <c:v>Hope</c:v>
                </c:pt>
                <c:pt idx="7">
                  <c:v>Oxford</c:v>
                </c:pt>
                <c:pt idx="8">
                  <c:v>Greenwich</c:v>
                </c:pt>
                <c:pt idx="9">
                  <c:v>Washington Boro</c:v>
                </c:pt>
              </c:strCache>
            </c:strRef>
          </c:cat>
          <c:val>
            <c:numRef>
              <c:f>Sheet1!$C$2:$C$11</c:f>
              <c:numCache>
                <c:formatCode>General</c:formatCode>
                <c:ptCount val="10"/>
                <c:pt idx="0">
                  <c:v>35.4</c:v>
                </c:pt>
                <c:pt idx="1">
                  <c:v>35.4</c:v>
                </c:pt>
                <c:pt idx="2">
                  <c:v>35.4</c:v>
                </c:pt>
                <c:pt idx="3">
                  <c:v>35.4</c:v>
                </c:pt>
                <c:pt idx="4">
                  <c:v>35.4</c:v>
                </c:pt>
                <c:pt idx="5">
                  <c:v>35.4</c:v>
                </c:pt>
                <c:pt idx="6">
                  <c:v>35.4</c:v>
                </c:pt>
                <c:pt idx="7">
                  <c:v>35.4</c:v>
                </c:pt>
                <c:pt idx="8">
                  <c:v>35.4</c:v>
                </c:pt>
                <c:pt idx="9">
                  <c:v>35.4</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28863808"/>
        <c:axId val="628864200"/>
      </c:barChart>
      <c:catAx>
        <c:axId val="6288638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8864200"/>
        <c:crosses val="autoZero"/>
        <c:auto val="1"/>
        <c:lblAlgn val="ctr"/>
        <c:lblOffset val="100"/>
        <c:noMultiLvlLbl val="0"/>
      </c:catAx>
      <c:valAx>
        <c:axId val="628864200"/>
        <c:scaling>
          <c:orientation val="minMax"/>
        </c:scaling>
        <c:delete val="1"/>
        <c:axPos val="t"/>
        <c:numFmt formatCode="General" sourceLinked="1"/>
        <c:majorTickMark val="none"/>
        <c:minorTickMark val="none"/>
        <c:tickLblPos val="nextTo"/>
        <c:crossAx val="628863808"/>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24384399606299212"/>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17" formatCode="0%">
                  <c:v>0.23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717224176"/>
        <c:axId val="717224568"/>
      </c:barChart>
      <c:catAx>
        <c:axId val="717224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24568"/>
        <c:crosses val="autoZero"/>
        <c:auto val="1"/>
        <c:lblAlgn val="ctr"/>
        <c:lblOffset val="100"/>
        <c:noMultiLvlLbl val="0"/>
      </c:catAx>
      <c:valAx>
        <c:axId val="717224568"/>
        <c:scaling>
          <c:orientation val="minMax"/>
        </c:scaling>
        <c:delete val="1"/>
        <c:axPos val="b"/>
        <c:numFmt formatCode="0%" sourceLinked="1"/>
        <c:majorTickMark val="none"/>
        <c:minorTickMark val="none"/>
        <c:tickLblPos val="nextTo"/>
        <c:crossAx val="71722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0" formatCode="&quot;$&quot;#,##0">
                  <c:v>14055</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717225352"/>
        <c:axId val="717225744"/>
      </c:barChart>
      <c:catAx>
        <c:axId val="717225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25744"/>
        <c:crosses val="autoZero"/>
        <c:auto val="1"/>
        <c:lblAlgn val="ctr"/>
        <c:lblOffset val="100"/>
        <c:noMultiLvlLbl val="0"/>
      </c:catAx>
      <c:valAx>
        <c:axId val="717225744"/>
        <c:scaling>
          <c:orientation val="minMax"/>
        </c:scaling>
        <c:delete val="1"/>
        <c:axPos val="b"/>
        <c:numFmt formatCode="&quot;$&quot;#,##0" sourceLinked="1"/>
        <c:majorTickMark val="none"/>
        <c:minorTickMark val="none"/>
        <c:tickLblPos val="nextTo"/>
        <c:crossAx val="717225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1" formatCode="0.0%">
                  <c:v>3.6999999999999998E-2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717226528"/>
        <c:axId val="717226920"/>
      </c:barChart>
      <c:catAx>
        <c:axId val="717226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26920"/>
        <c:crosses val="autoZero"/>
        <c:auto val="1"/>
        <c:lblAlgn val="ctr"/>
        <c:lblOffset val="100"/>
        <c:noMultiLvlLbl val="0"/>
      </c:catAx>
      <c:valAx>
        <c:axId val="717226920"/>
        <c:scaling>
          <c:orientation val="minMax"/>
        </c:scaling>
        <c:delete val="1"/>
        <c:axPos val="b"/>
        <c:numFmt formatCode="0.0%" sourceLinked="1"/>
        <c:majorTickMark val="none"/>
        <c:minorTickMark val="none"/>
        <c:tickLblPos val="nextTo"/>
        <c:crossAx val="717226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0.91300000000000003</c:v>
                </c:pt>
                <c:pt idx="1">
                  <c:v>0.90800000000000003</c:v>
                </c:pt>
                <c:pt idx="2">
                  <c:v>0.90400000000000003</c:v>
                </c:pt>
                <c:pt idx="3">
                  <c:v>0.90800000000000003</c:v>
                </c:pt>
                <c:pt idx="4">
                  <c:v>0.90700000000000003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2.2971087598425182E-2"/>
                  <c:y val="-2.148517338304789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21C-4D97-94AC-B9CB9B72C687}"/>
                </c:ext>
              </c:extLst>
            </c:dLbl>
            <c:dLbl>
              <c:idx val="1"/>
              <c:layout>
                <c:manualLayout>
                  <c:x val="-2.6096087598425195E-2"/>
                  <c:y val="-1.914142352722542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21C-4D97-94AC-B9CB9B72C687}"/>
                </c:ext>
              </c:extLst>
            </c:dLbl>
            <c:dLbl>
              <c:idx val="2"/>
              <c:layout>
                <c:manualLayout>
                  <c:x val="-3.2346087598425194E-2"/>
                  <c:y val="-1.6797673671402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21C-4D97-94AC-B9CB9B72C687}"/>
                </c:ext>
              </c:extLst>
            </c:dLbl>
            <c:dLbl>
              <c:idx val="3"/>
              <c:layout>
                <c:manualLayout>
                  <c:x val="-2.1408587598425198E-2"/>
                  <c:y val="-1.67976736714029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621C-4D97-94AC-B9CB9B72C687}"/>
                </c:ext>
              </c:extLst>
            </c:dLbl>
            <c:dLbl>
              <c:idx val="4"/>
              <c:layout>
                <c:manualLayout>
                  <c:x val="-2.4533587598425197E-2"/>
                  <c:y val="-1.44539238155804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21C-4D97-94AC-B9CB9B72C687}"/>
                </c:ext>
              </c:extLst>
            </c:dLbl>
            <c:spPr>
              <a:noFill/>
              <a:ln>
                <a:noFill/>
              </a:ln>
              <a:effectLst/>
            </c:spPr>
            <c:txPr>
              <a:bodyPr rot="0" spcFirstLastPara="1" vertOverflow="ellipsis" vert="horz" wrap="square" lIns="38100" tIns="19050" rIns="38100" bIns="18288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4.2999999999999997E-2</c:v>
                </c:pt>
                <c:pt idx="1">
                  <c:v>4.3999999999999997E-2</c:v>
                </c:pt>
                <c:pt idx="2">
                  <c:v>4.5999999999999999E-2</c:v>
                </c:pt>
                <c:pt idx="3">
                  <c:v>4.7E-2</c:v>
                </c:pt>
                <c:pt idx="4">
                  <c:v>0.05</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4.7832062007874029E-2"/>
                  <c:y val="1.3822218637904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100C-4C97-9756-C4DD6260946C}"/>
                </c:ext>
              </c:extLst>
            </c:dLbl>
            <c:dLbl>
              <c:idx val="1"/>
              <c:layout>
                <c:manualLayout>
                  <c:x val="-4.4707062007874075E-2"/>
                  <c:y val="1.3822218637904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100C-4C97-9756-C4DD6260946C}"/>
                </c:ext>
              </c:extLst>
            </c:dLbl>
            <c:dLbl>
              <c:idx val="2"/>
              <c:layout>
                <c:manualLayout>
                  <c:x val="-4.0019562007874071E-2"/>
                  <c:y val="1.3822218637904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21C-4D97-94AC-B9CB9B72C687}"/>
                </c:ext>
              </c:extLst>
            </c:dLbl>
            <c:dLbl>
              <c:idx val="3"/>
              <c:layout>
                <c:manualLayout>
                  <c:x val="-4.6269562007874014E-2"/>
                  <c:y val="1.61659684937271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21C-4D97-94AC-B9CB9B72C687}"/>
                </c:ext>
              </c:extLst>
            </c:dLbl>
            <c:dLbl>
              <c:idx val="4"/>
              <c:layout>
                <c:manualLayout>
                  <c:x val="-4.1582062007874017E-2"/>
                  <c:y val="1.382221863790485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21C-4D97-94AC-B9CB9B72C6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5.0000000000000001E-3</c:v>
                </c:pt>
                <c:pt idx="1">
                  <c:v>5.0000000000000001E-3</c:v>
                </c:pt>
                <c:pt idx="2">
                  <c:v>5.0000000000000001E-3</c:v>
                </c:pt>
                <c:pt idx="3">
                  <c:v>6.0000000000000001E-3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3.1E-2</c:v>
                </c:pt>
                <c:pt idx="1">
                  <c:v>3.1E-2</c:v>
                </c:pt>
                <c:pt idx="2">
                  <c:v>3.4000000000000002E-2</c:v>
                </c:pt>
                <c:pt idx="3">
                  <c:v>3.4000000000000002E-2</c:v>
                </c:pt>
                <c:pt idx="4">
                  <c:v>3.5000000000000003E-2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7.3999999999999996E-2</c:v>
                </c:pt>
                <c:pt idx="1">
                  <c:v>7.6999999999999999E-2</c:v>
                </c:pt>
                <c:pt idx="2">
                  <c:v>0.08</c:v>
                </c:pt>
                <c:pt idx="3">
                  <c:v>8.2000000000000003E-2</c:v>
                </c:pt>
                <c:pt idx="4">
                  <c:v>8.5999999999999993E-2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43918464"/>
        <c:axId val="343918856"/>
      </c:lineChart>
      <c:catAx>
        <c:axId val="343918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918856"/>
        <c:crosses val="autoZero"/>
        <c:auto val="1"/>
        <c:lblAlgn val="ctr"/>
        <c:lblOffset val="100"/>
        <c:noMultiLvlLbl val="0"/>
      </c:catAx>
      <c:valAx>
        <c:axId val="343918856"/>
        <c:scaling>
          <c:orientation val="minMax"/>
        </c:scaling>
        <c:delete val="1"/>
        <c:axPos val="l"/>
        <c:numFmt formatCode="0%" sourceLinked="1"/>
        <c:majorTickMark val="none"/>
        <c:minorTickMark val="none"/>
        <c:tickLblPos val="nextTo"/>
        <c:crossAx val="343918464"/>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5.2999999999999999E-2</c:v>
                </c:pt>
                <c:pt idx="1">
                  <c:v>4.2999999999999997E-2</c:v>
                </c:pt>
                <c:pt idx="2">
                  <c:v>3.7999999999999999E-2</c:v>
                </c:pt>
                <c:pt idx="3">
                  <c:v>3.6999999999999998E-2</c:v>
                </c:pt>
                <c:pt idx="4">
                  <c:v>3.6999999999999998E-2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717227704"/>
        <c:axId val="717228096"/>
      </c:lineChart>
      <c:catAx>
        <c:axId val="71722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228096"/>
        <c:crosses val="autoZero"/>
        <c:auto val="1"/>
        <c:lblAlgn val="ctr"/>
        <c:lblOffset val="100"/>
        <c:noMultiLvlLbl val="0"/>
      </c:catAx>
      <c:valAx>
        <c:axId val="717228096"/>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27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c:v>
                </c:pt>
                <c:pt idx="1">
                  <c:v>Phillipsburg</c:v>
                </c:pt>
                <c:pt idx="2">
                  <c:v>Harmony</c:v>
                </c:pt>
                <c:pt idx="3">
                  <c:v>Knowlton</c:v>
                </c:pt>
                <c:pt idx="4">
                  <c:v>Pohatcong</c:v>
                </c:pt>
                <c:pt idx="5">
                  <c:v>Liberty</c:v>
                </c:pt>
                <c:pt idx="6">
                  <c:v>Hope</c:v>
                </c:pt>
                <c:pt idx="7">
                  <c:v>Frelinghuysen</c:v>
                </c:pt>
                <c:pt idx="8">
                  <c:v>Lopatcong</c:v>
                </c:pt>
                <c:pt idx="9">
                  <c:v>Mansfield</c:v>
                </c:pt>
              </c:strCache>
            </c:strRef>
          </c:cat>
          <c:val>
            <c:numRef>
              <c:f>Sheet1!$B$2:$B$11</c:f>
              <c:numCache>
                <c:formatCode>0.0%</c:formatCode>
                <c:ptCount val="10"/>
                <c:pt idx="0">
                  <c:v>0.113</c:v>
                </c:pt>
                <c:pt idx="1">
                  <c:v>0.1</c:v>
                </c:pt>
                <c:pt idx="2">
                  <c:v>8.5999999999999993E-2</c:v>
                </c:pt>
                <c:pt idx="3">
                  <c:v>4.7E-2</c:v>
                </c:pt>
                <c:pt idx="4">
                  <c:v>3.5000000000000003E-2</c:v>
                </c:pt>
                <c:pt idx="5">
                  <c:v>2.8000000000000001E-2</c:v>
                </c:pt>
                <c:pt idx="6">
                  <c:v>2.4E-2</c:v>
                </c:pt>
                <c:pt idx="7">
                  <c:v>2.3E-2</c:v>
                </c:pt>
                <c:pt idx="8">
                  <c:v>2.3E-2</c:v>
                </c:pt>
                <c:pt idx="9">
                  <c:v>2.1000000000000001E-2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Warren county avg 3.7%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Hackettstown</c:v>
                </c:pt>
                <c:pt idx="1">
                  <c:v>Phillipsburg</c:v>
                </c:pt>
                <c:pt idx="2">
                  <c:v>Harmony</c:v>
                </c:pt>
                <c:pt idx="3">
                  <c:v>Knowlton</c:v>
                </c:pt>
                <c:pt idx="4">
                  <c:v>Pohatcong</c:v>
                </c:pt>
                <c:pt idx="5">
                  <c:v>Liberty</c:v>
                </c:pt>
                <c:pt idx="6">
                  <c:v>Hope</c:v>
                </c:pt>
                <c:pt idx="7">
                  <c:v>Frelinghuysen</c:v>
                </c:pt>
                <c:pt idx="8">
                  <c:v>Lopatcong</c:v>
                </c:pt>
                <c:pt idx="9">
                  <c:v>Mansfield</c:v>
                </c:pt>
              </c:strCache>
            </c:strRef>
          </c:cat>
          <c:val>
            <c:numRef>
              <c:f>Sheet1!$C$2:$C$11</c:f>
              <c:numCache>
                <c:formatCode>0.00%</c:formatCode>
                <c:ptCount val="10"/>
                <c:pt idx="0">
                  <c:v>3.6999999999999998E-2</c:v>
                </c:pt>
                <c:pt idx="1">
                  <c:v>3.6999999999999998E-2</c:v>
                </c:pt>
                <c:pt idx="2">
                  <c:v>3.6999999999999998E-2</c:v>
                </c:pt>
                <c:pt idx="3">
                  <c:v>3.6999999999999998E-2</c:v>
                </c:pt>
                <c:pt idx="4">
                  <c:v>3.6999999999999998E-2</c:v>
                </c:pt>
                <c:pt idx="5">
                  <c:v>3.6999999999999998E-2</c:v>
                </c:pt>
                <c:pt idx="6">
                  <c:v>3.6999999999999998E-2</c:v>
                </c:pt>
                <c:pt idx="7">
                  <c:v>3.6999999999999998E-2</c:v>
                </c:pt>
                <c:pt idx="8">
                  <c:v>3.6999999999999998E-2</c:v>
                </c:pt>
                <c:pt idx="9">
                  <c:v>3.6999999999999998E-2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717230056"/>
        <c:axId val="717230448"/>
      </c:barChart>
      <c:catAx>
        <c:axId val="717230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30448"/>
        <c:crosses val="autoZero"/>
        <c:auto val="1"/>
        <c:lblAlgn val="ctr"/>
        <c:lblOffset val="100"/>
        <c:noMultiLvlLbl val="0"/>
      </c:catAx>
      <c:valAx>
        <c:axId val="717230448"/>
        <c:scaling>
          <c:orientation val="minMax"/>
          <c:max val="0.5"/>
        </c:scaling>
        <c:delete val="1"/>
        <c:axPos val="b"/>
        <c:numFmt formatCode="0.0%" sourceLinked="1"/>
        <c:majorTickMark val="none"/>
        <c:minorTickMark val="none"/>
        <c:tickLblPos val="nextTo"/>
        <c:crossAx val="71723005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8">
                  <c:v>4292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8">
                  <c:v>1046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717231232"/>
        <c:axId val="717231624"/>
      </c:barChart>
      <c:catAx>
        <c:axId val="717231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31624"/>
        <c:crosses val="autoZero"/>
        <c:auto val="1"/>
        <c:lblAlgn val="ctr"/>
        <c:lblOffset val="100"/>
        <c:noMultiLvlLbl val="0"/>
      </c:catAx>
      <c:valAx>
        <c:axId val="717231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23123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7">
                  <c:v>0.95599999999999996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717232408"/>
        <c:axId val="717232800"/>
      </c:barChart>
      <c:catAx>
        <c:axId val="71723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32800"/>
        <c:crosses val="autoZero"/>
        <c:auto val="1"/>
        <c:lblAlgn val="ctr"/>
        <c:lblOffset val="100"/>
        <c:noMultiLvlLbl val="0"/>
      </c:catAx>
      <c:valAx>
        <c:axId val="717232800"/>
        <c:scaling>
          <c:orientation val="minMax"/>
          <c:max val="1"/>
          <c:min val="0.8"/>
        </c:scaling>
        <c:delete val="1"/>
        <c:axPos val="l"/>
        <c:numFmt formatCode="General" sourceLinked="1"/>
        <c:majorTickMark val="out"/>
        <c:minorTickMark val="none"/>
        <c:tickLblPos val="nextTo"/>
        <c:crossAx val="71723240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0.94199999999999995</c:v>
                </c:pt>
                <c:pt idx="1">
                  <c:v>0.94</c:v>
                </c:pt>
                <c:pt idx="2">
                  <c:v>0.95399999999999996</c:v>
                </c:pt>
                <c:pt idx="3">
                  <c:v>0.93799999999999994</c:v>
                </c:pt>
                <c:pt idx="4">
                  <c:v>0.92700000000000005</c:v>
                </c:pt>
                <c:pt idx="5">
                  <c:v>0.95599999999999996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717233584"/>
        <c:axId val="717233976"/>
      </c:lineChart>
      <c:catAx>
        <c:axId val="71723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33976"/>
        <c:crosses val="autoZero"/>
        <c:auto val="1"/>
        <c:lblAlgn val="ctr"/>
        <c:lblOffset val="100"/>
        <c:noMultiLvlLbl val="0"/>
      </c:catAx>
      <c:valAx>
        <c:axId val="71723397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2335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2">
                  <c:v>36</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3">
                  <c:v>97</c:v>
                </c:pt>
                <c:pt idx="4">
                  <c:v>113</c:v>
                </c:pt>
                <c:pt idx="5">
                  <c:v>133</c:v>
                </c:pt>
                <c:pt idx="6">
                  <c:v>149</c:v>
                </c:pt>
                <c:pt idx="7">
                  <c:v>157</c:v>
                </c:pt>
                <c:pt idx="8">
                  <c:v>198</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717234760"/>
        <c:axId val="717235152"/>
      </c:barChart>
      <c:catAx>
        <c:axId val="717234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35152"/>
        <c:crosses val="autoZero"/>
        <c:auto val="1"/>
        <c:lblAlgn val="ctr"/>
        <c:lblOffset val="100"/>
        <c:noMultiLvlLbl val="0"/>
      </c:catAx>
      <c:valAx>
        <c:axId val="71723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234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27</c:v>
                </c:pt>
                <c:pt idx="1">
                  <c:v>42</c:v>
                </c:pt>
                <c:pt idx="2">
                  <c:v>36</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627213656"/>
        <c:axId val="627214048"/>
      </c:lineChart>
      <c:catAx>
        <c:axId val="62721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14048"/>
        <c:crosses val="autoZero"/>
        <c:auto val="1"/>
        <c:lblAlgn val="ctr"/>
        <c:lblOffset val="100"/>
        <c:noMultiLvlLbl val="0"/>
      </c:catAx>
      <c:valAx>
        <c:axId val="6272140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13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Warren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945</c:v>
                </c:pt>
                <c:pt idx="1">
                  <c:v>956</c:v>
                </c:pt>
                <c:pt idx="2">
                  <c:v>899</c:v>
                </c:pt>
                <c:pt idx="3">
                  <c:v>1028</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627214832"/>
        <c:axId val="627215224"/>
      </c:lineChart>
      <c:catAx>
        <c:axId val="62721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15224"/>
        <c:crosses val="autoZero"/>
        <c:auto val="1"/>
        <c:lblAlgn val="ctr"/>
        <c:lblOffset val="100"/>
        <c:noMultiLvlLbl val="0"/>
      </c:catAx>
      <c:valAx>
        <c:axId val="62721522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1483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931</c:v>
                </c:pt>
                <c:pt idx="1">
                  <c:v>957</c:v>
                </c:pt>
                <c:pt idx="2">
                  <c:v>957</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627216008"/>
        <c:axId val="627216400"/>
      </c:lineChart>
      <c:catAx>
        <c:axId val="627216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16400"/>
        <c:crosses val="autoZero"/>
        <c:auto val="1"/>
        <c:lblAlgn val="ctr"/>
        <c:lblOffset val="100"/>
        <c:noMultiLvlLbl val="0"/>
      </c:catAx>
      <c:valAx>
        <c:axId val="627216400"/>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16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Warren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7"/>
              <c:layout>
                <c:manualLayout>
                  <c:x val="-1.9159539324825777E-2"/>
                  <c:y val="4.73940117084248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6F-4FC0-B3E1-F25D228D5E0F}"/>
                </c:ext>
              </c:extLst>
            </c:dLbl>
            <c:dLbl>
              <c:idx val="9"/>
              <c:layout>
                <c:manualLayout>
                  <c:x val="-3.4964137025975305E-2"/>
                  <c:y val="3.692165481380025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3.6882183908045978E-2"/>
                      <c:h val="3.4571971272758309E-2"/>
                    </c:manualLayout>
                  </c15:layout>
                </c:ext>
                <c:ext xmlns:c16="http://schemas.microsoft.com/office/drawing/2014/chart" uri="{C3380CC4-5D6E-409C-BE32-E72D297353CC}">
                  <c16:uniqueId val="{00000002-776F-4FC0-B3E1-F25D228D5E0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4.1000000000000002E-2</c:v>
                </c:pt>
                <c:pt idx="1">
                  <c:v>4.3999999999999997E-2</c:v>
                </c:pt>
                <c:pt idx="2">
                  <c:v>0.04</c:v>
                </c:pt>
                <c:pt idx="3">
                  <c:v>3.3000000000000002E-2</c:v>
                </c:pt>
                <c:pt idx="4">
                  <c:v>3.1E-2</c:v>
                </c:pt>
                <c:pt idx="5">
                  <c:v>2.9000000000000001E-2</c:v>
                </c:pt>
                <c:pt idx="6">
                  <c:v>3.2000000000000001E-2</c:v>
                </c:pt>
                <c:pt idx="7">
                  <c:v>4.3999999999999997E-2</c:v>
                </c:pt>
                <c:pt idx="8">
                  <c:v>4.4999999999999998E-2</c:v>
                </c:pt>
                <c:pt idx="9">
                  <c:v>0.04</c:v>
                </c:pt>
                <c:pt idx="10">
                  <c:v>2.7E-2</c:v>
                </c:pt>
                <c:pt idx="11" formatCode="0.00%">
                  <c:v>2.7E-2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10"/>
              <c:layout>
                <c:manualLayout>
                  <c:x val="-2.0456263010227276E-2"/>
                  <c:y val="-3.8053823791463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6F-4FC0-B3E1-F25D228D5E0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627217184"/>
        <c:axId val="627217576"/>
      </c:lineChart>
      <c:catAx>
        <c:axId val="62721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17576"/>
        <c:crosses val="autoZero"/>
        <c:auto val="1"/>
        <c:lblAlgn val="ctr"/>
        <c:lblOffset val="100"/>
        <c:noMultiLvlLbl val="1"/>
      </c:catAx>
      <c:valAx>
        <c:axId val="62721757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17184"/>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Harmony</c:v>
                </c:pt>
                <c:pt idx="1">
                  <c:v>Knowlton</c:v>
                </c:pt>
                <c:pt idx="2">
                  <c:v>Phillipsburg</c:v>
                </c:pt>
              </c:strCache>
            </c:strRef>
          </c:cat>
          <c:val>
            <c:numRef>
              <c:f>Sheet1!$B$2:$B$4</c:f>
              <c:numCache>
                <c:formatCode>0%</c:formatCode>
                <c:ptCount val="3"/>
                <c:pt idx="0">
                  <c:v>0.99099999999999999</c:v>
                </c:pt>
                <c:pt idx="1">
                  <c:v>0.95299999999999996</c:v>
                </c:pt>
                <c:pt idx="2">
                  <c:v>0.82899999999999996</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Harmony</c:v>
                </c:pt>
                <c:pt idx="1">
                  <c:v>Knowlton</c:v>
                </c:pt>
                <c:pt idx="2">
                  <c:v>Phillipsburg</c:v>
                </c:pt>
              </c:strCache>
            </c:strRef>
          </c:cat>
          <c:val>
            <c:numRef>
              <c:f>Sheet1!$C$2:$C$4</c:f>
              <c:numCache>
                <c:formatCode>0%</c:formatCode>
                <c:ptCount val="3"/>
                <c:pt idx="0">
                  <c:v>8.9999999999999993E-3</c:v>
                </c:pt>
                <c:pt idx="1">
                  <c:v>1.6E-2</c:v>
                </c:pt>
                <c:pt idx="2">
                  <c:v>0.13400000000000001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Harmony</c:v>
                </c:pt>
                <c:pt idx="1">
                  <c:v>Knowlton</c:v>
                </c:pt>
                <c:pt idx="2">
                  <c:v>Phillipsburg</c:v>
                </c:pt>
              </c:strCache>
            </c:strRef>
          </c:cat>
          <c:val>
            <c:numRef>
              <c:f>Sheet1!$D$2:$D$4</c:f>
              <c:numCache>
                <c:formatCode>0%</c:formatCode>
                <c:ptCount val="3"/>
                <c:pt idx="0">
                  <c:v>0</c:v>
                </c:pt>
                <c:pt idx="1">
                  <c:v>6.2E-2</c:v>
                </c:pt>
                <c:pt idx="2">
                  <c:v>1.9E-2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Harmony</c:v>
                </c:pt>
                <c:pt idx="1">
                  <c:v>Knowlton</c:v>
                </c:pt>
                <c:pt idx="2">
                  <c:v>Phillipsburg</c:v>
                </c:pt>
              </c:strCache>
            </c:strRef>
          </c:cat>
          <c:val>
            <c:numRef>
              <c:f>Sheet1!$E$2:$E$4</c:f>
              <c:numCache>
                <c:formatCode>0%</c:formatCode>
                <c:ptCount val="3"/>
                <c:pt idx="0">
                  <c:v>2.3E-2</c:v>
                </c:pt>
                <c:pt idx="1">
                  <c:v>1.4E-2</c:v>
                </c:pt>
                <c:pt idx="2">
                  <c:v>0.13300000000000001</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3919640"/>
        <c:axId val="343920032"/>
      </c:barChart>
      <c:catAx>
        <c:axId val="343919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920032"/>
        <c:crosses val="autoZero"/>
        <c:auto val="1"/>
        <c:lblAlgn val="ctr"/>
        <c:lblOffset val="100"/>
        <c:noMultiLvlLbl val="0"/>
      </c:catAx>
      <c:valAx>
        <c:axId val="343920032"/>
        <c:scaling>
          <c:orientation val="minMax"/>
        </c:scaling>
        <c:delete val="1"/>
        <c:axPos val="l"/>
        <c:numFmt formatCode="0%" sourceLinked="1"/>
        <c:majorTickMark val="none"/>
        <c:minorTickMark val="none"/>
        <c:tickLblPos val="nextTo"/>
        <c:crossAx val="343919640"/>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0" formatCode="0.0">
                  <c:v>3.6499999999999998E-2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627218360"/>
        <c:axId val="627218752"/>
      </c:barChart>
      <c:catAx>
        <c:axId val="627218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18752"/>
        <c:crosses val="autoZero"/>
        <c:auto val="1"/>
        <c:lblAlgn val="ctr"/>
        <c:lblOffset val="100"/>
        <c:noMultiLvlLbl val="0"/>
      </c:catAx>
      <c:valAx>
        <c:axId val="627218752"/>
        <c:scaling>
          <c:orientation val="minMax"/>
        </c:scaling>
        <c:delete val="1"/>
        <c:axPos val="b"/>
        <c:numFmt formatCode="0.0%" sourceLinked="1"/>
        <c:majorTickMark val="none"/>
        <c:minorTickMark val="none"/>
        <c:tickLblPos val="nextTo"/>
        <c:crossAx val="6272183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2" formatCode="_(&quot;$&quot;* #,##0_);_(&quot;$&quot;* \(#,##0\);_(&quot;$&quot;* &quot;-&quot;??_);_(@_)">
                  <c:v>65435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2" formatCode="_(&quot;$&quot;* #,##0_);_(&quot;$&quot;* \(#,##0\);_(&quot;$&quot;* &quot;-&quot;??_);_(@_)">
                  <c:v>50454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627219536"/>
        <c:axId val="627219928"/>
      </c:barChart>
      <c:catAx>
        <c:axId val="627219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19928"/>
        <c:crosses val="autoZero"/>
        <c:auto val="1"/>
        <c:lblAlgn val="ctr"/>
        <c:lblOffset val="100"/>
        <c:noMultiLvlLbl val="0"/>
      </c:catAx>
      <c:valAx>
        <c:axId val="627219928"/>
        <c:scaling>
          <c:orientation val="minMax"/>
        </c:scaling>
        <c:delete val="1"/>
        <c:axPos val="b"/>
        <c:numFmt formatCode="General" sourceLinked="1"/>
        <c:majorTickMark val="none"/>
        <c:minorTickMark val="none"/>
        <c:tickLblPos val="nextTo"/>
        <c:crossAx val="627219536"/>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Warren</c:v>
                </c:pt>
                <c:pt idx="1">
                  <c:v>New Jersey</c:v>
                </c:pt>
                <c:pt idx="2">
                  <c:v>United States</c:v>
                </c:pt>
              </c:strCache>
            </c:strRef>
          </c:cat>
          <c:val>
            <c:numRef>
              <c:f>Sheet1!$B$2:$B$4</c:f>
              <c:numCache>
                <c:formatCode>_("$"* #,##0_);_("$"* \(#,##0\);_("$"* "-"??_);_(@_)</c:formatCode>
                <c:ptCount val="3"/>
                <c:pt idx="0">
                  <c:v>65435</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Warren</c:v>
                </c:pt>
                <c:pt idx="1">
                  <c:v>New Jersey</c:v>
                </c:pt>
                <c:pt idx="2">
                  <c:v>United States</c:v>
                </c:pt>
              </c:strCache>
            </c:strRef>
          </c:cat>
          <c:val>
            <c:numRef>
              <c:f>Sheet1!$C$2:$C$4</c:f>
              <c:numCache>
                <c:formatCode>_("$"* #,##0_);_("$"* \(#,##0\);_("$"* "-"??_);_(@_)</c:formatCode>
                <c:ptCount val="3"/>
                <c:pt idx="0">
                  <c:v>50454</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627221888"/>
        <c:axId val="627222280"/>
      </c:barChart>
      <c:catAx>
        <c:axId val="627221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22280"/>
        <c:crosses val="autoZero"/>
        <c:auto val="1"/>
        <c:lblAlgn val="ctr"/>
        <c:lblOffset val="100"/>
        <c:noMultiLvlLbl val="0"/>
      </c:catAx>
      <c:valAx>
        <c:axId val="627222280"/>
        <c:scaling>
          <c:orientation val="minMax"/>
        </c:scaling>
        <c:delete val="1"/>
        <c:axPos val="b"/>
        <c:numFmt formatCode="_(&quot;$&quot;* #,##0_);_(&quot;$&quot;* \(#,##0\);_(&quot;$&quot;* &quot;-&quot;??_);_(@_)" sourceLinked="1"/>
        <c:majorTickMark val="none"/>
        <c:minorTickMark val="none"/>
        <c:tickLblPos val="nextTo"/>
        <c:crossAx val="627221888"/>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62805</c:v>
                </c:pt>
                <c:pt idx="1">
                  <c:v>62037</c:v>
                </c:pt>
                <c:pt idx="2">
                  <c:v>62352</c:v>
                </c:pt>
                <c:pt idx="3">
                  <c:v>63690</c:v>
                </c:pt>
                <c:pt idx="4">
                  <c:v>65435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47202</c:v>
                </c:pt>
                <c:pt idx="1">
                  <c:v>46941</c:v>
                </c:pt>
                <c:pt idx="2">
                  <c:v>47335</c:v>
                </c:pt>
                <c:pt idx="3">
                  <c:v>48409</c:v>
                </c:pt>
                <c:pt idx="4">
                  <c:v>50454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627223064"/>
        <c:axId val="627223456"/>
      </c:lineChart>
      <c:catAx>
        <c:axId val="627223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23456"/>
        <c:crosses val="autoZero"/>
        <c:auto val="1"/>
        <c:lblAlgn val="ctr"/>
        <c:lblOffset val="100"/>
        <c:noMultiLvlLbl val="0"/>
      </c:catAx>
      <c:valAx>
        <c:axId val="627223456"/>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23064"/>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Frelinghuysen</c:v>
                </c:pt>
                <c:pt idx="1">
                  <c:v>Harmony</c:v>
                </c:pt>
                <c:pt idx="2">
                  <c:v>Phillipsburg</c:v>
                </c:pt>
              </c:strCache>
            </c:strRef>
          </c:cat>
          <c:val>
            <c:numRef>
              <c:f>Sheet1!$B$2:$B$4</c:f>
              <c:numCache>
                <c:formatCode>_("$"* #,##0_);_("$"* \(#,##0\);_("$"* "-"??_);_(@_)</c:formatCode>
                <c:ptCount val="3"/>
                <c:pt idx="0">
                  <c:v>93750</c:v>
                </c:pt>
                <c:pt idx="1">
                  <c:v>66713</c:v>
                </c:pt>
                <c:pt idx="2">
                  <c:v>48970</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Frelinghuysen</c:v>
                </c:pt>
                <c:pt idx="1">
                  <c:v>Harmony</c:v>
                </c:pt>
                <c:pt idx="2">
                  <c:v>Phillipsburg</c:v>
                </c:pt>
              </c:strCache>
            </c:strRef>
          </c:cat>
          <c:val>
            <c:numRef>
              <c:f>Sheet1!$C$2:$C$4</c:f>
              <c:numCache>
                <c:formatCode>_("$"* #,##0_);_("$"* \(#,##0\);_("$"* "-"??_);_(@_)</c:formatCode>
                <c:ptCount val="3"/>
                <c:pt idx="0">
                  <c:v>54688</c:v>
                </c:pt>
                <c:pt idx="1">
                  <c:v>47308</c:v>
                </c:pt>
                <c:pt idx="2">
                  <c:v>39835</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627224240"/>
        <c:axId val="627224632"/>
      </c:barChart>
      <c:catAx>
        <c:axId val="62722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24632"/>
        <c:crosses val="autoZero"/>
        <c:auto val="1"/>
        <c:lblAlgn val="ctr"/>
        <c:lblOffset val="100"/>
        <c:noMultiLvlLbl val="0"/>
      </c:catAx>
      <c:valAx>
        <c:axId val="62722463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24240"/>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2">
                  <c:v>73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8309448984285812E-2"/>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C9-49A0-BE30-04B47E8DD9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627225416"/>
        <c:axId val="627225808"/>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627226592"/>
        <c:axId val="627226200"/>
      </c:lineChart>
      <c:catAx>
        <c:axId val="62722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225808"/>
        <c:crosses val="autoZero"/>
        <c:auto val="1"/>
        <c:lblAlgn val="ctr"/>
        <c:lblOffset val="100"/>
        <c:noMultiLvlLbl val="0"/>
      </c:catAx>
      <c:valAx>
        <c:axId val="627225808"/>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7225416"/>
        <c:crosses val="autoZero"/>
        <c:crossBetween val="between"/>
      </c:valAx>
      <c:valAx>
        <c:axId val="62722620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7226592"/>
        <c:crosses val="max"/>
        <c:crossBetween val="between"/>
      </c:valAx>
      <c:catAx>
        <c:axId val="627226592"/>
        <c:scaling>
          <c:orientation val="minMax"/>
        </c:scaling>
        <c:delete val="1"/>
        <c:axPos val="b"/>
        <c:numFmt formatCode="General" sourceLinked="1"/>
        <c:majorTickMark val="out"/>
        <c:minorTickMark val="none"/>
        <c:tickLblPos val="nextTo"/>
        <c:crossAx val="627226200"/>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5163127098627724"/>
          <c:y val="2.3978569549899666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5546806649168853E-2"/>
                  <c:y val="-0.3673235250287328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c:v>
                </c:pt>
                <c:pt idx="1">
                  <c:v>7</c:v>
                </c:pt>
                <c:pt idx="2">
                  <c:v>22</c:v>
                </c:pt>
                <c:pt idx="3">
                  <c:v>43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8655695399838652"/>
                  <c:y val="3.788394222337189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4059439691867784E-2"/>
                  <c:y val="1.1986005245262327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9.2248564786055476E-2"/>
                  <c:y val="1.11111143514477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236</c:v>
                </c:pt>
                <c:pt idx="1">
                  <c:v>924</c:v>
                </c:pt>
                <c:pt idx="2">
                  <c:v>47</c:v>
                </c:pt>
                <c:pt idx="3">
                  <c:v>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4">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27228160"/>
        <c:axId val="627228552"/>
      </c:barChart>
      <c:catAx>
        <c:axId val="627228160"/>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28552"/>
        <c:crosses val="autoZero"/>
        <c:auto val="1"/>
        <c:lblAlgn val="ctr"/>
        <c:lblOffset val="100"/>
        <c:noMultiLvlLbl val="0"/>
      </c:catAx>
      <c:valAx>
        <c:axId val="627228552"/>
        <c:scaling>
          <c:orientation val="minMax"/>
        </c:scaling>
        <c:delete val="1"/>
        <c:axPos val="b"/>
        <c:numFmt formatCode="General" sourceLinked="1"/>
        <c:majorTickMark val="none"/>
        <c:minorTickMark val="none"/>
        <c:tickLblPos val="nextTo"/>
        <c:crossAx val="62722816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9</c:v>
                </c:pt>
                <c:pt idx="1">
                  <c:v>9</c:v>
                </c:pt>
                <c:pt idx="2">
                  <c:v>8</c:v>
                </c:pt>
                <c:pt idx="3">
                  <c:v>8</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714005912"/>
        <c:axId val="714006304"/>
      </c:lineChart>
      <c:catAx>
        <c:axId val="714005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06304"/>
        <c:crosses val="autoZero"/>
        <c:auto val="1"/>
        <c:lblAlgn val="ctr"/>
        <c:lblOffset val="100"/>
        <c:noMultiLvlLbl val="0"/>
      </c:catAx>
      <c:valAx>
        <c:axId val="714006304"/>
        <c:scaling>
          <c:orientation val="minMax"/>
          <c:max val="32"/>
          <c:min val="0"/>
        </c:scaling>
        <c:delete val="1"/>
        <c:axPos val="l"/>
        <c:numFmt formatCode="General" sourceLinked="1"/>
        <c:majorTickMark val="none"/>
        <c:minorTickMark val="none"/>
        <c:tickLblPos val="nextTo"/>
        <c:crossAx val="714005912"/>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0.09</c:v>
                </c:pt>
                <c:pt idx="1">
                  <c:v>9.0999999999999998E-2</c:v>
                </c:pt>
                <c:pt idx="2">
                  <c:v>9.1999999999999998E-2</c:v>
                </c:pt>
                <c:pt idx="3">
                  <c:v>9.7000000000000003E-2</c:v>
                </c:pt>
                <c:pt idx="4">
                  <c:v>9.2999999999999999E-2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3920816"/>
        <c:axId val="343921208"/>
      </c:lineChart>
      <c:catAx>
        <c:axId val="34392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921208"/>
        <c:crosses val="autoZero"/>
        <c:auto val="1"/>
        <c:lblAlgn val="ctr"/>
        <c:lblOffset val="100"/>
        <c:noMultiLvlLbl val="0"/>
      </c:catAx>
      <c:valAx>
        <c:axId val="343921208"/>
        <c:scaling>
          <c:orientation val="minMax"/>
          <c:max val="1"/>
        </c:scaling>
        <c:delete val="1"/>
        <c:axPos val="l"/>
        <c:numFmt formatCode="0%" sourceLinked="1"/>
        <c:majorTickMark val="none"/>
        <c:minorTickMark val="none"/>
        <c:tickLblPos val="nextTo"/>
        <c:crossAx val="34392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714007088"/>
        <c:axId val="714007480"/>
      </c:barChart>
      <c:catAx>
        <c:axId val="71400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07480"/>
        <c:crosses val="autoZero"/>
        <c:auto val="1"/>
        <c:lblAlgn val="ctr"/>
        <c:lblOffset val="100"/>
        <c:noMultiLvlLbl val="0"/>
      </c:catAx>
      <c:valAx>
        <c:axId val="714007480"/>
        <c:scaling>
          <c:orientation val="minMax"/>
        </c:scaling>
        <c:delete val="1"/>
        <c:axPos val="b"/>
        <c:numFmt formatCode="General" sourceLinked="1"/>
        <c:majorTickMark val="none"/>
        <c:minorTickMark val="none"/>
        <c:tickLblPos val="nextTo"/>
        <c:crossAx val="7140070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714008264"/>
        <c:axId val="714008656"/>
      </c:lineChart>
      <c:catAx>
        <c:axId val="714008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08656"/>
        <c:crosses val="autoZero"/>
        <c:auto val="1"/>
        <c:lblAlgn val="ctr"/>
        <c:lblOffset val="100"/>
        <c:noMultiLvlLbl val="0"/>
      </c:catAx>
      <c:valAx>
        <c:axId val="714008656"/>
        <c:scaling>
          <c:orientation val="minMax"/>
        </c:scaling>
        <c:delete val="1"/>
        <c:axPos val="l"/>
        <c:numFmt formatCode="General" sourceLinked="1"/>
        <c:majorTickMark val="none"/>
        <c:minorTickMark val="none"/>
        <c:tickLblPos val="nextTo"/>
        <c:crossAx val="7140082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White, non-Hispanic</c:v>
                </c:pt>
                <c:pt idx="1">
                  <c:v>Black </c:v>
                </c:pt>
                <c:pt idx="2">
                  <c:v>Hispanic (any race)</c:v>
                </c:pt>
              </c:strCache>
            </c:strRef>
          </c:cat>
          <c:val>
            <c:numRef>
              <c:f>Sheet1!$B$2:$B$4</c:f>
              <c:numCache>
                <c:formatCode>General</c:formatCode>
                <c:ptCount val="3"/>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714009440"/>
        <c:axId val="714009832"/>
      </c:barChart>
      <c:catAx>
        <c:axId val="71400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09832"/>
        <c:crosses val="autoZero"/>
        <c:auto val="1"/>
        <c:lblAlgn val="ctr"/>
        <c:lblOffset val="100"/>
        <c:noMultiLvlLbl val="0"/>
      </c:catAx>
      <c:valAx>
        <c:axId val="7140098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09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714010616"/>
        <c:axId val="714011008"/>
      </c:barChart>
      <c:catAx>
        <c:axId val="714010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11008"/>
        <c:crosses val="autoZero"/>
        <c:auto val="1"/>
        <c:lblAlgn val="ctr"/>
        <c:lblOffset val="100"/>
        <c:noMultiLvlLbl val="0"/>
      </c:catAx>
      <c:valAx>
        <c:axId val="714011008"/>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10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2">
                  <c:v>1175</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714012968"/>
        <c:axId val="714013360"/>
      </c:barChart>
      <c:catAx>
        <c:axId val="714012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13360"/>
        <c:crosses val="autoZero"/>
        <c:auto val="1"/>
        <c:lblAlgn val="ctr"/>
        <c:lblOffset val="100"/>
        <c:noMultiLvlLbl val="0"/>
      </c:catAx>
      <c:valAx>
        <c:axId val="714013360"/>
        <c:scaling>
          <c:orientation val="minMax"/>
        </c:scaling>
        <c:delete val="1"/>
        <c:axPos val="b"/>
        <c:numFmt formatCode="General" sourceLinked="1"/>
        <c:majorTickMark val="none"/>
        <c:minorTickMark val="none"/>
        <c:tickLblPos val="nextTo"/>
        <c:crossAx val="7140129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4.3793706293706297E-2"/>
                  <c:y val="2.8365278766899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55B-4BF5-BEDC-A6FEBC15A4E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1304</c:v>
                </c:pt>
                <c:pt idx="1">
                  <c:v>1355</c:v>
                </c:pt>
                <c:pt idx="2">
                  <c:v>1347</c:v>
                </c:pt>
                <c:pt idx="3">
                  <c:v>1369</c:v>
                </c:pt>
                <c:pt idx="4">
                  <c:v>1175</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714014144"/>
        <c:axId val="714014536"/>
      </c:lineChart>
      <c:catAx>
        <c:axId val="7140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14536"/>
        <c:crosses val="autoZero"/>
        <c:auto val="1"/>
        <c:lblAlgn val="ctr"/>
        <c:lblOffset val="100"/>
        <c:noMultiLvlLbl val="0"/>
      </c:catAx>
      <c:valAx>
        <c:axId val="714014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Phillipsburg</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633</c:v>
                </c:pt>
                <c:pt idx="1">
                  <c:v>621</c:v>
                </c:pt>
                <c:pt idx="2">
                  <c:v>436</c:v>
                </c:pt>
                <c:pt idx="3">
                  <c:v>466</c:v>
                </c:pt>
                <c:pt idx="4">
                  <c:v>427</c:v>
                </c:pt>
                <c:pt idx="5">
                  <c:v>426</c:v>
                </c:pt>
                <c:pt idx="6">
                  <c:v>358</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Washington Boro</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77</c:v>
                </c:pt>
                <c:pt idx="1">
                  <c:v>82</c:v>
                </c:pt>
                <c:pt idx="2">
                  <c:v>89</c:v>
                </c:pt>
                <c:pt idx="3">
                  <c:v>124</c:v>
                </c:pt>
                <c:pt idx="4">
                  <c:v>175</c:v>
                </c:pt>
                <c:pt idx="5">
                  <c:v>151</c:v>
                </c:pt>
                <c:pt idx="6">
                  <c:v>147</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Washington Twp</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161</c:v>
                </c:pt>
                <c:pt idx="1">
                  <c:v>172</c:v>
                </c:pt>
                <c:pt idx="2">
                  <c:v>120</c:v>
                </c:pt>
                <c:pt idx="3">
                  <c:v>98</c:v>
                </c:pt>
                <c:pt idx="4">
                  <c:v>101</c:v>
                </c:pt>
                <c:pt idx="5">
                  <c:v>116</c:v>
                </c:pt>
                <c:pt idx="6">
                  <c:v>102</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Hackettestown</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146</c:v>
                </c:pt>
                <c:pt idx="1">
                  <c:v>148</c:v>
                </c:pt>
                <c:pt idx="2">
                  <c:v>133</c:v>
                </c:pt>
                <c:pt idx="3">
                  <c:v>109</c:v>
                </c:pt>
                <c:pt idx="4">
                  <c:v>137</c:v>
                </c:pt>
                <c:pt idx="5">
                  <c:v>139</c:v>
                </c:pt>
                <c:pt idx="6">
                  <c:v>88</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Lopatcong</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99</c:v>
                </c:pt>
                <c:pt idx="1">
                  <c:v>80</c:v>
                </c:pt>
                <c:pt idx="2">
                  <c:v>77</c:v>
                </c:pt>
                <c:pt idx="3">
                  <c:v>58</c:v>
                </c:pt>
                <c:pt idx="4">
                  <c:v>35</c:v>
                </c:pt>
                <c:pt idx="5">
                  <c:v>62</c:v>
                </c:pt>
                <c:pt idx="6">
                  <c:v>72</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Mansfield</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200</c:v>
                </c:pt>
                <c:pt idx="1">
                  <c:v>168</c:v>
                </c:pt>
                <c:pt idx="2">
                  <c:v>115</c:v>
                </c:pt>
                <c:pt idx="3">
                  <c:v>133</c:v>
                </c:pt>
                <c:pt idx="4">
                  <c:v>108</c:v>
                </c:pt>
                <c:pt idx="5">
                  <c:v>124</c:v>
                </c:pt>
                <c:pt idx="6">
                  <c:v>65</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Oxford</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16</c:v>
                </c:pt>
                <c:pt idx="1">
                  <c:v>17</c:v>
                </c:pt>
                <c:pt idx="2">
                  <c:v>20</c:v>
                </c:pt>
                <c:pt idx="3">
                  <c:v>40</c:v>
                </c:pt>
                <c:pt idx="4">
                  <c:v>38</c:v>
                </c:pt>
                <c:pt idx="5">
                  <c:v>41</c:v>
                </c:pt>
                <c:pt idx="6">
                  <c:v>37</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Franklin</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29</c:v>
                </c:pt>
                <c:pt idx="1">
                  <c:v>21</c:v>
                </c:pt>
                <c:pt idx="2">
                  <c:v>15</c:v>
                </c:pt>
                <c:pt idx="3">
                  <c:v>15</c:v>
                </c:pt>
                <c:pt idx="4">
                  <c:v>19</c:v>
                </c:pt>
                <c:pt idx="5">
                  <c:v>12</c:v>
                </c:pt>
                <c:pt idx="6">
                  <c:v>34</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Allamuchy</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25</c:v>
                </c:pt>
                <c:pt idx="1">
                  <c:v>25</c:v>
                </c:pt>
                <c:pt idx="2">
                  <c:v>22</c:v>
                </c:pt>
                <c:pt idx="3">
                  <c:v>21</c:v>
                </c:pt>
                <c:pt idx="4">
                  <c:v>44</c:v>
                </c:pt>
                <c:pt idx="5">
                  <c:v>43</c:v>
                </c:pt>
                <c:pt idx="6">
                  <c:v>31</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Knowlton</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31</c:v>
                </c:pt>
                <c:pt idx="1">
                  <c:v>26</c:v>
                </c:pt>
                <c:pt idx="2">
                  <c:v>23</c:v>
                </c:pt>
                <c:pt idx="3">
                  <c:v>28</c:v>
                </c:pt>
                <c:pt idx="4">
                  <c:v>23</c:v>
                </c:pt>
                <c:pt idx="5">
                  <c:v>32</c:v>
                </c:pt>
                <c:pt idx="6">
                  <c:v>31</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714015320"/>
        <c:axId val="714015712"/>
      </c:lineChart>
      <c:catAx>
        <c:axId val="714015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4015712"/>
        <c:crosses val="autoZero"/>
        <c:auto val="1"/>
        <c:lblAlgn val="ctr"/>
        <c:lblOffset val="100"/>
        <c:noMultiLvlLbl val="0"/>
      </c:catAx>
      <c:valAx>
        <c:axId val="71401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153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13</c:v>
                </c:pt>
                <c:pt idx="1">
                  <c:v>21</c:v>
                </c:pt>
                <c:pt idx="2">
                  <c:v>31</c:v>
                </c:pt>
                <c:pt idx="3">
                  <c:v>36</c:v>
                </c:pt>
                <c:pt idx="4">
                  <c:v>30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714017672"/>
        <c:axId val="714018064"/>
      </c:lineChart>
      <c:catAx>
        <c:axId val="714017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18064"/>
        <c:crosses val="autoZero"/>
        <c:auto val="1"/>
        <c:lblAlgn val="ctr"/>
        <c:lblOffset val="100"/>
        <c:noMultiLvlLbl val="0"/>
      </c:catAx>
      <c:valAx>
        <c:axId val="7140180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6">
                  <c:v>9.2999999999999999E-2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3921992"/>
        <c:axId val="343922384"/>
      </c:barChart>
      <c:catAx>
        <c:axId val="343921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922384"/>
        <c:crosses val="autoZero"/>
        <c:auto val="1"/>
        <c:lblAlgn val="ctr"/>
        <c:lblOffset val="100"/>
        <c:noMultiLvlLbl val="0"/>
      </c:catAx>
      <c:valAx>
        <c:axId val="343922384"/>
        <c:scaling>
          <c:orientation val="minMax"/>
        </c:scaling>
        <c:delete val="1"/>
        <c:axPos val="b"/>
        <c:numFmt formatCode="0%" sourceLinked="1"/>
        <c:majorTickMark val="none"/>
        <c:minorTickMark val="none"/>
        <c:tickLblPos val="nextTo"/>
        <c:crossAx val="3439219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9">
                  <c:v>-0.16666666666666699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714018848"/>
        <c:axId val="714019240"/>
      </c:barChart>
      <c:catAx>
        <c:axId val="7140188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19240"/>
        <c:crosses val="autoZero"/>
        <c:auto val="1"/>
        <c:lblAlgn val="ctr"/>
        <c:lblOffset val="100"/>
        <c:noMultiLvlLbl val="0"/>
      </c:catAx>
      <c:valAx>
        <c:axId val="714019240"/>
        <c:scaling>
          <c:orientation val="minMax"/>
        </c:scaling>
        <c:delete val="1"/>
        <c:axPos val="t"/>
        <c:numFmt formatCode="0%" sourceLinked="1"/>
        <c:majorTickMark val="none"/>
        <c:minorTickMark val="none"/>
        <c:tickLblPos val="nextTo"/>
        <c:crossAx val="714018848"/>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2719785051976252"/>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General</c:formatCode>
                <c:ptCount val="21"/>
                <c:pt idx="0" formatCode="0%">
                  <c:v>0.246991766941102</c:v>
                </c:pt>
                <c:pt idx="2" formatCode="0%">
                  <c:v>0.12720045428733701</c:v>
                </c:pt>
                <c:pt idx="3" formatCode="0%">
                  <c:v>0.100794351279788</c:v>
                </c:pt>
                <c:pt idx="4" formatCode="0%">
                  <c:v>2.5752167261601198E-2</c:v>
                </c:pt>
                <c:pt idx="5" formatCode="0%">
                  <c:v>-4.6490004649000501E-2</c:v>
                </c:pt>
                <c:pt idx="6" formatCode="0%">
                  <c:v>-5.3124437241130897E-2</c:v>
                </c:pt>
                <c:pt idx="7" formatCode="0%">
                  <c:v>-5.63046377241073E-2</c:v>
                </c:pt>
                <c:pt idx="8" formatCode="0%">
                  <c:v>-6.5494238932686494E-2</c:v>
                </c:pt>
                <c:pt idx="9" formatCode="0%">
                  <c:v>-7.4297188755020102E-2</c:v>
                </c:pt>
                <c:pt idx="10" formatCode="0%">
                  <c:v>-0.113578680203046</c:v>
                </c:pt>
                <c:pt idx="11" formatCode="0%">
                  <c:v>-0.119961916851793</c:v>
                </c:pt>
                <c:pt idx="12" formatCode="0%">
                  <c:v>-0.140679140679141</c:v>
                </c:pt>
                <c:pt idx="13" formatCode="0%">
                  <c:v>-0.150105708245243</c:v>
                </c:pt>
                <c:pt idx="14" formatCode="0%">
                  <c:v>-0.175625259085256</c:v>
                </c:pt>
                <c:pt idx="15" formatCode="0%">
                  <c:v>-0.22277501381979001</c:v>
                </c:pt>
                <c:pt idx="16" formatCode="0%">
                  <c:v>-0.230092204526404</c:v>
                </c:pt>
                <c:pt idx="17" formatCode="0%">
                  <c:v>-0.27638769053781997</c:v>
                </c:pt>
                <c:pt idx="18">
                  <c:v>-0.33211963589076698</c:v>
                </c:pt>
                <c:pt idx="19" formatCode="0%">
                  <c:v>-0.33959466139396899</c:v>
                </c:pt>
                <c:pt idx="20" formatCode="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
                  <c:v>0.19891193471608301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714020024"/>
        <c:axId val="714020416"/>
      </c:barChart>
      <c:catAx>
        <c:axId val="71402002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4020416"/>
        <c:crosses val="autoZero"/>
        <c:auto val="1"/>
        <c:lblAlgn val="ctr"/>
        <c:lblOffset val="100"/>
        <c:noMultiLvlLbl val="0"/>
      </c:catAx>
      <c:valAx>
        <c:axId val="714020416"/>
        <c:scaling>
          <c:orientation val="minMax"/>
        </c:scaling>
        <c:delete val="1"/>
        <c:axPos val="t"/>
        <c:numFmt formatCode="0%" sourceLinked="1"/>
        <c:majorTickMark val="none"/>
        <c:minorTickMark val="none"/>
        <c:tickLblPos val="nextTo"/>
        <c:crossAx val="71402002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9.7214312396279225E-3"/>
                  <c:y val="-3.2967035819592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3C-47B4-81E2-F2699D92E980}"/>
                </c:ext>
              </c:extLst>
            </c:dLbl>
            <c:dLbl>
              <c:idx val="3"/>
              <c:layout>
                <c:manualLayout>
                  <c:x val="-6.4809541597519477E-2"/>
                  <c:y val="-4.61538501474301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3C-47B4-81E2-F2699D92E98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8230</c:v>
                </c:pt>
                <c:pt idx="1">
                  <c:v>5083</c:v>
                </c:pt>
                <c:pt idx="2">
                  <c:v>3422</c:v>
                </c:pt>
                <c:pt idx="3" formatCode="#,##0">
                  <c:v>2941</c:v>
                </c:pt>
                <c:pt idx="4" formatCode="#,##0">
                  <c:v>3526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714021200"/>
        <c:axId val="714021592"/>
      </c:lineChart>
      <c:catAx>
        <c:axId val="71402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21592"/>
        <c:crosses val="autoZero"/>
        <c:auto val="1"/>
        <c:lblAlgn val="ctr"/>
        <c:lblOffset val="100"/>
        <c:noMultiLvlLbl val="0"/>
      </c:catAx>
      <c:valAx>
        <c:axId val="71402159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4021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0.28000000000000003</c:v>
                </c:pt>
                <c:pt idx="1">
                  <c:v>0.48</c:v>
                </c:pt>
                <c:pt idx="2">
                  <c:v>0.05</c:v>
                </c:pt>
                <c:pt idx="3">
                  <c:v>0.04</c:v>
                </c:pt>
                <c:pt idx="4">
                  <c:v>0.09</c:v>
                </c:pt>
                <c:pt idx="5">
                  <c:v>0.05</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2</c:v>
                </c:pt>
                <c:pt idx="10">
                  <c:v>1</c:v>
                </c:pt>
                <c:pt idx="11">
                  <c:v>1</c:v>
                </c:pt>
                <c:pt idx="12">
                  <c:v>0</c:v>
                </c:pt>
                <c:pt idx="13">
                  <c:v>1</c:v>
                </c:pt>
                <c:pt idx="14">
                  <c:v>1</c:v>
                </c:pt>
                <c:pt idx="15">
                  <c:v>1</c:v>
                </c:pt>
                <c:pt idx="16">
                  <c:v>0</c:v>
                </c:pt>
                <c:pt idx="17">
                  <c:v>1</c:v>
                </c:pt>
                <c:pt idx="18">
                  <c:v>2</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717228880"/>
        <c:axId val="717228488"/>
      </c:barChart>
      <c:catAx>
        <c:axId val="717228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228488"/>
        <c:crosses val="autoZero"/>
        <c:auto val="1"/>
        <c:lblAlgn val="ctr"/>
        <c:lblOffset val="100"/>
        <c:noMultiLvlLbl val="0"/>
      </c:catAx>
      <c:valAx>
        <c:axId val="717228488"/>
        <c:scaling>
          <c:orientation val="minMax"/>
        </c:scaling>
        <c:delete val="1"/>
        <c:axPos val="b"/>
        <c:numFmt formatCode="General" sourceLinked="1"/>
        <c:majorTickMark val="none"/>
        <c:minorTickMark val="none"/>
        <c:tickLblPos val="nextTo"/>
        <c:crossAx val="717228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6">
                  <c:v>0.14499999999999999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627220712"/>
        <c:axId val="627221104"/>
      </c:barChart>
      <c:catAx>
        <c:axId val="627220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221104"/>
        <c:crosses val="autoZero"/>
        <c:auto val="1"/>
        <c:lblAlgn val="ctr"/>
        <c:lblOffset val="100"/>
        <c:noMultiLvlLbl val="0"/>
      </c:catAx>
      <c:valAx>
        <c:axId val="627221104"/>
        <c:scaling>
          <c:orientation val="minMax"/>
        </c:scaling>
        <c:delete val="1"/>
        <c:axPos val="b"/>
        <c:numFmt formatCode="0.0%" sourceLinked="1"/>
        <c:majorTickMark val="none"/>
        <c:minorTickMark val="none"/>
        <c:tickLblPos val="nextTo"/>
        <c:crossAx val="6272207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9.9000000000000005E-2</c:v>
                </c:pt>
                <c:pt idx="1">
                  <c:v>0.14000000000000001</c:v>
                </c:pt>
                <c:pt idx="2">
                  <c:v>0.107</c:v>
                </c:pt>
                <c:pt idx="3">
                  <c:v>0.12</c:v>
                </c:pt>
                <c:pt idx="4">
                  <c:v>0.14499999999999999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507515784"/>
        <c:axId val="507516176"/>
      </c:lineChart>
      <c:catAx>
        <c:axId val="50751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16176"/>
        <c:crosses val="autoZero"/>
        <c:auto val="1"/>
        <c:lblAlgn val="ctr"/>
        <c:lblOffset val="100"/>
        <c:noMultiLvlLbl val="0"/>
      </c:catAx>
      <c:valAx>
        <c:axId val="507516176"/>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15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 </c:v>
                </c:pt>
              </c:strCache>
            </c:strRef>
          </c:cat>
          <c:val>
            <c:numRef>
              <c:f>Sheet1!$B$2:$B$6</c:f>
              <c:numCache>
                <c:formatCode>General</c:formatCode>
                <c:ptCount val="5"/>
                <c:pt idx="0" formatCode="0.00%">
                  <c:v>0.185</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07516960"/>
        <c:axId val="507517352"/>
      </c:barChart>
      <c:catAx>
        <c:axId val="507516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17352"/>
        <c:crosses val="autoZero"/>
        <c:auto val="1"/>
        <c:lblAlgn val="ctr"/>
        <c:lblOffset val="100"/>
        <c:noMultiLvlLbl val="0"/>
      </c:catAx>
      <c:valAx>
        <c:axId val="507517352"/>
        <c:scaling>
          <c:orientation val="minMax"/>
          <c:max val="0.30000000000000004"/>
        </c:scaling>
        <c:delete val="1"/>
        <c:axPos val="t"/>
        <c:numFmt formatCode="0.00%" sourceLinked="1"/>
        <c:majorTickMark val="none"/>
        <c:minorTickMark val="none"/>
        <c:tickLblPos val="nextTo"/>
        <c:crossAx val="507516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0.11799999999999999</c:v>
                </c:pt>
                <c:pt idx="1">
                  <c:v>0.17199999999999999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07518136"/>
        <c:axId val="507518528"/>
      </c:barChart>
      <c:catAx>
        <c:axId val="507518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18528"/>
        <c:crosses val="autoZero"/>
        <c:auto val="1"/>
        <c:lblAlgn val="ctr"/>
        <c:lblOffset val="100"/>
        <c:noMultiLvlLbl val="0"/>
      </c:catAx>
      <c:valAx>
        <c:axId val="507518528"/>
        <c:scaling>
          <c:orientation val="minMax"/>
          <c:max val="0.30000000000000004"/>
          <c:min val="0"/>
        </c:scaling>
        <c:delete val="1"/>
        <c:axPos val="b"/>
        <c:numFmt formatCode="0.0%" sourceLinked="1"/>
        <c:majorTickMark val="none"/>
        <c:minorTickMark val="none"/>
        <c:tickLblPos val="nextTo"/>
        <c:crossAx val="507518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4">
                  <c:v>0.13600000000000001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507519312"/>
        <c:axId val="507519704"/>
      </c:barChart>
      <c:catAx>
        <c:axId val="507519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19704"/>
        <c:crosses val="autoZero"/>
        <c:auto val="1"/>
        <c:lblAlgn val="ctr"/>
        <c:lblOffset val="100"/>
        <c:noMultiLvlLbl val="0"/>
      </c:catAx>
      <c:valAx>
        <c:axId val="507519704"/>
        <c:scaling>
          <c:orientation val="minMax"/>
        </c:scaling>
        <c:delete val="1"/>
        <c:axPos val="b"/>
        <c:numFmt formatCode="0.0%" sourceLinked="1"/>
        <c:majorTickMark val="none"/>
        <c:minorTickMark val="none"/>
        <c:tickLblPos val="nextTo"/>
        <c:crossAx val="5075193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Hackettestown</c:v>
                </c:pt>
                <c:pt idx="1">
                  <c:v>Greenwich</c:v>
                </c:pt>
                <c:pt idx="2">
                  <c:v>Mansfield</c:v>
                </c:pt>
                <c:pt idx="3">
                  <c:v>Washington Boro</c:v>
                </c:pt>
                <c:pt idx="4">
                  <c:v>Phillipsburg</c:v>
                </c:pt>
                <c:pt idx="5">
                  <c:v>Independence</c:v>
                </c:pt>
                <c:pt idx="6">
                  <c:v>Lopatcong</c:v>
                </c:pt>
                <c:pt idx="7">
                  <c:v>Liberty</c:v>
                </c:pt>
                <c:pt idx="8">
                  <c:v>Blairstown </c:v>
                </c:pt>
                <c:pt idx="9">
                  <c:v>Knowlton</c:v>
                </c:pt>
              </c:strCache>
            </c:strRef>
          </c:cat>
          <c:val>
            <c:numRef>
              <c:f>Sheet1!$B$2:$B$11</c:f>
              <c:numCache>
                <c:formatCode>0.00%</c:formatCode>
                <c:ptCount val="10"/>
                <c:pt idx="0">
                  <c:v>0.20100000000000001</c:v>
                </c:pt>
                <c:pt idx="1">
                  <c:v>0.151</c:v>
                </c:pt>
                <c:pt idx="2">
                  <c:v>0.13600000000000001</c:v>
                </c:pt>
                <c:pt idx="3">
                  <c:v>0.107</c:v>
                </c:pt>
                <c:pt idx="4">
                  <c:v>0.104</c:v>
                </c:pt>
                <c:pt idx="5">
                  <c:v>9.5000000000000001E-2</c:v>
                </c:pt>
                <c:pt idx="6">
                  <c:v>8.6999999999999994E-2</c:v>
                </c:pt>
                <c:pt idx="7">
                  <c:v>7.6999999999999999E-2</c:v>
                </c:pt>
                <c:pt idx="8">
                  <c:v>7.0999999999999994E-2</c:v>
                </c:pt>
                <c:pt idx="9">
                  <c:v>6.6000000000000003E-2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Warren County avg 9.3%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Hackettestown</c:v>
                </c:pt>
                <c:pt idx="1">
                  <c:v>Greenwich</c:v>
                </c:pt>
                <c:pt idx="2">
                  <c:v>Mansfield</c:v>
                </c:pt>
                <c:pt idx="3">
                  <c:v>Washington Boro</c:v>
                </c:pt>
                <c:pt idx="4">
                  <c:v>Phillipsburg</c:v>
                </c:pt>
                <c:pt idx="5">
                  <c:v>Independence</c:v>
                </c:pt>
                <c:pt idx="6">
                  <c:v>Lopatcong</c:v>
                </c:pt>
                <c:pt idx="7">
                  <c:v>Liberty</c:v>
                </c:pt>
                <c:pt idx="8">
                  <c:v>Blairstown </c:v>
                </c:pt>
                <c:pt idx="9">
                  <c:v>Knowlton</c:v>
                </c:pt>
              </c:strCache>
            </c:strRef>
          </c:cat>
          <c:val>
            <c:numRef>
              <c:f>Sheet1!$C$2:$C$11</c:f>
              <c:numCache>
                <c:formatCode>0%</c:formatCode>
                <c:ptCount val="10"/>
                <c:pt idx="0">
                  <c:v>9.2999999999999999E-2</c:v>
                </c:pt>
                <c:pt idx="1">
                  <c:v>9.2999999999999999E-2</c:v>
                </c:pt>
                <c:pt idx="2">
                  <c:v>9.2999999999999999E-2</c:v>
                </c:pt>
                <c:pt idx="3">
                  <c:v>9.2999999999999999E-2</c:v>
                </c:pt>
                <c:pt idx="4">
                  <c:v>9.2999999999999999E-2</c:v>
                </c:pt>
                <c:pt idx="5">
                  <c:v>9.2999999999999999E-2</c:v>
                </c:pt>
                <c:pt idx="6">
                  <c:v>9.2999999999999999E-2</c:v>
                </c:pt>
                <c:pt idx="7">
                  <c:v>9.2999999999999999E-2</c:v>
                </c:pt>
                <c:pt idx="8">
                  <c:v>9.2999999999999999E-2</c:v>
                </c:pt>
                <c:pt idx="9">
                  <c:v>9.2999999999999999E-2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3923168"/>
        <c:axId val="343923560"/>
      </c:barChart>
      <c:catAx>
        <c:axId val="343923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923560"/>
        <c:crosses val="autoZero"/>
        <c:auto val="1"/>
        <c:lblAlgn val="ctr"/>
        <c:lblOffset val="100"/>
        <c:noMultiLvlLbl val="0"/>
      </c:catAx>
      <c:valAx>
        <c:axId val="343923560"/>
        <c:scaling>
          <c:orientation val="minMax"/>
        </c:scaling>
        <c:delete val="1"/>
        <c:axPos val="b"/>
        <c:numFmt formatCode="0.00%" sourceLinked="1"/>
        <c:majorTickMark val="none"/>
        <c:minorTickMark val="none"/>
        <c:tickLblPos val="nextTo"/>
        <c:crossAx val="34392316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3775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0.17100000000000001</c:v>
                </c:pt>
                <c:pt idx="1">
                  <c:v>0.192</c:v>
                </c:pt>
                <c:pt idx="2">
                  <c:v>0.14899999999999999</c:v>
                </c:pt>
                <c:pt idx="3">
                  <c:v>0.14299999999999999</c:v>
                </c:pt>
                <c:pt idx="4">
                  <c:v>0.13600000000000001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07520488"/>
        <c:axId val="507520880"/>
      </c:lineChart>
      <c:catAx>
        <c:axId val="507520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520880"/>
        <c:crosses val="autoZero"/>
        <c:auto val="1"/>
        <c:lblAlgn val="ctr"/>
        <c:lblOffset val="100"/>
        <c:noMultiLvlLbl val="0"/>
      </c:catAx>
      <c:valAx>
        <c:axId val="50752088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7520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0.158</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07521664"/>
        <c:axId val="507522056"/>
      </c:barChart>
      <c:catAx>
        <c:axId val="5075216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2056"/>
        <c:crosses val="autoZero"/>
        <c:auto val="1"/>
        <c:lblAlgn val="ctr"/>
        <c:lblOffset val="100"/>
        <c:noMultiLvlLbl val="0"/>
      </c:catAx>
      <c:valAx>
        <c:axId val="507522056"/>
        <c:scaling>
          <c:orientation val="minMax"/>
          <c:max val="0.30000000000000004"/>
        </c:scaling>
        <c:delete val="1"/>
        <c:axPos val="t"/>
        <c:numFmt formatCode="0.00%" sourceLinked="1"/>
        <c:majorTickMark val="none"/>
        <c:minorTickMark val="none"/>
        <c:tickLblPos val="nextTo"/>
        <c:crossAx val="507521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6.2E-2</c:v>
                </c:pt>
                <c:pt idx="1">
                  <c:v>0.20200000000000001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07522840"/>
        <c:axId val="507523232"/>
      </c:barChart>
      <c:catAx>
        <c:axId val="507522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3232"/>
        <c:crosses val="autoZero"/>
        <c:auto val="1"/>
        <c:lblAlgn val="ctr"/>
        <c:lblOffset val="100"/>
        <c:noMultiLvlLbl val="0"/>
      </c:catAx>
      <c:valAx>
        <c:axId val="507523232"/>
        <c:scaling>
          <c:orientation val="minMax"/>
          <c:max val="0.30000000000000004"/>
          <c:min val="0"/>
        </c:scaling>
        <c:delete val="1"/>
        <c:axPos val="b"/>
        <c:numFmt formatCode="0.0%" sourceLinked="1"/>
        <c:majorTickMark val="none"/>
        <c:minorTickMark val="none"/>
        <c:tickLblPos val="nextTo"/>
        <c:crossAx val="5075228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2">
                  <c:v>2961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County copy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2">
                  <c:v>2970</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507524016"/>
        <c:axId val="507524408"/>
      </c:barChart>
      <c:catAx>
        <c:axId val="507524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4408"/>
        <c:crosses val="autoZero"/>
        <c:auto val="1"/>
        <c:lblAlgn val="ctr"/>
        <c:lblOffset val="100"/>
        <c:noMultiLvlLbl val="0"/>
      </c:catAx>
      <c:valAx>
        <c:axId val="507524408"/>
        <c:scaling>
          <c:orientation val="minMax"/>
        </c:scaling>
        <c:delete val="1"/>
        <c:axPos val="b"/>
        <c:numFmt formatCode="General" sourceLinked="1"/>
        <c:majorTickMark val="none"/>
        <c:minorTickMark val="none"/>
        <c:tickLblPos val="nextTo"/>
        <c:crossAx val="50752401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1" formatCode="0.0%">
                  <c:v>0.17929999999999999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1" formatCode="0.0%">
                  <c:v>0.1837</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507525584"/>
        <c:axId val="507525976"/>
      </c:barChart>
      <c:catAx>
        <c:axId val="507525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5976"/>
        <c:crosses val="autoZero"/>
        <c:auto val="1"/>
        <c:lblAlgn val="ctr"/>
        <c:lblOffset val="100"/>
        <c:noMultiLvlLbl val="0"/>
      </c:catAx>
      <c:valAx>
        <c:axId val="507525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5584"/>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2">
                  <c:v>110</c:v>
                </c:pt>
                <c:pt idx="3">
                  <c:v>116</c:v>
                </c:pt>
                <c:pt idx="4">
                  <c:v>182</c:v>
                </c:pt>
                <c:pt idx="5">
                  <c:v>207</c:v>
                </c:pt>
                <c:pt idx="6">
                  <c:v>340</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
                  <c:v>101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507526760"/>
        <c:axId val="507527152"/>
      </c:barChart>
      <c:catAx>
        <c:axId val="507526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7152"/>
        <c:crosses val="autoZero"/>
        <c:auto val="1"/>
        <c:lblAlgn val="ctr"/>
        <c:lblOffset val="100"/>
        <c:noMultiLvlLbl val="0"/>
      </c:catAx>
      <c:valAx>
        <c:axId val="50752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7526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0.88400000000000001</c:v>
                </c:pt>
                <c:pt idx="1">
                  <c:v>0.88600000000000001</c:v>
                </c:pt>
                <c:pt idx="2">
                  <c:v>0.88300000000000001</c:v>
                </c:pt>
                <c:pt idx="3">
                  <c:v>0.88</c:v>
                </c:pt>
                <c:pt idx="4">
                  <c:v>0.88500000000000001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3924344"/>
        <c:axId val="343924736"/>
      </c:lineChart>
      <c:catAx>
        <c:axId val="34392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924736"/>
        <c:crosses val="autoZero"/>
        <c:auto val="1"/>
        <c:lblAlgn val="ctr"/>
        <c:lblOffset val="100"/>
        <c:noMultiLvlLbl val="0"/>
      </c:catAx>
      <c:valAx>
        <c:axId val="343924736"/>
        <c:scaling>
          <c:orientation val="minMax"/>
          <c:max val="1"/>
        </c:scaling>
        <c:delete val="1"/>
        <c:axPos val="l"/>
        <c:numFmt formatCode="0%" sourceLinked="1"/>
        <c:majorTickMark val="out"/>
        <c:minorTickMark val="none"/>
        <c:tickLblPos val="nextTo"/>
        <c:crossAx val="343924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tricounty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municipality data available for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5</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 </a:t>
            </a:r>
            <a:r>
              <a:rPr lang="en-US" sz="1200" kern="1200" dirty="0" smtClean="0">
                <a:solidFill>
                  <a:schemeClr val="tx1"/>
                </a:solidFill>
                <a:effectLst/>
                <a:latin typeface="+mn-lt"/>
                <a:ea typeface="+mn-ea"/>
                <a:cs typeface="+mn-cs"/>
              </a:rPr>
              <a:t>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700</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79</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2018 than in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remained mostly steady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Phillipsburg and Washington </a:t>
            </a:r>
            <a:r>
              <a:rPr lang="en-US" sz="1200" kern="1200" dirty="0" err="1" smtClean="0">
                <a:solidFill>
                  <a:schemeClr val="tx1"/>
                </a:solidFill>
                <a:effectLst/>
                <a:latin typeface="+mn-lt"/>
                <a:ea typeface="+mn-ea"/>
                <a:cs typeface="+mn-cs"/>
              </a:rPr>
              <a:t>Boro</a:t>
            </a:r>
            <a:r>
              <a:rPr lang="en-US" sz="1200" kern="1200" dirty="0" smtClean="0">
                <a:solidFill>
                  <a:schemeClr val="tx1"/>
                </a:solidFill>
                <a:effectLst/>
                <a:latin typeface="+mn-lt"/>
                <a:ea typeface="+mn-ea"/>
                <a:cs typeface="+mn-cs"/>
              </a:rPr>
              <a:t> 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slightly lower than the state median and higher than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Phillipsburg and Belvidere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increased between 2014 and 2019. </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0" indent="0">
              <a:buFont typeface="Arial" panose="020B0604020202020204" pitchFamily="34" charset="0"/>
              <a:buNone/>
            </a:pPr>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100171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decreasing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less than the state average and less than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slightly decreased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varied, but in</a:t>
            </a:r>
            <a:r>
              <a:rPr lang="en-US" sz="1200" kern="1200" baseline="0" dirty="0" smtClean="0">
                <a:solidFill>
                  <a:schemeClr val="tx1"/>
                </a:solidFill>
                <a:effectLst/>
                <a:latin typeface="+mn-lt"/>
                <a:ea typeface="+mn-ea"/>
                <a:cs typeface="+mn-cs"/>
              </a:rPr>
              <a:t> recent years has shown a decrease </a:t>
            </a:r>
            <a:r>
              <a:rPr lang="en-US" sz="1200" kern="1200" dirty="0" smtClean="0">
                <a:solidFill>
                  <a:schemeClr val="tx1"/>
                </a:solidFill>
                <a:effectLst/>
                <a:latin typeface="+mn-lt"/>
                <a:ea typeface="+mn-ea"/>
                <a:cs typeface="+mn-cs"/>
              </a:rPr>
              <a:t>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child</a:t>
            </a:r>
            <a:r>
              <a:rPr lang="en-US" sz="1200" kern="1200" baseline="0" dirty="0" smtClean="0">
                <a:solidFill>
                  <a:schemeClr val="tx1"/>
                </a:solidFill>
                <a:effectLst/>
                <a:latin typeface="+mn-lt"/>
                <a:ea typeface="+mn-ea"/>
                <a:cs typeface="+mn-cs"/>
              </a:rPr>
              <a:t> care costs appear higher than expected when compared to the county’s median household income.  T</a:t>
            </a:r>
            <a:r>
              <a:rPr lang="en-US" sz="1200" kern="1200" dirty="0" smtClean="0">
                <a:solidFill>
                  <a:schemeClr val="tx1"/>
                </a:solidFill>
                <a:effectLst/>
                <a:latin typeface="+mn-lt"/>
                <a:ea typeface="+mn-ea"/>
                <a:cs typeface="+mn-cs"/>
              </a:rPr>
              <a:t>oddler child care</a:t>
            </a:r>
            <a:r>
              <a:rPr lang="en-US" sz="1200" kern="1200" baseline="0" dirty="0" smtClean="0">
                <a:solidFill>
                  <a:schemeClr val="tx1"/>
                </a:solidFill>
                <a:effectLst/>
                <a:latin typeface="+mn-lt"/>
                <a:ea typeface="+mn-ea"/>
                <a:cs typeface="+mn-cs"/>
              </a:rPr>
              <a:t> costs appear as expected </a:t>
            </a:r>
            <a:r>
              <a:rPr lang="en-US" sz="1200" kern="1200" dirty="0" smtClean="0">
                <a:solidFill>
                  <a:schemeClr val="tx1"/>
                </a:solidFill>
                <a:effectLst/>
                <a:latin typeface="+mn-lt"/>
                <a:ea typeface="+mn-ea"/>
                <a:cs typeface="+mn-cs"/>
              </a:rPr>
              <a:t>and pre-K childcare costs appear lower than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 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increase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Hardwick and White 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residents, and lower proportions of Black/African</a:t>
            </a:r>
            <a:r>
              <a:rPr lang="en-US" sz="1200" kern="1200" baseline="0" dirty="0" smtClean="0">
                <a:solidFill>
                  <a:schemeClr val="tx1"/>
                </a:solidFill>
                <a:effectLst/>
                <a:latin typeface="+mn-lt"/>
                <a:ea typeface="+mn-ea"/>
                <a:cs typeface="+mn-cs"/>
              </a:rPr>
              <a:t> American, Asian, </a:t>
            </a:r>
            <a:r>
              <a:rPr lang="en-US" sz="1200" kern="1200" baseline="0" dirty="0" smtClean="0">
                <a:solidFill>
                  <a:schemeClr val="tx1"/>
                </a:solidFill>
                <a:effectLst/>
                <a:latin typeface="+mn-lt"/>
                <a:ea typeface="+mn-ea"/>
                <a:cs typeface="+mn-cs"/>
              </a:rPr>
              <a:t>“Other”, </a:t>
            </a:r>
            <a:r>
              <a:rPr lang="en-US" sz="1200" kern="1200" baseline="0" dirty="0" smtClean="0">
                <a:solidFill>
                  <a:schemeClr val="tx1"/>
                </a:solidFill>
                <a:effectLst/>
                <a:latin typeface="+mn-lt"/>
                <a:ea typeface="+mn-ea"/>
                <a:cs typeface="+mn-cs"/>
              </a:rPr>
              <a:t>and Hispanic/Latino</a:t>
            </a:r>
            <a:r>
              <a:rPr lang="en-US" sz="1200" kern="1200" dirty="0" smtClean="0">
                <a:solidFill>
                  <a:schemeClr val="tx1"/>
                </a:solidFill>
                <a:effectLst/>
                <a:latin typeface="+mn-lt"/>
                <a:ea typeface="+mn-ea"/>
                <a:cs typeface="+mn-cs"/>
              </a:rPr>
              <a:t> residents in this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lower 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decreased slightly 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Hackettstown and Phillipsburg 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3rd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varied,</a:t>
            </a:r>
            <a:r>
              <a:rPr lang="en-US" sz="1200" kern="1200" baseline="0" dirty="0" smtClean="0">
                <a:solidFill>
                  <a:schemeClr val="tx1"/>
                </a:solidFill>
                <a:effectLst/>
                <a:latin typeface="+mn-lt"/>
                <a:ea typeface="+mn-ea"/>
                <a:cs typeface="+mn-cs"/>
              </a:rPr>
              <a:t> but the most recent data shows a slight increase between </a:t>
            </a:r>
            <a:r>
              <a:rPr lang="en-US" sz="1200" kern="1200" dirty="0" smtClean="0">
                <a:solidFill>
                  <a:schemeClr val="tx1"/>
                </a:solidFill>
                <a:effectLst/>
                <a:latin typeface="+mn-lt"/>
                <a:ea typeface="+mn-ea"/>
                <a:cs typeface="+mn-cs"/>
              </a:rPr>
              <a:t>2013 and 2019.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3rd lowest 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a:t>
            </a:r>
            <a:r>
              <a:rPr lang="en-US" sz="1200" kern="1200" baseline="0" dirty="0" smtClean="0">
                <a:solidFill>
                  <a:schemeClr val="tx1"/>
                </a:solidFill>
                <a:effectLst/>
                <a:latin typeface="+mn-lt"/>
                <a:ea typeface="+mn-ea"/>
                <a:cs typeface="+mn-cs"/>
              </a:rPr>
              <a:t> between 2016-2018, but has </a:t>
            </a:r>
            <a:r>
              <a:rPr lang="en-US" sz="1200" kern="1200" dirty="0" smtClean="0">
                <a:solidFill>
                  <a:schemeClr val="tx1"/>
                </a:solidFill>
                <a:effectLst/>
                <a:latin typeface="+mn-lt"/>
                <a:ea typeface="+mn-ea"/>
                <a:cs typeface="+mn-cs"/>
              </a:rPr>
              <a:t>decreased between 2017 and 2018.</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lower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Over the last 5 years for which we have Census data, </a:t>
            </a:r>
            <a:r>
              <a:rPr lang="en-US" sz="1200" kern="1200" dirty="0" smtClean="0">
                <a:solidFill>
                  <a:schemeClr val="tx1"/>
                </a:solidFill>
                <a:effectLst/>
                <a:latin typeface="+mn-lt"/>
                <a:ea typeface="+mn-ea"/>
                <a:cs typeface="+mn-cs"/>
              </a:rPr>
              <a:t>this county’s proportion of residents has remained mostly steady by race/ethnicity,</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Hispanic/Latino, Black/African American, and Asian residents increasing</a:t>
            </a:r>
            <a:r>
              <a:rPr lang="en-US" sz="1200" kern="1200" baseline="0" dirty="0" smtClean="0">
                <a:solidFill>
                  <a:schemeClr val="tx1"/>
                </a:solidFill>
                <a:effectLst/>
                <a:latin typeface="+mn-lt"/>
                <a:ea typeface="+mn-ea"/>
                <a:cs typeface="+mn-cs"/>
              </a:rPr>
              <a:t> very</a:t>
            </a:r>
            <a:r>
              <a:rPr lang="en-US" sz="1200" kern="1200" dirty="0" smtClean="0">
                <a:solidFill>
                  <a:schemeClr val="tx1"/>
                </a:solidFill>
                <a:effectLst/>
                <a:latin typeface="+mn-lt"/>
                <a:ea typeface="+mn-ea"/>
                <a:cs typeface="+mn-cs"/>
              </a:rPr>
              <a:t> slightly. </a:t>
            </a:r>
            <a:r>
              <a:rPr lang="en-US"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lower than the state's rate and tended to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lower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females tend to have a lower median income than the state average and males tend to have a higher median income than the state average.  Both males and females</a:t>
            </a:r>
            <a:r>
              <a:rPr lang="en-US" sz="1200" kern="1200" baseline="0" dirty="0" smtClean="0">
                <a:solidFill>
                  <a:schemeClr val="tx1"/>
                </a:solidFill>
                <a:effectLst/>
                <a:latin typeface="+mn-lt"/>
                <a:ea typeface="+mn-ea"/>
                <a:cs typeface="+mn-cs"/>
              </a:rPr>
              <a:t> tend to have a higher median income than</a:t>
            </a:r>
            <a:r>
              <a:rPr lang="en-US" sz="1200" kern="1200" dirty="0" smtClean="0">
                <a:solidFill>
                  <a:schemeClr val="tx1"/>
                </a:solidFill>
                <a:effectLst/>
                <a:latin typeface="+mn-lt"/>
                <a:ea typeface="+mn-ea"/>
                <a:cs typeface="+mn-cs"/>
              </a:rPr>
              <a:t> the national average.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and females has increased between 2013 and 2017. Men consistently earn about $15K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crime rate is one of the lower ones 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 has decreased slightly between 2012 and 2016, and is below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Harmony, Knowlton, and Phillipsburg are composed of mostly White residents,</a:t>
            </a:r>
            <a:r>
              <a:rPr lang="en-US" sz="1200" kern="1200" baseline="0" dirty="0" smtClean="0">
                <a:solidFill>
                  <a:schemeClr val="tx1"/>
                </a:solidFill>
                <a:effectLst/>
                <a:latin typeface="+mn-lt"/>
                <a:ea typeface="+mn-ea"/>
                <a:cs typeface="+mn-cs"/>
              </a:rPr>
              <a:t> however Phillipsburg </a:t>
            </a:r>
            <a:r>
              <a:rPr lang="en-US" sz="1200" kern="1200" baseline="0" dirty="0" smtClean="0">
                <a:solidFill>
                  <a:schemeClr val="tx1"/>
                </a:solidFill>
                <a:effectLst/>
                <a:latin typeface="+mn-lt"/>
                <a:ea typeface="+mn-ea"/>
                <a:cs typeface="+mn-cs"/>
              </a:rPr>
              <a:t>has a </a:t>
            </a:r>
            <a:r>
              <a:rPr lang="en-US" sz="1200" kern="1200" baseline="0" dirty="0" smtClean="0">
                <a:solidFill>
                  <a:schemeClr val="tx1"/>
                </a:solidFill>
                <a:effectLst/>
                <a:latin typeface="+mn-lt"/>
                <a:ea typeface="+mn-ea"/>
                <a:cs typeface="+mn-cs"/>
              </a:rPr>
              <a:t>higher </a:t>
            </a:r>
            <a:r>
              <a:rPr lang="en-US" sz="1200" kern="1200" baseline="0" dirty="0" smtClean="0">
                <a:solidFill>
                  <a:schemeClr val="tx1"/>
                </a:solidFill>
                <a:effectLst/>
                <a:latin typeface="+mn-lt"/>
                <a:ea typeface="+mn-ea"/>
                <a:cs typeface="+mn-cs"/>
              </a:rPr>
              <a:t>percentage </a:t>
            </a:r>
            <a:r>
              <a:rPr lang="en-US" sz="1200" kern="1200" baseline="0" dirty="0" smtClean="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residents that are Black/African American</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Hispanic/Latino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 racial/ethnic group.</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We cannot compare homicide rates by sex.</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has decreased between 2012 and 2016.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Phillipsburg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decreased 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 increased steadily in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 decreasing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 people have been dying of overdoses over time,</a:t>
            </a:r>
            <a:r>
              <a:rPr lang="en-US" sz="1200" kern="1200" baseline="0" dirty="0" smtClean="0">
                <a:solidFill>
                  <a:schemeClr val="tx1"/>
                </a:solidFill>
                <a:effectLst/>
                <a:latin typeface="+mn-lt"/>
                <a:ea typeface="+mn-ea"/>
                <a:cs typeface="+mn-cs"/>
              </a:rPr>
              <a:t> and between 2017 and 2018 the increasing line indicates that less people have been dying of overdoses over 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supportive housing</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outpatient.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remained steady over the past 5 years.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higher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slightly increased.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non-Hispanic residents reported symptoms of mental health distress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than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lower than the state average.&gt;&gt;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decreased.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non-Hispanic residents reported diagnosed depression most frequently.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similar to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Sources include:</a:t>
            </a:r>
            <a:endParaRPr lang="en-US" sz="1200" kern="1200" dirty="0" smtClean="0">
              <a:solidFill>
                <a:schemeClr val="tx1"/>
              </a:solidFill>
              <a:effectLst/>
              <a:latin typeface="+mn-lt"/>
              <a:ea typeface="+mn-ea"/>
              <a:cs typeface="+mn-cs"/>
            </a:endParaRPr>
          </a:p>
          <a:p>
            <a:pPr marL="0" marR="0" lvl="0" indent="0" algn="l" defTabSz="904046" rtl="0" eaLnBrk="1" fontAlgn="auto" latinLnBrk="0" hangingPunct="1">
              <a:lnSpc>
                <a:spcPct val="100000"/>
              </a:lnSpc>
              <a:spcBef>
                <a:spcPts val="0"/>
              </a:spcBef>
              <a:spcAft>
                <a:spcPts val="0"/>
              </a:spcAft>
              <a:buClrTx/>
              <a:buSzTx/>
              <a:buFontTx/>
              <a:buNone/>
              <a:tabLst/>
              <a:defRPr/>
            </a:pPr>
            <a:r>
              <a:rPr lang="en-US" dirty="0" smtClean="0"/>
              <a:t>16.1. </a:t>
            </a:r>
            <a:r>
              <a:rPr lang="en-US" dirty="0" smtClean="0">
                <a:hlinkClick r:id="rId3"/>
              </a:rPr>
              <a:t>http://www.tricountyresourcenet.org/</a:t>
            </a:r>
            <a:endParaRPr lang="en-US" dirty="0" smtClean="0"/>
          </a:p>
          <a:p>
            <a:pPr defTabSz="904046">
              <a:defRPr/>
            </a:pPr>
            <a:endParaRPr lang="en-US" smtClean="0"/>
          </a:p>
          <a:p>
            <a:pPr defTabSz="904046">
              <a:defRPr/>
            </a:pPr>
            <a:r>
              <a:rPr lang="en-US" smtClean="0"/>
              <a:t>16.2</a:t>
            </a:r>
            <a:r>
              <a:rPr lang="en-US" dirty="0" smtClean="0"/>
              <a:t>. </a:t>
            </a:r>
            <a:r>
              <a:rPr lang="en-US" dirty="0" smtClean="0">
                <a:hlinkClick r:id="rId4"/>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Hackettstown and Greenwich 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 steady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Hackettstown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lowest proportion of residents who speak English-only, while Harmony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954107"/>
          </a:xfrm>
          <a:prstGeom prst="rect">
            <a:avLst/>
          </a:prstGeom>
          <a:noFill/>
        </p:spPr>
        <p:txBody>
          <a:bodyPr wrap="square" rtlCol="0">
            <a:spAutoFit/>
          </a:bodyPr>
          <a:lstStyle/>
          <a:p>
            <a:pPr algn="ctr"/>
            <a:r>
              <a:rPr lang="en-US" sz="3200" b="1" dirty="0" smtClean="0">
                <a:solidFill>
                  <a:schemeClr val="bg1"/>
                </a:solidFill>
                <a:latin typeface="Franklin Gothic Demi" panose="020B0703020102020204" pitchFamily="34" charset="0"/>
              </a:rPr>
              <a:t>Warren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24765"/>
            <a:ext cx="647700" cy="981075"/>
          </a:xfrm>
          <a:prstGeom prst="rect">
            <a:avLst/>
          </a:prstGeom>
          <a:noFill/>
          <a:ln>
            <a:noFill/>
          </a:ln>
        </p:spPr>
      </p:pic>
      <p:sp>
        <p:nvSpPr>
          <p:cNvPr id="10" name="TextBox 9"/>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0600" y="1064261"/>
            <a:ext cx="762000" cy="1145539"/>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18844" y="4593707"/>
            <a:ext cx="762000" cy="1145539"/>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43000" y="578432"/>
            <a:ext cx="762000" cy="1145539"/>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25899" y="578432"/>
            <a:ext cx="762000" cy="1145539"/>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93190" y="2791291"/>
            <a:ext cx="762000" cy="1145539"/>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19597" y="609600"/>
            <a:ext cx="762000" cy="1145539"/>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warren county nj map wikipedia"/>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9809" y="540530"/>
            <a:ext cx="762000" cy="1145539"/>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696200" y="5029649"/>
            <a:ext cx="762000" cy="1145539"/>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0022" y="4903072"/>
            <a:ext cx="762000" cy="1145539"/>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1"/>
            <a:ext cx="647700" cy="981075"/>
          </a:xfrm>
          <a:prstGeom prst="rect">
            <a:avLst/>
          </a:prstGeom>
          <a:noFill/>
          <a:ln>
            <a:noFill/>
          </a:ln>
        </p:spPr>
      </p:pic>
      <p:sp>
        <p:nvSpPr>
          <p:cNvPr id="3" name="TextBox 2"/>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warren county nj map wikipedia"/>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107408" y="618666"/>
            <a:ext cx="762000" cy="1145539"/>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920421" y="527309"/>
            <a:ext cx="762000" cy="1145539"/>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784650" y="777180"/>
            <a:ext cx="762000" cy="1145539"/>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48995" y="945832"/>
            <a:ext cx="762000" cy="1145539"/>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03575" y="774584"/>
            <a:ext cx="762000" cy="1145539"/>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91313" y="661974"/>
            <a:ext cx="762000" cy="1145539"/>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warren county nj map wikipedia"/>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90600" y="1064261"/>
            <a:ext cx="762000" cy="1145539"/>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0"/>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0"/>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0"/>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0"/>
            <a:ext cx="647700" cy="981075"/>
          </a:xfrm>
          <a:prstGeom prst="rect">
            <a:avLst/>
          </a:prstGeom>
          <a:noFill/>
          <a:ln>
            <a:noFill/>
          </a:ln>
        </p:spPr>
      </p:pic>
      <p:sp>
        <p:nvSpPr>
          <p:cNvPr id="8" name="TextBox 7"/>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055" y="0"/>
            <a:ext cx="647700" cy="981075"/>
          </a:xfrm>
          <a:prstGeom prst="rect">
            <a:avLst/>
          </a:prstGeom>
          <a:noFill/>
          <a:ln>
            <a:noFill/>
          </a:ln>
        </p:spPr>
      </p:pic>
      <p:sp>
        <p:nvSpPr>
          <p:cNvPr id="7" name="TextBox 6"/>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0"/>
            <a:ext cx="647700" cy="981075"/>
          </a:xfrm>
          <a:prstGeom prst="rect">
            <a:avLst/>
          </a:prstGeom>
          <a:noFill/>
          <a:ln>
            <a:noFill/>
          </a:ln>
        </p:spPr>
      </p:pic>
      <p:sp>
        <p:nvSpPr>
          <p:cNvPr id="6" name="TextBox 5"/>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descr="Image result for warren county nj map wikipedia"/>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0"/>
            <a:ext cx="647700" cy="981075"/>
          </a:xfrm>
          <a:prstGeom prst="rect">
            <a:avLst/>
          </a:prstGeom>
          <a:noFill/>
          <a:ln>
            <a:noFill/>
          </a:ln>
        </p:spPr>
      </p:pic>
      <p:sp>
        <p:nvSpPr>
          <p:cNvPr id="6" name="TextBox 5"/>
          <p:cNvSpPr txBox="1"/>
          <p:nvPr userDrawn="1"/>
        </p:nvSpPr>
        <p:spPr>
          <a:xfrm>
            <a:off x="716973" y="490536"/>
            <a:ext cx="762000" cy="523220"/>
          </a:xfrm>
          <a:prstGeom prst="rect">
            <a:avLst/>
          </a:prstGeom>
          <a:noFill/>
        </p:spPr>
        <p:txBody>
          <a:bodyPr wrap="square" rtlCol="0">
            <a:spAutoFit/>
          </a:bodyPr>
          <a:lstStyle/>
          <a:p>
            <a:r>
              <a:rPr lang="en-US" sz="1400" b="1" dirty="0" smtClean="0"/>
              <a:t>Warren County</a:t>
            </a:r>
            <a:endParaRPr lang="en-US" sz="14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4.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7.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3.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2.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9.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31.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3.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4.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40.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9.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6.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8.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7.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4.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5.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7.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6.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9.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8.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61.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60.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2.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70.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9.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2.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71.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chart" Target="../charts/chart1.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6.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5.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7.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8.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80.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9.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3.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4.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chart" Target="../charts/chart2.xml"/><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1" y="-381000"/>
            <a:ext cx="12835561"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Warren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0" name="Picture 9" descr="Image result for warren county nj map wikipedia"/>
          <p:cNvPicPr/>
          <p:nvPr/>
        </p:nvPicPr>
        <p:blipFill>
          <a:blip r:embed="rId8">
            <a:extLst>
              <a:ext uri="{28A0092B-C50C-407E-A947-70E740481C1C}">
                <a14:useLocalDpi xmlns:a14="http://schemas.microsoft.com/office/drawing/2010/main" val="0"/>
              </a:ext>
            </a:extLst>
          </a:blip>
          <a:srcRect/>
          <a:stretch>
            <a:fillRect/>
          </a:stretch>
        </p:blipFill>
        <p:spPr bwMode="auto">
          <a:xfrm>
            <a:off x="6815367" y="4732934"/>
            <a:ext cx="1171575" cy="1689551"/>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457200" y="9906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dirty="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7" y="6339858"/>
            <a:ext cx="8832274"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255719722"/>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7630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80847215"/>
              </p:ext>
            </p:extLst>
          </p:nvPr>
        </p:nvGraphicFramePr>
        <p:xfrm>
          <a:off x="3438345" y="772487"/>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4" y="6324600"/>
            <a:ext cx="88011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342754803"/>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7025975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409488862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12865399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25187425"/>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73897607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331419719"/>
              </p:ext>
            </p:extLst>
          </p:nvPr>
        </p:nvGraphicFramePr>
        <p:xfrm>
          <a:off x="3200400" y="415591"/>
          <a:ext cx="9525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84313168"/>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870834821"/>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warren county nj map wikipedia"/>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2209800" cy="4526280"/>
          </a:xfrm>
          <a:prstGeom prst="rect">
            <a:avLst/>
          </a:prstGeom>
          <a:noFill/>
          <a:ln>
            <a:noFill/>
          </a:ln>
        </p:spPr>
      </p:pic>
      <p:pic>
        <p:nvPicPr>
          <p:cNvPr id="1026" name="Picture 2" descr="Image result for warren county municipality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4781550" cy="5029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58200" y="1219200"/>
            <a:ext cx="121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38800" y="2819400"/>
            <a:ext cx="1066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8610600" y="3416808"/>
            <a:ext cx="1447800" cy="609600"/>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9144000" y="3352800"/>
            <a:ext cx="152400" cy="64008"/>
          </a:xfrm>
          <a:prstGeom prst="parallelogram">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Terminator 9"/>
          <p:cNvSpPr/>
          <p:nvPr/>
        </p:nvSpPr>
        <p:spPr>
          <a:xfrm>
            <a:off x="6886575" y="5105400"/>
            <a:ext cx="1066800" cy="38100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167562" y="4785360"/>
            <a:ext cx="604838"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96188" y="4613910"/>
            <a:ext cx="533400" cy="373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72400" y="4495800"/>
            <a:ext cx="180975" cy="118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487189" y="1676400"/>
            <a:ext cx="7969649" cy="23622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3554040729"/>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295076665"/>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645648380"/>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010400" y="44958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48298295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78657796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48156755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609600" y="457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69675631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358054485"/>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52413921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68535978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52852505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3733800" y="26670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29182180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03643809"/>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685800" y="6858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968934322"/>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283080314"/>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26075805"/>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583476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93548571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152400" y="5334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349269429"/>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09983345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162800" y="48006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4232140385"/>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228986424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2252598493"/>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65997768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908118284"/>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533400" y="48006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991527251"/>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21609907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39320443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97741211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414536992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57467850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602347142"/>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018288032"/>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3581400" y="457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412414667"/>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2769592421"/>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13219713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836616504"/>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25573370"/>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366687722"/>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0989548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2266765323"/>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8382000" y="457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602497040"/>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710800342"/>
              </p:ext>
            </p:extLst>
          </p:nvPr>
        </p:nvGraphicFramePr>
        <p:xfrm>
          <a:off x="2816057" y="1626826"/>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9159493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229281223"/>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787460390"/>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418427922"/>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1221935664"/>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2340363936"/>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685155559"/>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8229600" y="457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4750735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68408262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115859073"/>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678332355"/>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312713904"/>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8001000" y="9144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52991566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143083994"/>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913780916"/>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40169756"/>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21003365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848600" y="5334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Warren County Basic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00400" y="609600"/>
            <a:ext cx="4457187" cy="6248400"/>
          </a:xfrm>
          <a:prstGeom prst="rect">
            <a:avLst/>
          </a:prstGeom>
        </p:spPr>
      </p:pic>
      <p:sp>
        <p:nvSpPr>
          <p:cNvPr id="4" name="TextBox 3">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p:cNvSpPr txBox="1"/>
          <p:nvPr/>
        </p:nvSpPr>
        <p:spPr>
          <a:xfrm>
            <a:off x="7618232" y="85491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676164074"/>
              </p:ext>
            </p:extLst>
          </p:nvPr>
        </p:nvGraphicFramePr>
        <p:xfrm>
          <a:off x="7618232" y="604343"/>
          <a:ext cx="4573768" cy="625365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85743825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129735617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98867857"/>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4215188783"/>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10959648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40164835"/>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756551066"/>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424543091"/>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599018473"/>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7543800" y="4572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92715154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2996747008"/>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94363759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nvSpPr>
        <p:spPr>
          <a:xfrm>
            <a:off x="457200" y="1066800"/>
            <a:ext cx="692150" cy="494665"/>
          </a:xfrm>
          <a:prstGeom prst="rect">
            <a:avLst/>
          </a:prstGeom>
          <a:noFill/>
        </p:spPr>
        <p:txBody>
          <a:bodyPr wrap="square" rtlCol="0">
            <a:spAutoFit/>
          </a:bodyPr>
          <a:lstStyle/>
          <a:p>
            <a:pPr marL="0" marR="0">
              <a:lnSpc>
                <a:spcPct val="107000"/>
              </a:lnSpc>
              <a:spcBef>
                <a:spcPts val="0"/>
              </a:spcBef>
              <a:spcAft>
                <a:spcPts val="0"/>
              </a:spcAft>
            </a:pPr>
            <a:r>
              <a:rPr lang="en-US" sz="1400" b="1" kern="1200">
                <a:solidFill>
                  <a:srgbClr val="000000"/>
                </a:solidFill>
                <a:effectLst/>
                <a:latin typeface="Franklin Gothic Medium Cond" panose="020B0606030402020204" pitchFamily="34" charset="0"/>
                <a:ea typeface="Calibri" panose="020F0502020204030204" pitchFamily="34" charset="0"/>
                <a:cs typeface="Times New Roman" panose="02020603050405020304" pitchFamily="18" charset="0"/>
              </a:rPr>
              <a:t>Warren County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Warren County Service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87726" y="705957"/>
            <a:ext cx="3958830" cy="6152043"/>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236362" y="699536"/>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
        <p:nvSpPr>
          <p:cNvPr id="5" name="TextBox 6"/>
          <p:cNvSpPr txBox="1"/>
          <p:nvPr/>
        </p:nvSpPr>
        <p:spPr>
          <a:xfrm>
            <a:off x="7178400" y="994576"/>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p:cNvSpPr txBox="1"/>
          <p:nvPr/>
        </p:nvSpPr>
        <p:spPr>
          <a:xfrm>
            <a:off x="10983186" y="100487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933824649"/>
              </p:ext>
            </p:extLst>
          </p:nvPr>
        </p:nvGraphicFramePr>
        <p:xfrm>
          <a:off x="7236362" y="1053479"/>
          <a:ext cx="4955637" cy="58045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9A1F1A-EC04-4F4F-82D4-6CCD895EB442}"/>
              </a:ext>
            </a:extLst>
          </p:cNvPr>
          <p:cNvSpPr/>
          <p:nvPr/>
        </p:nvSpPr>
        <p:spPr>
          <a:xfrm>
            <a:off x="3525281" y="762210"/>
            <a:ext cx="4137442" cy="5989320"/>
          </a:xfrm>
          <a:prstGeom prst="rect">
            <a:avLst/>
          </a:prstGeom>
        </p:spPr>
        <p:txBody>
          <a:bodyPr wrap="square">
            <a:noAutofit/>
          </a:bodyPr>
          <a:lstStyle/>
          <a:p>
            <a:r>
              <a:rPr lang="en-US" sz="1400" spc="-20" dirty="0">
                <a:latin typeface="Franklin Gothic Medium" panose="020B0603020102020204" pitchFamily="34" charset="0"/>
              </a:rPr>
              <a:t>Advancing Opportunities </a:t>
            </a:r>
            <a:r>
              <a:rPr lang="en-US" sz="1100" dirty="0">
                <a:solidFill>
                  <a:srgbClr val="C00000"/>
                </a:solidFill>
                <a:latin typeface="Franklin Gothic Medium" panose="020B0603020102020204" pitchFamily="34" charset="0"/>
              </a:rPr>
              <a:t>[Disabilities]</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Al-Anon/ </a:t>
            </a:r>
            <a:r>
              <a:rPr lang="en-US" sz="1400" spc="-20" dirty="0" err="1">
                <a:latin typeface="Franklin Gothic Medium" panose="020B0603020102020204" pitchFamily="34" charset="0"/>
              </a:rPr>
              <a:t>Alateen</a:t>
            </a:r>
            <a:r>
              <a:rPr lang="en-US" sz="14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[Addiction]</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Warren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ASAPP Healthcare, Inc. </a:t>
            </a:r>
            <a:r>
              <a:rPr lang="en-US" sz="1100" dirty="0">
                <a:solidFill>
                  <a:srgbClr val="C00000"/>
                </a:solidFill>
                <a:latin typeface="Franklin Gothic Medium" panose="020B0603020102020204" pitchFamily="34" charset="0"/>
              </a:rPr>
              <a:t>[Behavioral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Aspen </a:t>
            </a:r>
            <a:r>
              <a:rPr lang="en-US" sz="1100" dirty="0">
                <a:solidFill>
                  <a:srgbClr val="C00000"/>
                </a:solidFill>
                <a:latin typeface="Franklin Gothic Medium" panose="020B0603020102020204" pitchFamily="34" charset="0"/>
              </a:rPr>
              <a:t>[Autism]</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Big Brothers Big Sisters of Northern NJ </a:t>
            </a:r>
            <a:r>
              <a:rPr lang="en-US" sz="1100" dirty="0">
                <a:solidFill>
                  <a:srgbClr val="C00000"/>
                </a:solidFill>
                <a:latin typeface="Franklin Gothic Medium" panose="020B0603020102020204" pitchFamily="34" charset="0"/>
              </a:rPr>
              <a:t>[Youth]</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Broadway Respite and Home Care </a:t>
            </a:r>
            <a:r>
              <a:rPr lang="en-US" sz="1100" dirty="0">
                <a:solidFill>
                  <a:srgbClr val="C00000"/>
                </a:solidFill>
                <a:latin typeface="Franklin Gothic Medium" panose="020B0603020102020204" pitchFamily="34" charset="0"/>
              </a:rPr>
              <a:t>[End of Life]</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CARES </a:t>
            </a:r>
            <a:r>
              <a:rPr lang="en-US" sz="1100" dirty="0">
                <a:solidFill>
                  <a:srgbClr val="C00000"/>
                </a:solidFill>
                <a:latin typeface="Franklin Gothic Medium" panose="020B0603020102020204" pitchFamily="34" charset="0"/>
              </a:rPr>
              <a:t>[Addiction]</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Catholic Charities </a:t>
            </a:r>
            <a:r>
              <a:rPr lang="en-US" sz="1100" dirty="0">
                <a:solidFill>
                  <a:srgbClr val="C00000"/>
                </a:solidFill>
                <a:latin typeface="Franklin Gothic Medium" panose="020B0603020102020204" pitchFamily="34" charset="0"/>
              </a:rPr>
              <a:t>[Adoption]</a:t>
            </a:r>
          </a:p>
          <a:p>
            <a:endParaRPr lang="en-US" sz="1400" spc="-20" dirty="0">
              <a:latin typeface="Franklin Gothic Medium" panose="020B0603020102020204" pitchFamily="34" charset="0"/>
            </a:endParaRPr>
          </a:p>
          <a:p>
            <a:r>
              <a:rPr lang="en-US" sz="1400" spc="-20" dirty="0">
                <a:solidFill>
                  <a:prstClr val="black"/>
                </a:solidFill>
                <a:latin typeface="Franklin Gothic Medium" panose="020B0603020102020204" pitchFamily="34" charset="0"/>
              </a:rPr>
              <a:t>Center for Discovery </a:t>
            </a:r>
            <a:r>
              <a:rPr lang="en-US" sz="1100" dirty="0">
                <a:solidFill>
                  <a:srgbClr val="C00000"/>
                </a:solidFill>
                <a:latin typeface="Franklin Gothic Medium" panose="020B0603020102020204" pitchFamily="34" charset="0"/>
              </a:rPr>
              <a:t>[Eating Disorders]</a:t>
            </a:r>
          </a:p>
          <a:p>
            <a:pPr lvl="0"/>
            <a:endParaRPr lang="en-US" sz="1400" spc="-20" dirty="0">
              <a:solidFill>
                <a:prstClr val="black"/>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Contextual Family Services (CFS) </a:t>
            </a:r>
            <a:r>
              <a:rPr lang="en-US" sz="1100" dirty="0">
                <a:solidFill>
                  <a:srgbClr val="C00000"/>
                </a:solidFill>
                <a:latin typeface="Franklin Gothic Medium" panose="020B0603020102020204" pitchFamily="34" charset="0"/>
              </a:rPr>
              <a:t>[Therapies]</a:t>
            </a:r>
          </a:p>
          <a:p>
            <a:pPr lvl="0"/>
            <a:endParaRPr lang="en-US" sz="1400" spc="-20" dirty="0">
              <a:solidFill>
                <a:prstClr val="black"/>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Family Crisis Intervention Unit </a:t>
            </a:r>
            <a:r>
              <a:rPr lang="en-US" sz="1100" dirty="0">
                <a:solidFill>
                  <a:srgbClr val="C00000"/>
                </a:solidFill>
                <a:latin typeface="Franklin Gothic Medium" panose="020B0603020102020204" pitchFamily="34" charset="0"/>
              </a:rPr>
              <a:t>[Family Services]</a:t>
            </a:r>
          </a:p>
          <a:p>
            <a:pPr lvl="0"/>
            <a:endParaRPr lang="en-US" sz="1400" spc="-20" dirty="0">
              <a:solidFill>
                <a:prstClr val="black"/>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Family Promise of Warren County </a:t>
            </a:r>
            <a:r>
              <a:rPr lang="en-US" sz="1100" dirty="0">
                <a:solidFill>
                  <a:srgbClr val="C00000"/>
                </a:solidFill>
                <a:latin typeface="Franklin Gothic Medium" panose="020B0603020102020204" pitchFamily="34" charset="0"/>
              </a:rPr>
              <a:t>[Homelessness]</a:t>
            </a:r>
          </a:p>
          <a:p>
            <a:pPr lvl="0"/>
            <a:endParaRPr lang="en-US" sz="1100" dirty="0">
              <a:solidFill>
                <a:srgbClr val="C00000"/>
              </a:solidFill>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Family Support Organization (FSO) </a:t>
            </a:r>
            <a:r>
              <a:rPr lang="en-US" sz="1100" dirty="0">
                <a:solidFill>
                  <a:srgbClr val="C00000"/>
                </a:solidFill>
                <a:latin typeface="Franklin Gothic Medium" panose="020B0603020102020204" pitchFamily="34" charset="0"/>
              </a:rPr>
              <a:t>[Emotional, Behavioral and Mental Health]</a:t>
            </a:r>
          </a:p>
          <a:p>
            <a:pPr lvl="0"/>
            <a:endParaRPr lang="en-US" sz="1100" dirty="0">
              <a:solidFill>
                <a:srgbClr val="C00000"/>
              </a:solidFill>
              <a:latin typeface="Franklin Gothic Medium" panose="020B0603020102020204" pitchFamily="34" charset="0"/>
            </a:endParaRPr>
          </a:p>
          <a:p>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a:p>
            <a:pPr lvl="0"/>
            <a:endParaRPr lang="en-US" sz="1400" spc="-20" dirty="0">
              <a:latin typeface="Franklin Gothic Medium" panose="020B0603020102020204" pitchFamily="34" charset="0"/>
            </a:endParaRPr>
          </a:p>
          <a:p>
            <a:endParaRPr lang="en-US" sz="1100" dirty="0">
              <a:solidFill>
                <a:srgbClr val="C00000"/>
              </a:solidFill>
              <a:latin typeface="Franklin Gothic Medium" panose="020B0603020102020204" pitchFamily="34" charset="0"/>
            </a:endParaRP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6E202535-1FA2-4243-8CBB-81BE65704A46}"/>
              </a:ext>
            </a:extLst>
          </p:cNvPr>
          <p:cNvSpPr/>
          <p:nvPr/>
        </p:nvSpPr>
        <p:spPr>
          <a:xfrm>
            <a:off x="8001000" y="685800"/>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Legal Services of Northwest Jersey</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Project Self-Sufficiency</a:t>
            </a:r>
          </a:p>
          <a:p>
            <a:pPr fontAlgn="base"/>
            <a:r>
              <a:rPr lang="en-US" sz="1400" spc="-20" dirty="0">
                <a:latin typeface="Franklin Gothic Medium" panose="020B0603020102020204" pitchFamily="34" charset="0"/>
              </a:rPr>
              <a:t>  Volunteer Lawyers for </a:t>
            </a:r>
            <a:r>
              <a:rPr lang="en-US" sz="1400" spc="-20" dirty="0" smtClean="0">
                <a:latin typeface="Franklin Gothic Medium" panose="020B0603020102020204" pitchFamily="34" charset="0"/>
              </a:rPr>
              <a:t>Justice</a:t>
            </a:r>
          </a:p>
          <a:p>
            <a:pPr fontAlgn="base"/>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a:t>
            </a:r>
            <a:r>
              <a:rPr lang="en-US" sz="1400" spc="-20" dirty="0" smtClean="0">
                <a:latin typeface="Franklin Gothic Medium" panose="020B0603020102020204" pitchFamily="34" charset="0"/>
              </a:rPr>
              <a:t>NJ</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a:t>
            </a:r>
            <a:r>
              <a:rPr lang="en-US" sz="1400" spc="-20" dirty="0" smtClean="0">
                <a:latin typeface="Franklin Gothic Medium" panose="020B0603020102020204" pitchFamily="34" charset="0"/>
              </a:rPr>
              <a:t>Center</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endParaRPr lang="en-US" sz="1100" dirty="0" smtClean="0">
              <a:latin typeface="Franklin Gothic Medium" panose="020B0603020102020204" pitchFamily="34" charset="0"/>
            </a:endParaRPr>
          </a:p>
          <a:p>
            <a:endParaRPr lang="en-US" sz="110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a:t>
            </a:r>
            <a:r>
              <a:rPr lang="en-US" sz="1400" spc="-20" dirty="0" smtClean="0">
                <a:latin typeface="Franklin Gothic Medium" panose="020B0603020102020204" pitchFamily="34" charset="0"/>
              </a:rPr>
              <a:t>Program</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a:t>
            </a:r>
            <a:r>
              <a:rPr lang="en-US" sz="1400" spc="-20" dirty="0" smtClean="0">
                <a:latin typeface="Franklin Gothic Medium" panose="020B0603020102020204" pitchFamily="34" charset="0"/>
              </a:rPr>
              <a:t>NY</a:t>
            </a:r>
          </a:p>
          <a:p>
            <a:endParaRPr lang="en-US" sz="1400" spc="-20" dirty="0">
              <a:latin typeface="Franklin Gothic Medium" panose="020B0603020102020204" pitchFamily="34" charset="0"/>
            </a:endParaRP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e3532343721849909ae&quot;,&quot;SmartGridHorizontal&quot;:0,&quot;LinkedExcelSources&quot;:{&quot;5e271508383938077ce0e0d8&quot;:&quot;{{Desktop}}\\Linked Files\\workbooks\\Warren 01-15-2020_QA_v05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8335</TotalTime>
  <Words>9532</Words>
  <Application>Microsoft Office PowerPoint</Application>
  <PresentationFormat>Widescreen</PresentationFormat>
  <Paragraphs>888</Paragraphs>
  <Slides>90</Slides>
  <Notes>67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Times New Roman</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1293</cp:revision>
  <dcterms:created xsi:type="dcterms:W3CDTF">2006-08-16T00:00:00Z</dcterms:created>
  <dcterms:modified xsi:type="dcterms:W3CDTF">2020-01-31T22:32:42Z</dcterms:modified>
</cp:coreProperties>
</file>