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80237" autoAdjust="0"/>
  </p:normalViewPr>
  <p:slideViewPr>
    <p:cSldViewPr>
      <p:cViewPr varScale="1">
        <p:scale>
          <a:sx n="73" d="100"/>
          <a:sy n="73" d="100"/>
        </p:scale>
        <p:origin x="994" y="77"/>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Union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Union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Overview'!$A$13,'0. Overview'!$A$35,'0. Overview'!$A$62,'0. Overview'!$A$76,'0. Overview'!$A$96,'0. Overview'!$A$115,'0. Overview'!$A$154,'0. Overview'!$A$172,'0. Overview'!$A$194,'0. Overview'!$A$213)</c:f>
              <c:strCache>
                <c:ptCount val="10"/>
                <c:pt idx="0">
                  <c:v>Union</c:v>
                </c:pt>
                <c:pt idx="1">
                  <c:v>Union</c:v>
                </c:pt>
                <c:pt idx="2">
                  <c:v>Union</c:v>
                </c:pt>
                <c:pt idx="3">
                  <c:v>Union</c:v>
                </c:pt>
                <c:pt idx="4">
                  <c:v>Union</c:v>
                </c:pt>
                <c:pt idx="5">
                  <c:v>Union</c:v>
                </c:pt>
                <c:pt idx="6">
                  <c:v>Union</c:v>
                </c:pt>
                <c:pt idx="7">
                  <c:v>Union</c:v>
                </c:pt>
                <c:pt idx="8">
                  <c:v>Union</c:v>
                </c:pt>
                <c:pt idx="9">
                  <c:v>Union</c:v>
                </c:pt>
              </c:strCache>
            </c:strRef>
          </c:cat>
          <c:val>
            <c:numRef>
              <c:f>('0. Overview'!$C$13,'0. Overview'!$C$35,'0. Overview'!$C$62,'0. Overview'!$C$76,'0. Overview'!$C$96,'0. Overview'!$C$115,'0. Overview'!$C$154,'0. Overview'!$C$172,'0. Overview'!$C$194,'0. Overview'!$C$213)</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BAA8-4F67-8D01-AFC710581662}"/>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Overview'!$A$13,'0. Overview'!$A$35,'0. Overview'!$A$62,'0. Overview'!$A$76,'0. Overview'!$A$96,'0. Overview'!$A$115,'0. Overview'!$A$154,'0. Overview'!$A$172,'0. Overview'!$A$194,'0. Overview'!$A$213)</c:f>
              <c:strCache>
                <c:ptCount val="10"/>
                <c:pt idx="0">
                  <c:v>Union</c:v>
                </c:pt>
                <c:pt idx="1">
                  <c:v>Union</c:v>
                </c:pt>
                <c:pt idx="2">
                  <c:v>Union</c:v>
                </c:pt>
                <c:pt idx="3">
                  <c:v>Union</c:v>
                </c:pt>
                <c:pt idx="4">
                  <c:v>Union</c:v>
                </c:pt>
                <c:pt idx="5">
                  <c:v>Union</c:v>
                </c:pt>
                <c:pt idx="6">
                  <c:v>Union</c:v>
                </c:pt>
                <c:pt idx="7">
                  <c:v>Union</c:v>
                </c:pt>
                <c:pt idx="8">
                  <c:v>Union</c:v>
                </c:pt>
                <c:pt idx="9">
                  <c:v>Union</c:v>
                </c:pt>
              </c:strCache>
            </c:strRef>
          </c:cat>
          <c:val>
            <c:numRef>
              <c:f>('0. Overview'!$D$13,'0. Overview'!$D$35,'0. Overview'!$D$62,'0. Overview'!$D$76,'0. Overview'!$D$96,'0. Overview'!$D$115,'0. Overview'!$D$154,'0. Overview'!$D$172,'0. Overview'!$D$194,'0. Overview'!$D$213)</c:f>
              <c:numCache>
                <c:formatCode>General</c:formatCode>
                <c:ptCount val="10"/>
                <c:pt idx="0">
                  <c:v>10.875</c:v>
                </c:pt>
                <c:pt idx="1">
                  <c:v>10.875</c:v>
                </c:pt>
                <c:pt idx="2">
                  <c:v>5.875</c:v>
                </c:pt>
                <c:pt idx="3">
                  <c:v>13.875</c:v>
                </c:pt>
                <c:pt idx="4">
                  <c:v>15.875</c:v>
                </c:pt>
                <c:pt idx="5">
                  <c:v>18.875</c:v>
                </c:pt>
                <c:pt idx="6">
                  <c:v>1.875</c:v>
                </c:pt>
                <c:pt idx="7">
                  <c:v>5.875</c:v>
                </c:pt>
                <c:pt idx="8">
                  <c:v>3.875</c:v>
                </c:pt>
                <c:pt idx="9">
                  <c:v>8.875</c:v>
                </c:pt>
              </c:numCache>
            </c:numRef>
          </c:val>
          <c:extLst>
            <c:ext xmlns:c16="http://schemas.microsoft.com/office/drawing/2014/chart" uri="{C3380CC4-5D6E-409C-BE32-E72D297353CC}">
              <c16:uniqueId val="{00000001-BAA8-4F67-8D01-AFC710581662}"/>
            </c:ext>
          </c:extLst>
        </c:ser>
        <c:ser>
          <c:idx val="3"/>
          <c:order val="2"/>
          <c:spPr>
            <a:solidFill>
              <a:schemeClr val="bg1">
                <a:lumMod val="65000"/>
              </a:schemeClr>
            </a:solidFill>
            <a:ln>
              <a:solidFill>
                <a:schemeClr val="tx1">
                  <a:lumMod val="95000"/>
                  <a:lumOff val="5000"/>
                </a:schemeClr>
              </a:solidFill>
            </a:ln>
            <a:effectLst/>
          </c:spPr>
          <c:invertIfNegative val="0"/>
          <c:cat>
            <c:strRef>
              <c:f>('0. Overview'!$A$13,'0. Overview'!$A$35,'0. Overview'!$A$62,'0. Overview'!$A$76,'0. Overview'!$A$96,'0. Overview'!$A$115,'0. Overview'!$A$154,'0. Overview'!$A$172,'0. Overview'!$A$194,'0. Overview'!$A$213)</c:f>
              <c:strCache>
                <c:ptCount val="10"/>
                <c:pt idx="0">
                  <c:v>Union</c:v>
                </c:pt>
                <c:pt idx="1">
                  <c:v>Union</c:v>
                </c:pt>
                <c:pt idx="2">
                  <c:v>Union</c:v>
                </c:pt>
                <c:pt idx="3">
                  <c:v>Union</c:v>
                </c:pt>
                <c:pt idx="4">
                  <c:v>Union</c:v>
                </c:pt>
                <c:pt idx="5">
                  <c:v>Union</c:v>
                </c:pt>
                <c:pt idx="6">
                  <c:v>Union</c:v>
                </c:pt>
                <c:pt idx="7">
                  <c:v>Union</c:v>
                </c:pt>
                <c:pt idx="8">
                  <c:v>Union</c:v>
                </c:pt>
                <c:pt idx="9">
                  <c:v>Union</c:v>
                </c:pt>
              </c:strCache>
            </c:strRef>
          </c:cat>
          <c:val>
            <c:numRef>
              <c:f>('0. Overview'!$E$13,'0. Overview'!$E$35,'0. Overview'!$E$62,'0. Overview'!$E$76,'0. Overview'!$E$96,'0. Overview'!$E$115,'0. Overview'!$E$154,'0. Overview'!$E$172,'0. Overview'!$E$194,'0. Overview'!$E$213)</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BAA8-4F67-8D01-AFC710581662}"/>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0.55800000000000005</c:v>
                </c:pt>
                <c:pt idx="1">
                  <c:v>0.55500000000000005</c:v>
                </c:pt>
                <c:pt idx="2">
                  <c:v>0.56299999999999994</c:v>
                </c:pt>
                <c:pt idx="3">
                  <c:v>0.55900000000000005</c:v>
                </c:pt>
                <c:pt idx="4">
                  <c:v>0.54</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3">
                  <c:v>0.54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5">
                  <c:v>129760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42413</c:v>
                </c:pt>
                <c:pt idx="1">
                  <c:v>41993</c:v>
                </c:pt>
                <c:pt idx="2">
                  <c:v>45354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Elizabeth</c:v>
                </c:pt>
                <c:pt idx="1">
                  <c:v>Plainfield</c:v>
                </c:pt>
                <c:pt idx="2">
                  <c:v>Union </c:v>
                </c:pt>
                <c:pt idx="3">
                  <c:v>Linden </c:v>
                </c:pt>
                <c:pt idx="4">
                  <c:v>Westfield </c:v>
                </c:pt>
                <c:pt idx="5">
                  <c:v>Summit </c:v>
                </c:pt>
                <c:pt idx="6">
                  <c:v>Rahway </c:v>
                </c:pt>
                <c:pt idx="7">
                  <c:v>Cranford </c:v>
                </c:pt>
                <c:pt idx="8">
                  <c:v>Scotch Plains</c:v>
                </c:pt>
                <c:pt idx="9">
                  <c:v>Hillside </c:v>
                </c:pt>
                <c:pt idx="10">
                  <c:v>Roselle </c:v>
                </c:pt>
                <c:pt idx="11">
                  <c:v>Springfield </c:v>
                </c:pt>
                <c:pt idx="12">
                  <c:v>New Providence </c:v>
                </c:pt>
                <c:pt idx="13">
                  <c:v>Berkeley Heights</c:v>
                </c:pt>
                <c:pt idx="14">
                  <c:v>Roselle Park </c:v>
                </c:pt>
                <c:pt idx="15">
                  <c:v>Clark </c:v>
                </c:pt>
                <c:pt idx="16">
                  <c:v>Fanwood </c:v>
                </c:pt>
                <c:pt idx="17">
                  <c:v>Kenilworth </c:v>
                </c:pt>
                <c:pt idx="18">
                  <c:v>Mountainside </c:v>
                </c:pt>
                <c:pt idx="19">
                  <c:v>Garwood </c:v>
                </c:pt>
              </c:strCache>
            </c:strRef>
          </c:cat>
          <c:val>
            <c:numRef>
              <c:f>Sheet1!$B$2:$B$21</c:f>
              <c:numCache>
                <c:formatCode>0</c:formatCode>
                <c:ptCount val="20"/>
                <c:pt idx="0">
                  <c:v>34469</c:v>
                </c:pt>
                <c:pt idx="1">
                  <c:v>13076</c:v>
                </c:pt>
                <c:pt idx="2">
                  <c:v>10179</c:v>
                </c:pt>
                <c:pt idx="3">
                  <c:v>8809</c:v>
                </c:pt>
                <c:pt idx="4">
                  <c:v>8598</c:v>
                </c:pt>
                <c:pt idx="5">
                  <c:v>6203</c:v>
                </c:pt>
                <c:pt idx="6">
                  <c:v>5828</c:v>
                </c:pt>
                <c:pt idx="7">
                  <c:v>5588</c:v>
                </c:pt>
                <c:pt idx="8">
                  <c:v>5346</c:v>
                </c:pt>
                <c:pt idx="9">
                  <c:v>4665</c:v>
                </c:pt>
                <c:pt idx="10">
                  <c:v>4619</c:v>
                </c:pt>
                <c:pt idx="11">
                  <c:v>3663</c:v>
                </c:pt>
                <c:pt idx="12">
                  <c:v>3465</c:v>
                </c:pt>
                <c:pt idx="13">
                  <c:v>3225</c:v>
                </c:pt>
                <c:pt idx="14">
                  <c:v>2906</c:v>
                </c:pt>
                <c:pt idx="15">
                  <c:v>2813</c:v>
                </c:pt>
                <c:pt idx="16">
                  <c:v>2124</c:v>
                </c:pt>
                <c:pt idx="17">
                  <c:v>1980</c:v>
                </c:pt>
                <c:pt idx="18">
                  <c:v>1539</c:v>
                </c:pt>
                <c:pt idx="19">
                  <c:v>781</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0.33</c:v>
                </c:pt>
                <c:pt idx="1">
                  <c:v>0.33</c:v>
                </c:pt>
                <c:pt idx="2">
                  <c:v>0.33</c:v>
                </c:pt>
                <c:pt idx="3">
                  <c:v>0.34</c:v>
                </c:pt>
                <c:pt idx="4">
                  <c:v>0.23</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8">
                  <c:v>0.23</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0080321285140489E-2"/>
                  <c:y val="-1.15830124633670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2.008032128514056E-3"/>
                  <c:y val="3.18532842742592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1350</c:v>
                </c:pt>
                <c:pt idx="1">
                  <c:v>764</c:v>
                </c:pt>
                <c:pt idx="2">
                  <c:v>1519</c:v>
                </c:pt>
                <c:pt idx="3">
                  <c:v>1090</c:v>
                </c:pt>
                <c:pt idx="4">
                  <c:v>1125</c:v>
                </c:pt>
                <c:pt idx="5">
                  <c:v>853</c:v>
                </c:pt>
                <c:pt idx="6">
                  <c:v>1044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6">
                  <c:v>92937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71163</c:v>
                </c:pt>
                <c:pt idx="1">
                  <c:v>72028</c:v>
                </c:pt>
                <c:pt idx="2">
                  <c:v>77326</c:v>
                </c:pt>
                <c:pt idx="3">
                  <c:v>82186</c:v>
                </c:pt>
                <c:pt idx="4">
                  <c:v>80339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Overview'!$A$241,'0. Overview'!$A$255,'0. Overview'!$A$284,'0. Overview'!$A$309,'0. Overview'!$A$328,'0. Overview'!$A$351,'0. Overview'!$A$377,'0. Overview'!$A$398,'0. Overview'!$A$419)</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Overview'!$C$241,'0. Overview'!$C$255,'0. Overview'!$C$284,'0. Overview'!$C$309,'0. Overview'!$C$328,'0. Overview'!$C$351,'0. Overview'!$C$377,'0. Overview'!$C$398,'0. Overview'!$C$419)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E98F-4BF5-8FE6-1BFB3A6EF8F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Overview'!$A$241,'0. Overview'!$A$255,'0. Overview'!$A$284,'0. Overview'!$A$309,'0. Overview'!$A$328,'0. Overview'!$A$351,'0. Overview'!$A$377,'0. Overview'!$A$398,'0. Overview'!$A$419)</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Overview'!$D$241,'0. Overview'!$D$255,'0. Overview'!$D$284,'0. Overview'!$D$309,'0. Overview'!$D$328,'0. Overview'!$D$351,'0. Overview'!$D$377,'0. Overview'!$D$398,'0. Overview'!$D$419)</c:f>
              <c:numCache>
                <c:formatCode>General</c:formatCode>
                <c:ptCount val="9"/>
                <c:pt idx="0">
                  <c:v>7.875</c:v>
                </c:pt>
                <c:pt idx="1">
                  <c:v>15.875</c:v>
                </c:pt>
                <c:pt idx="2">
                  <c:v>8.875</c:v>
                </c:pt>
                <c:pt idx="3">
                  <c:v>5.875</c:v>
                </c:pt>
                <c:pt idx="4">
                  <c:v>9.875</c:v>
                </c:pt>
                <c:pt idx="5">
                  <c:v>8.875</c:v>
                </c:pt>
                <c:pt idx="6">
                  <c:v>4.875</c:v>
                </c:pt>
                <c:pt idx="7">
                  <c:v>7.875</c:v>
                </c:pt>
                <c:pt idx="8">
                  <c:v>8.875</c:v>
                </c:pt>
              </c:numCache>
            </c:numRef>
          </c:val>
          <c:extLst>
            <c:ext xmlns:c16="http://schemas.microsoft.com/office/drawing/2014/chart" uri="{C3380CC4-5D6E-409C-BE32-E72D297353CC}">
              <c16:uniqueId val="{00000001-E98F-4BF5-8FE6-1BFB3A6EF8FB}"/>
            </c:ext>
          </c:extLst>
        </c:ser>
        <c:ser>
          <c:idx val="3"/>
          <c:order val="2"/>
          <c:spPr>
            <a:solidFill>
              <a:schemeClr val="bg2">
                <a:lumMod val="75000"/>
              </a:schemeClr>
            </a:solidFill>
            <a:ln>
              <a:solidFill>
                <a:schemeClr val="tx1"/>
              </a:solidFill>
            </a:ln>
            <a:effectLst/>
          </c:spPr>
          <c:invertIfNegative val="0"/>
          <c:cat>
            <c:strRef>
              <c:f>('0. Overview'!$A$241,'0. Overview'!$A$255,'0. Overview'!$A$284,'0. Overview'!$A$309,'0. Overview'!$A$328,'0. Overview'!$A$351,'0. Overview'!$A$377,'0. Overview'!$A$398,'0. Overview'!$A$419)</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Overview'!$E$241,'0. Overview'!$E$255,'0. Overview'!$E$284,'0. Overview'!$E$309,'0. Overview'!$E$328,'0. Overview'!$E$351,'0. Overview'!$E$377,'0. Overview'!$E$398,'0. Overview'!$E$419)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E98F-4BF5-8FE6-1BFB3A6EF8F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0" formatCode="_(&quot;$&quot;* #,##0_);_(&quot;$&quot;* \(#,##0\);_(&quot;$&quot;* &quot;-&quot;??_);_(@_)">
                  <c:v>80339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Elizabeth </c:v>
                </c:pt>
                <c:pt idx="1">
                  <c:v>Plainfield</c:v>
                </c:pt>
                <c:pt idx="2">
                  <c:v>Roselle </c:v>
                </c:pt>
                <c:pt idx="3">
                  <c:v>Winfield </c:v>
                </c:pt>
                <c:pt idx="4">
                  <c:v>Linden </c:v>
                </c:pt>
                <c:pt idx="5">
                  <c:v>Roselle Park </c:v>
                </c:pt>
                <c:pt idx="6">
                  <c:v>Hillside</c:v>
                </c:pt>
                <c:pt idx="7">
                  <c:v>Rahway </c:v>
                </c:pt>
                <c:pt idx="8">
                  <c:v>Union</c:v>
                </c:pt>
                <c:pt idx="9">
                  <c:v>Garwood</c:v>
                </c:pt>
              </c:strCache>
            </c:strRef>
          </c:cat>
          <c:val>
            <c:numRef>
              <c:f>Sheet1!$B$2:$B$11</c:f>
              <c:numCache>
                <c:formatCode>_("$"* #,##0_);_("$"* \(#,##0\);_("$"* "-"??_);_(@_)</c:formatCode>
                <c:ptCount val="10"/>
                <c:pt idx="0">
                  <c:v>48407</c:v>
                </c:pt>
                <c:pt idx="1">
                  <c:v>56339</c:v>
                </c:pt>
                <c:pt idx="2">
                  <c:v>64718</c:v>
                </c:pt>
                <c:pt idx="3">
                  <c:v>66588</c:v>
                </c:pt>
                <c:pt idx="4">
                  <c:v>73386</c:v>
                </c:pt>
                <c:pt idx="5">
                  <c:v>75000</c:v>
                </c:pt>
                <c:pt idx="6">
                  <c:v>75239</c:v>
                </c:pt>
                <c:pt idx="7">
                  <c:v>78946</c:v>
                </c:pt>
                <c:pt idx="8">
                  <c:v>88496</c:v>
                </c:pt>
                <c:pt idx="9">
                  <c:v>88892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Union County avg. $80,198</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Elizabeth </c:v>
                </c:pt>
                <c:pt idx="1">
                  <c:v>Plainfield</c:v>
                </c:pt>
                <c:pt idx="2">
                  <c:v>Roselle </c:v>
                </c:pt>
                <c:pt idx="3">
                  <c:v>Winfield </c:v>
                </c:pt>
                <c:pt idx="4">
                  <c:v>Linden </c:v>
                </c:pt>
                <c:pt idx="5">
                  <c:v>Roselle Park </c:v>
                </c:pt>
                <c:pt idx="6">
                  <c:v>Hillside</c:v>
                </c:pt>
                <c:pt idx="7">
                  <c:v>Rahway </c:v>
                </c:pt>
                <c:pt idx="8">
                  <c:v>Union</c:v>
                </c:pt>
                <c:pt idx="9">
                  <c:v>Garwood</c:v>
                </c:pt>
              </c:strCache>
            </c:strRef>
          </c:cat>
          <c:val>
            <c:numRef>
              <c:f>Sheet1!$C$2:$C$11</c:f>
              <c:numCache>
                <c:formatCode>"$"#,##0</c:formatCode>
                <c:ptCount val="10"/>
                <c:pt idx="0">
                  <c:v>80198</c:v>
                </c:pt>
                <c:pt idx="1">
                  <c:v>80198</c:v>
                </c:pt>
                <c:pt idx="2">
                  <c:v>80198</c:v>
                </c:pt>
                <c:pt idx="3">
                  <c:v>80198</c:v>
                </c:pt>
                <c:pt idx="4">
                  <c:v>80198</c:v>
                </c:pt>
                <c:pt idx="5">
                  <c:v>80198</c:v>
                </c:pt>
                <c:pt idx="6">
                  <c:v>80198</c:v>
                </c:pt>
                <c:pt idx="7">
                  <c:v>80198</c:v>
                </c:pt>
                <c:pt idx="8">
                  <c:v>80198</c:v>
                </c:pt>
                <c:pt idx="9">
                  <c:v>80198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5698902575200437"/>
          <c:y val="0.95602824049401303"/>
          <c:w val="0.1909039179674491"/>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0" formatCode="0%">
                  <c:v>9.2999999999999999E-2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0.129</c:v>
                </c:pt>
                <c:pt idx="1">
                  <c:v>0.112</c:v>
                </c:pt>
                <c:pt idx="2">
                  <c:v>0.106</c:v>
                </c:pt>
                <c:pt idx="3">
                  <c:v>7.9000000000000001E-2</c:v>
                </c:pt>
                <c:pt idx="4">
                  <c:v>9.2999999999999999E-2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Plainfield </c:v>
                </c:pt>
                <c:pt idx="1">
                  <c:v>Elizabeth </c:v>
                </c:pt>
                <c:pt idx="2">
                  <c:v>Hillside </c:v>
                </c:pt>
                <c:pt idx="3">
                  <c:v>Garwood </c:v>
                </c:pt>
                <c:pt idx="4">
                  <c:v>Linden </c:v>
                </c:pt>
                <c:pt idx="5">
                  <c:v>Kenilworth </c:v>
                </c:pt>
                <c:pt idx="6">
                  <c:v>Roselle</c:v>
                </c:pt>
                <c:pt idx="7">
                  <c:v>Rahway </c:v>
                </c:pt>
                <c:pt idx="8">
                  <c:v>Clark</c:v>
                </c:pt>
                <c:pt idx="9">
                  <c:v>Springfield </c:v>
                </c:pt>
              </c:strCache>
            </c:strRef>
          </c:cat>
          <c:val>
            <c:numRef>
              <c:f>Sheet1!$B$2:$B$11</c:f>
              <c:numCache>
                <c:formatCode>0%</c:formatCode>
                <c:ptCount val="10"/>
                <c:pt idx="0">
                  <c:v>0.24</c:v>
                </c:pt>
                <c:pt idx="1">
                  <c:v>0.20200000000000001</c:v>
                </c:pt>
                <c:pt idx="2">
                  <c:v>0.11899999999999999</c:v>
                </c:pt>
                <c:pt idx="3">
                  <c:v>0.105</c:v>
                </c:pt>
                <c:pt idx="4">
                  <c:v>0.10100000000000001</c:v>
                </c:pt>
                <c:pt idx="5">
                  <c:v>9.9000000000000005E-2</c:v>
                </c:pt>
                <c:pt idx="6">
                  <c:v>9.2999999999999999E-2</c:v>
                </c:pt>
                <c:pt idx="7">
                  <c:v>7.4999999999999997E-2</c:v>
                </c:pt>
                <c:pt idx="8">
                  <c:v>6.8000000000000005E-2</c:v>
                </c:pt>
                <c:pt idx="9">
                  <c:v>5.5E-2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Union County avg. 10.5%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Plainfield </c:v>
                </c:pt>
                <c:pt idx="1">
                  <c:v>Elizabeth </c:v>
                </c:pt>
                <c:pt idx="2">
                  <c:v>Hillside </c:v>
                </c:pt>
                <c:pt idx="3">
                  <c:v>Garwood </c:v>
                </c:pt>
                <c:pt idx="4">
                  <c:v>Linden </c:v>
                </c:pt>
                <c:pt idx="5">
                  <c:v>Kenilworth </c:v>
                </c:pt>
                <c:pt idx="6">
                  <c:v>Roselle</c:v>
                </c:pt>
                <c:pt idx="7">
                  <c:v>Rahway </c:v>
                </c:pt>
                <c:pt idx="8">
                  <c:v>Clark</c:v>
                </c:pt>
                <c:pt idx="9">
                  <c:v>Springfield </c:v>
                </c:pt>
              </c:strCache>
            </c:strRef>
          </c:cat>
          <c:val>
            <c:numRef>
              <c:f>Sheet1!$C$2:$C$11</c:f>
              <c:numCache>
                <c:formatCode>0%</c:formatCode>
                <c:ptCount val="10"/>
                <c:pt idx="0">
                  <c:v>0.105</c:v>
                </c:pt>
                <c:pt idx="1">
                  <c:v>0.105</c:v>
                </c:pt>
                <c:pt idx="2">
                  <c:v>0.105</c:v>
                </c:pt>
                <c:pt idx="3">
                  <c:v>0.105</c:v>
                </c:pt>
                <c:pt idx="4">
                  <c:v>0.105</c:v>
                </c:pt>
                <c:pt idx="5">
                  <c:v>0.105</c:v>
                </c:pt>
                <c:pt idx="6">
                  <c:v>0.105</c:v>
                </c:pt>
                <c:pt idx="7">
                  <c:v>0.105</c:v>
                </c:pt>
                <c:pt idx="8">
                  <c:v>0.105</c:v>
                </c:pt>
                <c:pt idx="9">
                  <c:v>0.105</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1414762883965271"/>
          <c:y val="0.92248508709138632"/>
          <c:w val="0.169923945706956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5">
                  <c:v>0.19205607979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0.3</c:v>
                </c:pt>
                <c:pt idx="1">
                  <c:v>0.28999999999999998</c:v>
                </c:pt>
                <c:pt idx="2">
                  <c:v>0.28000000000000003</c:v>
                </c:pt>
                <c:pt idx="3">
                  <c:v>0.28000000000000003</c:v>
                </c:pt>
                <c:pt idx="4">
                  <c:v>0.26</c:v>
                </c:pt>
                <c:pt idx="5">
                  <c:v>0.25</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7" formatCode="0.0%">
                  <c:v>7.2999999999999995E-2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891"/>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8.2000000000000003E-2</c:v>
                </c:pt>
                <c:pt idx="1">
                  <c:v>7.2999999999999995E-2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in val="0"/>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12568</c:v>
                </c:pt>
                <c:pt idx="1">
                  <c:v>12299</c:v>
                </c:pt>
                <c:pt idx="2">
                  <c:v>11582</c:v>
                </c:pt>
                <c:pt idx="3">
                  <c:v>11441</c:v>
                </c:pt>
                <c:pt idx="4">
                  <c:v>11658</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Union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0.52400000000000002</c:v>
                </c:pt>
                <c:pt idx="1">
                  <c:v>0.23</c:v>
                </c:pt>
                <c:pt idx="2">
                  <c:v>5.0000000000000001E-3</c:v>
                </c:pt>
                <c:pt idx="3">
                  <c:v>6.5000000000000002E-2</c:v>
                </c:pt>
                <c:pt idx="4">
                  <c:v>0</c:v>
                </c:pt>
                <c:pt idx="5">
                  <c:v>0.21</c:v>
                </c:pt>
                <c:pt idx="6">
                  <c:v>0.32800000000000001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34156</c:v>
                </c:pt>
                <c:pt idx="1">
                  <c:v>34921</c:v>
                </c:pt>
                <c:pt idx="2">
                  <c:v>35290</c:v>
                </c:pt>
                <c:pt idx="3">
                  <c:v>33275</c:v>
                </c:pt>
                <c:pt idx="4">
                  <c:v>33773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23858</c:v>
                </c:pt>
                <c:pt idx="1">
                  <c:v>21398</c:v>
                </c:pt>
                <c:pt idx="2">
                  <c:v>20188</c:v>
                </c:pt>
                <c:pt idx="3">
                  <c:v>18300</c:v>
                </c:pt>
                <c:pt idx="4">
                  <c:v>17364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Union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1050</c:v>
                </c:pt>
                <c:pt idx="1">
                  <c:v>950</c:v>
                </c:pt>
                <c:pt idx="2">
                  <c:v>820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0">
                  <c:v>1050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0" formatCode="&quot;$&quot;#,##0_);[Red]\(&quot;$&quot;#,##0\)">
                  <c:v>820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0">
                  <c:v>32.4</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31.2</c:v>
                </c:pt>
                <c:pt idx="1">
                  <c:v>31.6</c:v>
                </c:pt>
                <c:pt idx="2">
                  <c:v>31.1</c:v>
                </c:pt>
                <c:pt idx="3" formatCode="0.0">
                  <c:v>31.7</c:v>
                </c:pt>
                <c:pt idx="4" formatCode="0.0">
                  <c:v>32.4</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7" formatCode="0%">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7" formatCode="0%">
                  <c:v>6.4</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9" formatCode="0.0%">
                  <c:v>6.4000000000000001E-2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0.06</c:v>
                </c:pt>
                <c:pt idx="1">
                  <c:v>5.2999999999999999E-2</c:v>
                </c:pt>
                <c:pt idx="2">
                  <c:v>4.2000000000000003E-2</c:v>
                </c:pt>
                <c:pt idx="3">
                  <c:v>5.2999999999999999E-2</c:v>
                </c:pt>
                <c:pt idx="4">
                  <c:v>6.4000000000000001E-2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0.60399999999999998</c:v>
                </c:pt>
                <c:pt idx="1">
                  <c:v>0.57099999999999995</c:v>
                </c:pt>
                <c:pt idx="2">
                  <c:v>0.56899999999999995</c:v>
                </c:pt>
                <c:pt idx="3">
                  <c:v>0.55300000000000005</c:v>
                </c:pt>
                <c:pt idx="4">
                  <c:v>0.52400000000000002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0.23400000000000001</c:v>
                </c:pt>
                <c:pt idx="1">
                  <c:v>0.22</c:v>
                </c:pt>
                <c:pt idx="2">
                  <c:v>0.22800000000000001</c:v>
                </c:pt>
                <c:pt idx="3">
                  <c:v>0.22900000000000001</c:v>
                </c:pt>
                <c:pt idx="4">
                  <c:v>0.23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4.0000000000000001E-3</c:v>
                </c:pt>
                <c:pt idx="1">
                  <c:v>8.0000000000000002E-3</c:v>
                </c:pt>
                <c:pt idx="2">
                  <c:v>6.0000000000000001E-3</c:v>
                </c:pt>
                <c:pt idx="3">
                  <c:v>8.0000000000000002E-3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5.8999999999999997E-2</c:v>
                </c:pt>
                <c:pt idx="1">
                  <c:v>5.8999999999999997E-2</c:v>
                </c:pt>
                <c:pt idx="2">
                  <c:v>5.8000000000000003E-2</c:v>
                </c:pt>
                <c:pt idx="3">
                  <c:v>6.2E-2</c:v>
                </c:pt>
                <c:pt idx="4">
                  <c:v>6.5000000000000002E-2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0.30599999999999999</c:v>
                </c:pt>
                <c:pt idx="1">
                  <c:v>0.313</c:v>
                </c:pt>
                <c:pt idx="2">
                  <c:v>0.32</c:v>
                </c:pt>
                <c:pt idx="3">
                  <c:v>0.32300000000000001</c:v>
                </c:pt>
                <c:pt idx="4">
                  <c:v>0.32800000000000001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Plainfield </c:v>
                </c:pt>
                <c:pt idx="1">
                  <c:v>Elizabeth</c:v>
                </c:pt>
                <c:pt idx="2">
                  <c:v>Rahway </c:v>
                </c:pt>
                <c:pt idx="3">
                  <c:v>Springfield</c:v>
                </c:pt>
                <c:pt idx="4">
                  <c:v>Hillside </c:v>
                </c:pt>
                <c:pt idx="5">
                  <c:v>Linden </c:v>
                </c:pt>
                <c:pt idx="6">
                  <c:v>Kenilworth</c:v>
                </c:pt>
                <c:pt idx="7">
                  <c:v>Roselle Park</c:v>
                </c:pt>
                <c:pt idx="8">
                  <c:v>Union </c:v>
                </c:pt>
                <c:pt idx="9">
                  <c:v>Roselle </c:v>
                </c:pt>
              </c:strCache>
            </c:strRef>
          </c:cat>
          <c:val>
            <c:numRef>
              <c:f>Sheet1!$B$2:$B$11</c:f>
              <c:numCache>
                <c:formatCode>0.0%</c:formatCode>
                <c:ptCount val="10"/>
                <c:pt idx="0">
                  <c:v>0.14099999999999999</c:v>
                </c:pt>
                <c:pt idx="1">
                  <c:v>7.4999999999999997E-2</c:v>
                </c:pt>
                <c:pt idx="2">
                  <c:v>7.0000000000000007E-2</c:v>
                </c:pt>
                <c:pt idx="3">
                  <c:v>7.0000000000000007E-2</c:v>
                </c:pt>
                <c:pt idx="4">
                  <c:v>6.8000000000000005E-2</c:v>
                </c:pt>
                <c:pt idx="5">
                  <c:v>6.6000000000000003E-2</c:v>
                </c:pt>
                <c:pt idx="6">
                  <c:v>4.7E-2</c:v>
                </c:pt>
                <c:pt idx="7">
                  <c:v>3.5000000000000003E-2</c:v>
                </c:pt>
                <c:pt idx="8">
                  <c:v>2.9000000000000001E-2</c:v>
                </c:pt>
                <c:pt idx="9">
                  <c:v>2.5999999999999999E-2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Union County avg. 5.5%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Plainfield </c:v>
                </c:pt>
                <c:pt idx="1">
                  <c:v>Elizabeth</c:v>
                </c:pt>
                <c:pt idx="2">
                  <c:v>Rahway </c:v>
                </c:pt>
                <c:pt idx="3">
                  <c:v>Springfield</c:v>
                </c:pt>
                <c:pt idx="4">
                  <c:v>Hillside </c:v>
                </c:pt>
                <c:pt idx="5">
                  <c:v>Linden </c:v>
                </c:pt>
                <c:pt idx="6">
                  <c:v>Kenilworth</c:v>
                </c:pt>
                <c:pt idx="7">
                  <c:v>Roselle Park</c:v>
                </c:pt>
                <c:pt idx="8">
                  <c:v>Union </c:v>
                </c:pt>
                <c:pt idx="9">
                  <c:v>Roselle </c:v>
                </c:pt>
              </c:strCache>
            </c:strRef>
          </c:cat>
          <c:val>
            <c:numRef>
              <c:f>Sheet1!$C$2:$C$11</c:f>
              <c:numCache>
                <c:formatCode>0.00%</c:formatCode>
                <c:ptCount val="10"/>
                <c:pt idx="0">
                  <c:v>5.5E-2</c:v>
                </c:pt>
                <c:pt idx="1">
                  <c:v>5.5E-2</c:v>
                </c:pt>
                <c:pt idx="2">
                  <c:v>5.5E-2</c:v>
                </c:pt>
                <c:pt idx="3">
                  <c:v>5.5E-2</c:v>
                </c:pt>
                <c:pt idx="4">
                  <c:v>5.5E-2</c:v>
                </c:pt>
                <c:pt idx="5">
                  <c:v>5.5E-2</c:v>
                </c:pt>
                <c:pt idx="6">
                  <c:v>5.5E-2</c:v>
                </c:pt>
                <c:pt idx="7">
                  <c:v>5.5E-2</c:v>
                </c:pt>
                <c:pt idx="8">
                  <c:v>5.5E-2</c:v>
                </c:pt>
                <c:pt idx="9">
                  <c:v>5.5E-2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8050319881889758E-2"/>
          <c:y val="0.89718582974293437"/>
          <c:w val="0.2035868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6">
                  <c:v>41709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6">
                  <c:v>10113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9">
                  <c:v>0.75800000000000001</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9">
                  <c:v>0.65739999999999998</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5">
                  <c:v>0.90800000000000003</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0.95499999999999996</c:v>
                </c:pt>
                <c:pt idx="1">
                  <c:v>0.94099999999999995</c:v>
                </c:pt>
                <c:pt idx="2">
                  <c:v>0.94399999999999995</c:v>
                </c:pt>
                <c:pt idx="3">
                  <c:v>0.95199999999999996</c:v>
                </c:pt>
                <c:pt idx="4">
                  <c:v>0.93600000000000005</c:v>
                </c:pt>
                <c:pt idx="5">
                  <c:v>0.90800000000000003</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6">
                  <c:v>500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Union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8.1000000000000003E-2</c:v>
                </c:pt>
                <c:pt idx="1">
                  <c:v>7.4999999999999997E-2</c:v>
                </c:pt>
                <c:pt idx="2">
                  <c:v>0.10199999999999999</c:v>
                </c:pt>
                <c:pt idx="3">
                  <c:v>7.5999999999999998E-2</c:v>
                </c:pt>
                <c:pt idx="4">
                  <c:v>8.3000000000000004E-2</c:v>
                </c:pt>
                <c:pt idx="5">
                  <c:v>8.5000000000000006E-2</c:v>
                </c:pt>
                <c:pt idx="6">
                  <c:v>8.1000000000000003E-2</c:v>
                </c:pt>
                <c:pt idx="7">
                  <c:v>7.3999999999999996E-2</c:v>
                </c:pt>
                <c:pt idx="8">
                  <c:v>7.2999999999999995E-2</c:v>
                </c:pt>
                <c:pt idx="9">
                  <c:v>8.2000000000000003E-2</c:v>
                </c:pt>
                <c:pt idx="10">
                  <c:v>0.08</c:v>
                </c:pt>
                <c:pt idx="11" formatCode="0.00%">
                  <c:v>7.0999999999999994E-2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3" formatCode="0.0">
                  <c:v>8.0500000000000002E-2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4" formatCode="0.0%">
                  <c:v>7.2376499999999996E-2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1.1848583546320068E-2"/>
                  <c:y val="-1.84377192103417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3C-4BFB-8C0E-406913A9D74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7.0222199999999999E-2</c:v>
                </c:pt>
                <c:pt idx="1">
                  <c:v>7.0967000000000002E-2</c:v>
                </c:pt>
                <c:pt idx="2">
                  <c:v>6.9086800000000004E-2</c:v>
                </c:pt>
                <c:pt idx="3">
                  <c:v>6.4293400000000001E-2</c:v>
                </c:pt>
                <c:pt idx="4">
                  <c:v>7.2376499999999996E-2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min val="0"/>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1.4252619460463621E-2"/>
                  <c:y val="-5.0343241653384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57</c:v>
                </c:pt>
                <c:pt idx="1">
                  <c:v>56</c:v>
                </c:pt>
                <c:pt idx="2">
                  <c:v>56</c:v>
                </c:pt>
                <c:pt idx="3">
                  <c:v>56</c:v>
                </c:pt>
                <c:pt idx="4">
                  <c:v>55</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60"/>
          <c:min val="5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36-4ED6-838C-C51AD808EBD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0.88877399999999995</c:v>
                </c:pt>
                <c:pt idx="1">
                  <c:v>0.88387369999999998</c:v>
                </c:pt>
                <c:pt idx="2">
                  <c:v>0.89854449999999997</c:v>
                </c:pt>
                <c:pt idx="3">
                  <c:v>0.89134979999999997</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8"/>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8">
                  <c:v>0.91</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7">
                  <c:v>0.89</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0.78400000000000003</c:v>
                </c:pt>
                <c:pt idx="1">
                  <c:v>0.82799999999999996</c:v>
                </c:pt>
                <c:pt idx="2">
                  <c:v>0.83</c:v>
                </c:pt>
                <c:pt idx="3">
                  <c:v>0.86599999999999999</c:v>
                </c:pt>
                <c:pt idx="4">
                  <c:v>0.89300000000000002</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0">
                  <c:v>0.89300000000000002</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dLbl>
              <c:idx val="13"/>
              <c:layout>
                <c:manualLayout>
                  <c:x val="1.4084191526373703E-2"/>
                  <c:y val="-2.31481523673368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F2-4F2E-8BF9-A48520A885A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3">
                  <c:v>253.3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31</c:v>
                </c:pt>
                <c:pt idx="1">
                  <c:v>89</c:v>
                </c:pt>
                <c:pt idx="2">
                  <c:v>455</c:v>
                </c:pt>
                <c:pt idx="3">
                  <c:v>843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745</c:v>
                </c:pt>
                <c:pt idx="1">
                  <c:v>5832</c:v>
                </c:pt>
                <c:pt idx="2">
                  <c:v>1229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5">
                  <c:v>5.59842</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Union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8.5727200000000003</c:v>
                </c:pt>
                <c:pt idx="1">
                  <c:v>5.8200500000000002</c:v>
                </c:pt>
                <c:pt idx="2">
                  <c:v>5.9609199999999998</c:v>
                </c:pt>
                <c:pt idx="3">
                  <c:v>5.2390499999999998</c:v>
                </c:pt>
                <c:pt idx="4">
                  <c:v>5.59842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0.0</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8">
                  <c:v>94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8">
                  <c:v>622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9">
                  <c:v>55</c:v>
                </c:pt>
                <c:pt idx="10">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11" formatCode="0.00">
                  <c:v>55</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8.4</c:v>
                </c:pt>
                <c:pt idx="1">
                  <c:v>8.5</c:v>
                </c:pt>
                <c:pt idx="2">
                  <c:v>8.5</c:v>
                </c:pt>
                <c:pt idx="3">
                  <c:v>8.5</c:v>
                </c:pt>
                <c:pt idx="4">
                  <c:v>8.6</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2">
                  <c:v>8.6</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0">
                  <c:v>8.9</c:v>
                </c:pt>
                <c:pt idx="11">
                  <c:v>8.6999999999999993</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2">
                  <c:v>3054</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2615</c:v>
                </c:pt>
                <c:pt idx="1">
                  <c:v>3858</c:v>
                </c:pt>
                <c:pt idx="2">
                  <c:v>3164</c:v>
                </c:pt>
                <c:pt idx="3">
                  <c:v>3143</c:v>
                </c:pt>
                <c:pt idx="4">
                  <c:v>3054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49E-2"/>
                  <c:y val="-7.03124956746742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1005478514691014"/>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7.3201408950637065E-3"/>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151386240469622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1432</c:v>
                </c:pt>
                <c:pt idx="1">
                  <c:v>1265</c:v>
                </c:pt>
                <c:pt idx="2">
                  <c:v>231</c:v>
                </c:pt>
                <c:pt idx="3">
                  <c:v>95</c:v>
                </c:pt>
                <c:pt idx="4" formatCode="#,##0">
                  <c:v>34</c:v>
                </c:pt>
                <c:pt idx="5">
                  <c:v>17</c:v>
                </c:pt>
                <c:pt idx="6">
                  <c:v>63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5">
                  <c:v>57069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5">
                  <c:v>50585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52324</c:v>
                </c:pt>
                <c:pt idx="1">
                  <c:v>53021</c:v>
                </c:pt>
                <c:pt idx="2">
                  <c:v>55892</c:v>
                </c:pt>
                <c:pt idx="3">
                  <c:v>60190</c:v>
                </c:pt>
                <c:pt idx="4">
                  <c:v>57069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45265</c:v>
                </c:pt>
                <c:pt idx="1">
                  <c:v>46959</c:v>
                </c:pt>
                <c:pt idx="2">
                  <c:v>48110</c:v>
                </c:pt>
                <c:pt idx="3">
                  <c:v>51551</c:v>
                </c:pt>
                <c:pt idx="4">
                  <c:v>50585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9">
                  <c:v>323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67</c:v>
                </c:pt>
                <c:pt idx="1">
                  <c:v>98</c:v>
                </c:pt>
                <c:pt idx="2">
                  <c:v>131</c:v>
                </c:pt>
                <c:pt idx="3">
                  <c:v>138</c:v>
                </c:pt>
                <c:pt idx="4">
                  <c:v>147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5">
                  <c:v>6.5217391304347797E-2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0.30499999999999999</c:v>
                </c:pt>
                <c:pt idx="1">
                  <c:v>0.309</c:v>
                </c:pt>
                <c:pt idx="2">
                  <c:v>0.28299999999999997</c:v>
                </c:pt>
                <c:pt idx="3">
                  <c:v>0.29899999999999999</c:v>
                </c:pt>
                <c:pt idx="4">
                  <c:v>0.32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6.5624999999999947E-2"/>
                  <c:y val="0.103124993656188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0.35</c:v>
                </c:pt>
                <c:pt idx="1">
                  <c:v>0.37</c:v>
                </c:pt>
                <c:pt idx="2">
                  <c:v>0.06</c:v>
                </c:pt>
                <c:pt idx="3">
                  <c:v>0.05</c:v>
                </c:pt>
                <c:pt idx="4">
                  <c:v>0.12</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4</c:v>
                </c:pt>
                <c:pt idx="3">
                  <c:v>1</c:v>
                </c:pt>
                <c:pt idx="4">
                  <c:v>1</c:v>
                </c:pt>
                <c:pt idx="5">
                  <c:v>1</c:v>
                </c:pt>
                <c:pt idx="6">
                  <c:v>1</c:v>
                </c:pt>
                <c:pt idx="7">
                  <c:v>1</c:v>
                </c:pt>
                <c:pt idx="8">
                  <c:v>1</c:v>
                </c:pt>
                <c:pt idx="9">
                  <c:v>3</c:v>
                </c:pt>
                <c:pt idx="10">
                  <c:v>5</c:v>
                </c:pt>
                <c:pt idx="11">
                  <c:v>3</c:v>
                </c:pt>
                <c:pt idx="12">
                  <c:v>0</c:v>
                </c:pt>
                <c:pt idx="13">
                  <c:v>2</c:v>
                </c:pt>
                <c:pt idx="14">
                  <c:v>3</c:v>
                </c:pt>
                <c:pt idx="15">
                  <c:v>1</c:v>
                </c:pt>
                <c:pt idx="16">
                  <c:v>1</c:v>
                </c:pt>
                <c:pt idx="17">
                  <c:v>1</c:v>
                </c:pt>
                <c:pt idx="18">
                  <c:v>2</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1">
                  <c:v>0.13200000000000001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60635505668177E-2"/>
          <c:y val="6.5454554825276276E-2"/>
          <c:w val="0.96433936449433177"/>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9.7000000000000003E-2</c:v>
                </c:pt>
                <c:pt idx="1">
                  <c:v>0.122</c:v>
                </c:pt>
                <c:pt idx="2">
                  <c:v>8.8999999999999996E-2</c:v>
                </c:pt>
                <c:pt idx="3">
                  <c:v>0.14299999999999999</c:v>
                </c:pt>
                <c:pt idx="4">
                  <c:v>0.13200000000000001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0.27400000000000002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0.06</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2">
                  <c:v>0.14699999999999999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0.11899999999999999</c:v>
                </c:pt>
                <c:pt idx="1">
                  <c:v>0.14000000000000001</c:v>
                </c:pt>
                <c:pt idx="2">
                  <c:v>9.6000000000000002E-2</c:v>
                </c:pt>
                <c:pt idx="3">
                  <c:v>0.14899999999999999</c:v>
                </c:pt>
                <c:pt idx="4">
                  <c:v>0.14699999999999999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0.26800000000000002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0.10199999999999999</c:v>
                </c:pt>
                <c:pt idx="1">
                  <c:v>0.17699999999999999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7">
                  <c:v>0.32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5">
                  <c:v>7.6</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4">
                  <c:v>7.2</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6" formatCode="0">
                  <c:v>14961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6">
                  <c:v>14532</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2">
                  <c:v>777</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3">
                  <c:v>951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1">
                  <c:v>746</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714</c:v>
                </c:pt>
                <c:pt idx="1">
                  <c:v>715</c:v>
                </c:pt>
                <c:pt idx="2">
                  <c:v>691</c:v>
                </c:pt>
                <c:pt idx="3">
                  <c:v>729</c:v>
                </c:pt>
                <c:pt idx="4">
                  <c:v>746</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0.00%">
                  <c:v>2.8000000000000001E-2</c:v>
                </c:pt>
                <c:pt idx="6">
                  <c:v>2.7E-2</c:v>
                </c:pt>
                <c:pt idx="7">
                  <c:v>2.5000000000000001E-2</c:v>
                </c:pt>
                <c:pt idx="8">
                  <c:v>2.5000000000000001E-2</c:v>
                </c:pt>
                <c:pt idx="9">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0" formatCode="0.00%">
                  <c:v>2.3E-2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5">
                  <c:v>291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2">
                  <c:v>1483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2">
                  <c:v>1483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70</c:v>
                </c:pt>
                <c:pt idx="1">
                  <c:v>74</c:v>
                </c:pt>
                <c:pt idx="2">
                  <c:v>74</c:v>
                </c:pt>
                <c:pt idx="3">
                  <c:v>80</c:v>
                </c:pt>
                <c:pt idx="4">
                  <c:v>96</c:v>
                </c:pt>
                <c:pt idx="5">
                  <c:v>77</c:v>
                </c:pt>
                <c:pt idx="6">
                  <c:v>81</c:v>
                </c:pt>
                <c:pt idx="7">
                  <c:v>88</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287</c:v>
                </c:pt>
                <c:pt idx="1">
                  <c:v>266</c:v>
                </c:pt>
                <c:pt idx="2">
                  <c:v>285</c:v>
                </c:pt>
                <c:pt idx="3">
                  <c:v>244</c:v>
                </c:pt>
                <c:pt idx="4">
                  <c:v>222</c:v>
                </c:pt>
                <c:pt idx="5">
                  <c:v>189</c:v>
                </c:pt>
                <c:pt idx="6">
                  <c:v>162</c:v>
                </c:pt>
                <c:pt idx="7">
                  <c:v>115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3" formatCode="#,##0">
                  <c:v>2736</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Elizabeth </c:v>
                </c:pt>
                <c:pt idx="1">
                  <c:v>Plainfield</c:v>
                </c:pt>
                <c:pt idx="2">
                  <c:v>Linden </c:v>
                </c:pt>
                <c:pt idx="3">
                  <c:v>Union </c:v>
                </c:pt>
                <c:pt idx="4">
                  <c:v>Roselle Park </c:v>
                </c:pt>
                <c:pt idx="5">
                  <c:v>Roselle </c:v>
                </c:pt>
                <c:pt idx="6">
                  <c:v>Hillside </c:v>
                </c:pt>
                <c:pt idx="7">
                  <c:v>Springfield</c:v>
                </c:pt>
                <c:pt idx="8">
                  <c:v>Rahway </c:v>
                </c:pt>
                <c:pt idx="9">
                  <c:v>Summit</c:v>
                </c:pt>
              </c:strCache>
            </c:strRef>
          </c:cat>
          <c:val>
            <c:numRef>
              <c:f>Sheet1!$B$2:$B$11</c:f>
              <c:numCache>
                <c:formatCode>0.00%</c:formatCode>
                <c:ptCount val="10"/>
                <c:pt idx="0">
                  <c:v>0.46600000000000003</c:v>
                </c:pt>
                <c:pt idx="1">
                  <c:v>0.374</c:v>
                </c:pt>
                <c:pt idx="2">
                  <c:v>0.33900000000000002</c:v>
                </c:pt>
                <c:pt idx="3">
                  <c:v>0.309</c:v>
                </c:pt>
                <c:pt idx="4">
                  <c:v>0.29799999999999999</c:v>
                </c:pt>
                <c:pt idx="5">
                  <c:v>0.29499999999999998</c:v>
                </c:pt>
                <c:pt idx="6">
                  <c:v>0.29199999999999998</c:v>
                </c:pt>
                <c:pt idx="7">
                  <c:v>0.27500000000000002</c:v>
                </c:pt>
                <c:pt idx="8">
                  <c:v>0.24399999999999999</c:v>
                </c:pt>
                <c:pt idx="9">
                  <c:v>0.23599999999999999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Union County avg. 30.1%</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Elizabeth </c:v>
                </c:pt>
                <c:pt idx="1">
                  <c:v>Plainfield</c:v>
                </c:pt>
                <c:pt idx="2">
                  <c:v>Linden </c:v>
                </c:pt>
                <c:pt idx="3">
                  <c:v>Union </c:v>
                </c:pt>
                <c:pt idx="4">
                  <c:v>Roselle Park </c:v>
                </c:pt>
                <c:pt idx="5">
                  <c:v>Roselle </c:v>
                </c:pt>
                <c:pt idx="6">
                  <c:v>Hillside </c:v>
                </c:pt>
                <c:pt idx="7">
                  <c:v>Springfield</c:v>
                </c:pt>
                <c:pt idx="8">
                  <c:v>Rahway </c:v>
                </c:pt>
                <c:pt idx="9">
                  <c:v>Summit</c:v>
                </c:pt>
              </c:strCache>
            </c:strRef>
          </c:cat>
          <c:val>
            <c:numRef>
              <c:f>Sheet1!$C$2:$C$11</c:f>
              <c:numCache>
                <c:formatCode>0%</c:formatCode>
                <c:ptCount val="10"/>
                <c:pt idx="0">
                  <c:v>0.30099999999999999</c:v>
                </c:pt>
                <c:pt idx="1">
                  <c:v>0.30099999999999999</c:v>
                </c:pt>
                <c:pt idx="2">
                  <c:v>0.30099999999999999</c:v>
                </c:pt>
                <c:pt idx="3">
                  <c:v>0.30099999999999999</c:v>
                </c:pt>
                <c:pt idx="4">
                  <c:v>0.30099999999999999</c:v>
                </c:pt>
                <c:pt idx="5">
                  <c:v>0.30099999999999999</c:v>
                </c:pt>
                <c:pt idx="6">
                  <c:v>0.30099999999999999</c:v>
                </c:pt>
                <c:pt idx="7">
                  <c:v>0.30099999999999999</c:v>
                </c:pt>
                <c:pt idx="8">
                  <c:v>0.30099999999999999</c:v>
                </c:pt>
                <c:pt idx="9">
                  <c:v>0.30099999999999999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6900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2">
                  <c:v>5.16</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hyacinth.org/" TargetMode="External"/><Relationship Id="rId3" Type="http://schemas.openxmlformats.org/officeDocument/2006/relationships/hyperlink" Target="https://www.unionresourcenet.org/community-services/family-support-services/" TargetMode="External"/><Relationship Id="rId7" Type="http://schemas.openxmlformats.org/officeDocument/2006/relationships/hyperlink" Target="https://rwjms.rutgers.edu/boggscenter/"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rcunion.org/" TargetMode="External"/><Relationship Id="rId5" Type="http://schemas.openxmlformats.org/officeDocument/2006/relationships/hyperlink" Target="https://www.ccccunion.org/" TargetMode="External"/><Relationship Id="rId4" Type="http://schemas.openxmlformats.org/officeDocument/2006/relationships/hyperlink" Target="https://www.casaofunioncounty.org/" TargetMode="External"/><Relationship Id="rId9" Type="http://schemas.openxmlformats.org/officeDocument/2006/relationships/hyperlink" Target="https://www.theelizabethcoalitio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11/30/21</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Plainfield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slightly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highlight>
                  <a:srgbClr val="FFFF00"/>
                </a:highlight>
                <a:latin typeface="Calibri" panose="020F0502020204030204" pitchFamily="34" charset="0"/>
              </a:rPr>
              <a:t>In this county, children between the ages of 12-17 years old is the largest group.</a:t>
            </a:r>
          </a:p>
          <a:p>
            <a:pPr marR="0" algn="l" rtl="0"/>
            <a:endParaRPr lang="en-US" sz="1800" b="0" i="0" u="none" strike="noStrike" kern="1200" baseline="0" dirty="0">
              <a:latin typeface="Calibri" panose="020F0502020204030204" pitchFamily="34" charset="0"/>
            </a:endParaRPr>
          </a:p>
          <a:p>
            <a:pPr marR="0" algn="l" rtl="0"/>
            <a:r>
              <a:rPr lang="en-US" sz="1800" b="1" i="0" u="none" strike="noStrike" kern="1200" baseline="0" dirty="0">
                <a:highlight>
                  <a:srgbClr val="FFFF00"/>
                </a:highlight>
                <a:latin typeface="Calibri" panose="020F0502020204030204" pitchFamily="34" charset="0"/>
              </a:rPr>
              <a:t>Municipality data available</a:t>
            </a:r>
            <a:r>
              <a:rPr lang="en-US" sz="1800" b="0" i="0" u="none" strike="noStrike" kern="1200" baseline="0" dirty="0">
                <a:highlight>
                  <a:srgbClr val="FFFF00"/>
                </a:highlight>
                <a:latin typeface="Calibri" panose="020F0502020204030204" pitchFamily="34" charset="0"/>
              </a:rPr>
              <a:t>? Chart 1.12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Plainfield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b="0" i="0" u="none" strike="noStrike" kern="1200" baseline="0" dirty="0">
                <a:highlight>
                  <a:srgbClr val="FFFF00"/>
                </a:highlight>
                <a:latin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highlight>
                  <a:srgbClr val="FFFF00"/>
                </a:highlight>
                <a:latin typeface="Calibri" panose="020F0502020204030204" pitchFamily="34" charset="0"/>
              </a:rPr>
              <a:t>Municipality data available</a:t>
            </a:r>
            <a:r>
              <a:rPr lang="en-US" sz="1800" b="0" i="0" u="none" strike="noStrike" kern="1200" baseline="0" dirty="0">
                <a:highlight>
                  <a:srgbClr val="FFFF00"/>
                </a:highlight>
                <a:latin typeface="Calibri" panose="020F0502020204030204" pitchFamily="34" charset="0"/>
              </a:rPr>
              <a:t>? Chart 2.5</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Plainfield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about the same as the NJ average. </a:t>
            </a:r>
          </a:p>
          <a:p>
            <a:pPr marL="628650" lvl="1" indent="-171450">
              <a:buFont typeface="Arial" panose="020B0604020202020204" pitchFamily="34" charset="0"/>
              <a:buChar char="•"/>
            </a:pPr>
            <a:r>
              <a:rPr lang="en-US" altLang="zh-TW" sz="1200"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slightly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highlight>
                  <a:srgbClr val="FFFF00"/>
                </a:highlight>
                <a:latin typeface="Calibri" panose="020F0502020204030204" pitchFamily="34" charset="0"/>
              </a:rPr>
              <a:t>Municipality data available</a:t>
            </a:r>
            <a:r>
              <a:rPr lang="en-US" sz="1800" b="0" i="0" u="none" strike="noStrike" kern="1200" baseline="0" dirty="0">
                <a:highlight>
                  <a:srgbClr val="FFFF00"/>
                </a:highlight>
                <a:latin typeface="Calibri" panose="020F0502020204030204" pitchFamily="34" charset="0"/>
              </a:rPr>
              <a:t>? Chart 2.8</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Plainfield and Elizabeth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highlight>
                  <a:srgbClr val="FFFF00"/>
                </a:highlight>
                <a:latin typeface="Calibri" panose="020F0502020204030204" pitchFamily="34" charset="0"/>
              </a:rPr>
              <a:t>This county’s food insecurity rates have been decreasing over the two years shown.  </a:t>
            </a:r>
            <a:endParaRPr lang="en-US" sz="1200" b="0" i="0" u="none" strike="noStrike" kern="1200" baseline="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kern="1200" baseline="0" dirty="0">
              <a:highlight>
                <a:srgbClr val="FFFF00"/>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kern="1200" baseline="0" dirty="0">
                <a:highlight>
                  <a:srgbClr val="FFFF00"/>
                </a:highlight>
                <a:latin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childcare, around as expected for toddler childcare, and lower than expected for Pre-K childcare.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800" b="1" i="0" u="none" strike="noStrike" kern="1200" baseline="0" dirty="0">
                <a:highlight>
                  <a:srgbClr val="FFFF00"/>
                </a:highlight>
                <a:latin typeface="Calibri" panose="020F0502020204030204" pitchFamily="34" charset="0"/>
              </a:rPr>
              <a:t>Municipality data available</a:t>
            </a:r>
            <a:r>
              <a:rPr lang="en-US" sz="1800" b="0" i="0" u="none" strike="noStrike" kern="1200" baseline="0" dirty="0">
                <a:highlight>
                  <a:srgbClr val="FFFF00"/>
                </a:highlight>
                <a:latin typeface="Calibri" panose="020F0502020204030204" pitchFamily="34" charset="0"/>
              </a:rPr>
              <a:t>? Chart 7.3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Plainfield and Elizabeth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buFont typeface="Symbol" panose="05050102010706020507" pitchFamily="18" charset="2"/>
              <a:buChar char="·"/>
            </a:pPr>
            <a:r>
              <a:rPr lang="en-US" sz="1800" b="0" i="0" u="none" strike="noStrike" baseline="0" dirty="0">
                <a:highlight>
                  <a:srgbClr val="FFFF00"/>
                </a:highlight>
                <a:latin typeface="Calibri" panose="020F0502020204030204" pitchFamily="34" charset="0"/>
              </a:rPr>
              <a:t> 75.80% of Union County’s population has received at least one dose of the COVID-19 vaccination.</a:t>
            </a:r>
          </a:p>
          <a:p>
            <a:pPr marR="0" algn="l" rtl="0">
              <a:buFont typeface="Symbol" panose="05050102010706020507" pitchFamily="18" charset="2"/>
              <a:buChar char="·"/>
            </a:pPr>
            <a:r>
              <a:rPr lang="en-US" sz="1800" b="0" i="0" u="none" strike="noStrike" baseline="0" dirty="0">
                <a:highlight>
                  <a:srgbClr val="FFFF00"/>
                </a:highlight>
                <a:latin typeface="Calibri" panose="020F0502020204030204" pitchFamily="34" charset="0"/>
              </a:rPr>
              <a:t> 65.74% of Union County’s population has been fully vaccinated against COVID-19.  </a:t>
            </a:r>
          </a:p>
          <a:p>
            <a:pPr marR="0" algn="l" rtl="0"/>
            <a:endParaRPr lang="en-US" sz="1800" b="0" i="0" u="none" strike="noStrike" baseline="0" dirty="0">
              <a:highlight>
                <a:srgbClr val="FFFF00"/>
              </a:highlight>
              <a:latin typeface="Calibri" panose="020F0502020204030204" pitchFamily="34" charset="0"/>
            </a:endParaRPr>
          </a:p>
          <a:p>
            <a:pPr marR="0" algn="l" rtl="0"/>
            <a:r>
              <a:rPr lang="en-US" sz="1800" b="0" i="0" u="none" strike="noStrike" baseline="0" dirty="0">
                <a:highlight>
                  <a:srgbClr val="FFFF00"/>
                </a:highlight>
                <a:latin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b="1"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898432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a:t>
            </a:r>
            <a:r>
              <a:rPr lang="en-US" sz="1200" kern="1200">
                <a:solidFill>
                  <a:schemeClr val="tx1"/>
                </a:solidFill>
                <a:effectLst/>
                <a:latin typeface="+mn-lt"/>
                <a:ea typeface="+mn-ea"/>
                <a:cs typeface="+mn-cs"/>
              </a:rPr>
              <a:t>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rtl="0">
              <a:buFont typeface="Arial" panose="020B0604020202020204" pitchFamily="34" charset="0"/>
              <a:buChar char="•"/>
            </a:pPr>
            <a:r>
              <a:rPr lang="en-US" sz="1800" b="0" i="0" u="none" strike="noStrike" baseline="0" dirty="0">
                <a:latin typeface="Calibri" panose="020F0502020204030204" pitchFamily="34" charset="0"/>
              </a:rPr>
              <a:t>This county has the 8</a:t>
            </a:r>
            <a:r>
              <a:rPr lang="en-US" sz="1800" b="0" i="0" u="none" strike="noStrike" baseline="30000" dirty="0">
                <a:latin typeface="Calibri" panose="020F0502020204030204" pitchFamily="34" charset="0"/>
              </a:rPr>
              <a:t>th</a:t>
            </a:r>
            <a:r>
              <a:rPr lang="en-US" sz="1800" b="0" i="0" u="none" strike="noStrike" baseline="0" dirty="0">
                <a:latin typeface="Calibri" panose="020F0502020204030204" pitchFamily="34" charset="0"/>
              </a:rPr>
              <a:t> lowest high school graduation rate of the NJ counties. </a:t>
            </a:r>
          </a:p>
          <a:p>
            <a:pPr marL="285750" marR="0" indent="-285750" algn="l" rtl="0">
              <a:buFont typeface="Arial" panose="020B0604020202020204" pitchFamily="34" charset="0"/>
              <a:buChar char="•"/>
            </a:pPr>
            <a:r>
              <a:rPr lang="en-US" sz="1800" b="0" i="0" u="none" strike="noStrike" baseline="0" dirty="0">
                <a:highlight>
                  <a:srgbClr val="FFFF00"/>
                </a:highlight>
                <a:latin typeface="Calibri" panose="020F0502020204030204" pitchFamily="34" charset="0"/>
              </a:rPr>
              <a:t>In this county, the high school graduation rate has tended to vary slightly over time.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slightly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vandalism incidents;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 and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except for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6.52%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R="0" algn="l" rtl="0"/>
            <a:r>
              <a:rPr lang="en-US" sz="1800" b="1" i="0" u="none" strike="noStrike" baseline="0" dirty="0">
                <a:highlight>
                  <a:srgbClr val="FFFF00"/>
                </a:highlight>
                <a:latin typeface="Calibri" panose="020F0502020204030204" pitchFamily="34" charset="0"/>
              </a:rPr>
              <a:t>Note:</a:t>
            </a:r>
            <a:r>
              <a:rPr lang="en-US" sz="1800" b="0" i="0" u="none" strike="noStrike" baseline="0" dirty="0">
                <a:highlight>
                  <a:srgbClr val="FFFF00"/>
                </a:highlight>
                <a:latin typeface="Calibri" panose="020F0502020204030204" pitchFamily="34" charset="0"/>
              </a:rPr>
              <a:t> Data in chart is in terms of county residents not treatment sites. </a:t>
            </a:r>
          </a:p>
          <a:p>
            <a:pPr marR="0" algn="l" rtl="0"/>
            <a:endParaRPr lang="en-US" sz="1800" b="0" i="0" u="none" strike="noStrike" baseline="0" dirty="0">
              <a:latin typeface="Calibri" panose="020F0502020204030204" pitchFamily="34" charset="0"/>
            </a:endParaRPr>
          </a:p>
          <a:p>
            <a:pPr marR="0" algn="l" rtl="0"/>
            <a:r>
              <a:rPr lang="en-US" sz="1800" b="0" i="0" u="none" strike="noStrike" baseline="0" dirty="0">
                <a:highlight>
                  <a:srgbClr val="FFFF00"/>
                </a:highlight>
                <a:latin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i="0" u="none" strike="noStrike" baseline="0" dirty="0">
                <a:highlight>
                  <a:srgbClr val="FFFF00"/>
                </a:highlight>
                <a:latin typeface="Calibri" panose="020F0502020204030204" pitchFamily="34" charset="0"/>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partial care, followed by emergency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buFont typeface="Symbol" panose="05050102010706020507" pitchFamily="18" charset="2"/>
              <a:buChar char="·"/>
            </a:pPr>
            <a:r>
              <a:rPr lang="en-US" sz="1800" b="0" i="0" u="none" strike="noStrike" baseline="0" dirty="0">
                <a:highlight>
                  <a:srgbClr val="FFFF00"/>
                </a:highlight>
                <a:latin typeface="Calibri" panose="020F0502020204030204" pitchFamily="34" charset="0"/>
              </a:rPr>
              <a:t>In this county</a:t>
            </a:r>
            <a:r>
              <a:rPr lang="en-US" sz="1800" b="0" i="0" u="none" strike="noStrike" baseline="0">
                <a:highlight>
                  <a:srgbClr val="FFFF00"/>
                </a:highlight>
                <a:latin typeface="Calibri" panose="020F0502020204030204" pitchFamily="34" charset="0"/>
              </a:rPr>
              <a:t>, </a:t>
            </a:r>
            <a:r>
              <a:rPr lang="en-US" sz="1800" kern="1200">
                <a:solidFill>
                  <a:schemeClr val="tx1"/>
                </a:solidFill>
                <a:effectLst/>
                <a:latin typeface="+mn-lt"/>
                <a:ea typeface="+mn-ea"/>
                <a:cs typeface="+mn-cs"/>
              </a:rPr>
              <a:t>reported diagnosed depression rates were not available for most races/ethnicities</a:t>
            </a:r>
            <a:r>
              <a:rPr lang="en-US" sz="1800" b="0" i="0" u="none" strike="noStrike" baseline="0">
                <a:highlight>
                  <a:srgbClr val="FFFF00"/>
                </a:highlight>
                <a:latin typeface="Calibri" panose="020F0502020204030204" pitchFamily="34" charset="0"/>
              </a:rPr>
              <a:t>.</a:t>
            </a:r>
            <a:endParaRPr lang="en-US" sz="1800" b="0" i="0" u="none" strike="noStrike" baseline="0" dirty="0">
              <a:highlight>
                <a:srgbClr val="FFFF00"/>
              </a:highlight>
              <a:latin typeface="Calibri" panose="020F0502020204030204" pitchFamily="34" charset="0"/>
            </a:endParaRPr>
          </a:p>
          <a:p>
            <a:pPr marR="0" algn="l" rtl="0">
              <a:buFont typeface="Symbol" panose="05050102010706020507" pitchFamily="18" charset="2"/>
              <a:buChar char="·"/>
            </a:pPr>
            <a:r>
              <a:rPr lang="en-US" sz="1800" b="0" i="0" u="none" strike="noStrike" baseline="0" dirty="0">
                <a:highlight>
                  <a:srgbClr val="FFFF00"/>
                </a:highlight>
                <a:latin typeface="Calibri" panose="020F0502020204030204" pitchFamily="34" charset="0"/>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“Other” minority, and Hispanic/Latino residents, and lower proportions of White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buFont typeface="Arial" panose="020B0604020202020204" pitchFamily="34" charset="0"/>
              <a:buChar char="•"/>
            </a:pPr>
            <a:r>
              <a:rPr lang="en-US" sz="1800" b="0" i="0" u="none" strike="noStrike" baseline="0" dirty="0">
                <a:highlight>
                  <a:srgbClr val="FFFF00"/>
                </a:highlight>
                <a:latin typeface="Calibri" panose="020F0502020204030204" pitchFamily="34" charset="0"/>
              </a:rPr>
              <a:t>At the point in time of December 31, 2020, this county had the 9</a:t>
            </a:r>
            <a:r>
              <a:rPr lang="en-US" sz="1800" b="0" i="0" u="none" strike="noStrike" baseline="30000" dirty="0">
                <a:highlight>
                  <a:srgbClr val="FFFF00"/>
                </a:highlight>
                <a:latin typeface="Calibri" panose="020F0502020204030204" pitchFamily="34" charset="0"/>
              </a:rPr>
              <a:t>th</a:t>
            </a:r>
            <a:r>
              <a:rPr lang="en-US" sz="1800" b="0" i="0" u="none" strike="noStrike" baseline="0" dirty="0">
                <a:highlight>
                  <a:srgbClr val="FFFF00"/>
                </a:highlight>
                <a:latin typeface="Calibri" panose="020F0502020204030204" pitchFamily="34" charset="0"/>
              </a:rPr>
              <a:t> highest number of children served by CP&amp;P of NJ counties. (Note that county population size has not been accounted for in this indicator).</a:t>
            </a:r>
          </a:p>
          <a:p>
            <a:pPr rtl="0">
              <a:buFont typeface="Arial" panose="020B0604020202020204" pitchFamily="34" charset="0"/>
              <a:buChar char="•"/>
            </a:pPr>
            <a:r>
              <a:rPr lang="en-US" sz="1800" b="0" i="0" u="none" strike="noStrike" baseline="0" dirty="0">
                <a:highlight>
                  <a:srgbClr val="FFFF00"/>
                </a:highlight>
                <a:latin typeface="Calibri" panose="020F0502020204030204" pitchFamily="34" charset="0"/>
              </a:rPr>
              <a:t>The number of children served (from workbook and the data table behind graph 14.1):</a:t>
            </a:r>
          </a:p>
          <a:p>
            <a:pPr marR="0" algn="l" rtl="0"/>
            <a:r>
              <a:rPr lang="en-US" sz="1800" b="0" i="0" u="none" strike="noStrike" baseline="0" dirty="0">
                <a:highlight>
                  <a:srgbClr val="FFFF00"/>
                </a:highlight>
                <a:latin typeface="Calibri" panose="020F0502020204030204" pitchFamily="34" charset="0"/>
              </a:rPr>
              <a:t>In-home:  1,280</a:t>
            </a:r>
          </a:p>
          <a:p>
            <a:pPr marR="0" algn="l" rtl="0"/>
            <a:r>
              <a:rPr lang="en-US" sz="1800" b="0" i="0" u="none" strike="noStrike" baseline="0" dirty="0">
                <a:highlight>
                  <a:srgbClr val="FFFF00"/>
                </a:highlight>
                <a:latin typeface="Calibri" panose="020F0502020204030204" pitchFamily="34" charset="0"/>
              </a:rPr>
              <a:t>Out-of-home placement: 203</a:t>
            </a:r>
          </a:p>
          <a:p>
            <a:pPr marR="0" algn="l" rtl="0"/>
            <a:endParaRPr lang="en-US" sz="1800" b="0" i="0" u="none" strike="noStrike" baseline="0" dirty="0">
              <a:highlight>
                <a:srgbClr val="FFFF00"/>
              </a:highlight>
              <a:latin typeface="Calibri" panose="020F0502020204030204" pitchFamily="34" charset="0"/>
            </a:endParaRPr>
          </a:p>
          <a:p>
            <a:pPr marR="0" algn="l" rtl="0"/>
            <a:r>
              <a:rPr lang="en-US" sz="1800" b="0" i="0" u="none" strike="noStrike" baseline="0" dirty="0">
                <a:highlight>
                  <a:srgbClr val="FFFF00"/>
                </a:highlight>
                <a:latin typeface="Calibri" panose="020F0502020204030204" pitchFamily="34" charset="0"/>
              </a:rPr>
              <a:t>In NJ, the numbers of children served: </a:t>
            </a:r>
          </a:p>
          <a:p>
            <a:pPr marR="0" algn="l" rtl="0"/>
            <a:r>
              <a:rPr lang="en-US" sz="1800" b="0" i="0" u="none" strike="noStrike" baseline="0" dirty="0">
                <a:highlight>
                  <a:srgbClr val="FFFF00"/>
                </a:highlight>
                <a:latin typeface="Calibri" panose="020F0502020204030204" pitchFamily="34" charset="0"/>
              </a:rPr>
              <a:t>27,332 (in-home); 3,717 (out-of-home placement); 31,049 (total)</a:t>
            </a:r>
          </a:p>
          <a:p>
            <a:pPr marR="0" algn="l" rtl="0"/>
            <a:r>
              <a:rPr lang="en-US" sz="1800" b="0" i="0" u="none" strike="noStrike" baseline="0" dirty="0">
                <a:highlight>
                  <a:srgbClr val="FFFF00"/>
                </a:highlight>
                <a:latin typeface="Calibri" panose="020F0502020204030204" pitchFamily="34" charset="0"/>
              </a:rPr>
              <a:t> </a:t>
            </a:r>
          </a:p>
          <a:p>
            <a:pPr marR="0" algn="l" rtl="0"/>
            <a:r>
              <a:rPr lang="en-US" sz="1800" b="1" i="0" u="none" strike="noStrike" baseline="0" dirty="0">
                <a:highlight>
                  <a:srgbClr val="FFFF00"/>
                </a:highlight>
                <a:latin typeface="Calibri" panose="020F0502020204030204" pitchFamily="34" charset="0"/>
              </a:rPr>
              <a:t>Note</a:t>
            </a:r>
            <a:r>
              <a:rPr lang="en-US" sz="1800" b="0" i="0" u="none" strike="noStrike" baseline="0" dirty="0">
                <a:highlight>
                  <a:srgbClr val="FFFF00"/>
                </a:highlight>
                <a:latin typeface="Calibri" panose="020F0502020204030204" pitchFamily="34" charset="0"/>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https://www.unionresourcenet.org/community-services/family-support-services/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https://www.casaofunioncounty.org/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https://www.ccccunion.org/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https://arcunion.org/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https://www.hyacinth.org/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https://www.theelizabethcoalition.org/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8</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Black/White residential segregation index in this county tended to decrease slightly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Union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CDF0F1A6-F9C6-4758-9AED-E1E2F96B243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486415A5-D3E1-453F-9CA9-B2A387B3867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F1095164-2B6D-45BF-AD0C-10E282CC96D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12" name="Picture 2">
            <a:extLst>
              <a:ext uri="{FF2B5EF4-FFF2-40B4-BE49-F238E27FC236}">
                <a16:creationId xmlns:a16="http://schemas.microsoft.com/office/drawing/2014/main" id="{A81E19F2-5772-433C-A9B7-FB7448B04B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a:extLst>
              <a:ext uri="{FF2B5EF4-FFF2-40B4-BE49-F238E27FC236}">
                <a16:creationId xmlns:a16="http://schemas.microsoft.com/office/drawing/2014/main" id="{1B34AE13-273F-4BB7-BC77-10AD3EDF211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2158" y="817196"/>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2">
            <a:extLst>
              <a:ext uri="{FF2B5EF4-FFF2-40B4-BE49-F238E27FC236}">
                <a16:creationId xmlns:a16="http://schemas.microsoft.com/office/drawing/2014/main" id="{A7C7C5A1-2D15-430A-8D9F-1C9EE042D2B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88251" y="4322396"/>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2">
            <a:extLst>
              <a:ext uri="{FF2B5EF4-FFF2-40B4-BE49-F238E27FC236}">
                <a16:creationId xmlns:a16="http://schemas.microsoft.com/office/drawing/2014/main" id="{FDAD07D0-D83B-4B59-864F-30093AB9DFA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67201" y="369363"/>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2">
            <a:extLst>
              <a:ext uri="{FF2B5EF4-FFF2-40B4-BE49-F238E27FC236}">
                <a16:creationId xmlns:a16="http://schemas.microsoft.com/office/drawing/2014/main" id="{4E7BED97-8957-455C-927D-AF45638222D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176" y="359996"/>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17E6A26A-50C0-4621-99FA-B47B04646B2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18071" y="2557523"/>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2">
            <a:extLst>
              <a:ext uri="{FF2B5EF4-FFF2-40B4-BE49-F238E27FC236}">
                <a16:creationId xmlns:a16="http://schemas.microsoft.com/office/drawing/2014/main" id="{A592776A-8099-41F4-83DF-0A256ED6515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62463" y="436196"/>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6584C929-E672-4BF7-8EA9-7D84A06A9A8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0090" y="378261"/>
            <a:ext cx="771719" cy="146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2">
            <a:extLst>
              <a:ext uri="{FF2B5EF4-FFF2-40B4-BE49-F238E27FC236}">
                <a16:creationId xmlns:a16="http://schemas.microsoft.com/office/drawing/2014/main" id="{9357D169-B6B6-4ACE-A551-00FD5293D2E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9078" y="4779595"/>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2">
            <a:extLst>
              <a:ext uri="{FF2B5EF4-FFF2-40B4-BE49-F238E27FC236}">
                <a16:creationId xmlns:a16="http://schemas.microsoft.com/office/drawing/2014/main" id="{19576E01-B09F-4578-935E-59904A44405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889C686F-1AE2-4627-866E-11B2C7957AC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4523" y="4725477"/>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2">
            <a:extLst>
              <a:ext uri="{FF2B5EF4-FFF2-40B4-BE49-F238E27FC236}">
                <a16:creationId xmlns:a16="http://schemas.microsoft.com/office/drawing/2014/main" id="{62B1FA1B-FC6E-4DB3-941F-128A9443B3B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98969" y="296028"/>
            <a:ext cx="920698" cy="174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0E5FB51B-CED0-4BAE-8466-5C5C08FD50C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34339" y="394764"/>
            <a:ext cx="708343" cy="13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2">
            <a:extLst>
              <a:ext uri="{FF2B5EF4-FFF2-40B4-BE49-F238E27FC236}">
                <a16:creationId xmlns:a16="http://schemas.microsoft.com/office/drawing/2014/main" id="{2C9356BE-798A-425A-B4E0-29A24821A69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22783" y="521883"/>
            <a:ext cx="708343" cy="13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2">
            <a:extLst>
              <a:ext uri="{FF2B5EF4-FFF2-40B4-BE49-F238E27FC236}">
                <a16:creationId xmlns:a16="http://schemas.microsoft.com/office/drawing/2014/main" id="{98D4CF3D-133F-425C-B068-BAEDD04821F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37724" y="848128"/>
            <a:ext cx="708343" cy="13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2">
            <a:extLst>
              <a:ext uri="{FF2B5EF4-FFF2-40B4-BE49-F238E27FC236}">
                <a16:creationId xmlns:a16="http://schemas.microsoft.com/office/drawing/2014/main" id="{0719B090-B56A-40D9-8BA6-CEA14AEFA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68852" y="623070"/>
            <a:ext cx="708343" cy="13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B1DED0C5-973E-4422-9990-CDB0CE01BC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09886" y="521360"/>
            <a:ext cx="708343" cy="13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E73CA4D5-2945-48CE-923B-A4303393F1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6309" y="459706"/>
            <a:ext cx="708343" cy="13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2">
            <a:extLst>
              <a:ext uri="{FF2B5EF4-FFF2-40B4-BE49-F238E27FC236}">
                <a16:creationId xmlns:a16="http://schemas.microsoft.com/office/drawing/2014/main" id="{2CEF33A9-AC54-40EE-82AA-9F8AF37AA7B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69032" y="421975"/>
            <a:ext cx="708343" cy="13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2">
            <a:extLst>
              <a:ext uri="{FF2B5EF4-FFF2-40B4-BE49-F238E27FC236}">
                <a16:creationId xmlns:a16="http://schemas.microsoft.com/office/drawing/2014/main" id="{9BAA4F07-F261-419C-AC4E-DFD1B9F593F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14400"/>
            <a:ext cx="838200" cy="158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74077713-9872-4E87-87BA-712B0DDE072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1593ADB6-6845-4020-87DD-1F9FF7FD86A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932684E7-CDC7-42B5-BFBF-1D78BEFFC5B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EA90F833-C27D-4E77-857D-AF47650442D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89570F2C-7C59-44C7-A256-9F0B7BD943D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FA007F78-D7C6-47E8-A62C-9EEA37F34E7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58826BF2-DC5A-4FA5-B2AC-3B6E70097FF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DC5E7202-3D24-4A4A-AFBA-10C69D900F9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A4CDE1D4-43A9-41B4-8ECD-7DDF4C6A6E2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10" name="Picture 2">
            <a:extLst>
              <a:ext uri="{FF2B5EF4-FFF2-40B4-BE49-F238E27FC236}">
                <a16:creationId xmlns:a16="http://schemas.microsoft.com/office/drawing/2014/main" id="{0BD1E3A0-917C-438E-AD1C-6F56CF40868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5A86A21F-8D4D-42BA-8DD9-7902E43B96C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9" name="Picture 2">
            <a:extLst>
              <a:ext uri="{FF2B5EF4-FFF2-40B4-BE49-F238E27FC236}">
                <a16:creationId xmlns:a16="http://schemas.microsoft.com/office/drawing/2014/main" id="{7BF0959D-CB38-4C4F-BB89-3B2B98B6ACC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85701F07-E6C1-4873-BF3E-13978EA6469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698BCB8A-F365-471D-B8BF-C82896D73DF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9297" y="56127"/>
            <a:ext cx="48302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8.xml"/><Relationship Id="rId7" Type="http://schemas.openxmlformats.org/officeDocument/2006/relationships/image" Target="../media/image2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xml"/><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9D4D591-4F9D-44E6-B39A-015637F56ED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7334" y="-381000"/>
            <a:ext cx="13402733" cy="7539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Union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2">
            <a:extLst>
              <a:ext uri="{FF2B5EF4-FFF2-40B4-BE49-F238E27FC236}">
                <a16:creationId xmlns:a16="http://schemas.microsoft.com/office/drawing/2014/main" id="{348C93C9-7CE4-42DB-9C91-79724D50F7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7450" y="4833031"/>
            <a:ext cx="799942" cy="1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24903982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72882415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512783817"/>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597664445"/>
              </p:ext>
            </p:extLst>
          </p:nvPr>
        </p:nvGraphicFramePr>
        <p:xfrm>
          <a:off x="3249706" y="567672"/>
          <a:ext cx="6520665" cy="5756928"/>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01275700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6789648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355245951"/>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466818704"/>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967292903"/>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74468176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47984098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28514568"/>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75183851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665971358"/>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2AE251B-BC4D-49BD-B358-949D521884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737" y="533400"/>
            <a:ext cx="2244083" cy="42482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C4924C5-226C-48B7-949E-68F117436B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4934" y="146957"/>
            <a:ext cx="8708955" cy="6062116"/>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53473988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3940208754"/>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23748311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917509754"/>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65987688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9931494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89585221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51946798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57282017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393863292"/>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11577067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457452606"/>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5947790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88143382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299578377"/>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425317168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12643225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2656246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742395782"/>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271016433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1711049317"/>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774869954"/>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25834866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49015711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41880423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973333435"/>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74362955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80882274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8602690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92853274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27377185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352705048"/>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21188685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632842417"/>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3597831420"/>
              </p:ext>
            </p:extLst>
          </p:nvPr>
        </p:nvGraphicFramePr>
        <p:xfrm>
          <a:off x="3144347" y="612484"/>
          <a:ext cx="6981872" cy="57077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217217928"/>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145877067"/>
              </p:ext>
            </p:extLst>
          </p:nvPr>
        </p:nvGraphicFramePr>
        <p:xfrm>
          <a:off x="3158171" y="870405"/>
          <a:ext cx="6916558" cy="59875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23774920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683888771"/>
              </p:ext>
            </p:extLst>
          </p:nvPr>
        </p:nvGraphicFramePr>
        <p:xfrm>
          <a:off x="3087562" y="1600200"/>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86288273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39197719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81324094"/>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132557448"/>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56901328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125956622"/>
              </p:ext>
            </p:extLst>
          </p:nvPr>
        </p:nvGraphicFramePr>
        <p:xfrm>
          <a:off x="3197889" y="705774"/>
          <a:ext cx="6665302" cy="5846561"/>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03925489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01709076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80210318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51857489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70693190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11810364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47474976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404141782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7531446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54258848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7755835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93075108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1904073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38983039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13262892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25562201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402161189"/>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58760449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87228827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54291679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6116941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Union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768537644"/>
              </p:ext>
            </p:extLst>
          </p:nvPr>
        </p:nvGraphicFramePr>
        <p:xfrm>
          <a:off x="7543800" y="939927"/>
          <a:ext cx="4800600" cy="607047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217005047"/>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32225261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661458930"/>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6654337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41197614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558288822"/>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5458806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Union County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CCCC of Union County, Inc.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of Union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Village Family Success Centers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Elizabeth Coalition to House the Homeless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Resource Network</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Hyacinth AIDS Foundation</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www.unionresourcenet.org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101306421"/>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Union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81000" y="2151727"/>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434608783"/>
              </p:ext>
            </p:extLst>
          </p:nvPr>
        </p:nvGraphicFramePr>
        <p:xfrm>
          <a:off x="7030523" y="1124324"/>
          <a:ext cx="5313877" cy="596227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Central Jersey Legal Services, Inc. </a:t>
            </a:r>
          </a:p>
          <a:p>
            <a:r>
              <a:rPr lang="en-US" sz="1400" spc="-20" dirty="0">
                <a:latin typeface="Franklin Gothic Medium" panose="020B0603020102020204" pitchFamily="34" charset="0"/>
              </a:rPr>
              <a:t>  Legal Services of NJ  </a:t>
            </a:r>
          </a:p>
          <a:p>
            <a:r>
              <a:rPr lang="en-US" sz="1400" spc="-20" dirty="0">
                <a:latin typeface="Franklin Gothic Medium" panose="020B0603020102020204" pitchFamily="34" charset="0"/>
              </a:rPr>
              <a:t>  ACLU of New Jersey </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Partners for Women &amp; Justice </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700df41354356f81a85f7&quot;,&quot;SmartGridHorizontal&quot;:0,&quot;LinkedExcelSources&quot;:{&quot;618a971e383938345c058b52&quot;:&quot;{{Desktop}}\\County Workbooks\\Union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24875</TotalTime>
  <Words>9892</Words>
  <Application>Microsoft Office PowerPoint</Application>
  <PresentationFormat>Widescreen</PresentationFormat>
  <Paragraphs>850</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1676</cp:revision>
  <dcterms:created xsi:type="dcterms:W3CDTF">2006-08-16T00:00:00Z</dcterms:created>
  <dcterms:modified xsi:type="dcterms:W3CDTF">2021-12-01T04:58:08Z</dcterms:modified>
</cp:coreProperties>
</file>