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8" r:id="rId3"/>
    <p:sldId id="469"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5943" autoAdjust="0"/>
  </p:normalViewPr>
  <p:slideViewPr>
    <p:cSldViewPr>
      <p:cViewPr varScale="1">
        <p:scale>
          <a:sx n="103" d="100"/>
          <a:sy n="103" d="100"/>
        </p:scale>
        <p:origin x="936" y="15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3.xml"/><Relationship Id="rId1" Type="http://schemas.microsoft.com/office/2011/relationships/chartStyle" Target="style8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Union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0.58599999999999997</c:v>
                </c:pt>
                <c:pt idx="1">
                  <c:v>0.224</c:v>
                </c:pt>
                <c:pt idx="2">
                  <c:v>6.0000000000000001E-3</c:v>
                </c:pt>
                <c:pt idx="3">
                  <c:v>5.7000000000000002E-2</c:v>
                </c:pt>
                <c:pt idx="4">
                  <c:v>1E-3</c:v>
                </c:pt>
                <c:pt idx="5">
                  <c:v>0.152</c:v>
                </c:pt>
                <c:pt idx="6">
                  <c:v>0.307</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712583736"/>
        <c:axId val="712583344"/>
      </c:barChart>
      <c:catAx>
        <c:axId val="71258373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583344"/>
        <c:crosses val="autoZero"/>
        <c:auto val="1"/>
        <c:lblAlgn val="ctr"/>
        <c:lblOffset val="100"/>
        <c:noMultiLvlLbl val="0"/>
      </c:catAx>
      <c:valAx>
        <c:axId val="712583344"/>
        <c:scaling>
          <c:orientation val="minMax"/>
          <c:max val="1"/>
        </c:scaling>
        <c:delete val="1"/>
        <c:axPos val="l"/>
        <c:numFmt formatCode="0%" sourceLinked="1"/>
        <c:majorTickMark val="none"/>
        <c:minorTickMark val="none"/>
        <c:tickLblPos val="nextTo"/>
        <c:crossAx val="712583736"/>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9">
                  <c:v>79885</c:v>
                </c:pt>
                <c:pt idx="10">
                  <c:v>93897</c:v>
                </c:pt>
                <c:pt idx="11">
                  <c:v>107093</c:v>
                </c:pt>
                <c:pt idx="12">
                  <c:v>116574</c:v>
                </c:pt>
                <c:pt idx="13">
                  <c:v>122793</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14">
                  <c:v>131375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59335960"/>
        <c:axId val="359334784"/>
      </c:barChart>
      <c:catAx>
        <c:axId val="359335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9334784"/>
        <c:crosses val="autoZero"/>
        <c:auto val="1"/>
        <c:lblAlgn val="ctr"/>
        <c:lblOffset val="100"/>
        <c:noMultiLvlLbl val="0"/>
      </c:catAx>
      <c:valAx>
        <c:axId val="359334784"/>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93359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59337136"/>
        <c:axId val="359340664"/>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9">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9">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59335568"/>
        <c:axId val="359335176"/>
      </c:barChart>
      <c:valAx>
        <c:axId val="359340664"/>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9337136"/>
        <c:crosses val="max"/>
        <c:crossBetween val="between"/>
      </c:valAx>
      <c:catAx>
        <c:axId val="359337136"/>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9340664"/>
        <c:crosses val="autoZero"/>
        <c:auto val="1"/>
        <c:lblAlgn val="ctr"/>
        <c:lblOffset val="100"/>
        <c:noMultiLvlLbl val="0"/>
      </c:catAx>
      <c:valAx>
        <c:axId val="359335176"/>
        <c:scaling>
          <c:orientation val="minMax"/>
          <c:max val="1"/>
        </c:scaling>
        <c:delete val="1"/>
        <c:axPos val="b"/>
        <c:numFmt formatCode="General" sourceLinked="1"/>
        <c:majorTickMark val="out"/>
        <c:minorTickMark val="none"/>
        <c:tickLblPos val="nextTo"/>
        <c:crossAx val="359335568"/>
        <c:crosses val="autoZero"/>
        <c:crossBetween val="between"/>
      </c:valAx>
      <c:catAx>
        <c:axId val="359335568"/>
        <c:scaling>
          <c:orientation val="minMax"/>
        </c:scaling>
        <c:delete val="1"/>
        <c:axPos val="r"/>
        <c:numFmt formatCode="General" sourceLinked="1"/>
        <c:majorTickMark val="out"/>
        <c:minorTickMark val="none"/>
        <c:tickLblPos val="nextTo"/>
        <c:crossAx val="359335176"/>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Elizabeth</c:v>
                </c:pt>
                <c:pt idx="2">
                  <c:v>Plainfield</c:v>
                </c:pt>
                <c:pt idx="3">
                  <c:v>Union</c:v>
                </c:pt>
                <c:pt idx="4">
                  <c:v>Westfield</c:v>
                </c:pt>
                <c:pt idx="5">
                  <c:v>Linden</c:v>
                </c:pt>
              </c:strCache>
            </c:strRef>
          </c:cat>
          <c:val>
            <c:numRef>
              <c:f>Sheet1!$B$2:$B$7</c:f>
              <c:numCache>
                <c:formatCode>0%</c:formatCode>
                <c:ptCount val="6"/>
                <c:pt idx="0">
                  <c:v>0.318</c:v>
                </c:pt>
                <c:pt idx="1">
                  <c:v>0.34699999999999998</c:v>
                </c:pt>
                <c:pt idx="2">
                  <c:v>0.371</c:v>
                </c:pt>
                <c:pt idx="3">
                  <c:v>0.28899999999999998</c:v>
                </c:pt>
                <c:pt idx="4">
                  <c:v>0.26</c:v>
                </c:pt>
                <c:pt idx="5">
                  <c:v>0.309</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Elizabeth</c:v>
                </c:pt>
                <c:pt idx="2">
                  <c:v>Plainfield</c:v>
                </c:pt>
                <c:pt idx="3">
                  <c:v>Union</c:v>
                </c:pt>
                <c:pt idx="4">
                  <c:v>Westfield</c:v>
                </c:pt>
                <c:pt idx="5">
                  <c:v>Linden</c:v>
                </c:pt>
              </c:strCache>
            </c:strRef>
          </c:cat>
          <c:val>
            <c:numRef>
              <c:f>Sheet1!$C$2:$C$7</c:f>
              <c:numCache>
                <c:formatCode>0%</c:formatCode>
                <c:ptCount val="6"/>
                <c:pt idx="0">
                  <c:v>0.33400000000000002</c:v>
                </c:pt>
                <c:pt idx="1">
                  <c:v>0.315</c:v>
                </c:pt>
                <c:pt idx="2">
                  <c:v>0.35699999999999998</c:v>
                </c:pt>
                <c:pt idx="3">
                  <c:v>0.34499999999999997</c:v>
                </c:pt>
                <c:pt idx="4">
                  <c:v>0.36899999999999999</c:v>
                </c:pt>
                <c:pt idx="5">
                  <c:v>0.35</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New Jersey</c:v>
                </c:pt>
                <c:pt idx="1">
                  <c:v>Elizabeth</c:v>
                </c:pt>
                <c:pt idx="2">
                  <c:v>Plainfield</c:v>
                </c:pt>
                <c:pt idx="3">
                  <c:v>Union</c:v>
                </c:pt>
                <c:pt idx="4">
                  <c:v>Westfield</c:v>
                </c:pt>
                <c:pt idx="5">
                  <c:v>Linden</c:v>
                </c:pt>
              </c:strCache>
            </c:strRef>
          </c:cat>
          <c:val>
            <c:numRef>
              <c:f>Sheet1!$D$2:$D$7</c:f>
              <c:numCache>
                <c:formatCode>0%</c:formatCode>
                <c:ptCount val="6"/>
                <c:pt idx="0">
                  <c:v>0.34799999999999998</c:v>
                </c:pt>
                <c:pt idx="1">
                  <c:v>0.33800000000000002</c:v>
                </c:pt>
                <c:pt idx="2">
                  <c:v>0.27200000000000002</c:v>
                </c:pt>
                <c:pt idx="3">
                  <c:v>0.36599999999999999</c:v>
                </c:pt>
                <c:pt idx="4">
                  <c:v>0.372</c:v>
                </c:pt>
                <c:pt idx="5">
                  <c:v>0.34100000000000003</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59339096"/>
        <c:axId val="359339488"/>
      </c:barChart>
      <c:catAx>
        <c:axId val="359339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9488"/>
        <c:crosses val="autoZero"/>
        <c:auto val="1"/>
        <c:lblAlgn val="ctr"/>
        <c:lblOffset val="100"/>
        <c:noMultiLvlLbl val="0"/>
      </c:catAx>
      <c:valAx>
        <c:axId val="359339488"/>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9339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59341448"/>
        <c:axId val="359341840"/>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14">
                  <c:v>2379</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14">
                  <c:v>2379</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59339880"/>
        <c:axId val="359337920"/>
      </c:barChart>
      <c:catAx>
        <c:axId val="359341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1840"/>
        <c:crosses val="autoZero"/>
        <c:auto val="1"/>
        <c:lblAlgn val="ctr"/>
        <c:lblOffset val="100"/>
        <c:noMultiLvlLbl val="0"/>
      </c:catAx>
      <c:valAx>
        <c:axId val="359341840"/>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1448"/>
        <c:crosses val="autoZero"/>
        <c:crossBetween val="between"/>
      </c:valAx>
      <c:valAx>
        <c:axId val="359337920"/>
        <c:scaling>
          <c:orientation val="minMax"/>
          <c:max val="7000"/>
        </c:scaling>
        <c:delete val="1"/>
        <c:axPos val="t"/>
        <c:numFmt formatCode="General" sourceLinked="1"/>
        <c:majorTickMark val="out"/>
        <c:minorTickMark val="none"/>
        <c:tickLblPos val="nextTo"/>
        <c:crossAx val="359339880"/>
        <c:crosses val="max"/>
        <c:crossBetween val="between"/>
      </c:valAx>
      <c:catAx>
        <c:axId val="359339880"/>
        <c:scaling>
          <c:orientation val="minMax"/>
        </c:scaling>
        <c:delete val="1"/>
        <c:axPos val="l"/>
        <c:numFmt formatCode="General" sourceLinked="1"/>
        <c:majorTickMark val="out"/>
        <c:minorTickMark val="none"/>
        <c:tickLblPos val="nextTo"/>
        <c:crossAx val="359337920"/>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93</c:v>
                </c:pt>
                <c:pt idx="1">
                  <c:v>88</c:v>
                </c:pt>
                <c:pt idx="2">
                  <c:v>70</c:v>
                </c:pt>
                <c:pt idx="3">
                  <c:v>74</c:v>
                </c:pt>
                <c:pt idx="4">
                  <c:v>74</c:v>
                </c:pt>
                <c:pt idx="5">
                  <c:v>80</c:v>
                </c:pt>
                <c:pt idx="6">
                  <c:v>96</c:v>
                </c:pt>
                <c:pt idx="7">
                  <c:v>77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328</c:v>
                </c:pt>
                <c:pt idx="1">
                  <c:v>325</c:v>
                </c:pt>
                <c:pt idx="2">
                  <c:v>287</c:v>
                </c:pt>
                <c:pt idx="3">
                  <c:v>266</c:v>
                </c:pt>
                <c:pt idx="4">
                  <c:v>285</c:v>
                </c:pt>
                <c:pt idx="5">
                  <c:v>244</c:v>
                </c:pt>
                <c:pt idx="6">
                  <c:v>222</c:v>
                </c:pt>
                <c:pt idx="7">
                  <c:v>189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59340272"/>
        <c:axId val="359338312"/>
      </c:barChart>
      <c:catAx>
        <c:axId val="35934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38312"/>
        <c:crosses val="autoZero"/>
        <c:auto val="1"/>
        <c:lblAlgn val="ctr"/>
        <c:lblOffset val="100"/>
        <c:noMultiLvlLbl val="0"/>
      </c:catAx>
      <c:valAx>
        <c:axId val="359338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934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1">
                  <c:v>0.124</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0" formatCode="0%">
                  <c:v>0.115</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514821008"/>
        <c:axId val="514824144"/>
      </c:barChart>
      <c:catAx>
        <c:axId val="514821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4144"/>
        <c:crosses val="autoZero"/>
        <c:auto val="1"/>
        <c:lblAlgn val="ctr"/>
        <c:lblOffset val="100"/>
        <c:noMultiLvlLbl val="0"/>
      </c:catAx>
      <c:valAx>
        <c:axId val="514824144"/>
        <c:scaling>
          <c:orientation val="minMax"/>
          <c:max val="0.25"/>
          <c:min val="0"/>
        </c:scaling>
        <c:delete val="1"/>
        <c:axPos val="b"/>
        <c:numFmt formatCode="0%" sourceLinked="1"/>
        <c:majorTickMark val="out"/>
        <c:minorTickMark val="none"/>
        <c:tickLblPos val="nextTo"/>
        <c:crossAx val="51482100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0.129</c:v>
                </c:pt>
                <c:pt idx="1">
                  <c:v>0.13100000000000001</c:v>
                </c:pt>
                <c:pt idx="2">
                  <c:v>0.128</c:v>
                </c:pt>
                <c:pt idx="3">
                  <c:v>0.124</c:v>
                </c:pt>
                <c:pt idx="4">
                  <c:v>0.115</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514824928"/>
        <c:axId val="514825712"/>
      </c:lineChart>
      <c:catAx>
        <c:axId val="51482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5712"/>
        <c:crosses val="autoZero"/>
        <c:auto val="1"/>
        <c:lblAlgn val="ctr"/>
        <c:lblOffset val="100"/>
        <c:noMultiLvlLbl val="0"/>
      </c:catAx>
      <c:valAx>
        <c:axId val="514825712"/>
        <c:scaling>
          <c:orientation val="minMax"/>
          <c:max val="1"/>
          <c:min val="0"/>
        </c:scaling>
        <c:delete val="1"/>
        <c:axPos val="l"/>
        <c:numFmt formatCode="0%" sourceLinked="1"/>
        <c:majorTickMark val="out"/>
        <c:minorTickMark val="none"/>
        <c:tickLblPos val="nextTo"/>
        <c:crossAx val="5148249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c:v>
                </c:pt>
                <c:pt idx="1">
                  <c:v>Elizabeth</c:v>
                </c:pt>
                <c:pt idx="2">
                  <c:v>Hillside</c:v>
                </c:pt>
                <c:pt idx="3">
                  <c:v>Roselle</c:v>
                </c:pt>
                <c:pt idx="4">
                  <c:v>Linden</c:v>
                </c:pt>
                <c:pt idx="5">
                  <c:v>Garwood</c:v>
                </c:pt>
                <c:pt idx="6">
                  <c:v>Rahway</c:v>
                </c:pt>
                <c:pt idx="7">
                  <c:v>Kenilworth</c:v>
                </c:pt>
                <c:pt idx="8">
                  <c:v>Union Twp.</c:v>
                </c:pt>
                <c:pt idx="9">
                  <c:v>Roselle Park</c:v>
                </c:pt>
              </c:strCache>
            </c:strRef>
          </c:cat>
          <c:val>
            <c:numRef>
              <c:f>Sheet1!$B$2:$B$11</c:f>
              <c:numCache>
                <c:formatCode>0%</c:formatCode>
                <c:ptCount val="10"/>
                <c:pt idx="0">
                  <c:v>0.23899999999999999</c:v>
                </c:pt>
                <c:pt idx="1">
                  <c:v>0.20899999999999999</c:v>
                </c:pt>
                <c:pt idx="2">
                  <c:v>0.15</c:v>
                </c:pt>
                <c:pt idx="3">
                  <c:v>0.14099999999999999</c:v>
                </c:pt>
                <c:pt idx="4">
                  <c:v>0.13600000000000001</c:v>
                </c:pt>
                <c:pt idx="5">
                  <c:v>0.108</c:v>
                </c:pt>
                <c:pt idx="6">
                  <c:v>0.09</c:v>
                </c:pt>
                <c:pt idx="7">
                  <c:v>8.8999999999999996E-2</c:v>
                </c:pt>
                <c:pt idx="8">
                  <c:v>7.2999999999999995E-2</c:v>
                </c:pt>
                <c:pt idx="9">
                  <c:v>6.5000000000000002E-2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Plainfield</c:v>
                </c:pt>
                <c:pt idx="1">
                  <c:v>Elizabeth</c:v>
                </c:pt>
                <c:pt idx="2">
                  <c:v>Hillside</c:v>
                </c:pt>
                <c:pt idx="3">
                  <c:v>Roselle</c:v>
                </c:pt>
                <c:pt idx="4">
                  <c:v>Linden</c:v>
                </c:pt>
                <c:pt idx="5">
                  <c:v>Garwood</c:v>
                </c:pt>
                <c:pt idx="6">
                  <c:v>Rahway</c:v>
                </c:pt>
                <c:pt idx="7">
                  <c:v>Kenilworth</c:v>
                </c:pt>
                <c:pt idx="8">
                  <c:v>Union Twp.</c:v>
                </c:pt>
                <c:pt idx="9">
                  <c:v>Roselle Park</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Plainfield</c:v>
                </c:pt>
                <c:pt idx="1">
                  <c:v>Elizabeth</c:v>
                </c:pt>
                <c:pt idx="2">
                  <c:v>Hillside</c:v>
                </c:pt>
                <c:pt idx="3">
                  <c:v>Roselle</c:v>
                </c:pt>
                <c:pt idx="4">
                  <c:v>Linden</c:v>
                </c:pt>
                <c:pt idx="5">
                  <c:v>Garwood</c:v>
                </c:pt>
                <c:pt idx="6">
                  <c:v>Rahway</c:v>
                </c:pt>
                <c:pt idx="7">
                  <c:v>Kenilworth</c:v>
                </c:pt>
                <c:pt idx="8">
                  <c:v>Union Twp.</c:v>
                </c:pt>
                <c:pt idx="9">
                  <c:v>Roselle Park</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Union County avg. 11.50%</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Plainfield</c:v>
                </c:pt>
                <c:pt idx="1">
                  <c:v>Elizabeth</c:v>
                </c:pt>
                <c:pt idx="2">
                  <c:v>Hillside</c:v>
                </c:pt>
                <c:pt idx="3">
                  <c:v>Roselle</c:v>
                </c:pt>
                <c:pt idx="4">
                  <c:v>Linden</c:v>
                </c:pt>
                <c:pt idx="5">
                  <c:v>Garwood</c:v>
                </c:pt>
                <c:pt idx="6">
                  <c:v>Rahway</c:v>
                </c:pt>
                <c:pt idx="7">
                  <c:v>Kenilworth</c:v>
                </c:pt>
                <c:pt idx="8">
                  <c:v>Union Twp.</c:v>
                </c:pt>
                <c:pt idx="9">
                  <c:v>Roselle Park</c:v>
                </c:pt>
              </c:strCache>
            </c:strRef>
          </c:cat>
          <c:val>
            <c:numRef>
              <c:f>Sheet1!$E$2:$E$11</c:f>
              <c:numCache>
                <c:formatCode>0%</c:formatCode>
                <c:ptCount val="10"/>
                <c:pt idx="0">
                  <c:v>0.115</c:v>
                </c:pt>
                <c:pt idx="1">
                  <c:v>0.115</c:v>
                </c:pt>
                <c:pt idx="2">
                  <c:v>0.115</c:v>
                </c:pt>
                <c:pt idx="3">
                  <c:v>0.115</c:v>
                </c:pt>
                <c:pt idx="4">
                  <c:v>0.115</c:v>
                </c:pt>
                <c:pt idx="5">
                  <c:v>0.115</c:v>
                </c:pt>
                <c:pt idx="6">
                  <c:v>0.115</c:v>
                </c:pt>
                <c:pt idx="7">
                  <c:v>0.115</c:v>
                </c:pt>
                <c:pt idx="8">
                  <c:v>0.115</c:v>
                </c:pt>
                <c:pt idx="9">
                  <c:v>0.115</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514825320"/>
        <c:axId val="514819440"/>
      </c:barChart>
      <c:catAx>
        <c:axId val="5148253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19440"/>
        <c:crosses val="autoZero"/>
        <c:auto val="1"/>
        <c:lblAlgn val="ctr"/>
        <c:lblOffset val="100"/>
        <c:noMultiLvlLbl val="0"/>
      </c:catAx>
      <c:valAx>
        <c:axId val="514819440"/>
        <c:scaling>
          <c:orientation val="minMax"/>
          <c:max val="0.8"/>
        </c:scaling>
        <c:delete val="1"/>
        <c:axPos val="b"/>
        <c:numFmt formatCode="0%" sourceLinked="1"/>
        <c:majorTickMark val="out"/>
        <c:minorTickMark val="none"/>
        <c:tickLblPos val="nextTo"/>
        <c:crossAx val="514825320"/>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10520503536079842"/>
          <c:y val="0.89723256183886102"/>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3.2128514056224827E-2"/>
                  <c:y val="2.895753115841753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8.0321285140562242E-3"/>
                  <c:y val="1.158301246336701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1350</c:v>
                </c:pt>
                <c:pt idx="1">
                  <c:v>764</c:v>
                </c:pt>
                <c:pt idx="2">
                  <c:v>1519</c:v>
                </c:pt>
                <c:pt idx="3">
                  <c:v>1090</c:v>
                </c:pt>
                <c:pt idx="4">
                  <c:v>1125</c:v>
                </c:pt>
                <c:pt idx="5">
                  <c:v>853</c:v>
                </c:pt>
                <c:pt idx="6">
                  <c:v>1044</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6">
                  <c:v>92937</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514819832"/>
        <c:axId val="514823752"/>
      </c:barChart>
      <c:catAx>
        <c:axId val="514819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3752"/>
        <c:crosses val="autoZero"/>
        <c:auto val="1"/>
        <c:lblAlgn val="ctr"/>
        <c:lblOffset val="100"/>
        <c:noMultiLvlLbl val="0"/>
      </c:catAx>
      <c:valAx>
        <c:axId val="514823752"/>
        <c:scaling>
          <c:orientation val="minMax"/>
        </c:scaling>
        <c:delete val="1"/>
        <c:axPos val="b"/>
        <c:numFmt formatCode="&quot;$&quot;#,##0_);[Red]\(&quot;$&quot;#,##0\)" sourceLinked="1"/>
        <c:majorTickMark val="none"/>
        <c:minorTickMark val="none"/>
        <c:tickLblPos val="nextTo"/>
        <c:crossAx val="5148198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0.59799999999999998</c:v>
                </c:pt>
                <c:pt idx="1">
                  <c:v>0.59599999999999997</c:v>
                </c:pt>
                <c:pt idx="2">
                  <c:v>0.59599999999999997</c:v>
                </c:pt>
                <c:pt idx="3">
                  <c:v>0.59299999999999997</c:v>
                </c:pt>
                <c:pt idx="4">
                  <c:v>0.58599999999999997</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0.224</c:v>
                </c:pt>
                <c:pt idx="1">
                  <c:v>0.223</c:v>
                </c:pt>
                <c:pt idx="2">
                  <c:v>0.22500000000000001</c:v>
                </c:pt>
                <c:pt idx="3">
                  <c:v>0.22500000000000001</c:v>
                </c:pt>
                <c:pt idx="4">
                  <c:v>0.224</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5.0000000000000001E-3</c:v>
                </c:pt>
                <c:pt idx="1">
                  <c:v>5.0000000000000001E-3</c:v>
                </c:pt>
                <c:pt idx="2">
                  <c:v>5.0000000000000001E-3</c:v>
                </c:pt>
                <c:pt idx="3">
                  <c:v>6.0000000000000001E-3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5.1999999999999998E-2</c:v>
                </c:pt>
                <c:pt idx="1">
                  <c:v>5.3999999999999999E-2</c:v>
                </c:pt>
                <c:pt idx="2">
                  <c:v>5.5E-2</c:v>
                </c:pt>
                <c:pt idx="3">
                  <c:v>5.6000000000000001E-2</c:v>
                </c:pt>
                <c:pt idx="4">
                  <c:v>5.7000000000000002E-2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0.28100000000000003</c:v>
                </c:pt>
                <c:pt idx="1">
                  <c:v>0.28799999999999998</c:v>
                </c:pt>
                <c:pt idx="2">
                  <c:v>0.29399999999999998</c:v>
                </c:pt>
                <c:pt idx="3">
                  <c:v>0.30099999999999999</c:v>
                </c:pt>
                <c:pt idx="4">
                  <c:v>0.307</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712581384"/>
        <c:axId val="712579424"/>
      </c:lineChart>
      <c:catAx>
        <c:axId val="71258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579424"/>
        <c:crosses val="autoZero"/>
        <c:auto val="1"/>
        <c:lblAlgn val="ctr"/>
        <c:lblOffset val="100"/>
        <c:noMultiLvlLbl val="0"/>
      </c:catAx>
      <c:valAx>
        <c:axId val="712579424"/>
        <c:scaling>
          <c:orientation val="minMax"/>
        </c:scaling>
        <c:delete val="1"/>
        <c:axPos val="l"/>
        <c:numFmt formatCode="0%" sourceLinked="1"/>
        <c:majorTickMark val="none"/>
        <c:minorTickMark val="none"/>
        <c:tickLblPos val="nextTo"/>
        <c:crossAx val="712581384"/>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2.115115341447734E-2"/>
                  <c:y val="8.6599394670260815E-2"/>
                </c:manualLayout>
              </c:layout>
              <c:dLblPos val="r"/>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827A-48EF-ADB8-86471939F71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68507</c:v>
                </c:pt>
                <c:pt idx="1">
                  <c:v>69396</c:v>
                </c:pt>
                <c:pt idx="2">
                  <c:v>69594</c:v>
                </c:pt>
                <c:pt idx="3">
                  <c:v>70476</c:v>
                </c:pt>
                <c:pt idx="4">
                  <c:v>73376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514822576"/>
        <c:axId val="514826888"/>
      </c:lineChart>
      <c:catAx>
        <c:axId val="51482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4826888"/>
        <c:crosses val="autoZero"/>
        <c:auto val="1"/>
        <c:lblAlgn val="ctr"/>
        <c:lblOffset val="100"/>
        <c:noMultiLvlLbl val="0"/>
      </c:catAx>
      <c:valAx>
        <c:axId val="514826888"/>
        <c:scaling>
          <c:orientation val="minMax"/>
        </c:scaling>
        <c:delete val="1"/>
        <c:axPos val="l"/>
        <c:numFmt formatCode="_(&quot;$&quot;* #,##0_);_(&quot;$&quot;* \(#,##0\);_(&quot;$&quot;* &quot;-&quot;??_);_(@_)" sourceLinked="1"/>
        <c:majorTickMark val="out"/>
        <c:minorTickMark val="none"/>
        <c:tickLblPos val="nextTo"/>
        <c:crossAx val="5148225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10">
                  <c:v>75500</c:v>
                </c:pt>
                <c:pt idx="11">
                  <c:v>77027</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9" formatCode="_(&quot;$&quot;* #,##0_);_(&quot;$&quot;* \(#,##0\);_(&quot;$&quot;* &quot;-&quot;??_);_(@_)">
                  <c:v>73376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514822184"/>
        <c:axId val="514821400"/>
      </c:barChart>
      <c:catAx>
        <c:axId val="514822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4821400"/>
        <c:crosses val="autoZero"/>
        <c:auto val="1"/>
        <c:lblAlgn val="ctr"/>
        <c:lblOffset val="100"/>
        <c:noMultiLvlLbl val="0"/>
      </c:catAx>
      <c:valAx>
        <c:axId val="514821400"/>
        <c:scaling>
          <c:orientation val="minMax"/>
        </c:scaling>
        <c:delete val="1"/>
        <c:axPos val="b"/>
        <c:numFmt formatCode="_(&quot;$&quot;* #,##0_);_(&quot;$&quot;* \(#,##0\);_(&quot;$&quot;* &quot;-&quot;??_);_(@_)" sourceLinked="1"/>
        <c:majorTickMark val="none"/>
        <c:minorTickMark val="none"/>
        <c:tickLblPos val="nextTo"/>
        <c:crossAx val="51482218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c:v>
                </c:pt>
                <c:pt idx="1">
                  <c:v>Roselle</c:v>
                </c:pt>
                <c:pt idx="2">
                  <c:v>Plainfield</c:v>
                </c:pt>
                <c:pt idx="3">
                  <c:v>Winfield</c:v>
                </c:pt>
                <c:pt idx="4">
                  <c:v>Hillside</c:v>
                </c:pt>
                <c:pt idx="5">
                  <c:v>Linden</c:v>
                </c:pt>
                <c:pt idx="6">
                  <c:v>Roselle Park</c:v>
                </c:pt>
                <c:pt idx="7">
                  <c:v>Rahway</c:v>
                </c:pt>
                <c:pt idx="8">
                  <c:v>Garwood</c:v>
                </c:pt>
                <c:pt idx="9">
                  <c:v>Union</c:v>
                </c:pt>
              </c:strCache>
            </c:strRef>
          </c:cat>
          <c:val>
            <c:numRef>
              <c:f>Sheet1!$B$2:$B$11</c:f>
              <c:numCache>
                <c:formatCode>_("$"* #,##0_);_("$"* \(#,##0\);_("$"* "-"??_);_(@_)</c:formatCode>
                <c:ptCount val="10"/>
                <c:pt idx="0">
                  <c:v>45186</c:v>
                </c:pt>
                <c:pt idx="1">
                  <c:v>52480</c:v>
                </c:pt>
                <c:pt idx="2">
                  <c:v>56425</c:v>
                </c:pt>
                <c:pt idx="3">
                  <c:v>59153</c:v>
                </c:pt>
                <c:pt idx="4">
                  <c:v>65717</c:v>
                </c:pt>
                <c:pt idx="5">
                  <c:v>66538</c:v>
                </c:pt>
                <c:pt idx="6">
                  <c:v>67300</c:v>
                </c:pt>
                <c:pt idx="7">
                  <c:v>69813</c:v>
                </c:pt>
                <c:pt idx="8">
                  <c:v>79063</c:v>
                </c:pt>
                <c:pt idx="9">
                  <c:v>79324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Union County median $73,376</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Elizabeth</c:v>
                </c:pt>
                <c:pt idx="1">
                  <c:v>Roselle</c:v>
                </c:pt>
                <c:pt idx="2">
                  <c:v>Plainfield</c:v>
                </c:pt>
                <c:pt idx="3">
                  <c:v>Winfield</c:v>
                </c:pt>
                <c:pt idx="4">
                  <c:v>Hillside</c:v>
                </c:pt>
                <c:pt idx="5">
                  <c:v>Linden</c:v>
                </c:pt>
                <c:pt idx="6">
                  <c:v>Roselle Park</c:v>
                </c:pt>
                <c:pt idx="7">
                  <c:v>Rahway</c:v>
                </c:pt>
                <c:pt idx="8">
                  <c:v>Garwood</c:v>
                </c:pt>
                <c:pt idx="9">
                  <c:v>Union</c:v>
                </c:pt>
              </c:strCache>
            </c:strRef>
          </c:cat>
          <c:val>
            <c:numRef>
              <c:f>Sheet1!$C$2:$C$11</c:f>
              <c:numCache>
                <c:formatCode>"$"#,##0</c:formatCode>
                <c:ptCount val="10"/>
                <c:pt idx="0">
                  <c:v>73376</c:v>
                </c:pt>
                <c:pt idx="1">
                  <c:v>73376</c:v>
                </c:pt>
                <c:pt idx="2">
                  <c:v>73376</c:v>
                </c:pt>
                <c:pt idx="3">
                  <c:v>73376</c:v>
                </c:pt>
                <c:pt idx="4">
                  <c:v>73376</c:v>
                </c:pt>
                <c:pt idx="5">
                  <c:v>73376</c:v>
                </c:pt>
                <c:pt idx="6">
                  <c:v>73376</c:v>
                </c:pt>
                <c:pt idx="7">
                  <c:v>73376</c:v>
                </c:pt>
                <c:pt idx="8">
                  <c:v>73376</c:v>
                </c:pt>
                <c:pt idx="9">
                  <c:v>73376</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516810320"/>
        <c:axId val="516809536"/>
      </c:barChart>
      <c:catAx>
        <c:axId val="516810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9536"/>
        <c:crosses val="autoZero"/>
        <c:auto val="1"/>
        <c:lblAlgn val="ctr"/>
        <c:lblOffset val="100"/>
        <c:noMultiLvlLbl val="0"/>
      </c:catAx>
      <c:valAx>
        <c:axId val="516809536"/>
        <c:scaling>
          <c:orientation val="minMax"/>
        </c:scaling>
        <c:delete val="1"/>
        <c:axPos val="b"/>
        <c:numFmt formatCode="_(&quot;$&quot;* #,##0_);_(&quot;$&quot;* \(#,##0\);_(&quot;$&quot;* &quot;-&quot;??_);_(@_)" sourceLinked="1"/>
        <c:majorTickMark val="none"/>
        <c:minorTickMark val="none"/>
        <c:tickLblPos val="nextTo"/>
        <c:crossAx val="5168103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608046931091585"/>
          <c:w val="0.2176638848352166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8">
                  <c:v>0.17</c:v>
                </c:pt>
                <c:pt idx="9">
                  <c:v>0.17</c:v>
                </c:pt>
                <c:pt idx="10">
                  <c:v>0.18</c:v>
                </c:pt>
                <c:pt idx="11">
                  <c:v>0.19</c:v>
                </c:pt>
                <c:pt idx="12">
                  <c:v>0.19</c:v>
                </c:pt>
                <c:pt idx="13">
                  <c:v>0.2</c:v>
                </c:pt>
                <c:pt idx="14">
                  <c:v>0.2</c:v>
                </c:pt>
                <c:pt idx="15">
                  <c:v>0.21</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16">
                  <c:v>0.22</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516808752"/>
        <c:axId val="516808360"/>
      </c:barChart>
      <c:catAx>
        <c:axId val="516808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8360"/>
        <c:crosses val="autoZero"/>
        <c:auto val="1"/>
        <c:lblAlgn val="ctr"/>
        <c:lblOffset val="100"/>
        <c:noMultiLvlLbl val="0"/>
      </c:catAx>
      <c:valAx>
        <c:axId val="516808360"/>
        <c:scaling>
          <c:orientation val="minMax"/>
        </c:scaling>
        <c:delete val="1"/>
        <c:axPos val="b"/>
        <c:numFmt formatCode="0%" sourceLinked="1"/>
        <c:majorTickMark val="none"/>
        <c:minorTickMark val="none"/>
        <c:tickLblPos val="nextTo"/>
        <c:crossAx val="51680875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0.28000000000000003</c:v>
                </c:pt>
                <c:pt idx="1">
                  <c:v>0.28999999999999998</c:v>
                </c:pt>
                <c:pt idx="2">
                  <c:v>0.3</c:v>
                </c:pt>
                <c:pt idx="3">
                  <c:v>0.28999999999999998</c:v>
                </c:pt>
                <c:pt idx="4">
                  <c:v>0.28000000000000003</c:v>
                </c:pt>
                <c:pt idx="5">
                  <c:v>0.28000000000000003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516810712"/>
        <c:axId val="516811104"/>
      </c:lineChart>
      <c:catAx>
        <c:axId val="51681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11104"/>
        <c:crosses val="autoZero"/>
        <c:auto val="1"/>
        <c:lblAlgn val="ctr"/>
        <c:lblOffset val="100"/>
        <c:noMultiLvlLbl val="0"/>
      </c:catAx>
      <c:valAx>
        <c:axId val="51681110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10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Union</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c:v>
                </c:pt>
                <c:pt idx="1">
                  <c:v>9.6000000000000002E-2</c:v>
                </c:pt>
                <c:pt idx="2">
                  <c:v>9.2999999999999999E-2</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516804440"/>
        <c:axId val="516804832"/>
      </c:lineChart>
      <c:catAx>
        <c:axId val="516804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4832"/>
        <c:crosses val="autoZero"/>
        <c:auto val="1"/>
        <c:lblAlgn val="ctr"/>
        <c:lblOffset val="100"/>
        <c:noMultiLvlLbl val="0"/>
      </c:catAx>
      <c:valAx>
        <c:axId val="51680483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6804440"/>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1">
                  <c:v>9.2999999999999999E-2</c:v>
                </c:pt>
                <c:pt idx="12" formatCode="General">
                  <c:v>9.8000000000000004E-2</c:v>
                </c:pt>
                <c:pt idx="13">
                  <c:v>0.106</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0" formatCode="0.0%">
                  <c:v>9.2999999999999999E-2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516806400"/>
        <c:axId val="516806008"/>
      </c:barChart>
      <c:catAx>
        <c:axId val="516806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6008"/>
        <c:crosses val="autoZero"/>
        <c:auto val="1"/>
        <c:lblAlgn val="ctr"/>
        <c:lblOffset val="100"/>
        <c:noMultiLvlLbl val="0"/>
      </c:catAx>
      <c:valAx>
        <c:axId val="516806008"/>
        <c:scaling>
          <c:orientation val="minMax"/>
        </c:scaling>
        <c:delete val="1"/>
        <c:axPos val="b"/>
        <c:numFmt formatCode="0.0%" sourceLinked="1"/>
        <c:majorTickMark val="none"/>
        <c:minorTickMark val="none"/>
        <c:tickLblPos val="nextTo"/>
        <c:crossAx val="51680640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12639</c:v>
                </c:pt>
                <c:pt idx="1">
                  <c:v>12177</c:v>
                </c:pt>
                <c:pt idx="2">
                  <c:v>12568</c:v>
                </c:pt>
                <c:pt idx="3">
                  <c:v>12299</c:v>
                </c:pt>
                <c:pt idx="4">
                  <c:v>11582</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516807576"/>
        <c:axId val="516805224"/>
      </c:lineChart>
      <c:catAx>
        <c:axId val="516807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5224"/>
        <c:crosses val="autoZero"/>
        <c:auto val="1"/>
        <c:lblAlgn val="ctr"/>
        <c:lblOffset val="100"/>
        <c:noMultiLvlLbl val="0"/>
      </c:catAx>
      <c:valAx>
        <c:axId val="516805224"/>
        <c:scaling>
          <c:orientation val="minMax"/>
          <c:max val="25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807576"/>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35142</c:v>
                </c:pt>
                <c:pt idx="1">
                  <c:v>34824</c:v>
                </c:pt>
                <c:pt idx="2">
                  <c:v>34156</c:v>
                </c:pt>
                <c:pt idx="3">
                  <c:v>34921</c:v>
                </c:pt>
                <c:pt idx="4">
                  <c:v>35290</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639531680"/>
        <c:axId val="639532072"/>
      </c:lineChart>
      <c:catAx>
        <c:axId val="63953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2072"/>
        <c:crosses val="autoZero"/>
        <c:auto val="1"/>
        <c:lblAlgn val="ctr"/>
        <c:lblOffset val="100"/>
        <c:noMultiLvlLbl val="0"/>
      </c:catAx>
      <c:valAx>
        <c:axId val="6395320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16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22935</c:v>
                </c:pt>
                <c:pt idx="1">
                  <c:v>24111</c:v>
                </c:pt>
                <c:pt idx="2">
                  <c:v>24516</c:v>
                </c:pt>
                <c:pt idx="3">
                  <c:v>23858</c:v>
                </c:pt>
                <c:pt idx="4">
                  <c:v>21398</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639529720"/>
        <c:axId val="639530504"/>
      </c:lineChart>
      <c:catAx>
        <c:axId val="63952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0504"/>
        <c:crosses val="autoZero"/>
        <c:auto val="1"/>
        <c:lblAlgn val="ctr"/>
        <c:lblOffset val="100"/>
        <c:noMultiLvlLbl val="0"/>
      </c:catAx>
      <c:valAx>
        <c:axId val="639530504"/>
        <c:scaling>
          <c:orientation val="minMax"/>
          <c:max val="150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29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Winfield</c:v>
                </c:pt>
                <c:pt idx="1">
                  <c:v>Kenilworth</c:v>
                </c:pt>
                <c:pt idx="2">
                  <c:v>Plainfield</c:v>
                </c:pt>
              </c:strCache>
            </c:strRef>
          </c:cat>
          <c:val>
            <c:numRef>
              <c:f>Sheet1!$B$2:$B$4</c:f>
              <c:numCache>
                <c:formatCode>0%</c:formatCode>
                <c:ptCount val="3"/>
                <c:pt idx="0">
                  <c:v>0.95899999999999996</c:v>
                </c:pt>
                <c:pt idx="1">
                  <c:v>0.81899999999999995</c:v>
                </c:pt>
                <c:pt idx="2">
                  <c:v>0.23100000000000001</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Winfield</c:v>
                </c:pt>
                <c:pt idx="1">
                  <c:v>Kenilworth</c:v>
                </c:pt>
                <c:pt idx="2">
                  <c:v>Plainfield</c:v>
                </c:pt>
              </c:strCache>
            </c:strRef>
          </c:cat>
          <c:val>
            <c:numRef>
              <c:f>Sheet1!$C$2:$C$4</c:f>
              <c:numCache>
                <c:formatCode>0%</c:formatCode>
                <c:ptCount val="3"/>
                <c:pt idx="0">
                  <c:v>0.02</c:v>
                </c:pt>
                <c:pt idx="1">
                  <c:v>2.4E-2</c:v>
                </c:pt>
                <c:pt idx="2">
                  <c:v>0.42</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Winfield</c:v>
                </c:pt>
                <c:pt idx="1">
                  <c:v>Kenilworth</c:v>
                </c:pt>
                <c:pt idx="2">
                  <c:v>Plainfield</c:v>
                </c:pt>
              </c:strCache>
            </c:strRef>
          </c:cat>
          <c:val>
            <c:numRef>
              <c:f>Sheet1!$D$2:$D$4</c:f>
              <c:numCache>
                <c:formatCode>0%</c:formatCode>
                <c:ptCount val="3"/>
                <c:pt idx="0">
                  <c:v>1.2999999999999999E-2</c:v>
                </c:pt>
                <c:pt idx="1">
                  <c:v>6.9000000000000006E-2</c:v>
                </c:pt>
                <c:pt idx="2">
                  <c:v>1.2999999999999999E-2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Winfield</c:v>
                </c:pt>
                <c:pt idx="1">
                  <c:v>Kenilworth</c:v>
                </c:pt>
                <c:pt idx="2">
                  <c:v>Plainfield</c:v>
                </c:pt>
              </c:strCache>
            </c:strRef>
          </c:cat>
          <c:val>
            <c:numRef>
              <c:f>Sheet1!$E$2:$E$4</c:f>
              <c:numCache>
                <c:formatCode>0%</c:formatCode>
                <c:ptCount val="3"/>
                <c:pt idx="0">
                  <c:v>0.13200000000000001</c:v>
                </c:pt>
                <c:pt idx="1">
                  <c:v>0.27300000000000002</c:v>
                </c:pt>
                <c:pt idx="2">
                  <c:v>0.436</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712584520"/>
        <c:axId val="712582952"/>
      </c:barChart>
      <c:catAx>
        <c:axId val="712584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2582952"/>
        <c:crosses val="autoZero"/>
        <c:auto val="1"/>
        <c:lblAlgn val="ctr"/>
        <c:lblOffset val="100"/>
        <c:noMultiLvlLbl val="0"/>
      </c:catAx>
      <c:valAx>
        <c:axId val="712582952"/>
        <c:scaling>
          <c:orientation val="minMax"/>
        </c:scaling>
        <c:delete val="1"/>
        <c:axPos val="l"/>
        <c:numFmt formatCode="0%" sourceLinked="1"/>
        <c:majorTickMark val="none"/>
        <c:minorTickMark val="none"/>
        <c:tickLblPos val="nextTo"/>
        <c:crossAx val="712584520"/>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Union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1050</c:v>
                </c:pt>
                <c:pt idx="1">
                  <c:v>950</c:v>
                </c:pt>
                <c:pt idx="2">
                  <c:v>820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639535992"/>
        <c:axId val="639534816"/>
      </c:barChart>
      <c:catAx>
        <c:axId val="63953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4816"/>
        <c:crosses val="autoZero"/>
        <c:auto val="1"/>
        <c:lblAlgn val="ctr"/>
        <c:lblOffset val="100"/>
        <c:noMultiLvlLbl val="0"/>
      </c:catAx>
      <c:valAx>
        <c:axId val="6395348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9535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9">
                  <c:v>1050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9" formatCode="&quot;$&quot;#,##0_);[Red]\(&quot;$&quot;#,##0\)">
                  <c:v>820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639535208"/>
        <c:axId val="639535600"/>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639532856"/>
        <c:axId val="639536384"/>
      </c:lineChart>
      <c:catAx>
        <c:axId val="639535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5600"/>
        <c:crosses val="autoZero"/>
        <c:auto val="1"/>
        <c:lblAlgn val="ctr"/>
        <c:lblOffset val="100"/>
        <c:noMultiLvlLbl val="0"/>
      </c:catAx>
      <c:valAx>
        <c:axId val="6395356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5208"/>
        <c:crosses val="autoZero"/>
        <c:crossBetween val="between"/>
      </c:valAx>
      <c:valAx>
        <c:axId val="639536384"/>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639532856"/>
        <c:crosses val="max"/>
        <c:crossBetween val="between"/>
      </c:valAx>
      <c:catAx>
        <c:axId val="639532856"/>
        <c:scaling>
          <c:orientation val="minMax"/>
        </c:scaling>
        <c:delete val="1"/>
        <c:axPos val="b"/>
        <c:numFmt formatCode="General" sourceLinked="1"/>
        <c:majorTickMark val="out"/>
        <c:minorTickMark val="none"/>
        <c:tickLblPos val="nextTo"/>
        <c:crossAx val="639536384"/>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10">
                  <c:v>30.9</c:v>
                </c:pt>
                <c:pt idx="11">
                  <c:v>30.7</c:v>
                </c:pt>
                <c:pt idx="12">
                  <c:v>29.9</c:v>
                </c:pt>
                <c:pt idx="13">
                  <c:v>29.3</c:v>
                </c:pt>
                <c:pt idx="14">
                  <c:v>28.3</c:v>
                </c:pt>
                <c:pt idx="15">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9">
                  <c:v>31.1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639536776"/>
        <c:axId val="639533640"/>
      </c:barChart>
      <c:catAx>
        <c:axId val="6395367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9533640"/>
        <c:crosses val="autoZero"/>
        <c:auto val="1"/>
        <c:lblAlgn val="ctr"/>
        <c:lblOffset val="100"/>
        <c:noMultiLvlLbl val="0"/>
      </c:catAx>
      <c:valAx>
        <c:axId val="639533640"/>
        <c:scaling>
          <c:orientation val="minMax"/>
        </c:scaling>
        <c:delete val="1"/>
        <c:axPos val="t"/>
        <c:numFmt formatCode="General" sourceLinked="1"/>
        <c:majorTickMark val="none"/>
        <c:minorTickMark val="none"/>
        <c:tickLblPos val="nextTo"/>
        <c:crossAx val="639536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29.4</c:v>
                </c:pt>
                <c:pt idx="1">
                  <c:v>30.1</c:v>
                </c:pt>
                <c:pt idx="2">
                  <c:v>30.7</c:v>
                </c:pt>
                <c:pt idx="3" formatCode="0.0">
                  <c:v>30.9</c:v>
                </c:pt>
                <c:pt idx="4" formatCode="0.0">
                  <c:v>31.1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39534424"/>
        <c:axId val="351162288"/>
      </c:lineChart>
      <c:catAx>
        <c:axId val="639534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1162288"/>
        <c:crosses val="autoZero"/>
        <c:auto val="1"/>
        <c:lblAlgn val="ctr"/>
        <c:lblOffset val="100"/>
        <c:noMultiLvlLbl val="0"/>
      </c:catAx>
      <c:valAx>
        <c:axId val="351162288"/>
        <c:scaling>
          <c:orientation val="minMax"/>
          <c:max val="40"/>
          <c:min val="0"/>
        </c:scaling>
        <c:delete val="1"/>
        <c:axPos val="l"/>
        <c:numFmt formatCode="General" sourceLinked="1"/>
        <c:majorTickMark val="none"/>
        <c:minorTickMark val="none"/>
        <c:tickLblPos val="nextTo"/>
        <c:crossAx val="639534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Westfield</c:v>
                </c:pt>
                <c:pt idx="1">
                  <c:v>Fanwood</c:v>
                </c:pt>
                <c:pt idx="2">
                  <c:v>Scotch Plains</c:v>
                </c:pt>
                <c:pt idx="3">
                  <c:v>Berkeley Heights</c:v>
                </c:pt>
                <c:pt idx="4">
                  <c:v>New Providence</c:v>
                </c:pt>
                <c:pt idx="5">
                  <c:v>Summit</c:v>
                </c:pt>
                <c:pt idx="6">
                  <c:v>Springfield</c:v>
                </c:pt>
                <c:pt idx="7">
                  <c:v>Cranford</c:v>
                </c:pt>
                <c:pt idx="8">
                  <c:v>Mountainside</c:v>
                </c:pt>
                <c:pt idx="9">
                  <c:v>Rahway</c:v>
                </c:pt>
              </c:strCache>
            </c:strRef>
          </c:cat>
          <c:val>
            <c:numRef>
              <c:f>Sheet1!$B$2:$B$11</c:f>
              <c:numCache>
                <c:formatCode>General</c:formatCode>
                <c:ptCount val="10"/>
                <c:pt idx="0">
                  <c:v>40.9</c:v>
                </c:pt>
                <c:pt idx="1">
                  <c:v>40.6</c:v>
                </c:pt>
                <c:pt idx="2">
                  <c:v>38.299999999999997</c:v>
                </c:pt>
                <c:pt idx="3" formatCode="0.0">
                  <c:v>37.6</c:v>
                </c:pt>
                <c:pt idx="4">
                  <c:v>34.299999999999997</c:v>
                </c:pt>
                <c:pt idx="5">
                  <c:v>34.200000000000003</c:v>
                </c:pt>
                <c:pt idx="6">
                  <c:v>33.700000000000003</c:v>
                </c:pt>
                <c:pt idx="7" formatCode="0.0">
                  <c:v>33.299999999999997</c:v>
                </c:pt>
                <c:pt idx="8">
                  <c:v>32.799999999999997</c:v>
                </c:pt>
                <c:pt idx="9">
                  <c:v>31.5</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Union County avg. 31.1</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Westfield</c:v>
                </c:pt>
                <c:pt idx="1">
                  <c:v>Fanwood</c:v>
                </c:pt>
                <c:pt idx="2">
                  <c:v>Scotch Plains</c:v>
                </c:pt>
                <c:pt idx="3">
                  <c:v>Berkeley Heights</c:v>
                </c:pt>
                <c:pt idx="4">
                  <c:v>New Providence</c:v>
                </c:pt>
                <c:pt idx="5">
                  <c:v>Summit</c:v>
                </c:pt>
                <c:pt idx="6">
                  <c:v>Springfield</c:v>
                </c:pt>
                <c:pt idx="7">
                  <c:v>Cranford</c:v>
                </c:pt>
                <c:pt idx="8">
                  <c:v>Mountainside</c:v>
                </c:pt>
                <c:pt idx="9">
                  <c:v>Rahway</c:v>
                </c:pt>
              </c:strCache>
            </c:strRef>
          </c:cat>
          <c:val>
            <c:numRef>
              <c:f>Sheet1!$C$2:$C$11</c:f>
              <c:numCache>
                <c:formatCode>General</c:formatCode>
                <c:ptCount val="10"/>
                <c:pt idx="0">
                  <c:v>31.1</c:v>
                </c:pt>
                <c:pt idx="1">
                  <c:v>31.1</c:v>
                </c:pt>
                <c:pt idx="2">
                  <c:v>31.1</c:v>
                </c:pt>
                <c:pt idx="3">
                  <c:v>31.1</c:v>
                </c:pt>
                <c:pt idx="4">
                  <c:v>31.1</c:v>
                </c:pt>
                <c:pt idx="5">
                  <c:v>31.1</c:v>
                </c:pt>
                <c:pt idx="6">
                  <c:v>31.1</c:v>
                </c:pt>
                <c:pt idx="7">
                  <c:v>31.1</c:v>
                </c:pt>
                <c:pt idx="8">
                  <c:v>31.1</c:v>
                </c:pt>
                <c:pt idx="9">
                  <c:v>31.1</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351159936"/>
        <c:axId val="351159544"/>
      </c:barChart>
      <c:catAx>
        <c:axId val="3511599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59544"/>
        <c:crosses val="autoZero"/>
        <c:auto val="1"/>
        <c:lblAlgn val="ctr"/>
        <c:lblOffset val="100"/>
        <c:noMultiLvlLbl val="0"/>
      </c:catAx>
      <c:valAx>
        <c:axId val="351159544"/>
        <c:scaling>
          <c:orientation val="minMax"/>
        </c:scaling>
        <c:delete val="1"/>
        <c:axPos val="t"/>
        <c:numFmt formatCode="General" sourceLinked="1"/>
        <c:majorTickMark val="none"/>
        <c:minorTickMark val="none"/>
        <c:tickLblPos val="nextTo"/>
        <c:crossAx val="35115993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782189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3">
                  <c:v>0.18</c:v>
                </c:pt>
                <c:pt idx="4" formatCode="General">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5">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351161112"/>
        <c:axId val="351163856"/>
      </c:barChart>
      <c:catAx>
        <c:axId val="351161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3856"/>
        <c:crosses val="autoZero"/>
        <c:auto val="1"/>
        <c:lblAlgn val="ctr"/>
        <c:lblOffset val="100"/>
        <c:noMultiLvlLbl val="0"/>
      </c:catAx>
      <c:valAx>
        <c:axId val="351163856"/>
        <c:scaling>
          <c:orientation val="minMax"/>
        </c:scaling>
        <c:delete val="1"/>
        <c:axPos val="b"/>
        <c:numFmt formatCode="0%" sourceLinked="1"/>
        <c:majorTickMark val="none"/>
        <c:minorTickMark val="none"/>
        <c:tickLblPos val="nextTo"/>
        <c:crossAx val="351161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4" formatCode="&quot;$&quot;#,##0_);[Red]\(&quot;$&quot;#,##0\)">
                  <c:v>12067</c:v>
                </c:pt>
                <c:pt idx="5">
                  <c:v>13115</c:v>
                </c:pt>
                <c:pt idx="6">
                  <c:v>13138</c:v>
                </c:pt>
                <c:pt idx="7">
                  <c:v>13142</c:v>
                </c:pt>
                <c:pt idx="8">
                  <c:v>13251</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3" formatCode="&quot;$&quot;#,##0">
                  <c:v>12054</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351158368"/>
        <c:axId val="351163464"/>
      </c:barChart>
      <c:catAx>
        <c:axId val="351158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3464"/>
        <c:crosses val="autoZero"/>
        <c:auto val="1"/>
        <c:lblAlgn val="ctr"/>
        <c:lblOffset val="100"/>
        <c:noMultiLvlLbl val="0"/>
      </c:catAx>
      <c:valAx>
        <c:axId val="351163464"/>
        <c:scaling>
          <c:orientation val="minMax"/>
        </c:scaling>
        <c:delete val="1"/>
        <c:axPos val="b"/>
        <c:numFmt formatCode="&quot;$&quot;#,##0" sourceLinked="1"/>
        <c:majorTickMark val="none"/>
        <c:minorTickMark val="none"/>
        <c:tickLblPos val="nextTo"/>
        <c:crossAx val="3511583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3">
                  <c:v>0.04</c:v>
                </c:pt>
                <c:pt idx="14">
                  <c:v>5.0999999999999997E-2</c:v>
                </c:pt>
                <c:pt idx="15">
                  <c:v>5.3999999999999999E-2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6" formatCode="0.0%">
                  <c:v>5.6000000000000001E-2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51161896"/>
        <c:axId val="351161504"/>
      </c:barChart>
      <c:catAx>
        <c:axId val="351161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1504"/>
        <c:crosses val="autoZero"/>
        <c:auto val="1"/>
        <c:lblAlgn val="ctr"/>
        <c:lblOffset val="100"/>
        <c:noMultiLvlLbl val="0"/>
      </c:catAx>
      <c:valAx>
        <c:axId val="351161504"/>
        <c:scaling>
          <c:orientation val="minMax"/>
        </c:scaling>
        <c:delete val="1"/>
        <c:axPos val="b"/>
        <c:numFmt formatCode="0.0%" sourceLinked="1"/>
        <c:majorTickMark val="none"/>
        <c:minorTickMark val="none"/>
        <c:tickLblPos val="nextTo"/>
        <c:crossAx val="3511618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6.3E-2</c:v>
                </c:pt>
                <c:pt idx="1">
                  <c:v>5.8999999999999997E-2</c:v>
                </c:pt>
                <c:pt idx="2">
                  <c:v>5.3999999999999999E-2</c:v>
                </c:pt>
                <c:pt idx="3">
                  <c:v>5.3999999999999999E-2</c:v>
                </c:pt>
                <c:pt idx="4">
                  <c:v>5.6000000000000001E-2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51165032"/>
        <c:axId val="351165424"/>
      </c:lineChart>
      <c:catAx>
        <c:axId val="351165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1165424"/>
        <c:crosses val="autoZero"/>
        <c:auto val="1"/>
        <c:lblAlgn val="ctr"/>
        <c:lblOffset val="100"/>
        <c:noMultiLvlLbl val="0"/>
      </c:catAx>
      <c:valAx>
        <c:axId val="351165424"/>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165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Plainfield</c:v>
                </c:pt>
                <c:pt idx="1">
                  <c:v>Hillside</c:v>
                </c:pt>
                <c:pt idx="2">
                  <c:v>Rahway</c:v>
                </c:pt>
                <c:pt idx="3">
                  <c:v>Elizabeth</c:v>
                </c:pt>
                <c:pt idx="4">
                  <c:v>Linden</c:v>
                </c:pt>
                <c:pt idx="5">
                  <c:v>Clark</c:v>
                </c:pt>
                <c:pt idx="6">
                  <c:v>Union</c:v>
                </c:pt>
                <c:pt idx="7">
                  <c:v>Springfield</c:v>
                </c:pt>
                <c:pt idx="8">
                  <c:v>Kenilworth</c:v>
                </c:pt>
                <c:pt idx="9">
                  <c:v>Roselle</c:v>
                </c:pt>
              </c:strCache>
            </c:strRef>
          </c:cat>
          <c:val>
            <c:numRef>
              <c:f>Sheet1!$B$2:$B$11</c:f>
              <c:numCache>
                <c:formatCode>0.0%</c:formatCode>
                <c:ptCount val="10"/>
                <c:pt idx="0">
                  <c:v>0.114</c:v>
                </c:pt>
                <c:pt idx="1">
                  <c:v>0.107</c:v>
                </c:pt>
                <c:pt idx="2">
                  <c:v>0.10199999999999999</c:v>
                </c:pt>
                <c:pt idx="3">
                  <c:v>7.3999999999999996E-2</c:v>
                </c:pt>
                <c:pt idx="4">
                  <c:v>5.8000000000000003E-2</c:v>
                </c:pt>
                <c:pt idx="5">
                  <c:v>5.5E-2</c:v>
                </c:pt>
                <c:pt idx="6">
                  <c:v>4.2999999999999997E-2</c:v>
                </c:pt>
                <c:pt idx="7">
                  <c:v>3.5000000000000003E-2</c:v>
                </c:pt>
                <c:pt idx="8">
                  <c:v>2.7E-2</c:v>
                </c:pt>
                <c:pt idx="9">
                  <c:v>2.7E-2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Union County avg. 5.60%</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Plainfield</c:v>
                </c:pt>
                <c:pt idx="1">
                  <c:v>Hillside</c:v>
                </c:pt>
                <c:pt idx="2">
                  <c:v>Rahway</c:v>
                </c:pt>
                <c:pt idx="3">
                  <c:v>Elizabeth</c:v>
                </c:pt>
                <c:pt idx="4">
                  <c:v>Linden</c:v>
                </c:pt>
                <c:pt idx="5">
                  <c:v>Clark</c:v>
                </c:pt>
                <c:pt idx="6">
                  <c:v>Union</c:v>
                </c:pt>
                <c:pt idx="7">
                  <c:v>Springfield</c:v>
                </c:pt>
                <c:pt idx="8">
                  <c:v>Kenilworth</c:v>
                </c:pt>
                <c:pt idx="9">
                  <c:v>Roselle</c:v>
                </c:pt>
              </c:strCache>
            </c:strRef>
          </c:cat>
          <c:val>
            <c:numRef>
              <c:f>Sheet1!$C$2:$C$11</c:f>
              <c:numCache>
                <c:formatCode>0.00%</c:formatCode>
                <c:ptCount val="10"/>
                <c:pt idx="0">
                  <c:v>5.6000000000000001E-2</c:v>
                </c:pt>
                <c:pt idx="1">
                  <c:v>5.6000000000000001E-2</c:v>
                </c:pt>
                <c:pt idx="2">
                  <c:v>5.6000000000000001E-2</c:v>
                </c:pt>
                <c:pt idx="3">
                  <c:v>5.6000000000000001E-2</c:v>
                </c:pt>
                <c:pt idx="4">
                  <c:v>5.6000000000000001E-2</c:v>
                </c:pt>
                <c:pt idx="5">
                  <c:v>5.6000000000000001E-2</c:v>
                </c:pt>
                <c:pt idx="6">
                  <c:v>5.6000000000000001E-2</c:v>
                </c:pt>
                <c:pt idx="7">
                  <c:v>5.6000000000000001E-2</c:v>
                </c:pt>
                <c:pt idx="8">
                  <c:v>5.6000000000000001E-2</c:v>
                </c:pt>
                <c:pt idx="9">
                  <c:v>5.6000000000000001E-2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51164248"/>
        <c:axId val="510218792"/>
      </c:barChart>
      <c:catAx>
        <c:axId val="3511642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18792"/>
        <c:crosses val="autoZero"/>
        <c:auto val="1"/>
        <c:lblAlgn val="ctr"/>
        <c:lblOffset val="100"/>
        <c:noMultiLvlLbl val="0"/>
      </c:catAx>
      <c:valAx>
        <c:axId val="510218792"/>
        <c:scaling>
          <c:orientation val="minMax"/>
          <c:max val="0.5"/>
        </c:scaling>
        <c:delete val="1"/>
        <c:axPos val="b"/>
        <c:numFmt formatCode="0.0%" sourceLinked="1"/>
        <c:majorTickMark val="none"/>
        <c:minorTickMark val="none"/>
        <c:tickLblPos val="nextTo"/>
        <c:crossAx val="351164248"/>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9.117531988188976E-2"/>
          <c:y val="0.89718582974293437"/>
          <c:w val="0.223899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0.29199999999999998</c:v>
                </c:pt>
                <c:pt idx="1">
                  <c:v>0.29499999999999998</c:v>
                </c:pt>
                <c:pt idx="2">
                  <c:v>0.29499999999999998</c:v>
                </c:pt>
                <c:pt idx="3">
                  <c:v>0.29699999999999999</c:v>
                </c:pt>
                <c:pt idx="4">
                  <c:v>0.29899999999999999</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712578248"/>
        <c:axId val="712585304"/>
      </c:lineChart>
      <c:catAx>
        <c:axId val="712578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2585304"/>
        <c:crosses val="autoZero"/>
        <c:auto val="1"/>
        <c:lblAlgn val="ctr"/>
        <c:lblOffset val="100"/>
        <c:noMultiLvlLbl val="0"/>
      </c:catAx>
      <c:valAx>
        <c:axId val="712585304"/>
        <c:scaling>
          <c:orientation val="minMax"/>
          <c:max val="1"/>
        </c:scaling>
        <c:delete val="1"/>
        <c:axPos val="l"/>
        <c:numFmt formatCode="0%" sourceLinked="1"/>
        <c:majorTickMark val="none"/>
        <c:minorTickMark val="none"/>
        <c:tickLblPos val="nextTo"/>
        <c:crossAx val="7125782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6">
                  <c:v>35628</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6">
                  <c:v>5874</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510218400"/>
        <c:axId val="510218008"/>
      </c:barChart>
      <c:catAx>
        <c:axId val="51021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218008"/>
        <c:crosses val="autoZero"/>
        <c:auto val="1"/>
        <c:lblAlgn val="ctr"/>
        <c:lblOffset val="100"/>
        <c:noMultiLvlLbl val="0"/>
      </c:catAx>
      <c:valAx>
        <c:axId val="510218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21840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16">
                  <c:v>0.95199999999999996</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6">
                  <c:v>0.93799999999999994</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65103064"/>
        <c:axId val="365102672"/>
      </c:barChart>
      <c:catAx>
        <c:axId val="365103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5102672"/>
        <c:crosses val="autoZero"/>
        <c:auto val="1"/>
        <c:lblAlgn val="ctr"/>
        <c:lblOffset val="100"/>
        <c:noMultiLvlLbl val="0"/>
      </c:catAx>
      <c:valAx>
        <c:axId val="365102672"/>
        <c:scaling>
          <c:orientation val="minMax"/>
          <c:max val="1"/>
          <c:min val="0.8"/>
        </c:scaling>
        <c:delete val="1"/>
        <c:axPos val="l"/>
        <c:numFmt formatCode="General" sourceLinked="1"/>
        <c:majorTickMark val="out"/>
        <c:minorTickMark val="none"/>
        <c:tickLblPos val="nextTo"/>
        <c:crossAx val="365103064"/>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0.96399999999999997</c:v>
                </c:pt>
                <c:pt idx="1">
                  <c:v>0.90700000000000003</c:v>
                </c:pt>
                <c:pt idx="2">
                  <c:v>0.95499999999999996</c:v>
                </c:pt>
                <c:pt idx="3">
                  <c:v>0.94099999999999995</c:v>
                </c:pt>
                <c:pt idx="4">
                  <c:v>0.94399999999999995</c:v>
                </c:pt>
                <c:pt idx="5">
                  <c:v>0.95199999999999996</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510360904"/>
        <c:axId val="510359728"/>
      </c:lineChart>
      <c:catAx>
        <c:axId val="51036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59728"/>
        <c:crosses val="autoZero"/>
        <c:auto val="1"/>
        <c:lblAlgn val="ctr"/>
        <c:lblOffset val="100"/>
        <c:noMultiLvlLbl val="0"/>
      </c:catAx>
      <c:valAx>
        <c:axId val="510359728"/>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10360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5">
                  <c:v>452</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2">
                  <c:v>314</c:v>
                </c:pt>
                <c:pt idx="13">
                  <c:v>335</c:v>
                </c:pt>
                <c:pt idx="14">
                  <c:v>435</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509468528"/>
        <c:axId val="509468920"/>
      </c:barChart>
      <c:catAx>
        <c:axId val="509468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468920"/>
        <c:crosses val="autoZero"/>
        <c:auto val="1"/>
        <c:lblAlgn val="ctr"/>
        <c:lblOffset val="100"/>
        <c:noMultiLvlLbl val="0"/>
      </c:catAx>
      <c:valAx>
        <c:axId val="509468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4685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471</c:v>
                </c:pt>
                <c:pt idx="1">
                  <c:v>479</c:v>
                </c:pt>
                <c:pt idx="2">
                  <c:v>452</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635181504"/>
        <c:axId val="635181896"/>
      </c:lineChart>
      <c:catAx>
        <c:axId val="63518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1896"/>
        <c:crosses val="autoZero"/>
        <c:auto val="1"/>
        <c:lblAlgn val="ctr"/>
        <c:lblOffset val="100"/>
        <c:noMultiLvlLbl val="0"/>
      </c:catAx>
      <c:valAx>
        <c:axId val="6351818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15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Union</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1399</c:v>
                </c:pt>
                <c:pt idx="1">
                  <c:v>1271</c:v>
                </c:pt>
                <c:pt idx="2">
                  <c:v>1265</c:v>
                </c:pt>
                <c:pt idx="3">
                  <c:v>1360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635182680"/>
        <c:axId val="635183072"/>
      </c:lineChart>
      <c:catAx>
        <c:axId val="635182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3072"/>
        <c:crosses val="autoZero"/>
        <c:auto val="1"/>
        <c:lblAlgn val="ctr"/>
        <c:lblOffset val="100"/>
        <c:noMultiLvlLbl val="0"/>
      </c:catAx>
      <c:valAx>
        <c:axId val="63518307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268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1303</c:v>
                </c:pt>
                <c:pt idx="1">
                  <c:v>1341</c:v>
                </c:pt>
                <c:pt idx="2">
                  <c:v>1324</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635183856"/>
        <c:axId val="635184248"/>
      </c:lineChart>
      <c:catAx>
        <c:axId val="635183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4248"/>
        <c:crosses val="autoZero"/>
        <c:auto val="1"/>
        <c:lblAlgn val="ctr"/>
        <c:lblOffset val="100"/>
        <c:noMultiLvlLbl val="0"/>
      </c:catAx>
      <c:valAx>
        <c:axId val="635184248"/>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51838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Union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0"/>
              <c:layout>
                <c:manualLayout>
                  <c:x val="-1.197563127884887E-2"/>
                  <c:y val="-3.16854763664880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90F-4BB8-9CCD-F55A9C6213D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4.5999999999999999E-2</c:v>
                </c:pt>
                <c:pt idx="1">
                  <c:v>4.9000000000000002E-2</c:v>
                </c:pt>
                <c:pt idx="2">
                  <c:v>4.4999999999999998E-2</c:v>
                </c:pt>
                <c:pt idx="3">
                  <c:v>0.04</c:v>
                </c:pt>
                <c:pt idx="4">
                  <c:v>3.6999999999999998E-2</c:v>
                </c:pt>
                <c:pt idx="5">
                  <c:v>3.4000000000000002E-2</c:v>
                </c:pt>
                <c:pt idx="6">
                  <c:v>3.5999999999999997E-2</c:v>
                </c:pt>
                <c:pt idx="7">
                  <c:v>4.7E-2</c:v>
                </c:pt>
                <c:pt idx="8">
                  <c:v>4.8000000000000001E-2</c:v>
                </c:pt>
                <c:pt idx="9">
                  <c:v>4.2999999999999997E-2</c:v>
                </c:pt>
                <c:pt idx="10">
                  <c:v>3.1E-2</c:v>
                </c:pt>
                <c:pt idx="11" formatCode="0.00%">
                  <c:v>3.1E-2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515458800"/>
        <c:axId val="515459192"/>
      </c:lineChart>
      <c:catAx>
        <c:axId val="515458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459192"/>
        <c:crosses val="autoZero"/>
        <c:auto val="1"/>
        <c:lblAlgn val="ctr"/>
        <c:lblOffset val="100"/>
        <c:noMultiLvlLbl val="1"/>
      </c:catAx>
      <c:valAx>
        <c:axId val="515459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458800"/>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4">
                  <c:v>3.4500000000000003E-2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3" formatCode="0.0">
                  <c:v>4.1500000000000002E-2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515459976"/>
        <c:axId val="515460368"/>
      </c:barChart>
      <c:catAx>
        <c:axId val="515459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460368"/>
        <c:crosses val="autoZero"/>
        <c:auto val="1"/>
        <c:lblAlgn val="ctr"/>
        <c:lblOffset val="100"/>
        <c:noMultiLvlLbl val="0"/>
      </c:catAx>
      <c:valAx>
        <c:axId val="515460368"/>
        <c:scaling>
          <c:orientation val="minMax"/>
        </c:scaling>
        <c:delete val="1"/>
        <c:axPos val="b"/>
        <c:numFmt formatCode="0.0%" sourceLinked="1"/>
        <c:majorTickMark val="none"/>
        <c:minorTickMark val="none"/>
        <c:tickLblPos val="nextTo"/>
        <c:crossAx val="51545997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5">
                  <c:v>55144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5">
                  <c:v>47694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15461152"/>
        <c:axId val="515461544"/>
      </c:barChart>
      <c:catAx>
        <c:axId val="515461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5461544"/>
        <c:crosses val="autoZero"/>
        <c:auto val="1"/>
        <c:lblAlgn val="ctr"/>
        <c:lblOffset val="100"/>
        <c:noMultiLvlLbl val="0"/>
      </c:catAx>
      <c:valAx>
        <c:axId val="515461544"/>
        <c:scaling>
          <c:orientation val="minMax"/>
        </c:scaling>
        <c:delete val="1"/>
        <c:axPos val="b"/>
        <c:numFmt formatCode="General" sourceLinked="1"/>
        <c:majorTickMark val="none"/>
        <c:minorTickMark val="none"/>
        <c:tickLblPos val="nextTo"/>
        <c:crossAx val="515461152"/>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3">
                  <c:v>0.222</c:v>
                </c:pt>
                <c:pt idx="14" formatCode="General">
                  <c:v>0.24603679391328301</c:v>
                </c:pt>
                <c:pt idx="15">
                  <c:v>0.25850000000000001</c:v>
                </c:pt>
                <c:pt idx="16">
                  <c:v>0.29099999999999998</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7">
                  <c:v>0.299049020311491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510371928"/>
        <c:axId val="510371144"/>
      </c:barChart>
      <c:catAx>
        <c:axId val="510371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1144"/>
        <c:crosses val="autoZero"/>
        <c:auto val="1"/>
        <c:lblAlgn val="ctr"/>
        <c:lblOffset val="100"/>
        <c:noMultiLvlLbl val="0"/>
      </c:catAx>
      <c:valAx>
        <c:axId val="510371144"/>
        <c:scaling>
          <c:orientation val="minMax"/>
        </c:scaling>
        <c:delete val="1"/>
        <c:axPos val="b"/>
        <c:numFmt formatCode="0%" sourceLinked="1"/>
        <c:majorTickMark val="none"/>
        <c:minorTickMark val="none"/>
        <c:tickLblPos val="nextTo"/>
        <c:crossAx val="5103719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Union</c:v>
                </c:pt>
                <c:pt idx="1">
                  <c:v>New Jersey</c:v>
                </c:pt>
                <c:pt idx="2">
                  <c:v>United States</c:v>
                </c:pt>
              </c:strCache>
            </c:strRef>
          </c:cat>
          <c:val>
            <c:numRef>
              <c:f>Sheet1!$B$2:$B$4</c:f>
              <c:numCache>
                <c:formatCode>_("$"* #,##0_);_("$"* \(#,##0\);_("$"* "-"??_);_(@_)</c:formatCode>
                <c:ptCount val="3"/>
                <c:pt idx="0">
                  <c:v>55144</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Union</c:v>
                </c:pt>
                <c:pt idx="1">
                  <c:v>New Jersey</c:v>
                </c:pt>
                <c:pt idx="2">
                  <c:v>United States</c:v>
                </c:pt>
              </c:strCache>
            </c:strRef>
          </c:cat>
          <c:val>
            <c:numRef>
              <c:f>Sheet1!$C$2:$C$4</c:f>
              <c:numCache>
                <c:formatCode>_("$"* #,##0_);_("$"* \(#,##0\);_("$"* "-"??_);_(@_)</c:formatCode>
                <c:ptCount val="3"/>
                <c:pt idx="0">
                  <c:v>47694</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515462328"/>
        <c:axId val="163268352"/>
      </c:barChart>
      <c:catAx>
        <c:axId val="515462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268352"/>
        <c:crosses val="autoZero"/>
        <c:auto val="1"/>
        <c:lblAlgn val="ctr"/>
        <c:lblOffset val="100"/>
        <c:noMultiLvlLbl val="0"/>
      </c:catAx>
      <c:valAx>
        <c:axId val="163268352"/>
        <c:scaling>
          <c:orientation val="minMax"/>
        </c:scaling>
        <c:delete val="1"/>
        <c:axPos val="b"/>
        <c:numFmt formatCode="_(&quot;$&quot;* #,##0_);_(&quot;$&quot;* \(#,##0\);_(&quot;$&quot;* &quot;-&quot;??_);_(@_)" sourceLinked="1"/>
        <c:majorTickMark val="none"/>
        <c:minorTickMark val="none"/>
        <c:tickLblPos val="nextTo"/>
        <c:crossAx val="515462328"/>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54510</c:v>
                </c:pt>
                <c:pt idx="1">
                  <c:v>54416</c:v>
                </c:pt>
                <c:pt idx="2">
                  <c:v>54286</c:v>
                </c:pt>
                <c:pt idx="3">
                  <c:v>53897</c:v>
                </c:pt>
                <c:pt idx="4">
                  <c:v>55144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44877</c:v>
                </c:pt>
                <c:pt idx="1">
                  <c:v>46536</c:v>
                </c:pt>
                <c:pt idx="2">
                  <c:v>46119</c:v>
                </c:pt>
                <c:pt idx="3">
                  <c:v>46654</c:v>
                </c:pt>
                <c:pt idx="4">
                  <c:v>47694</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163269136"/>
        <c:axId val="163269528"/>
      </c:lineChart>
      <c:catAx>
        <c:axId val="163269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269528"/>
        <c:crosses val="autoZero"/>
        <c:auto val="1"/>
        <c:lblAlgn val="ctr"/>
        <c:lblOffset val="100"/>
        <c:noMultiLvlLbl val="0"/>
      </c:catAx>
      <c:valAx>
        <c:axId val="16326952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26913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Westfield</c:v>
                </c:pt>
                <c:pt idx="1">
                  <c:v>Kenilworth</c:v>
                </c:pt>
                <c:pt idx="2">
                  <c:v>Plainfield</c:v>
                </c:pt>
              </c:strCache>
            </c:strRef>
          </c:cat>
          <c:val>
            <c:numRef>
              <c:f>Sheet1!$B$2:$B$4</c:f>
              <c:numCache>
                <c:formatCode>_("$"* #,##0_);_("$"* \(#,##0\);_("$"* "-"??_);_(@_)</c:formatCode>
                <c:ptCount val="3"/>
                <c:pt idx="0">
                  <c:v>134661</c:v>
                </c:pt>
                <c:pt idx="1">
                  <c:v>68810</c:v>
                </c:pt>
                <c:pt idx="2">
                  <c:v>32654</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Westfield</c:v>
                </c:pt>
                <c:pt idx="1">
                  <c:v>Kenilworth</c:v>
                </c:pt>
                <c:pt idx="2">
                  <c:v>Plainfield</c:v>
                </c:pt>
              </c:strCache>
            </c:strRef>
          </c:cat>
          <c:val>
            <c:numRef>
              <c:f>Sheet1!$C$2:$C$4</c:f>
              <c:numCache>
                <c:formatCode>_("$"* #,##0_);_("$"* \(#,##0\);_("$"* "-"??_);_(@_)</c:formatCode>
                <c:ptCount val="3"/>
                <c:pt idx="0">
                  <c:v>87408</c:v>
                </c:pt>
                <c:pt idx="1">
                  <c:v>60964</c:v>
                </c:pt>
                <c:pt idx="2">
                  <c:v>36597</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163270312"/>
        <c:axId val="163270704"/>
      </c:barChart>
      <c:catAx>
        <c:axId val="163270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270704"/>
        <c:crosses val="autoZero"/>
        <c:auto val="1"/>
        <c:lblAlgn val="ctr"/>
        <c:lblOffset val="100"/>
        <c:noMultiLvlLbl val="0"/>
      </c:catAx>
      <c:valAx>
        <c:axId val="16327070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27031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759339981515332E-2"/>
          <c:y val="0.13208536236609841"/>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4">
                  <c:v>1877</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dLbl>
              <c:idx val="20"/>
              <c:layout>
                <c:manualLayout>
                  <c:x val="1.4084191526373599E-2"/>
                  <c:y val="4.62963047346720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73-414F-B288-7F2934947E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5">
                  <c:v>984</c:v>
                </c:pt>
                <c:pt idx="16">
                  <c:v>1881</c:v>
                </c:pt>
                <c:pt idx="17">
                  <c:v>1495</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163271488"/>
        <c:axId val="16327188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163272664"/>
        <c:axId val="163272272"/>
      </c:lineChart>
      <c:catAx>
        <c:axId val="16327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271880"/>
        <c:crosses val="autoZero"/>
        <c:auto val="1"/>
        <c:lblAlgn val="ctr"/>
        <c:lblOffset val="100"/>
        <c:noMultiLvlLbl val="0"/>
      </c:catAx>
      <c:valAx>
        <c:axId val="16327188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271488"/>
        <c:crosses val="autoZero"/>
        <c:crossBetween val="between"/>
      </c:valAx>
      <c:valAx>
        <c:axId val="16327227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272664"/>
        <c:crosses val="max"/>
        <c:crossBetween val="between"/>
      </c:valAx>
      <c:catAx>
        <c:axId val="163272664"/>
        <c:scaling>
          <c:orientation val="minMax"/>
        </c:scaling>
        <c:delete val="1"/>
        <c:axPos val="b"/>
        <c:numFmt formatCode="General" sourceLinked="1"/>
        <c:majorTickMark val="out"/>
        <c:minorTickMark val="none"/>
        <c:tickLblPos val="nextTo"/>
        <c:crossAx val="16327227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979965403902451"/>
          <c:y val="2.166379294463144E-2"/>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23</c:v>
                </c:pt>
                <c:pt idx="1">
                  <c:v>96</c:v>
                </c:pt>
                <c:pt idx="2">
                  <c:v>855</c:v>
                </c:pt>
                <c:pt idx="3">
                  <c:v>903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1725</c:v>
                </c:pt>
                <c:pt idx="1">
                  <c:v>6985</c:v>
                </c:pt>
                <c:pt idx="2">
                  <c:v>1380</c:v>
                </c:pt>
                <c:pt idx="3">
                  <c:v>23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4">
                  <c:v>6</c:v>
                </c:pt>
                <c:pt idx="5">
                  <c:v>7</c:v>
                </c:pt>
                <c:pt idx="6">
                  <c:v>7</c:v>
                </c:pt>
                <c:pt idx="7">
                  <c:v>8</c:v>
                </c:pt>
                <c:pt idx="8">
                  <c:v>8</c:v>
                </c:pt>
                <c:pt idx="9">
                  <c:v>9</c:v>
                </c:pt>
                <c:pt idx="10">
                  <c:v>9</c:v>
                </c:pt>
                <c:pt idx="11">
                  <c:v>10</c:v>
                </c:pt>
                <c:pt idx="12">
                  <c:v>10</c:v>
                </c:pt>
                <c:pt idx="13">
                  <c:v>11</c:v>
                </c:pt>
                <c:pt idx="14">
                  <c:v>12</c:v>
                </c:pt>
                <c:pt idx="15">
                  <c:v>15</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3">
                  <c:v>6</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163274232"/>
        <c:axId val="163274624"/>
      </c:barChart>
      <c:catAx>
        <c:axId val="16327423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3274624"/>
        <c:crosses val="autoZero"/>
        <c:auto val="1"/>
        <c:lblAlgn val="ctr"/>
        <c:lblOffset val="100"/>
        <c:noMultiLvlLbl val="0"/>
      </c:catAx>
      <c:valAx>
        <c:axId val="163274624"/>
        <c:scaling>
          <c:orientation val="minMax"/>
        </c:scaling>
        <c:delete val="1"/>
        <c:axPos val="b"/>
        <c:numFmt formatCode="General" sourceLinked="1"/>
        <c:majorTickMark val="none"/>
        <c:minorTickMark val="none"/>
        <c:tickLblPos val="nextTo"/>
        <c:crossAx val="16327423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Union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10</c:v>
                </c:pt>
                <c:pt idx="1">
                  <c:v>9</c:v>
                </c:pt>
                <c:pt idx="2">
                  <c:v>8</c:v>
                </c:pt>
                <c:pt idx="3">
                  <c:v>8</c:v>
                </c:pt>
                <c:pt idx="4">
                  <c:v>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163275408"/>
        <c:axId val="163275800"/>
      </c:lineChart>
      <c:catAx>
        <c:axId val="163275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63275800"/>
        <c:crosses val="autoZero"/>
        <c:auto val="1"/>
        <c:lblAlgn val="ctr"/>
        <c:lblOffset val="100"/>
        <c:noMultiLvlLbl val="0"/>
      </c:catAx>
      <c:valAx>
        <c:axId val="163275800"/>
        <c:scaling>
          <c:orientation val="minMax"/>
          <c:max val="32"/>
          <c:min val="0"/>
        </c:scaling>
        <c:delete val="1"/>
        <c:axPos val="l"/>
        <c:numFmt formatCode="General" sourceLinked="1"/>
        <c:majorTickMark val="none"/>
        <c:minorTickMark val="none"/>
        <c:tickLblPos val="nextTo"/>
        <c:crossAx val="163275408"/>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2">
                  <c:v>5.6</c:v>
                </c:pt>
                <c:pt idx="3">
                  <c:v>6.1</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1">
                  <c:v>4</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379112736"/>
        <c:axId val="379113128"/>
      </c:barChart>
      <c:catAx>
        <c:axId val="37911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3128"/>
        <c:crosses val="autoZero"/>
        <c:auto val="1"/>
        <c:lblAlgn val="ctr"/>
        <c:lblOffset val="100"/>
        <c:noMultiLvlLbl val="0"/>
      </c:catAx>
      <c:valAx>
        <c:axId val="379113128"/>
        <c:scaling>
          <c:orientation val="minMax"/>
        </c:scaling>
        <c:delete val="1"/>
        <c:axPos val="b"/>
        <c:numFmt formatCode="General" sourceLinked="1"/>
        <c:majorTickMark val="none"/>
        <c:minorTickMark val="none"/>
        <c:tickLblPos val="nextTo"/>
        <c:crossAx val="37911273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Union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5.4</c:v>
                </c:pt>
                <c:pt idx="1">
                  <c:v>4.5</c:v>
                </c:pt>
                <c:pt idx="2">
                  <c:v>4.4000000000000004</c:v>
                </c:pt>
                <c:pt idx="3">
                  <c:v>4.2</c:v>
                </c:pt>
                <c:pt idx="4">
                  <c:v>4</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379113912"/>
        <c:axId val="379114304"/>
      </c:lineChart>
      <c:catAx>
        <c:axId val="379113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114304"/>
        <c:crosses val="autoZero"/>
        <c:auto val="1"/>
        <c:lblAlgn val="ctr"/>
        <c:lblOffset val="100"/>
        <c:noMultiLvlLbl val="0"/>
      </c:catAx>
      <c:valAx>
        <c:axId val="379114304"/>
        <c:scaling>
          <c:orientation val="minMax"/>
        </c:scaling>
        <c:delete val="1"/>
        <c:axPos val="l"/>
        <c:numFmt formatCode="General" sourceLinked="1"/>
        <c:majorTickMark val="none"/>
        <c:minorTickMark val="none"/>
        <c:tickLblPos val="nextTo"/>
        <c:crossAx val="37911391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Elizabeth</c:v>
                </c:pt>
                <c:pt idx="1">
                  <c:v>Plainfield</c:v>
                </c:pt>
                <c:pt idx="2">
                  <c:v>Linden</c:v>
                </c:pt>
                <c:pt idx="3">
                  <c:v>Union Twp.</c:v>
                </c:pt>
                <c:pt idx="4">
                  <c:v>Hillside</c:v>
                </c:pt>
                <c:pt idx="5">
                  <c:v>Roselle</c:v>
                </c:pt>
                <c:pt idx="6">
                  <c:v>Roselle Park</c:v>
                </c:pt>
                <c:pt idx="7">
                  <c:v>Rahway</c:v>
                </c:pt>
                <c:pt idx="8">
                  <c:v>Summit</c:v>
                </c:pt>
                <c:pt idx="9">
                  <c:v>Springfield</c:v>
                </c:pt>
              </c:strCache>
            </c:strRef>
          </c:cat>
          <c:val>
            <c:numRef>
              <c:f>Sheet1!$B$2:$B$11</c:f>
              <c:numCache>
                <c:formatCode>0.00%</c:formatCode>
                <c:ptCount val="10"/>
                <c:pt idx="0">
                  <c:v>0.46899999999999997</c:v>
                </c:pt>
                <c:pt idx="1">
                  <c:v>0.38800000000000001</c:v>
                </c:pt>
                <c:pt idx="2">
                  <c:v>0.33500000000000002</c:v>
                </c:pt>
                <c:pt idx="3">
                  <c:v>0.30199999999999999</c:v>
                </c:pt>
                <c:pt idx="4">
                  <c:v>0.28999999999999998</c:v>
                </c:pt>
                <c:pt idx="5">
                  <c:v>0.28199999999999997</c:v>
                </c:pt>
                <c:pt idx="6">
                  <c:v>0.27800000000000002</c:v>
                </c:pt>
                <c:pt idx="7">
                  <c:v>0.251</c:v>
                </c:pt>
                <c:pt idx="8">
                  <c:v>0.24099999999999999</c:v>
                </c:pt>
                <c:pt idx="9">
                  <c:v>0.22900000000000001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Union County avg. 29.90%</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Elizabeth</c:v>
                </c:pt>
                <c:pt idx="1">
                  <c:v>Plainfield</c:v>
                </c:pt>
                <c:pt idx="2">
                  <c:v>Linden</c:v>
                </c:pt>
                <c:pt idx="3">
                  <c:v>Union Twp.</c:v>
                </c:pt>
                <c:pt idx="4">
                  <c:v>Hillside</c:v>
                </c:pt>
                <c:pt idx="5">
                  <c:v>Roselle</c:v>
                </c:pt>
                <c:pt idx="6">
                  <c:v>Roselle Park</c:v>
                </c:pt>
                <c:pt idx="7">
                  <c:v>Rahway</c:v>
                </c:pt>
                <c:pt idx="8">
                  <c:v>Summit</c:v>
                </c:pt>
                <c:pt idx="9">
                  <c:v>Springfield</c:v>
                </c:pt>
              </c:strCache>
            </c:strRef>
          </c:cat>
          <c:val>
            <c:numRef>
              <c:f>Sheet1!$C$2:$C$11</c:f>
              <c:numCache>
                <c:formatCode>0%</c:formatCode>
                <c:ptCount val="10"/>
                <c:pt idx="0">
                  <c:v>0.29899999999999999</c:v>
                </c:pt>
                <c:pt idx="1">
                  <c:v>0.29899999999999999</c:v>
                </c:pt>
                <c:pt idx="2">
                  <c:v>0.29899999999999999</c:v>
                </c:pt>
                <c:pt idx="3">
                  <c:v>0.29899999999999999</c:v>
                </c:pt>
                <c:pt idx="4">
                  <c:v>0.29899999999999999</c:v>
                </c:pt>
                <c:pt idx="5">
                  <c:v>0.29899999999999999</c:v>
                </c:pt>
                <c:pt idx="6">
                  <c:v>0.29899999999999999</c:v>
                </c:pt>
                <c:pt idx="7">
                  <c:v>0.29899999999999999</c:v>
                </c:pt>
                <c:pt idx="8">
                  <c:v>0.29899999999999999</c:v>
                </c:pt>
                <c:pt idx="9">
                  <c:v>0.29899999999999999</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510371536"/>
        <c:axId val="510369968"/>
      </c:barChart>
      <c:catAx>
        <c:axId val="510371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69968"/>
        <c:crosses val="autoZero"/>
        <c:auto val="1"/>
        <c:lblAlgn val="ctr"/>
        <c:lblOffset val="100"/>
        <c:noMultiLvlLbl val="0"/>
      </c:catAx>
      <c:valAx>
        <c:axId val="510369968"/>
        <c:scaling>
          <c:orientation val="minMax"/>
        </c:scaling>
        <c:delete val="1"/>
        <c:axPos val="b"/>
        <c:numFmt formatCode="0.00%" sourceLinked="1"/>
        <c:majorTickMark val="none"/>
        <c:minorTickMark val="none"/>
        <c:tickLblPos val="nextTo"/>
        <c:crossAx val="510371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7525073818897636"/>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White, non-Hispanic</c:v>
                </c:pt>
                <c:pt idx="1">
                  <c:v>Black, non-Hispanic</c:v>
                </c:pt>
                <c:pt idx="2">
                  <c:v>Hispanic (any race)</c:v>
                </c:pt>
                <c:pt idx="3">
                  <c:v>Two or More Races, non-Hispanic</c:v>
                </c:pt>
              </c:strCache>
            </c:strRef>
          </c:cat>
          <c:val>
            <c:numRef>
              <c:f>Sheet1!$B$2:$B$6</c:f>
              <c:numCache>
                <c:formatCode>General</c:formatCode>
                <c:ptCount val="5"/>
                <c:pt idx="1">
                  <c:v>14.1</c:v>
                </c:pt>
                <c:pt idx="2">
                  <c:v>2.6</c:v>
                </c:pt>
                <c:pt idx="4">
                  <c:v>0</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379115088"/>
        <c:axId val="379115480"/>
      </c:barChart>
      <c:catAx>
        <c:axId val="37911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5480"/>
        <c:crosses val="autoZero"/>
        <c:auto val="1"/>
        <c:lblAlgn val="ctr"/>
        <c:lblOffset val="100"/>
        <c:noMultiLvlLbl val="0"/>
      </c:catAx>
      <c:valAx>
        <c:axId val="37911548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5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1.5</c:v>
                </c:pt>
                <c:pt idx="1">
                  <c:v>7.5</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379116264"/>
        <c:axId val="379116656"/>
      </c:barChart>
      <c:catAx>
        <c:axId val="379116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6656"/>
        <c:crosses val="autoZero"/>
        <c:auto val="1"/>
        <c:lblAlgn val="ctr"/>
        <c:lblOffset val="100"/>
        <c:noMultiLvlLbl val="0"/>
      </c:catAx>
      <c:valAx>
        <c:axId val="379116656"/>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6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8" formatCode="#,##0">
                  <c:v>2316</c:v>
                </c:pt>
                <c:pt idx="9" formatCode="#,##0">
                  <c:v>2676</c:v>
                </c:pt>
                <c:pt idx="10">
                  <c:v>3367</c:v>
                </c:pt>
                <c:pt idx="11" formatCode="#,##0">
                  <c:v>3391</c:v>
                </c:pt>
                <c:pt idx="12" formatCode="#,##0">
                  <c:v>3441</c:v>
                </c:pt>
                <c:pt idx="13" formatCode="#,##0">
                  <c:v>3821</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14">
                  <c:v>3858</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117440"/>
        <c:axId val="379117832"/>
      </c:barChart>
      <c:catAx>
        <c:axId val="379117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7832"/>
        <c:crosses val="autoZero"/>
        <c:auto val="1"/>
        <c:lblAlgn val="ctr"/>
        <c:lblOffset val="100"/>
        <c:noMultiLvlLbl val="0"/>
      </c:catAx>
      <c:valAx>
        <c:axId val="379117832"/>
        <c:scaling>
          <c:orientation val="minMax"/>
        </c:scaling>
        <c:delete val="1"/>
        <c:axPos val="b"/>
        <c:numFmt formatCode="General" sourceLinked="1"/>
        <c:majorTickMark val="none"/>
        <c:minorTickMark val="none"/>
        <c:tickLblPos val="nextTo"/>
        <c:crossAx val="379117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4"/>
              <c:layout>
                <c:manualLayout>
                  <c:x val="-1.31993006993007E-2"/>
                  <c:y val="3.30527784785446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758-48D1-BE18-F8EE178F3FE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3215</c:v>
                </c:pt>
                <c:pt idx="1">
                  <c:v>3048</c:v>
                </c:pt>
                <c:pt idx="2">
                  <c:v>2844</c:v>
                </c:pt>
                <c:pt idx="3">
                  <c:v>2615</c:v>
                </c:pt>
                <c:pt idx="4">
                  <c:v>3858</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118616"/>
        <c:axId val="379119008"/>
      </c:lineChart>
      <c:catAx>
        <c:axId val="37911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9008"/>
        <c:crosses val="autoZero"/>
        <c:auto val="1"/>
        <c:lblAlgn val="ctr"/>
        <c:lblOffset val="100"/>
        <c:noMultiLvlLbl val="0"/>
      </c:catAx>
      <c:valAx>
        <c:axId val="379119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118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Elizabeth</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723</c:v>
                </c:pt>
                <c:pt idx="1">
                  <c:v>574</c:v>
                </c:pt>
                <c:pt idx="2">
                  <c:v>685</c:v>
                </c:pt>
                <c:pt idx="3">
                  <c:v>626</c:v>
                </c:pt>
                <c:pt idx="4">
                  <c:v>607</c:v>
                </c:pt>
                <c:pt idx="5">
                  <c:v>566</c:v>
                </c:pt>
                <c:pt idx="6">
                  <c:v>1321</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Plainfield</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710</c:v>
                </c:pt>
                <c:pt idx="1">
                  <c:v>788</c:v>
                </c:pt>
                <c:pt idx="2">
                  <c:v>819</c:v>
                </c:pt>
                <c:pt idx="3">
                  <c:v>728</c:v>
                </c:pt>
                <c:pt idx="4">
                  <c:v>729</c:v>
                </c:pt>
                <c:pt idx="5">
                  <c:v>593</c:v>
                </c:pt>
                <c:pt idx="6">
                  <c:v>877</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Linden</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374</c:v>
                </c:pt>
                <c:pt idx="1">
                  <c:v>350</c:v>
                </c:pt>
                <c:pt idx="2">
                  <c:v>257</c:v>
                </c:pt>
                <c:pt idx="3">
                  <c:v>331</c:v>
                </c:pt>
                <c:pt idx="4">
                  <c:v>268</c:v>
                </c:pt>
                <c:pt idx="5">
                  <c:v>338</c:v>
                </c:pt>
                <c:pt idx="6">
                  <c:v>414</c:v>
                </c:pt>
              </c:numCache>
            </c:numRef>
          </c:val>
          <c:smooth val="0"/>
          <c:extLst>
            <c:ext xmlns:c16="http://schemas.microsoft.com/office/drawing/2014/chart" uri="{C3380CC4-5D6E-409C-BE32-E72D297353CC}">
              <c16:uniqueId val="{00000002-DC12-400E-9C0F-86066DE46CF4}"/>
            </c:ext>
          </c:extLst>
        </c:ser>
        <c:ser>
          <c:idx val="3"/>
          <c:order val="3"/>
          <c:tx>
            <c:strRef>
              <c:f>Sheet1!$A$5</c:f>
              <c:strCache>
                <c:ptCount val="1"/>
                <c:pt idx="0">
                  <c:v>Rahway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668</c:v>
                </c:pt>
                <c:pt idx="1">
                  <c:v>532</c:v>
                </c:pt>
                <c:pt idx="2">
                  <c:v>166</c:v>
                </c:pt>
                <c:pt idx="3">
                  <c:v>146</c:v>
                </c:pt>
                <c:pt idx="4">
                  <c:v>131</c:v>
                </c:pt>
                <c:pt idx="5">
                  <c:v>142</c:v>
                </c:pt>
                <c:pt idx="6">
                  <c:v>188</c:v>
                </c:pt>
              </c:numCache>
            </c:numRef>
          </c:val>
          <c:smooth val="0"/>
          <c:extLst>
            <c:ext xmlns:c16="http://schemas.microsoft.com/office/drawing/2014/chart" uri="{C3380CC4-5D6E-409C-BE32-E72D297353CC}">
              <c16:uniqueId val="{00000003-DC12-400E-9C0F-86066DE46CF4}"/>
            </c:ext>
          </c:extLst>
        </c:ser>
        <c:ser>
          <c:idx val="4"/>
          <c:order val="4"/>
          <c:tx>
            <c:strRef>
              <c:f>Sheet1!$A$6</c:f>
              <c:strCache>
                <c:ptCount val="1"/>
                <c:pt idx="0">
                  <c:v>Union</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229</c:v>
                </c:pt>
                <c:pt idx="1">
                  <c:v>223</c:v>
                </c:pt>
                <c:pt idx="2">
                  <c:v>243</c:v>
                </c:pt>
                <c:pt idx="3">
                  <c:v>241</c:v>
                </c:pt>
                <c:pt idx="4">
                  <c:v>188</c:v>
                </c:pt>
                <c:pt idx="5">
                  <c:v>159</c:v>
                </c:pt>
                <c:pt idx="6">
                  <c:v>182</c:v>
                </c:pt>
              </c:numCache>
            </c:numRef>
          </c:val>
          <c:smooth val="0"/>
          <c:extLst>
            <c:ext xmlns:c16="http://schemas.microsoft.com/office/drawing/2014/chart" uri="{C3380CC4-5D6E-409C-BE32-E72D297353CC}">
              <c16:uniqueId val="{00000004-DC12-400E-9C0F-86066DE46CF4}"/>
            </c:ext>
          </c:extLst>
        </c:ser>
        <c:ser>
          <c:idx val="5"/>
          <c:order val="5"/>
          <c:tx>
            <c:strRef>
              <c:f>Sheet1!$A$7</c:f>
              <c:strCache>
                <c:ptCount val="1"/>
                <c:pt idx="0">
                  <c:v>Roselle</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0">
                  <c:v>163</c:v>
                </c:pt>
                <c:pt idx="1">
                  <c:v>223</c:v>
                </c:pt>
                <c:pt idx="2">
                  <c:v>179</c:v>
                </c:pt>
                <c:pt idx="3">
                  <c:v>169</c:v>
                </c:pt>
                <c:pt idx="4">
                  <c:v>163</c:v>
                </c:pt>
                <c:pt idx="5">
                  <c:v>201</c:v>
                </c:pt>
                <c:pt idx="6">
                  <c:v>166</c:v>
                </c:pt>
              </c:numCache>
            </c:numRef>
          </c:val>
          <c:smooth val="0"/>
          <c:extLst>
            <c:ext xmlns:c16="http://schemas.microsoft.com/office/drawing/2014/chart" uri="{C3380CC4-5D6E-409C-BE32-E72D297353CC}">
              <c16:uniqueId val="{00000005-DC12-400E-9C0F-86066DE46CF4}"/>
            </c:ext>
          </c:extLst>
        </c:ser>
        <c:ser>
          <c:idx val="6"/>
          <c:order val="6"/>
          <c:tx>
            <c:strRef>
              <c:f>Sheet1!$A$8</c:f>
              <c:strCache>
                <c:ptCount val="1"/>
                <c:pt idx="0">
                  <c:v>Hillside</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248</c:v>
                </c:pt>
                <c:pt idx="1">
                  <c:v>191</c:v>
                </c:pt>
                <c:pt idx="2">
                  <c:v>142</c:v>
                </c:pt>
                <c:pt idx="3">
                  <c:v>120</c:v>
                </c:pt>
                <c:pt idx="4">
                  <c:v>110</c:v>
                </c:pt>
                <c:pt idx="5">
                  <c:v>86</c:v>
                </c:pt>
                <c:pt idx="6">
                  <c:v>112</c:v>
                </c:pt>
              </c:numCache>
            </c:numRef>
          </c:val>
          <c:smooth val="0"/>
          <c:extLst>
            <c:ext xmlns:c16="http://schemas.microsoft.com/office/drawing/2014/chart" uri="{C3380CC4-5D6E-409C-BE32-E72D297353CC}">
              <c16:uniqueId val="{00000006-DC12-400E-9C0F-86066DE46CF4}"/>
            </c:ext>
          </c:extLst>
        </c:ser>
        <c:ser>
          <c:idx val="7"/>
          <c:order val="7"/>
          <c:tx>
            <c:strRef>
              <c:f>Sheet1!$A$9</c:f>
              <c:strCache>
                <c:ptCount val="1"/>
                <c:pt idx="0">
                  <c:v>Springfield</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102</c:v>
                </c:pt>
                <c:pt idx="1">
                  <c:v>154</c:v>
                </c:pt>
                <c:pt idx="2">
                  <c:v>112</c:v>
                </c:pt>
                <c:pt idx="3">
                  <c:v>148</c:v>
                </c:pt>
                <c:pt idx="4">
                  <c:v>118</c:v>
                </c:pt>
                <c:pt idx="5">
                  <c:v>113</c:v>
                </c:pt>
                <c:pt idx="6">
                  <c:v>89</c:v>
                </c:pt>
              </c:numCache>
            </c:numRef>
          </c:val>
          <c:smooth val="0"/>
          <c:extLst>
            <c:ext xmlns:c16="http://schemas.microsoft.com/office/drawing/2014/chart" uri="{C3380CC4-5D6E-409C-BE32-E72D297353CC}">
              <c16:uniqueId val="{00000008-EBBA-4677-A301-59B30819F665}"/>
            </c:ext>
          </c:extLst>
        </c:ser>
        <c:ser>
          <c:idx val="8"/>
          <c:order val="8"/>
          <c:tx>
            <c:strRef>
              <c:f>Sheet1!$A$10</c:f>
              <c:strCache>
                <c:ptCount val="1"/>
                <c:pt idx="0">
                  <c:v>Summit</c:v>
                </c:pt>
              </c:strCache>
            </c:strRef>
          </c:tx>
          <c:spPr>
            <a:ln w="28575" cap="rnd">
              <a:solidFill>
                <a:schemeClr val="bg1">
                  <a:lumMod val="75000"/>
                </a:schemeClr>
              </a:solidFill>
              <a:prstDash val="lgDash"/>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143</c:v>
                </c:pt>
                <c:pt idx="1">
                  <c:v>139</c:v>
                </c:pt>
                <c:pt idx="2">
                  <c:v>146</c:v>
                </c:pt>
                <c:pt idx="3">
                  <c:v>136</c:v>
                </c:pt>
                <c:pt idx="4">
                  <c:v>149</c:v>
                </c:pt>
                <c:pt idx="5">
                  <c:v>102</c:v>
                </c:pt>
                <c:pt idx="6">
                  <c:v>86</c:v>
                </c:pt>
              </c:numCache>
            </c:numRef>
          </c:val>
          <c:smooth val="0"/>
          <c:extLst>
            <c:ext xmlns:c16="http://schemas.microsoft.com/office/drawing/2014/chart" uri="{C3380CC4-5D6E-409C-BE32-E72D297353CC}">
              <c16:uniqueId val="{00000009-EBBA-4677-A301-59B30819F665}"/>
            </c:ext>
          </c:extLst>
        </c:ser>
        <c:ser>
          <c:idx val="9"/>
          <c:order val="9"/>
          <c:tx>
            <c:strRef>
              <c:f>Sheet1!$A$11</c:f>
              <c:strCache>
                <c:ptCount val="1"/>
                <c:pt idx="0">
                  <c:v>Roselle Park</c:v>
                </c:pt>
              </c:strCache>
            </c:strRef>
          </c:tx>
          <c:spPr>
            <a:ln w="28575" cap="rnd">
              <a:solidFill>
                <a:schemeClr val="tx1"/>
              </a:solidFill>
              <a:prstDash val="sysDot"/>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87</c:v>
                </c:pt>
                <c:pt idx="1">
                  <c:v>99</c:v>
                </c:pt>
                <c:pt idx="2">
                  <c:v>92</c:v>
                </c:pt>
                <c:pt idx="3">
                  <c:v>102</c:v>
                </c:pt>
                <c:pt idx="4">
                  <c:v>72</c:v>
                </c:pt>
                <c:pt idx="5">
                  <c:v>75</c:v>
                </c:pt>
                <c:pt idx="6">
                  <c:v>79</c:v>
                </c:pt>
              </c:numCache>
            </c:numRef>
          </c:val>
          <c:smooth val="0"/>
          <c:extLst>
            <c:ext xmlns:c16="http://schemas.microsoft.com/office/drawing/2014/chart" uri="{C3380CC4-5D6E-409C-BE32-E72D297353CC}">
              <c16:uniqueId val="{0000000A-EBBA-4677-A301-59B30819F665}"/>
            </c:ext>
          </c:extLst>
        </c:ser>
        <c:dLbls>
          <c:showLegendKey val="0"/>
          <c:showVal val="0"/>
          <c:showCatName val="0"/>
          <c:showSerName val="0"/>
          <c:showPercent val="0"/>
          <c:showBubbleSize val="0"/>
        </c:dLbls>
        <c:marker val="1"/>
        <c:smooth val="0"/>
        <c:axId val="379119792"/>
        <c:axId val="342837424"/>
      </c:lineChart>
      <c:catAx>
        <c:axId val="37911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2837424"/>
        <c:crosses val="autoZero"/>
        <c:auto val="1"/>
        <c:lblAlgn val="ctr"/>
        <c:lblOffset val="100"/>
        <c:noMultiLvlLbl val="0"/>
      </c:catAx>
      <c:valAx>
        <c:axId val="342837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11979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47</c:v>
                </c:pt>
                <c:pt idx="1">
                  <c:v>67</c:v>
                </c:pt>
                <c:pt idx="2">
                  <c:v>98</c:v>
                </c:pt>
                <c:pt idx="3">
                  <c:v>131</c:v>
                </c:pt>
                <c:pt idx="4">
                  <c:v>150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42839384"/>
        <c:axId val="342839776"/>
      </c:lineChart>
      <c:catAx>
        <c:axId val="342839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39776"/>
        <c:crosses val="autoZero"/>
        <c:auto val="1"/>
        <c:lblAlgn val="ctr"/>
        <c:lblOffset val="100"/>
        <c:noMultiLvlLbl val="0"/>
      </c:catAx>
      <c:valAx>
        <c:axId val="3428397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39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3">
                  <c:v>0.38679245283018898</c:v>
                </c:pt>
                <c:pt idx="4">
                  <c:v>0.30496453900709197</c:v>
                </c:pt>
                <c:pt idx="5">
                  <c:v>0.28488372093023301</c:v>
                </c:pt>
                <c:pt idx="6">
                  <c:v>0.217054263565891</c:v>
                </c:pt>
                <c:pt idx="7">
                  <c:v>0.17886178861788599</c:v>
                </c:pt>
                <c:pt idx="8">
                  <c:v>0.148148148148148</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9">
                  <c:v>0.14503816793893101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42840560"/>
        <c:axId val="342840952"/>
      </c:barChart>
      <c:catAx>
        <c:axId val="34284056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40952"/>
        <c:crosses val="autoZero"/>
        <c:auto val="1"/>
        <c:lblAlgn val="ctr"/>
        <c:lblOffset val="100"/>
        <c:noMultiLvlLbl val="0"/>
      </c:catAx>
      <c:valAx>
        <c:axId val="342840952"/>
        <c:scaling>
          <c:orientation val="minMax"/>
        </c:scaling>
        <c:delete val="1"/>
        <c:axPos val="t"/>
        <c:numFmt formatCode="0%" sourceLinked="1"/>
        <c:majorTickMark val="none"/>
        <c:minorTickMark val="none"/>
        <c:tickLblPos val="nextTo"/>
        <c:crossAx val="34284056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8522614231530338"/>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3">
                  <c:v>-0.150105708245243</c:v>
                </c:pt>
                <c:pt idx="14">
                  <c:v>-0.175625259085256</c:v>
                </c:pt>
                <c:pt idx="15">
                  <c:v>-0.22277501381979001</c:v>
                </c:pt>
                <c:pt idx="16">
                  <c:v>-0.230092204526404</c:v>
                </c:pt>
                <c:pt idx="17">
                  <c:v>-0.27638769053781997</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2">
                  <c:v>-0.140679140679141</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42841736"/>
        <c:axId val="342842128"/>
      </c:barChart>
      <c:catAx>
        <c:axId val="34284173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42128"/>
        <c:crosses val="autoZero"/>
        <c:auto val="1"/>
        <c:lblAlgn val="ctr"/>
        <c:lblOffset val="100"/>
        <c:noMultiLvlLbl val="0"/>
      </c:catAx>
      <c:valAx>
        <c:axId val="342842128"/>
        <c:scaling>
          <c:orientation val="minMax"/>
        </c:scaling>
        <c:delete val="1"/>
        <c:axPos val="t"/>
        <c:numFmt formatCode="0%" sourceLinked="1"/>
        <c:majorTickMark val="none"/>
        <c:minorTickMark val="none"/>
        <c:tickLblPos val="nextTo"/>
        <c:crossAx val="34284173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0.58099999999999996</c:v>
                </c:pt>
                <c:pt idx="1">
                  <c:v>0.57799999999999996</c:v>
                </c:pt>
                <c:pt idx="2">
                  <c:v>0.57299999999999995</c:v>
                </c:pt>
                <c:pt idx="3">
                  <c:v>0.57099999999999995</c:v>
                </c:pt>
                <c:pt idx="4">
                  <c:v>0.56399999999999995</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510372712"/>
        <c:axId val="510373104"/>
      </c:lineChart>
      <c:catAx>
        <c:axId val="510372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10373104"/>
        <c:crosses val="autoZero"/>
        <c:auto val="1"/>
        <c:lblAlgn val="ctr"/>
        <c:lblOffset val="100"/>
        <c:noMultiLvlLbl val="0"/>
      </c:catAx>
      <c:valAx>
        <c:axId val="510373104"/>
        <c:scaling>
          <c:orientation val="minMax"/>
          <c:max val="1"/>
        </c:scaling>
        <c:delete val="1"/>
        <c:axPos val="l"/>
        <c:numFmt formatCode="0%" sourceLinked="1"/>
        <c:majorTickMark val="out"/>
        <c:minorTickMark val="none"/>
        <c:tickLblPos val="nextTo"/>
        <c:crossAx val="5103727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6.4809541597519475E-3"/>
                  <c:y val="-2.96703322376336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E04-4B50-AC9A-7B32D69A4A54}"/>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11666</c:v>
                </c:pt>
                <c:pt idx="1">
                  <c:v>8214</c:v>
                </c:pt>
                <c:pt idx="2">
                  <c:v>5646</c:v>
                </c:pt>
                <c:pt idx="3" formatCode="#,##0">
                  <c:v>4329</c:v>
                </c:pt>
                <c:pt idx="4" formatCode="#,##0">
                  <c:v>3720</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42842912"/>
        <c:axId val="342843304"/>
      </c:lineChart>
      <c:catAx>
        <c:axId val="342842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43304"/>
        <c:crosses val="autoZero"/>
        <c:auto val="1"/>
        <c:lblAlgn val="ctr"/>
        <c:lblOffset val="100"/>
        <c:noMultiLvlLbl val="0"/>
      </c:catAx>
      <c:valAx>
        <c:axId val="34284330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429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Union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1562499999999942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0.33</c:v>
                </c:pt>
                <c:pt idx="1">
                  <c:v>0.41</c:v>
                </c:pt>
                <c:pt idx="2">
                  <c:v>0.04</c:v>
                </c:pt>
                <c:pt idx="3">
                  <c:v>0.05</c:v>
                </c:pt>
                <c:pt idx="4">
                  <c:v>0.14000000000000001</c:v>
                </c:pt>
                <c:pt idx="5">
                  <c:v>0.02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1</c:v>
                </c:pt>
                <c:pt idx="1">
                  <c:v>1</c:v>
                </c:pt>
                <c:pt idx="2">
                  <c:v>2</c:v>
                </c:pt>
                <c:pt idx="3">
                  <c:v>1</c:v>
                </c:pt>
                <c:pt idx="4">
                  <c:v>1</c:v>
                </c:pt>
                <c:pt idx="5">
                  <c:v>1</c:v>
                </c:pt>
                <c:pt idx="6">
                  <c:v>1</c:v>
                </c:pt>
                <c:pt idx="7">
                  <c:v>1</c:v>
                </c:pt>
                <c:pt idx="8">
                  <c:v>1</c:v>
                </c:pt>
                <c:pt idx="9">
                  <c:v>3</c:v>
                </c:pt>
                <c:pt idx="10">
                  <c:v>5</c:v>
                </c:pt>
                <c:pt idx="11">
                  <c:v>3</c:v>
                </c:pt>
                <c:pt idx="12">
                  <c:v>0</c:v>
                </c:pt>
                <c:pt idx="13">
                  <c:v>2</c:v>
                </c:pt>
                <c:pt idx="14">
                  <c:v>3</c:v>
                </c:pt>
                <c:pt idx="15">
                  <c:v>1</c:v>
                </c:pt>
                <c:pt idx="16">
                  <c:v>1</c:v>
                </c:pt>
                <c:pt idx="17">
                  <c:v>1</c:v>
                </c:pt>
                <c:pt idx="18">
                  <c:v>2</c:v>
                </c:pt>
                <c:pt idx="19">
                  <c:v>2</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42844480"/>
        <c:axId val="342844872"/>
      </c:barChart>
      <c:catAx>
        <c:axId val="342844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44872"/>
        <c:crosses val="autoZero"/>
        <c:auto val="1"/>
        <c:lblAlgn val="ctr"/>
        <c:lblOffset val="100"/>
        <c:noMultiLvlLbl val="0"/>
      </c:catAx>
      <c:valAx>
        <c:axId val="342844872"/>
        <c:scaling>
          <c:orientation val="minMax"/>
        </c:scaling>
        <c:delete val="1"/>
        <c:axPos val="b"/>
        <c:numFmt formatCode="General" sourceLinked="1"/>
        <c:majorTickMark val="none"/>
        <c:minorTickMark val="none"/>
        <c:tickLblPos val="nextTo"/>
        <c:crossAx val="3428444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6">
                  <c:v>0.14499999999999999</c:v>
                </c:pt>
                <c:pt idx="17">
                  <c:v>0.158</c:v>
                </c:pt>
                <c:pt idx="18">
                  <c:v>0.159</c:v>
                </c:pt>
                <c:pt idx="19">
                  <c:v>0.16800000000000001</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5">
                  <c:v>0.14299999999999999</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707371712"/>
        <c:axId val="707372104"/>
      </c:barChart>
      <c:catAx>
        <c:axId val="707371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2104"/>
        <c:crosses val="autoZero"/>
        <c:auto val="1"/>
        <c:lblAlgn val="ctr"/>
        <c:lblOffset val="100"/>
        <c:noMultiLvlLbl val="0"/>
      </c:catAx>
      <c:valAx>
        <c:axId val="707372104"/>
        <c:scaling>
          <c:orientation val="minMax"/>
        </c:scaling>
        <c:delete val="1"/>
        <c:axPos val="b"/>
        <c:numFmt formatCode="0.0%" sourceLinked="1"/>
        <c:majorTickMark val="none"/>
        <c:minorTickMark val="none"/>
        <c:tickLblPos val="nextTo"/>
        <c:crossAx val="7073717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0.115</c:v>
                </c:pt>
                <c:pt idx="1">
                  <c:v>9.7000000000000003E-2</c:v>
                </c:pt>
                <c:pt idx="2">
                  <c:v>0.122</c:v>
                </c:pt>
                <c:pt idx="3">
                  <c:v>8.8999999999999996E-2</c:v>
                </c:pt>
                <c:pt idx="4">
                  <c:v>0.14299999999999999</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707372888"/>
        <c:axId val="707373280"/>
      </c:lineChart>
      <c:catAx>
        <c:axId val="707372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3280"/>
        <c:crosses val="autoZero"/>
        <c:auto val="1"/>
        <c:lblAlgn val="ctr"/>
        <c:lblOffset val="100"/>
        <c:noMultiLvlLbl val="0"/>
      </c:catAx>
      <c:valAx>
        <c:axId val="707373280"/>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28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0.13700000000000001</c:v>
                </c:pt>
                <c:pt idx="1">
                  <c:v>0.10199999999999999</c:v>
                </c:pt>
                <c:pt idx="2" formatCode="0.0%">
                  <c:v>0.16700000000000001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707374064"/>
        <c:axId val="707374456"/>
      </c:barChart>
      <c:catAx>
        <c:axId val="707374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4456"/>
        <c:crosses val="autoZero"/>
        <c:auto val="1"/>
        <c:lblAlgn val="ctr"/>
        <c:lblOffset val="100"/>
        <c:noMultiLvlLbl val="0"/>
      </c:catAx>
      <c:valAx>
        <c:axId val="707374456"/>
        <c:scaling>
          <c:orientation val="minMax"/>
          <c:max val="0.30000000000000004"/>
        </c:scaling>
        <c:delete val="1"/>
        <c:axPos val="t"/>
        <c:numFmt formatCode="0.00%" sourceLinked="1"/>
        <c:majorTickMark val="none"/>
        <c:minorTickMark val="none"/>
        <c:tickLblPos val="nextTo"/>
        <c:crossAx val="7073740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0.125</c:v>
                </c:pt>
                <c:pt idx="1">
                  <c:v>0.161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707375240"/>
        <c:axId val="707375632"/>
      </c:barChart>
      <c:catAx>
        <c:axId val="7073752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5632"/>
        <c:crosses val="autoZero"/>
        <c:auto val="1"/>
        <c:lblAlgn val="ctr"/>
        <c:lblOffset val="100"/>
        <c:noMultiLvlLbl val="0"/>
      </c:catAx>
      <c:valAx>
        <c:axId val="707375632"/>
        <c:scaling>
          <c:orientation val="minMax"/>
          <c:max val="0.30000000000000004"/>
          <c:min val="0"/>
        </c:scaling>
        <c:delete val="1"/>
        <c:axPos val="b"/>
        <c:numFmt formatCode="0.0%" sourceLinked="1"/>
        <c:majorTickMark val="none"/>
        <c:minorTickMark val="none"/>
        <c:tickLblPos val="nextTo"/>
        <c:crossAx val="7073752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pt idx="20">
                  <c:v>0.20100000000000001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9">
                  <c:v>0.14899999999999999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707376416"/>
        <c:axId val="707376808"/>
      </c:barChart>
      <c:catAx>
        <c:axId val="7073764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07376808"/>
        <c:crosses val="autoZero"/>
        <c:auto val="1"/>
        <c:lblAlgn val="ctr"/>
        <c:lblOffset val="100"/>
        <c:noMultiLvlLbl val="0"/>
      </c:catAx>
      <c:valAx>
        <c:axId val="707376808"/>
        <c:scaling>
          <c:orientation val="minMax"/>
        </c:scaling>
        <c:delete val="1"/>
        <c:axPos val="b"/>
        <c:numFmt formatCode="0.0%" sourceLinked="1"/>
        <c:majorTickMark val="none"/>
        <c:minorTickMark val="none"/>
        <c:tickLblPos val="nextTo"/>
        <c:crossAx val="7073764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0.13300000000000001</c:v>
                </c:pt>
                <c:pt idx="1">
                  <c:v>0.11899999999999999</c:v>
                </c:pt>
                <c:pt idx="2">
                  <c:v>0.14000000000000001</c:v>
                </c:pt>
                <c:pt idx="3">
                  <c:v>9.6000000000000002E-2</c:v>
                </c:pt>
                <c:pt idx="4">
                  <c:v>0.14899999999999999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707377592"/>
        <c:axId val="707377984"/>
      </c:lineChart>
      <c:catAx>
        <c:axId val="707377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377984"/>
        <c:crosses val="autoZero"/>
        <c:auto val="1"/>
        <c:lblAlgn val="ctr"/>
        <c:lblOffset val="100"/>
        <c:noMultiLvlLbl val="0"/>
      </c:catAx>
      <c:valAx>
        <c:axId val="707377984"/>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073775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0.185</c:v>
                </c:pt>
                <c:pt idx="1">
                  <c:v>7.4999999999999997E-2</c:v>
                </c:pt>
                <c:pt idx="2" formatCode="0.0%">
                  <c:v>0.14399999999999999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707378768"/>
        <c:axId val="362899880"/>
      </c:barChart>
      <c:catAx>
        <c:axId val="7073787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899880"/>
        <c:crosses val="autoZero"/>
        <c:auto val="1"/>
        <c:lblAlgn val="ctr"/>
        <c:lblOffset val="100"/>
        <c:noMultiLvlLbl val="0"/>
      </c:catAx>
      <c:valAx>
        <c:axId val="362899880"/>
        <c:scaling>
          <c:orientation val="minMax"/>
          <c:max val="0.30000000000000004"/>
        </c:scaling>
        <c:delete val="1"/>
        <c:axPos val="t"/>
        <c:numFmt formatCode="0.00%" sourceLinked="1"/>
        <c:majorTickMark val="none"/>
        <c:minorTickMark val="none"/>
        <c:tickLblPos val="nextTo"/>
        <c:crossAx val="7073787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3" formatCode="0%">
                  <c:v>0.56899999999999995</c:v>
                </c:pt>
                <c:pt idx="4" formatCode="0%">
                  <c:v>0.60099999999999998</c:v>
                </c:pt>
                <c:pt idx="5" formatCode="0%">
                  <c:v>0.65400000000000003</c:v>
                </c:pt>
                <c:pt idx="6" formatCode="0%">
                  <c:v>0.69599999999999995</c:v>
                </c:pt>
                <c:pt idx="7" formatCode="0%">
                  <c:v>0.70299999999999996</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2">
                  <c:v>0.56399999999999995</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510375456"/>
        <c:axId val="510374672"/>
      </c:barChart>
      <c:catAx>
        <c:axId val="510375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4672"/>
        <c:crosses val="autoZero"/>
        <c:auto val="1"/>
        <c:lblAlgn val="ctr"/>
        <c:lblOffset val="100"/>
        <c:noMultiLvlLbl val="0"/>
      </c:catAx>
      <c:valAx>
        <c:axId val="510374672"/>
        <c:scaling>
          <c:orientation val="minMax"/>
        </c:scaling>
        <c:delete val="1"/>
        <c:axPos val="b"/>
        <c:numFmt formatCode="0%" sourceLinked="1"/>
        <c:majorTickMark val="none"/>
        <c:minorTickMark val="none"/>
        <c:tickLblPos val="nextTo"/>
        <c:crossAx val="5103754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0.129</c:v>
                </c:pt>
                <c:pt idx="1">
                  <c:v>0.17399999999999999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62900664"/>
        <c:axId val="362901056"/>
      </c:barChart>
      <c:catAx>
        <c:axId val="362900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1056"/>
        <c:crosses val="autoZero"/>
        <c:auto val="1"/>
        <c:lblAlgn val="ctr"/>
        <c:lblOffset val="100"/>
        <c:noMultiLvlLbl val="0"/>
      </c:catAx>
      <c:valAx>
        <c:axId val="362901056"/>
        <c:scaling>
          <c:orientation val="minMax"/>
          <c:max val="0.30000000000000004"/>
          <c:min val="0"/>
        </c:scaling>
        <c:delete val="1"/>
        <c:axPos val="b"/>
        <c:numFmt formatCode="0.0%" sourceLinked="1"/>
        <c:majorTickMark val="none"/>
        <c:minorTickMark val="none"/>
        <c:tickLblPos val="nextTo"/>
        <c:crossAx val="362900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Copy This County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14" formatCode="0">
                  <c:v>14921</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Copy This County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14">
                  <c:v>15217</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62901840"/>
        <c:axId val="362902232"/>
      </c:barChart>
      <c:catAx>
        <c:axId val="362901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2232"/>
        <c:crosses val="autoZero"/>
        <c:auto val="1"/>
        <c:lblAlgn val="ctr"/>
        <c:lblOffset val="100"/>
        <c:noMultiLvlLbl val="0"/>
      </c:catAx>
      <c:valAx>
        <c:axId val="362902232"/>
        <c:scaling>
          <c:orientation val="minMax"/>
        </c:scaling>
        <c:delete val="1"/>
        <c:axPos val="b"/>
        <c:numFmt formatCode="General" sourceLinked="1"/>
        <c:majorTickMark val="none"/>
        <c:minorTickMark val="none"/>
        <c:tickLblPos val="nextTo"/>
        <c:crossAx val="36290184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Copy County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2" formatCode="0.0%">
                  <c:v>0.15079999999999999</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Copy County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2" formatCode="0.0%">
                  <c:v>0.15340000000000001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62903016"/>
        <c:axId val="362903408"/>
      </c:barChart>
      <c:catAx>
        <c:axId val="36290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3408"/>
        <c:crosses val="autoZero"/>
        <c:auto val="1"/>
        <c:lblAlgn val="ctr"/>
        <c:lblOffset val="100"/>
        <c:noMultiLvlLbl val="0"/>
      </c:catAx>
      <c:valAx>
        <c:axId val="3629034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3016"/>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9">
                  <c:v>461</c:v>
                </c:pt>
                <c:pt idx="10">
                  <c:v>504</c:v>
                </c:pt>
                <c:pt idx="11">
                  <c:v>644</c:v>
                </c:pt>
                <c:pt idx="12">
                  <c:v>650</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13">
                  <c:v>856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62904192"/>
        <c:axId val="362904584"/>
      </c:barChart>
      <c:catAx>
        <c:axId val="36290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4584"/>
        <c:crosses val="autoZero"/>
        <c:auto val="1"/>
        <c:lblAlgn val="ctr"/>
        <c:lblOffset val="100"/>
        <c:noMultiLvlLbl val="0"/>
      </c:catAx>
      <c:valAx>
        <c:axId val="362904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62904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Winfield</c:v>
                </c:pt>
                <c:pt idx="1">
                  <c:v>Summit</c:v>
                </c:pt>
                <c:pt idx="2">
                  <c:v>Elizabeth</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Union County avg. 56%</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Winfield</c:v>
                </c:pt>
                <c:pt idx="1">
                  <c:v>Summit</c:v>
                </c:pt>
                <c:pt idx="2">
                  <c:v>Elizabeth</c:v>
                </c:pt>
              </c:strCache>
            </c:strRef>
          </c:cat>
          <c:val>
            <c:numRef>
              <c:f>Sheet1!$D$2:$D$4</c:f>
              <c:numCache>
                <c:formatCode>0%</c:formatCode>
                <c:ptCount val="3"/>
                <c:pt idx="0">
                  <c:v>0.56000000000000005</c:v>
                </c:pt>
                <c:pt idx="1">
                  <c:v>0.56000000000000005</c:v>
                </c:pt>
                <c:pt idx="2">
                  <c:v>0.56000000000000005</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510374280"/>
        <c:axId val="510376632"/>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Winfield</c:v>
                </c:pt>
                <c:pt idx="1">
                  <c:v>Summit</c:v>
                </c:pt>
                <c:pt idx="2">
                  <c:v>Elizabeth</c:v>
                </c:pt>
              </c:strCache>
            </c:strRef>
          </c:cat>
          <c:val>
            <c:numRef>
              <c:f>Sheet1!$B$2:$B$4</c:f>
              <c:numCache>
                <c:formatCode>0%</c:formatCode>
                <c:ptCount val="3"/>
                <c:pt idx="0">
                  <c:v>0.92100000000000004</c:v>
                </c:pt>
                <c:pt idx="1">
                  <c:v>0.71899999999999997</c:v>
                </c:pt>
                <c:pt idx="2">
                  <c:v>0.24399999999999999</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510370360"/>
        <c:axId val="510377024"/>
      </c:barChart>
      <c:catAx>
        <c:axId val="510374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0376632"/>
        <c:crosses val="autoZero"/>
        <c:auto val="1"/>
        <c:lblAlgn val="ctr"/>
        <c:lblOffset val="100"/>
        <c:noMultiLvlLbl val="0"/>
      </c:catAx>
      <c:valAx>
        <c:axId val="510376632"/>
        <c:scaling>
          <c:orientation val="minMax"/>
        </c:scaling>
        <c:delete val="1"/>
        <c:axPos val="b"/>
        <c:numFmt formatCode="0%" sourceLinked="1"/>
        <c:majorTickMark val="none"/>
        <c:minorTickMark val="none"/>
        <c:tickLblPos val="nextTo"/>
        <c:crossAx val="510374280"/>
        <c:crosses val="autoZero"/>
        <c:crossBetween val="between"/>
      </c:valAx>
      <c:valAx>
        <c:axId val="510377024"/>
        <c:scaling>
          <c:orientation val="minMax"/>
        </c:scaling>
        <c:delete val="1"/>
        <c:axPos val="t"/>
        <c:numFmt formatCode="0%" sourceLinked="1"/>
        <c:majorTickMark val="out"/>
        <c:minorTickMark val="none"/>
        <c:tickLblPos val="nextTo"/>
        <c:crossAx val="510370360"/>
        <c:crosses val="max"/>
        <c:crossBetween val="between"/>
      </c:valAx>
      <c:catAx>
        <c:axId val="510370360"/>
        <c:scaling>
          <c:orientation val="minMax"/>
        </c:scaling>
        <c:delete val="1"/>
        <c:axPos val="l"/>
        <c:numFmt formatCode="General" sourceLinked="1"/>
        <c:majorTickMark val="out"/>
        <c:minorTickMark val="none"/>
        <c:tickLblPos val="nextTo"/>
        <c:crossAx val="510377024"/>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7025098425196851"/>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www.passaicresourcenet.org/community-services/family-support-services/"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7th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12-17 years old is the largest group. </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7th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a:t>
            </a:r>
            <a:r>
              <a:rPr lang="en-US" dirty="0"/>
              <a:t>2,113</a:t>
            </a:r>
            <a:endParaRPr lang="en-US" dirty="0"/>
          </a:p>
          <a:p>
            <a:pPr marL="640594" lvl="1" indent="-174708">
              <a:buFont typeface="Arial" panose="020B0604020202020204" pitchFamily="34" charset="0"/>
              <a:buChar char="•"/>
            </a:pPr>
            <a:r>
              <a:rPr lang="en-US" dirty="0"/>
              <a:t>Out-of-home placement: </a:t>
            </a:r>
            <a:r>
              <a:rPr lang="en-US" dirty="0"/>
              <a:t>266</a:t>
            </a:r>
            <a:endParaRPr lang="en-US" dirty="0"/>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the same percentage of families living in poverty than the NJ average. </a:t>
            </a:r>
          </a:p>
          <a:p>
            <a:pPr marL="174708"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Plainfield and Elizabeth have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15</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lower than the state </a:t>
            </a:r>
            <a:r>
              <a:rPr lang="en-US" dirty="0"/>
              <a:t>median </a:t>
            </a:r>
            <a:r>
              <a:rPr lang="en-US" dirty="0"/>
              <a:t>and lower than the national </a:t>
            </a:r>
            <a:r>
              <a:rPr lang="en-US" dirty="0"/>
              <a:t>median. </a:t>
            </a:r>
            <a:r>
              <a:rPr lang="en-US" dirty="0"/>
              <a:t> </a:t>
            </a:r>
          </a:p>
          <a:p>
            <a:pPr marL="174708" indent="-174708">
              <a:buFont typeface="Arial" panose="020B0604020202020204" pitchFamily="34" charset="0"/>
              <a:buChar char="•"/>
            </a:pPr>
            <a:r>
              <a:rPr lang="en-US" dirty="0"/>
              <a:t>This county’s median household income increased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Elizabeth and Roselle have the lowest median household incomes.</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24246933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staying about the same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dirty="0"/>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similar to the state average and less than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slightly decreased between 2013 and 2017.</a:t>
            </a:r>
          </a:p>
          <a:p>
            <a:pPr marL="174708" indent="-174708">
              <a:buFont typeface="Arial" panose="020B0604020202020204" pitchFamily="34" charset="0"/>
              <a:buChar char="•"/>
            </a:pPr>
            <a:r>
              <a:rPr lang="en-US" dirty="0"/>
              <a:t>The number of children receiving FRL has remained steady between the school years shown. </a:t>
            </a:r>
          </a:p>
          <a:p>
            <a:pPr marL="174708" indent="-174708">
              <a:buFont typeface="Arial" panose="020B0604020202020204" pitchFamily="34" charset="0"/>
              <a:buChar char="•"/>
            </a:pPr>
            <a:r>
              <a:rPr lang="en-US" dirty="0"/>
              <a:t>The number of children receiving NJ SNAP benefits (formerly food stamps) has remained steady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middling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as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a:t>
            </a:r>
            <a:r>
              <a:rPr lang="en-US" dirty="0"/>
              <a:t>similar commute </a:t>
            </a:r>
            <a:r>
              <a:rPr lang="en-US" dirty="0"/>
              <a:t>to work than the state average of 31.5 minutes.</a:t>
            </a:r>
          </a:p>
          <a:p>
            <a:pPr marL="174708"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tended to increase slightly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Westfield and Fanwood have the longest average commute times.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Black/African American, “Other</a:t>
            </a:r>
            <a:r>
              <a:rPr lang="en-US" dirty="0"/>
              <a:t>”, </a:t>
            </a:r>
            <a:r>
              <a:rPr lang="en-US" dirty="0"/>
              <a:t>and Hispanic/Latino residents, and lower proportions of White and Asian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a:t>
            </a:r>
            <a:r>
              <a:rPr lang="en-US" dirty="0"/>
              <a:t>6</a:t>
            </a:r>
            <a:r>
              <a:rPr lang="en-US" baseline="30000" dirty="0"/>
              <a:t>th</a:t>
            </a:r>
            <a:r>
              <a:rPr lang="en-US" dirty="0"/>
              <a:t> </a:t>
            </a:r>
            <a:r>
              <a:rPr lang="en-US" dirty="0"/>
              <a:t>lowest proportion of their income on transportation as compared to other NJ counties. </a:t>
            </a:r>
          </a:p>
          <a:p>
            <a:r>
              <a:rPr lang="en-US" dirty="0"/>
              <a:t> </a:t>
            </a:r>
          </a:p>
          <a:p>
            <a:r>
              <a:rPr lang="en-US" dirty="0"/>
              <a:t>Calculated based on "typical regional" family profile. </a:t>
            </a:r>
          </a:p>
          <a:p>
            <a:endParaRPr lang="en-US" dirty="0"/>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a:t>
            </a:r>
            <a:r>
              <a:rPr lang="en-US" dirty="0"/>
              <a:t>the 4</a:t>
            </a:r>
            <a:r>
              <a:rPr lang="en-US" baseline="30000" dirty="0"/>
              <a:t>th</a:t>
            </a:r>
            <a:r>
              <a:rPr lang="en-US" dirty="0"/>
              <a:t> lowest </a:t>
            </a:r>
            <a:r>
              <a:rPr lang="en-US" dirty="0"/>
              <a:t>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higher percentage of minors without insurance than the state average. </a:t>
            </a:r>
          </a:p>
          <a:p>
            <a:pPr marL="174708"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a:t>
            </a:r>
            <a:r>
              <a:rPr lang="en-US" dirty="0"/>
              <a:t>decreased slightly over </a:t>
            </a:r>
            <a:r>
              <a:rPr lang="en-US" dirty="0"/>
              <a:t>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Hillside and </a:t>
            </a:r>
            <a:r>
              <a:rPr lang="en-US" dirty="0" err="1"/>
              <a:t>Plainsfield</a:t>
            </a:r>
            <a:r>
              <a:rPr lang="en-US" dirty="0"/>
              <a:t> have the largest percentages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7th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5th highest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has decreased slightly between </a:t>
            </a:r>
            <a:r>
              <a:rPr lang="en-US" dirty="0"/>
              <a:t>2016 </a:t>
            </a:r>
            <a:r>
              <a:rPr lang="en-US" dirty="0"/>
              <a:t>and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higher weekly wage than the state average.</a:t>
            </a:r>
          </a:p>
          <a:p>
            <a:pPr marL="174708" indent="-174708">
              <a:buFont typeface="Arial" panose="020B0604020202020204" pitchFamily="34" charset="0"/>
              <a:buChar char="•"/>
            </a:pPr>
            <a:r>
              <a:rPr lang="en-US" dirty="0"/>
              <a:t>In this county, the average annual wage has remained steady between 2016 and 2018.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pPr>
            <a:r>
              <a:rPr lang="en-US" dirty="0"/>
              <a:t>Over the last 5 years for which we have Census data, </a:t>
            </a:r>
            <a:r>
              <a:rPr lang="en-US" dirty="0"/>
              <a:t>this county’s proportion of residents has remained mostly steady by race, with Hispanic/Latino and Asian residents increasing, and White residents decreasing very slightly.</a:t>
            </a:r>
            <a:endParaRPr lang="en-US" dirty="0"/>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higher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essentially the same as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both males and females tend to have a lower median income than the state average, and a higher median income to the national average.</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has remained steady between 2013 and 2017, but for females, it has </a:t>
            </a:r>
            <a:r>
              <a:rPr lang="en-US" dirty="0"/>
              <a:t>increased. </a:t>
            </a:r>
            <a:r>
              <a:rPr lang="en-US" dirty="0"/>
              <a:t>Men consistently earn about $8K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 the higher side when compared to other counties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a:t>
            </a:r>
            <a:r>
              <a:rPr lang="en-US" dirty="0"/>
              <a:t>4</a:t>
            </a:r>
            <a:r>
              <a:rPr lang="en-US" baseline="30000" dirty="0"/>
              <a:t>th</a:t>
            </a:r>
            <a:r>
              <a:rPr lang="en-US" dirty="0"/>
              <a:t> lowest juvenile </a:t>
            </a:r>
            <a:r>
              <a:rPr lang="en-US" dirty="0"/>
              <a:t>arrest rate in the state.</a:t>
            </a:r>
          </a:p>
          <a:p>
            <a:pPr marL="174708" indent="-174708">
              <a:buFont typeface="Arial" panose="020B0604020202020204" pitchFamily="34" charset="0"/>
              <a:buChar char="•"/>
            </a:pPr>
            <a:r>
              <a:rPr lang="en-US" dirty="0"/>
              <a:t>This rate has decreased slightly between 2012 and 2016, and is below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number of deaths was too small to calculate reliable rates for most counties, and for some years.</a:t>
            </a:r>
          </a:p>
          <a:p>
            <a:pPr marL="174708" indent="-174708">
              <a:buFont typeface="Arial" panose="020B0604020202020204" pitchFamily="34" charset="0"/>
              <a:buChar char="•"/>
            </a:pPr>
            <a:r>
              <a:rPr lang="en-US" dirty="0"/>
              <a:t>Of the counties with data available, this county’s homicide rate was lower than most others.</a:t>
            </a:r>
          </a:p>
          <a:p>
            <a:pPr marL="174708" indent="-174708">
              <a:buFont typeface="Arial" panose="020B0604020202020204" pitchFamily="34" charset="0"/>
              <a:buChar char="•"/>
            </a:pPr>
            <a:r>
              <a:rPr lang="en-US" dirty="0"/>
              <a:t>For years with calculated rates for this county, the homicide rate tended to decrease. </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Winfield is composed of mostly White residents, while </a:t>
            </a:r>
            <a:r>
              <a:rPr lang="en-US" dirty="0"/>
              <a:t>Plainfield residents are mostly Black/African American and Hispanic/Latino, with White residents making up the next highest percentage. </a:t>
            </a:r>
            <a:endParaRPr lang="en-US" dirty="0"/>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Blanks indicate the number of deaths was too small to calculate reliable rates. Most counties will have blanks in this section.</a:t>
            </a:r>
          </a:p>
          <a:p>
            <a:pPr marL="174708" indent="-174708">
              <a:buFont typeface="Arial" panose="020B0604020202020204" pitchFamily="34" charset="0"/>
              <a:buChar char="•"/>
            </a:pPr>
            <a:r>
              <a:rPr lang="en-US" dirty="0"/>
              <a:t>This county’s homicide rates for Black, non-Hispanic residents was higher than for Hispanic residents. </a:t>
            </a:r>
          </a:p>
          <a:p>
            <a:pPr marL="174708" indent="-174708">
              <a:buFont typeface="Arial" panose="020B0604020202020204" pitchFamily="34" charset="0"/>
              <a:buChar char="•"/>
            </a:pPr>
            <a:r>
              <a:rPr lang="en-US" dirty="0"/>
              <a:t>Male homicide rates tend to be higher than Female homicide rates. </a:t>
            </a:r>
            <a:endParaRPr lang="en-US" dirty="0"/>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7</a:t>
            </a:r>
            <a:r>
              <a:rPr lang="en-US" baseline="30000" dirty="0"/>
              <a:t>th</a:t>
            </a:r>
            <a:r>
              <a:rPr lang="en-US" dirty="0"/>
              <a:t>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had been decreasing until 2015, when there was an increase between 2015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Plainfield and Elisabeth had the highest number of domestic violence incidents reported in the county. </a:t>
            </a:r>
          </a:p>
          <a:p>
            <a:r>
              <a:rPr lang="en-US" dirty="0"/>
              <a:t> </a:t>
            </a:r>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roughly tripling in 5 years.</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partial care services.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above the state average. </a:t>
            </a:r>
          </a:p>
          <a:p>
            <a:pPr marL="174708" indent="-174708">
              <a:buFont typeface="Arial" panose="020B0604020202020204" pitchFamily="34" charset="0"/>
              <a:buChar char="•"/>
            </a:pPr>
            <a:r>
              <a:rPr lang="en-US" dirty="0"/>
              <a:t>This counties percentage of foreign-born residents has remained steady over the past 5 years. </a:t>
            </a:r>
          </a:p>
          <a:p>
            <a:r>
              <a:rPr lang="en-US" dirty="0"/>
              <a:t> </a:t>
            </a:r>
          </a:p>
          <a:p>
            <a:endParaRPr lang="en-US" dirty="0"/>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higher than the state average.</a:t>
            </a:r>
          </a:p>
          <a:p>
            <a:pPr marL="174708" indent="-174708">
              <a:buFont typeface="Arial" panose="020B0604020202020204" pitchFamily="34" charset="0"/>
              <a:buChar char="•"/>
            </a:pPr>
            <a:r>
              <a:rPr lang="en-US" dirty="0"/>
              <a:t>Over time, the percentage of the population reporting mental health distress in this phone survey has been inconsistent, and has increased </a:t>
            </a:r>
            <a:r>
              <a:rPr lang="en-US" dirty="0"/>
              <a:t>most </a:t>
            </a:r>
            <a:r>
              <a:rPr lang="en-US" dirty="0"/>
              <a:t>recently.</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t>
            </a:r>
            <a:r>
              <a:rPr lang="en-US" dirty="0"/>
              <a:t>Hispanic/Latino </a:t>
            </a:r>
            <a:r>
              <a:rPr lang="en-US" dirty="0"/>
              <a:t>residents reported symptoms of mental health distress most frequently, followed by White, and then Black/African American residents.</a:t>
            </a:r>
          </a:p>
          <a:p>
            <a:pPr marL="174708" indent="-174708">
              <a:buFont typeface="Arial" panose="020B0604020202020204" pitchFamily="34" charset="0"/>
              <a:buChar char="•"/>
            </a:pPr>
            <a:r>
              <a:rPr lang="en-US" dirty="0"/>
              <a:t>Symptoms of mental health distress were reported by Women higher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around the state average.</a:t>
            </a:r>
          </a:p>
          <a:p>
            <a:pPr marL="174708" indent="-174708">
              <a:buFont typeface="Arial" panose="020B0604020202020204" pitchFamily="34" charset="0"/>
              <a:buChar char="•"/>
            </a:pPr>
            <a:r>
              <a:rPr lang="en-US" dirty="0"/>
              <a:t>Over time, the percentage of the population reporting depression in this phone survey has been inconsistent, with an increase between 2016 and 2017.</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residents reported diagnosed depression, most frequently, followed by Hispanic/Latino then Black/African American residents.</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7th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below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8th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1223">
              <a:defRPr/>
            </a:pPr>
            <a:r>
              <a:rPr lang="en-US" dirty="0"/>
              <a:t>These lists of supports were identified by searching for providers who work with residents of this county. Many supports are available state-wide. Did not include individual counselors. Is not an exhaustive list. </a:t>
            </a:r>
          </a:p>
          <a:p>
            <a:pPr defTabSz="921223">
              <a:defRPr/>
            </a:pPr>
            <a:endParaRPr lang="en-US" b="1" dirty="0"/>
          </a:p>
          <a:p>
            <a:pPr defTabSz="921223">
              <a:defRPr/>
            </a:pPr>
            <a:r>
              <a:rPr lang="en-US" b="1" dirty="0"/>
              <a:t>Source</a:t>
            </a:r>
            <a:r>
              <a:rPr lang="en-US" dirty="0"/>
              <a:t>: </a:t>
            </a:r>
          </a:p>
          <a:p>
            <a:pPr defTabSz="921223">
              <a:defRPr/>
            </a:pPr>
            <a:r>
              <a:rPr lang="en-US" dirty="0"/>
              <a:t>16.1. </a:t>
            </a:r>
            <a:r>
              <a:rPr lang="en-US" dirty="0">
                <a:hlinkClick r:id="rId3"/>
              </a:rPr>
              <a:t>https://www.Unionresourcenet.org/community-services/family-support-services/</a:t>
            </a:r>
            <a:r>
              <a:rPr lang="en-US" dirty="0"/>
              <a:t> </a:t>
            </a:r>
          </a:p>
          <a:p>
            <a:pPr defTabSz="921223">
              <a:defRPr/>
            </a:pPr>
            <a:r>
              <a:rPr lang="en-US" dirty="0"/>
              <a:t>16.2. </a:t>
            </a:r>
            <a:r>
              <a:rPr lang="en-US" dirty="0">
                <a:hlinkClick r:id="rId4"/>
              </a:rPr>
              <a:t>https://www.probononj.org/ProviderDirectory.aspx</a:t>
            </a:r>
            <a:endParaRPr lang="en-US" dirty="0"/>
          </a:p>
          <a:p>
            <a:endParaRPr lang="en-US" b="1"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Elizabeth and Plainfield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below the state average.</a:t>
            </a:r>
          </a:p>
          <a:p>
            <a:pPr marL="174708" indent="-174708">
              <a:buFont typeface="Arial" panose="020B0604020202020204" pitchFamily="34" charset="0"/>
              <a:buChar char="•"/>
            </a:pPr>
            <a:r>
              <a:rPr lang="en-US" dirty="0"/>
              <a:t>In this county, the percentage of the population who speaks English ONLY has remained steady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Elizabeth has the lowest proportion of residents who speak English-only, while Winfield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0.jpe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2057" y="146957"/>
            <a:ext cx="2175975" cy="4119846"/>
          </a:xfrm>
          <a:prstGeom prst="rect">
            <a:avLst/>
          </a:prstGeom>
        </p:spPr>
      </p:pic>
      <p:sp>
        <p:nvSpPr>
          <p:cNvPr id="6" name="Title 1">
            <a:extLst>
              <a:ext uri="{FF2B5EF4-FFF2-40B4-BE49-F238E27FC236}">
                <a16:creationId xmlns:a16="http://schemas.microsoft.com/office/drawing/2014/main" id="{B174D015-0C4B-4048-9105-5C80F75BB3C9}"/>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Union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34934" y="146957"/>
            <a:ext cx="8708955" cy="6062116"/>
          </a:xfrm>
          <a:prstGeom prst="rect">
            <a:avLst/>
          </a:prstGeom>
        </p:spPr>
      </p:pic>
    </p:spTree>
    <p:extLst>
      <p:ext uri="{BB962C8B-B14F-4D97-AF65-F5344CB8AC3E}">
        <p14:creationId xmlns:p14="http://schemas.microsoft.com/office/powerpoint/2010/main" val="2970018689"/>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8001000" y="18288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pic>
        <p:nvPicPr>
          <p:cNvPr id="9" name="Picture 8">
            <a:extLst>
              <a:ext uri="{FF2B5EF4-FFF2-40B4-BE49-F238E27FC236}">
                <a16:creationId xmlns:a16="http://schemas.microsoft.com/office/drawing/2014/main" id="{C1615F1F-380C-4756-BCC4-0B23FDEAC3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10" name="TextBox 14">
            <a:extLst>
              <a:ext uri="{FF2B5EF4-FFF2-40B4-BE49-F238E27FC236}">
                <a16:creationId xmlns:a16="http://schemas.microsoft.com/office/drawing/2014/main" id="{16106806-CBC1-446D-B1F9-4C10D1AFE05B}"/>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7" name="Picture 6">
            <a:extLst>
              <a:ext uri="{FF2B5EF4-FFF2-40B4-BE49-F238E27FC236}">
                <a16:creationId xmlns:a16="http://schemas.microsoft.com/office/drawing/2014/main" id="{1DF17F24-0AF3-4566-85E4-251BB34C79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5978" y="895097"/>
            <a:ext cx="533400" cy="1009903"/>
          </a:xfrm>
          <a:prstGeom prst="rect">
            <a:avLst/>
          </a:prstGeom>
        </p:spPr>
      </p:pic>
      <p:sp>
        <p:nvSpPr>
          <p:cNvPr id="8" name="TextBox 14">
            <a:extLst>
              <a:ext uri="{FF2B5EF4-FFF2-40B4-BE49-F238E27FC236}">
                <a16:creationId xmlns:a16="http://schemas.microsoft.com/office/drawing/2014/main" id="{82BA6F85-0F3F-4112-A1C1-99DF56D950B5}"/>
              </a:ext>
            </a:extLst>
          </p:cNvPr>
          <p:cNvSpPr txBox="1"/>
          <p:nvPr userDrawn="1"/>
        </p:nvSpPr>
        <p:spPr>
          <a:xfrm>
            <a:off x="990600" y="1913409"/>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a:extLst>
              <a:ext uri="{FF2B5EF4-FFF2-40B4-BE49-F238E27FC236}">
                <a16:creationId xmlns:a16="http://schemas.microsoft.com/office/drawing/2014/main" id="{BB28D192-7386-4132-B6E0-0E60E33CF85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72400" y="4491573"/>
            <a:ext cx="482958" cy="914400"/>
          </a:xfrm>
          <a:prstGeom prst="rect">
            <a:avLst/>
          </a:prstGeom>
        </p:spPr>
      </p:pic>
      <p:sp>
        <p:nvSpPr>
          <p:cNvPr id="9" name="TextBox 14">
            <a:extLst>
              <a:ext uri="{FF2B5EF4-FFF2-40B4-BE49-F238E27FC236}">
                <a16:creationId xmlns:a16="http://schemas.microsoft.com/office/drawing/2014/main" id="{DDA733A7-EBB9-498D-89DB-1CF24AC18080}"/>
              </a:ext>
            </a:extLst>
          </p:cNvPr>
          <p:cNvSpPr txBox="1"/>
          <p:nvPr userDrawn="1"/>
        </p:nvSpPr>
        <p:spPr>
          <a:xfrm>
            <a:off x="7644643" y="5405973"/>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7" name="Picture 6">
            <a:extLst>
              <a:ext uri="{FF2B5EF4-FFF2-40B4-BE49-F238E27FC236}">
                <a16:creationId xmlns:a16="http://schemas.microsoft.com/office/drawing/2014/main" id="{D7590F9C-4C5F-461C-9F31-280BE54D401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308" y="1151202"/>
            <a:ext cx="482958" cy="914400"/>
          </a:xfrm>
          <a:prstGeom prst="rect">
            <a:avLst/>
          </a:prstGeom>
        </p:spPr>
      </p:pic>
      <p:sp>
        <p:nvSpPr>
          <p:cNvPr id="8" name="TextBox 14">
            <a:extLst>
              <a:ext uri="{FF2B5EF4-FFF2-40B4-BE49-F238E27FC236}">
                <a16:creationId xmlns:a16="http://schemas.microsoft.com/office/drawing/2014/main" id="{EB7C663A-FAF4-420A-904D-E5EFEE761C89}"/>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a:extLst>
              <a:ext uri="{FF2B5EF4-FFF2-40B4-BE49-F238E27FC236}">
                <a16:creationId xmlns:a16="http://schemas.microsoft.com/office/drawing/2014/main" id="{11F30033-4F90-45C0-A9CA-76136B5D088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0" y="1102294"/>
            <a:ext cx="482958" cy="914400"/>
          </a:xfrm>
          <a:prstGeom prst="rect">
            <a:avLst/>
          </a:prstGeom>
        </p:spPr>
      </p:pic>
      <p:sp>
        <p:nvSpPr>
          <p:cNvPr id="8" name="TextBox 14">
            <a:extLst>
              <a:ext uri="{FF2B5EF4-FFF2-40B4-BE49-F238E27FC236}">
                <a16:creationId xmlns:a16="http://schemas.microsoft.com/office/drawing/2014/main" id="{BE8B8B19-69ED-4B80-9D4B-4B9A03CB7BF8}"/>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2A138F53-1459-489D-B61C-0CEEE569D2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62400" y="2717799"/>
            <a:ext cx="482958" cy="914400"/>
          </a:xfrm>
          <a:prstGeom prst="rect">
            <a:avLst/>
          </a:prstGeom>
        </p:spPr>
      </p:pic>
      <p:sp>
        <p:nvSpPr>
          <p:cNvPr id="9" name="TextBox 14">
            <a:extLst>
              <a:ext uri="{FF2B5EF4-FFF2-40B4-BE49-F238E27FC236}">
                <a16:creationId xmlns:a16="http://schemas.microsoft.com/office/drawing/2014/main" id="{473AE32F-1E2E-4EDC-AEFD-1549AD55181E}"/>
              </a:ext>
            </a:extLst>
          </p:cNvPr>
          <p:cNvSpPr txBox="1"/>
          <p:nvPr userDrawn="1"/>
        </p:nvSpPr>
        <p:spPr>
          <a:xfrm>
            <a:off x="3787290" y="36136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a:extLst>
              <a:ext uri="{FF2B5EF4-FFF2-40B4-BE49-F238E27FC236}">
                <a16:creationId xmlns:a16="http://schemas.microsoft.com/office/drawing/2014/main" id="{7B7717B1-0976-4518-9DD3-8A394FCA80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0" y="1110397"/>
            <a:ext cx="482958" cy="914400"/>
          </a:xfrm>
          <a:prstGeom prst="rect">
            <a:avLst/>
          </a:prstGeom>
        </p:spPr>
      </p:pic>
      <p:sp>
        <p:nvSpPr>
          <p:cNvPr id="7" name="TextBox 14">
            <a:extLst>
              <a:ext uri="{FF2B5EF4-FFF2-40B4-BE49-F238E27FC236}">
                <a16:creationId xmlns:a16="http://schemas.microsoft.com/office/drawing/2014/main" id="{9448A612-AFCF-4C16-9C40-DFBAC4B2E1E8}"/>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95A622A2-96A1-485B-81B7-D95ADCFE4CA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2616" y="850472"/>
            <a:ext cx="482958" cy="914400"/>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a:extLst>
              <a:ext uri="{FF2B5EF4-FFF2-40B4-BE49-F238E27FC236}">
                <a16:creationId xmlns:a16="http://schemas.microsoft.com/office/drawing/2014/main" id="{E5C887B4-4595-4376-BF23-564C6ACF32D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7600" y="5555138"/>
            <a:ext cx="482958" cy="914400"/>
          </a:xfrm>
          <a:prstGeom prst="rect">
            <a:avLst/>
          </a:prstGeom>
        </p:spPr>
      </p:pic>
      <p:sp>
        <p:nvSpPr>
          <p:cNvPr id="7" name="TextBox 14">
            <a:extLst>
              <a:ext uri="{FF2B5EF4-FFF2-40B4-BE49-F238E27FC236}">
                <a16:creationId xmlns:a16="http://schemas.microsoft.com/office/drawing/2014/main" id="{83DA16BD-BB34-49D4-927B-393F15D03548}"/>
              </a:ext>
            </a:extLst>
          </p:cNvPr>
          <p:cNvSpPr txBox="1"/>
          <p:nvPr userDrawn="1"/>
        </p:nvSpPr>
        <p:spPr>
          <a:xfrm>
            <a:off x="7315200" y="4800600"/>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a:extLst>
              <a:ext uri="{FF2B5EF4-FFF2-40B4-BE49-F238E27FC236}">
                <a16:creationId xmlns:a16="http://schemas.microsoft.com/office/drawing/2014/main" id="{91FFE72D-1AA6-4950-B232-3B4DE68509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5800" y="4798665"/>
            <a:ext cx="482958" cy="914400"/>
          </a:xfrm>
          <a:prstGeom prst="rect">
            <a:avLst/>
          </a:prstGeom>
        </p:spPr>
      </p:pic>
      <p:sp>
        <p:nvSpPr>
          <p:cNvPr id="12" name="TextBox 14">
            <a:extLst>
              <a:ext uri="{FF2B5EF4-FFF2-40B4-BE49-F238E27FC236}">
                <a16:creationId xmlns:a16="http://schemas.microsoft.com/office/drawing/2014/main" id="{0A3DF6B4-F11D-42C2-AFC0-696DB9D37A94}"/>
              </a:ext>
            </a:extLst>
          </p:cNvPr>
          <p:cNvSpPr txBox="1"/>
          <p:nvPr userDrawn="1"/>
        </p:nvSpPr>
        <p:spPr>
          <a:xfrm>
            <a:off x="589370" y="579897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a:extLst>
              <a:ext uri="{FF2B5EF4-FFF2-40B4-BE49-F238E27FC236}">
                <a16:creationId xmlns:a16="http://schemas.microsoft.com/office/drawing/2014/main" id="{7F093352-E374-41CD-8D8B-FD909B4929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8" name="TextBox 14">
            <a:extLst>
              <a:ext uri="{FF2B5EF4-FFF2-40B4-BE49-F238E27FC236}">
                <a16:creationId xmlns:a16="http://schemas.microsoft.com/office/drawing/2014/main" id="{77BAE15F-4EA8-405B-B845-DC8296DCB58F}"/>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FB3B3AF2-A53E-4CB6-A3B2-6A746E0C4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76164" y="450104"/>
            <a:ext cx="482958" cy="914400"/>
          </a:xfrm>
          <a:prstGeom prst="rect">
            <a:avLst/>
          </a:prstGeom>
        </p:spPr>
      </p:pic>
      <p:sp>
        <p:nvSpPr>
          <p:cNvPr id="13" name="TextBox 14">
            <a:extLst>
              <a:ext uri="{FF2B5EF4-FFF2-40B4-BE49-F238E27FC236}">
                <a16:creationId xmlns:a16="http://schemas.microsoft.com/office/drawing/2014/main" id="{9887997D-36F1-4D3A-AB3A-582E0EE88A08}"/>
              </a:ext>
            </a:extLst>
          </p:cNvPr>
          <p:cNvSpPr txBox="1"/>
          <p:nvPr userDrawn="1"/>
        </p:nvSpPr>
        <p:spPr>
          <a:xfrm>
            <a:off x="3660443" y="1390438"/>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28C7135-C5ED-45E6-86C5-A602C15E600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67080" y="274836"/>
            <a:ext cx="482958" cy="914400"/>
          </a:xfrm>
          <a:prstGeom prst="rect">
            <a:avLst/>
          </a:prstGeom>
        </p:spPr>
      </p:pic>
      <p:sp>
        <p:nvSpPr>
          <p:cNvPr id="9" name="TextBox 14">
            <a:extLst>
              <a:ext uri="{FF2B5EF4-FFF2-40B4-BE49-F238E27FC236}">
                <a16:creationId xmlns:a16="http://schemas.microsoft.com/office/drawing/2014/main" id="{84889611-3941-4DFD-9D8C-2CB094F05ED2}"/>
              </a:ext>
            </a:extLst>
          </p:cNvPr>
          <p:cNvSpPr txBox="1"/>
          <p:nvPr userDrawn="1"/>
        </p:nvSpPr>
        <p:spPr>
          <a:xfrm>
            <a:off x="8973409" y="26773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30A8B7A1-3D66-4724-92E9-C825E5BCD7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2000" y="977145"/>
            <a:ext cx="482958" cy="914400"/>
          </a:xfrm>
          <a:prstGeom prst="rect">
            <a:avLst/>
          </a:prstGeom>
        </p:spPr>
      </p:pic>
      <p:sp>
        <p:nvSpPr>
          <p:cNvPr id="12" name="TextBox 14">
            <a:extLst>
              <a:ext uri="{FF2B5EF4-FFF2-40B4-BE49-F238E27FC236}">
                <a16:creationId xmlns:a16="http://schemas.microsoft.com/office/drawing/2014/main" id="{E1C1A176-946F-4004-8C34-AFF2753742C1}"/>
              </a:ext>
            </a:extLst>
          </p:cNvPr>
          <p:cNvSpPr txBox="1"/>
          <p:nvPr userDrawn="1"/>
        </p:nvSpPr>
        <p:spPr>
          <a:xfrm>
            <a:off x="8229600" y="256922"/>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a:extLst>
              <a:ext uri="{FF2B5EF4-FFF2-40B4-BE49-F238E27FC236}">
                <a16:creationId xmlns:a16="http://schemas.microsoft.com/office/drawing/2014/main" id="{B72428A5-E912-47E5-ACDB-80C0948BAB9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67458" y="1330684"/>
            <a:ext cx="482958" cy="914400"/>
          </a:xfrm>
          <a:prstGeom prst="rect">
            <a:avLst/>
          </a:prstGeom>
        </p:spPr>
      </p:pic>
      <p:sp>
        <p:nvSpPr>
          <p:cNvPr id="12" name="TextBox 14">
            <a:extLst>
              <a:ext uri="{FF2B5EF4-FFF2-40B4-BE49-F238E27FC236}">
                <a16:creationId xmlns:a16="http://schemas.microsoft.com/office/drawing/2014/main" id="{A9F174C9-07CA-46E2-A366-5F7A2D023E41}"/>
              </a:ext>
            </a:extLst>
          </p:cNvPr>
          <p:cNvSpPr txBox="1"/>
          <p:nvPr userDrawn="1"/>
        </p:nvSpPr>
        <p:spPr>
          <a:xfrm>
            <a:off x="8015595" y="637922"/>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a:extLst>
              <a:ext uri="{FF2B5EF4-FFF2-40B4-BE49-F238E27FC236}">
                <a16:creationId xmlns:a16="http://schemas.microsoft.com/office/drawing/2014/main" id="{DA98DEC6-A808-42DE-8A8F-80B79FC4BDA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51303" y="1051110"/>
            <a:ext cx="482958" cy="914400"/>
          </a:xfrm>
          <a:prstGeom prst="rect">
            <a:avLst/>
          </a:prstGeom>
        </p:spPr>
      </p:pic>
      <p:sp>
        <p:nvSpPr>
          <p:cNvPr id="16" name="TextBox 14">
            <a:extLst>
              <a:ext uri="{FF2B5EF4-FFF2-40B4-BE49-F238E27FC236}">
                <a16:creationId xmlns:a16="http://schemas.microsoft.com/office/drawing/2014/main" id="{4A4E02B5-FB75-4374-AACB-62A07E6689EE}"/>
              </a:ext>
            </a:extLst>
          </p:cNvPr>
          <p:cNvSpPr txBox="1"/>
          <p:nvPr userDrawn="1"/>
        </p:nvSpPr>
        <p:spPr>
          <a:xfrm>
            <a:off x="7943193" y="418882"/>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69037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a:extLst>
              <a:ext uri="{FF2B5EF4-FFF2-40B4-BE49-F238E27FC236}">
                <a16:creationId xmlns:a16="http://schemas.microsoft.com/office/drawing/2014/main" id="{D2D04409-CF1D-4231-94B9-AC89782528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20000" y="878356"/>
            <a:ext cx="482958" cy="914400"/>
          </a:xfrm>
          <a:prstGeom prst="rect">
            <a:avLst/>
          </a:prstGeom>
        </p:spPr>
      </p:pic>
      <p:sp>
        <p:nvSpPr>
          <p:cNvPr id="8" name="TextBox 14">
            <a:extLst>
              <a:ext uri="{FF2B5EF4-FFF2-40B4-BE49-F238E27FC236}">
                <a16:creationId xmlns:a16="http://schemas.microsoft.com/office/drawing/2014/main" id="{1BF3A5E3-047C-48F6-9A00-A72E7025B02D}"/>
              </a:ext>
            </a:extLst>
          </p:cNvPr>
          <p:cNvSpPr txBox="1"/>
          <p:nvPr userDrawn="1"/>
        </p:nvSpPr>
        <p:spPr>
          <a:xfrm>
            <a:off x="7500418" y="23202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a:extLst>
              <a:ext uri="{FF2B5EF4-FFF2-40B4-BE49-F238E27FC236}">
                <a16:creationId xmlns:a16="http://schemas.microsoft.com/office/drawing/2014/main" id="{9F14D48A-2623-447D-A316-C02B696A949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3400" y="1529269"/>
            <a:ext cx="482958" cy="914400"/>
          </a:xfrm>
          <a:prstGeom prst="rect">
            <a:avLst/>
          </a:prstGeom>
        </p:spPr>
      </p:pic>
      <p:sp>
        <p:nvSpPr>
          <p:cNvPr id="11" name="TextBox 14">
            <a:extLst>
              <a:ext uri="{FF2B5EF4-FFF2-40B4-BE49-F238E27FC236}">
                <a16:creationId xmlns:a16="http://schemas.microsoft.com/office/drawing/2014/main" id="{64E3149A-C1E9-4E05-906B-B7C36BD96983}"/>
              </a:ext>
            </a:extLst>
          </p:cNvPr>
          <p:cNvSpPr txBox="1"/>
          <p:nvPr userDrawn="1"/>
        </p:nvSpPr>
        <p:spPr>
          <a:xfrm>
            <a:off x="461131" y="842725"/>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94542054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D081F-17FC-4639-9BFF-3DE0921CBF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EF73EE-3063-456F-9273-125F58A98FBC}"/>
              </a:ext>
            </a:extLst>
          </p:cNvPr>
          <p:cNvSpPr>
            <a:spLocks noGrp="1"/>
          </p:cNvSpPr>
          <p:nvPr>
            <p:ph type="dt" sz="half" idx="10"/>
          </p:nvPr>
        </p:nvSpPr>
        <p:spPr/>
        <p:txBody>
          <a:bodyPr/>
          <a:lstStyle/>
          <a:p>
            <a:fld id="{1D8BD707-D9CF-40AE-B4C6-C98DA3205C09}" type="datetimeFigureOut">
              <a:rPr lang="en-US" smtClean="0"/>
              <a:pPr/>
              <a:t>1/31/2020</a:t>
            </a:fld>
            <a:endParaRPr lang="en-US" dirty="0"/>
          </a:p>
        </p:txBody>
      </p:sp>
      <p:sp>
        <p:nvSpPr>
          <p:cNvPr id="4" name="Footer Placeholder 3">
            <a:extLst>
              <a:ext uri="{FF2B5EF4-FFF2-40B4-BE49-F238E27FC236}">
                <a16:creationId xmlns:a16="http://schemas.microsoft.com/office/drawing/2014/main" id="{4481E82D-665C-4108-88B2-D5C8540A410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A1F4CFC-22B3-4087-BF03-80241A6BA0B5}"/>
              </a:ext>
            </a:extLst>
          </p:cNvPr>
          <p:cNvSpPr>
            <a:spLocks noGrp="1"/>
          </p:cNvSpPr>
          <p:nvPr>
            <p:ph type="sldNum" sz="quarter" idx="12"/>
          </p:nvPr>
        </p:nvSpPr>
        <p:spPr/>
        <p:txBody>
          <a:bodyPr/>
          <a:lstStyle/>
          <a:p>
            <a:fld id="{B6F15528-21DE-4FAA-801E-634DDDAF4B2B}" type="slidenum">
              <a:rPr lang="en-US" smtClean="0"/>
              <a:pPr/>
              <a:t>‹#›</a:t>
            </a:fld>
            <a:endParaRPr lang="en-US" dirty="0"/>
          </a:p>
        </p:txBody>
      </p:sp>
      <p:pic>
        <p:nvPicPr>
          <p:cNvPr id="6" name="Picture 2">
            <a:extLst>
              <a:ext uri="{FF2B5EF4-FFF2-40B4-BE49-F238E27FC236}">
                <a16:creationId xmlns:a16="http://schemas.microsoft.com/office/drawing/2014/main" id="{0DAC4F01-94D3-47C8-9BEA-703C5E26FE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3E96802-2078-44EC-8B13-B398D0E0BDBE}"/>
              </a:ext>
            </a:extLst>
          </p:cNvPr>
          <p:cNvGrpSpPr/>
          <p:nvPr userDrawn="1"/>
        </p:nvGrpSpPr>
        <p:grpSpPr>
          <a:xfrm>
            <a:off x="6705600" y="4685568"/>
            <a:ext cx="5181600" cy="1853345"/>
            <a:chOff x="4908061" y="1905000"/>
            <a:chExt cx="5181600" cy="1853345"/>
          </a:xfrm>
        </p:grpSpPr>
        <p:pic>
          <p:nvPicPr>
            <p:cNvPr id="8" name="Picture 7">
              <a:extLst>
                <a:ext uri="{FF2B5EF4-FFF2-40B4-BE49-F238E27FC236}">
                  <a16:creationId xmlns:a16="http://schemas.microsoft.com/office/drawing/2014/main" id="{95C19CEE-1EAD-4E09-81E1-3268307D992D}"/>
                </a:ext>
              </a:extLst>
            </p:cNvPr>
            <p:cNvPicPr>
              <a:picLocks noChangeAspect="1"/>
            </p:cNvPicPr>
            <p:nvPr/>
          </p:nvPicPr>
          <p:blipFill>
            <a:blip r:embed="rId3"/>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9" name="Picture 8">
              <a:extLst>
                <a:ext uri="{FF2B5EF4-FFF2-40B4-BE49-F238E27FC236}">
                  <a16:creationId xmlns:a16="http://schemas.microsoft.com/office/drawing/2014/main" id="{E8D719F0-453B-4AEC-BAD8-0E0D64DD2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4382" y="2742267"/>
              <a:ext cx="1376588" cy="365760"/>
            </a:xfrm>
            <a:prstGeom prst="rect">
              <a:avLst/>
            </a:prstGeom>
          </p:spPr>
        </p:pic>
        <p:pic>
          <p:nvPicPr>
            <p:cNvPr id="10" name="Picture 9">
              <a:extLst>
                <a:ext uri="{FF2B5EF4-FFF2-40B4-BE49-F238E27FC236}">
                  <a16:creationId xmlns:a16="http://schemas.microsoft.com/office/drawing/2014/main" id="{10B62FA6-0E9A-40EA-83E6-E565D08E16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393" y="2746008"/>
              <a:ext cx="1499616" cy="365760"/>
            </a:xfrm>
            <a:prstGeom prst="rect">
              <a:avLst/>
            </a:prstGeom>
          </p:spPr>
        </p:pic>
        <p:sp>
          <p:nvSpPr>
            <p:cNvPr id="11" name="TextBox 14">
              <a:extLst>
                <a:ext uri="{FF2B5EF4-FFF2-40B4-BE49-F238E27FC236}">
                  <a16:creationId xmlns:a16="http://schemas.microsoft.com/office/drawing/2014/main" id="{467A7772-98F4-4D39-9B1A-4C033913142F}"/>
                </a:ext>
              </a:extLst>
            </p:cNvPr>
            <p:cNvSpPr txBox="1"/>
            <p:nvPr/>
          </p:nvSpPr>
          <p:spPr>
            <a:xfrm>
              <a:off x="6096000" y="1935736"/>
              <a:ext cx="3756206"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latin typeface="Franklin Gothic Medium Cond" panose="020B0606030402020204" pitchFamily="34" charset="0"/>
                </a:rPr>
                <a:t>Union County</a:t>
              </a:r>
            </a:p>
          </p:txBody>
        </p:sp>
        <p:sp>
          <p:nvSpPr>
            <p:cNvPr id="13" name="TextBox 12">
              <a:extLst>
                <a:ext uri="{FF2B5EF4-FFF2-40B4-BE49-F238E27FC236}">
                  <a16:creationId xmlns:a16="http://schemas.microsoft.com/office/drawing/2014/main" id="{6817FA56-CCF7-403E-9F07-0686AD71F6B4}"/>
                </a:ext>
              </a:extLst>
            </p:cNvPr>
            <p:cNvSpPr txBox="1"/>
            <p:nvPr/>
          </p:nvSpPr>
          <p:spPr>
            <a:xfrm>
              <a:off x="6007747" y="3203932"/>
              <a:ext cx="4069080" cy="369332"/>
            </a:xfrm>
            <a:prstGeom prst="rect">
              <a:avLst/>
            </a:prstGeom>
            <a:noFill/>
          </p:spPr>
          <p:txBody>
            <a:bodyPr wrap="square" rtlCol="0">
              <a:spAutoFit/>
            </a:bodyPr>
            <a:lstStyle/>
            <a:p>
              <a:r>
                <a:rPr lang="en-US" b="1">
                  <a:solidFill>
                    <a:srgbClr val="C00000"/>
                  </a:solidFill>
                  <a:latin typeface="Franklin Gothic Medium Cond" panose="020B0606030402020204" pitchFamily="34" charset="0"/>
                </a:rPr>
                <a:t>A Profile of Family and Community Indicators</a:t>
              </a:r>
            </a:p>
          </p:txBody>
        </p:sp>
      </p:grpSp>
      <p:pic>
        <p:nvPicPr>
          <p:cNvPr id="14" name="Picture 13">
            <a:extLst>
              <a:ext uri="{FF2B5EF4-FFF2-40B4-BE49-F238E27FC236}">
                <a16:creationId xmlns:a16="http://schemas.microsoft.com/office/drawing/2014/main" id="{9F14D48A-2623-447D-A316-C02B696A949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939417" y="4876800"/>
            <a:ext cx="775878" cy="1468995"/>
          </a:xfrm>
          <a:prstGeom prst="rect">
            <a:avLst/>
          </a:prstGeom>
        </p:spPr>
      </p:pic>
    </p:spTree>
    <p:extLst>
      <p:ext uri="{BB962C8B-B14F-4D97-AF65-F5344CB8AC3E}">
        <p14:creationId xmlns:p14="http://schemas.microsoft.com/office/powerpoint/2010/main" val="1465721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pic>
        <p:nvPicPr>
          <p:cNvPr id="7" name="Picture 6">
            <a:extLst>
              <a:ext uri="{FF2B5EF4-FFF2-40B4-BE49-F238E27FC236}">
                <a16:creationId xmlns:a16="http://schemas.microsoft.com/office/drawing/2014/main" id="{435C1FCE-BAB0-40F7-9DCD-0EB5BA0390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8" name="TextBox 14">
            <a:extLst>
              <a:ext uri="{FF2B5EF4-FFF2-40B4-BE49-F238E27FC236}">
                <a16:creationId xmlns:a16="http://schemas.microsoft.com/office/drawing/2014/main" id="{8F2ABF97-241C-4239-B30D-759C682E0FE9}"/>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pic>
        <p:nvPicPr>
          <p:cNvPr id="7" name="Picture 6">
            <a:extLst>
              <a:ext uri="{FF2B5EF4-FFF2-40B4-BE49-F238E27FC236}">
                <a16:creationId xmlns:a16="http://schemas.microsoft.com/office/drawing/2014/main" id="{9F026372-354D-4EAE-9C44-645C3894AE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8" name="TextBox 14">
            <a:extLst>
              <a:ext uri="{FF2B5EF4-FFF2-40B4-BE49-F238E27FC236}">
                <a16:creationId xmlns:a16="http://schemas.microsoft.com/office/drawing/2014/main" id="{3BF1C91F-7CE5-4EAE-A385-A1AF0C378F44}"/>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pic>
        <p:nvPicPr>
          <p:cNvPr id="7" name="Picture 6">
            <a:extLst>
              <a:ext uri="{FF2B5EF4-FFF2-40B4-BE49-F238E27FC236}">
                <a16:creationId xmlns:a16="http://schemas.microsoft.com/office/drawing/2014/main" id="{FD764629-46C9-4B05-B952-ADCF871005B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8" name="TextBox 14">
            <a:extLst>
              <a:ext uri="{FF2B5EF4-FFF2-40B4-BE49-F238E27FC236}">
                <a16:creationId xmlns:a16="http://schemas.microsoft.com/office/drawing/2014/main" id="{E25FE8A9-7E96-4E47-8C29-B11C9FC7575D}"/>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pic>
        <p:nvPicPr>
          <p:cNvPr id="7" name="Picture 6">
            <a:extLst>
              <a:ext uri="{FF2B5EF4-FFF2-40B4-BE49-F238E27FC236}">
                <a16:creationId xmlns:a16="http://schemas.microsoft.com/office/drawing/2014/main" id="{8037D11E-A597-44A0-BD72-4C197EFF06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8" name="TextBox 14">
            <a:extLst>
              <a:ext uri="{FF2B5EF4-FFF2-40B4-BE49-F238E27FC236}">
                <a16:creationId xmlns:a16="http://schemas.microsoft.com/office/drawing/2014/main" id="{061877EF-3671-4CAC-9A92-293ECCE770E5}"/>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pic>
        <p:nvPicPr>
          <p:cNvPr id="6" name="Picture 5">
            <a:extLst>
              <a:ext uri="{FF2B5EF4-FFF2-40B4-BE49-F238E27FC236}">
                <a16:creationId xmlns:a16="http://schemas.microsoft.com/office/drawing/2014/main" id="{3D69C5C4-6F5D-4766-AF71-BAC197E615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7" name="TextBox 14">
            <a:extLst>
              <a:ext uri="{FF2B5EF4-FFF2-40B4-BE49-F238E27FC236}">
                <a16:creationId xmlns:a16="http://schemas.microsoft.com/office/drawing/2014/main" id="{8905345C-2379-4E55-BE72-6AED82C55EE2}"/>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a:extLst>
              <a:ext uri="{FF2B5EF4-FFF2-40B4-BE49-F238E27FC236}">
                <a16:creationId xmlns:a16="http://schemas.microsoft.com/office/drawing/2014/main" id="{DA7D653B-87F0-41D1-A767-8654FF0075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7" name="TextBox 14">
            <a:extLst>
              <a:ext uri="{FF2B5EF4-FFF2-40B4-BE49-F238E27FC236}">
                <a16:creationId xmlns:a16="http://schemas.microsoft.com/office/drawing/2014/main" id="{66D03868-BD40-4A96-AC2E-D504929CD50B}"/>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pic>
        <p:nvPicPr>
          <p:cNvPr id="4" name="Picture 3">
            <a:extLst>
              <a:ext uri="{FF2B5EF4-FFF2-40B4-BE49-F238E27FC236}">
                <a16:creationId xmlns:a16="http://schemas.microsoft.com/office/drawing/2014/main" id="{D3E1221B-E1EE-41EC-9744-6962A52A81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717" y="76200"/>
            <a:ext cx="482958" cy="914400"/>
          </a:xfrm>
          <a:prstGeom prst="rect">
            <a:avLst/>
          </a:prstGeom>
        </p:spPr>
      </p:pic>
      <p:sp>
        <p:nvSpPr>
          <p:cNvPr id="6" name="TextBox 14">
            <a:extLst>
              <a:ext uri="{FF2B5EF4-FFF2-40B4-BE49-F238E27FC236}">
                <a16:creationId xmlns:a16="http://schemas.microsoft.com/office/drawing/2014/main" id="{3B3E33E3-B92B-4EDA-869A-77A16DA86E2D}"/>
              </a:ext>
            </a:extLst>
          </p:cNvPr>
          <p:cNvSpPr txBox="1"/>
          <p:nvPr userDrawn="1"/>
        </p:nvSpPr>
        <p:spPr>
          <a:xfrm>
            <a:off x="675932" y="41646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Union</a:t>
            </a:r>
          </a:p>
          <a:p>
            <a:r>
              <a:rPr lang="en-US" dirty="0">
                <a:latin typeface="Franklin Gothic Medium Cond" panose="020B0606030402020204" pitchFamily="34" charset="0"/>
              </a:rPr>
              <a:t>County</a:t>
            </a:r>
          </a:p>
        </p:txBody>
      </p:sp>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74" r:id="rId16"/>
    <p:sldLayoutId id="2147483692"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8.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8.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8.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8.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8.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8.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8.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8.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8.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8.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8.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8.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8.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8.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8.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8.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8.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8.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8.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8.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9.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9.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9.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9.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9.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9.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9.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9.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782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7560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32036517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686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2013-17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1206102725"/>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4" y="6324600"/>
            <a:ext cx="88011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 Illustration of diversity by municipality (%)</a:t>
            </a:r>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Highest percentage of white residents</a:t>
            </a: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dirty="0">
                <a:latin typeface="Franklin Gothic Medium" panose="020B0603020102020204" pitchFamily="34" charset="0"/>
              </a:rPr>
              <a:t>Middling percentage of white residents</a:t>
            </a: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dirty="0">
                <a:latin typeface="Franklin Gothic Medium" panose="020B0603020102020204" pitchFamily="34" charset="0"/>
              </a:rPr>
              <a:t>Lowest percentage of white residents</a:t>
            </a: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910026082"/>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1.4.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1.5.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40110068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813253428"/>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1.6.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0644233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1.8.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736937680"/>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93575048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1.9  Illustration of English-only speakers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dirty="0">
                <a:latin typeface="Franklin Gothic Book" panose="020B0503020102020204" pitchFamily="34" charset="0"/>
              </a:rPr>
              <a:t>Note: Three municipalities were selected to illustrate how diversity ranges within the county</a:t>
            </a: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356793012"/>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dirty="0">
                <a:latin typeface="Franklin Gothic Medium" panose="020B0603020102020204" pitchFamily="34" charset="0"/>
              </a:rPr>
              <a:t>Highest % of English-Only speakers</a:t>
            </a: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dirty="0">
                <a:latin typeface="Franklin Gothic Medium" panose="020B0603020102020204" pitchFamily="34" charset="0"/>
              </a:rPr>
              <a:t>Middling % of English-Only speakers</a:t>
            </a: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dirty="0">
                <a:latin typeface="Franklin Gothic Medium" panose="020B0603020102020204" pitchFamily="34" charset="0"/>
              </a:rPr>
              <a:t>Lowest % of English-Only speakers</a:t>
            </a: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024165829"/>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latin typeface="Franklin Gothic Medium" panose="020B0603020102020204" pitchFamily="34" charset="0"/>
              </a:rPr>
              <a:t>1.11 Children (# and relative percentages) per age category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a:rPr>
              <a:t>Note. The number of children estimated to be in group settings across the state (5,630 or 0.28% of total youth population)  is not included above.</a:t>
            </a: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1417855134"/>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00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489960" y="4589399"/>
            <a:ext cx="7940040"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Children (%) per age category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&lt;6 / total # of children per municipality * 100</a:t>
            </a: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6-11 / total # of children per municipality * 100</a:t>
            </a: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dirty="0">
                <a:latin typeface="Franklin Gothic Medium" panose="020B0603020102020204" pitchFamily="34" charset="0"/>
              </a:rPr>
              <a:t># aged 12-17 / total # of children per municipality * 100</a:t>
            </a: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3198963972"/>
              </p:ext>
            </p:extLst>
          </p:nvPr>
        </p:nvGraphicFramePr>
        <p:xfrm>
          <a:off x="3487189" y="375346"/>
          <a:ext cx="8128000" cy="541866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2018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1521640489"/>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2018 </a:t>
            </a: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CP&amp;P</a:t>
            </a: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dirty="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1730480372"/>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2017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5-yr American Community Survey, estimates 2013-17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1929989859"/>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1621276593"/>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Poverty</a:t>
            </a: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 </a:t>
            </a: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4193554345"/>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Monthly cost of living budget ($),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403796430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Cost of </a:t>
            </a:r>
          </a:p>
          <a:p>
            <a:pPr>
              <a:lnSpc>
                <a:spcPct val="90000"/>
              </a:lnSpc>
            </a:pPr>
            <a:r>
              <a:rPr lang="en-US" spc="-200" dirty="0">
                <a:solidFill>
                  <a:schemeClr val="bg1"/>
                </a:solidFill>
                <a:latin typeface="Franklin Gothic Demi" panose="020B0703020102020204" pitchFamily="34" charset="0"/>
              </a:rPr>
              <a:t>Living</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5"/>
            </p:custDataLst>
            <p:extLst>
              <p:ext uri="{D42A27DB-BD31-4B8C-83A1-F6EECF244321}">
                <p14:modId xmlns:p14="http://schemas.microsoft.com/office/powerpoint/2010/main" val="371745423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5-yr American Community Survey estimates, 2017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2902332607"/>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62573543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Income</a:t>
            </a: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2017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403460752"/>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Burden/Problems</a:t>
            </a: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065040164"/>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(US Census), 2017 data via the Robert Wood Johnson Foundation</a:t>
            </a:r>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Burden/Problems</a:t>
            </a: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Households (%) with severe housing problems* over time, in county</a:t>
            </a:r>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Comprehensive Housing Affordability Strategy data compiled by HUD</a:t>
            </a:r>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300179753"/>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https://map.feedingamerica.org/county/2015/overall</a:t>
            </a:r>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2745470678"/>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6.2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3317769783"/>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 &amp; Nutrition</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dirty="0"/>
              <a:t>Sources: New Jersey Department of Agriculture via Annie E Casey Kids Count; American Community Survey 2012-17 Five-Year Estimates</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97560466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421818972"/>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844966473"/>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401057890"/>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61300334"/>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Travel Time</a:t>
            </a: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8.2: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2017</a:t>
            </a:r>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5-yr American Community Survey estimates, 2013-17 </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392366367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089059161"/>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dirty="0">
                <a:latin typeface="Franklin Gothic Medium" panose="020B0603020102020204" pitchFamily="34" charset="0"/>
              </a:rPr>
              <a:t>NJ </a:t>
            </a:r>
            <a:r>
              <a:rPr lang="en-US" sz="900" dirty="0" err="1">
                <a:latin typeface="Franklin Gothic Medium" panose="020B0603020102020204" pitchFamily="34" charset="0"/>
              </a:rPr>
              <a:t>avg</a:t>
            </a:r>
            <a:r>
              <a:rPr lang="en-US" sz="900" dirty="0">
                <a:latin typeface="Franklin Gothic Medium" panose="020B0603020102020204" pitchFamily="34" charset="0"/>
              </a:rPr>
              <a:t> 31.5</a:t>
            </a: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1339070962"/>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3285237076"/>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3831593549"/>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1993707726"/>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171293716"/>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89974847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77510273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00880794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3348089001"/>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211845982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855073878"/>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535356201"/>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455057764"/>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2919651878"/>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1746332464"/>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2355685825"/>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524228418"/>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196960369"/>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271679986"/>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31958543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22959976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1660979497"/>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3529468336"/>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1371347351"/>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687686532"/>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2431887172"/>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151060562"/>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596762782"/>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103276990"/>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2218918339"/>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57942348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260745524"/>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52828386"/>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29571735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1610101560"/>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58068791"/>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1290352319"/>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475760045"/>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116418" y="457200"/>
            <a:ext cx="4931065" cy="6400800"/>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a:t>
            </a:r>
            <a:r>
              <a:rPr lang="en-US" sz="3200" b="1" dirty="0" smtClean="0">
                <a:latin typeface="Franklin Gothic Medium"/>
              </a:rPr>
              <a:t>Union </a:t>
            </a:r>
            <a:r>
              <a:rPr lang="en-US" sz="3200" b="1" dirty="0">
                <a:latin typeface="Franklin Gothic Medium"/>
              </a:rPr>
              <a:t>County Basic Needs</a:t>
            </a:r>
          </a:p>
        </p:txBody>
      </p:sp>
      <p:pic>
        <p:nvPicPr>
          <p:cNvPr id="4" name="table"/>
          <p:cNvPicPr>
            <a:picLocks noChangeAspect="1"/>
          </p:cNvPicPr>
          <p:nvPr/>
        </p:nvPicPr>
        <p:blipFill>
          <a:blip r:embed="rId5"/>
          <a:stretch>
            <a:fillRect/>
          </a:stretch>
        </p:blipFill>
        <p:spPr>
          <a:xfrm>
            <a:off x="3200400" y="609600"/>
            <a:ext cx="4457187" cy="5998464"/>
          </a:xfrm>
          <a:prstGeom prst="rect">
            <a:avLst/>
          </a:prstGeom>
        </p:spPr>
      </p:pic>
      <p:sp>
        <p:nvSpPr>
          <p:cNvPr id="5" name="TextBox 4">
            <a:extLst>
              <a:ext uri="{FF2B5EF4-FFF2-40B4-BE49-F238E27FC236}">
                <a16:creationId xmlns:a16="http://schemas.microsoft.com/office/drawing/2014/main" id="{C930BC7D-94F5-4A40-A6BB-CB148FB641CB}"/>
              </a:ext>
            </a:extLst>
          </p:cNvPr>
          <p:cNvSpPr txBox="1"/>
          <p:nvPr/>
        </p:nvSpPr>
        <p:spPr>
          <a:xfrm>
            <a:off x="7675180" y="604343"/>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6" name="TextBox 1"/>
          <p:cNvSpPr txBox="1"/>
          <p:nvPr/>
        </p:nvSpPr>
        <p:spPr>
          <a:xfrm>
            <a:off x="7618231" y="902694"/>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6"/>
          <p:cNvSpPr txBox="1"/>
          <p:nvPr/>
        </p:nvSpPr>
        <p:spPr>
          <a:xfrm>
            <a:off x="10790729" y="876417"/>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63070717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205786224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373804804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70152341"/>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56766605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130532059"/>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351156962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212246027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1443034116"/>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Services</a:t>
            </a: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1593752295"/>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Services</a:t>
            </a: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15.2: Children (%) classified special education in NJ (by county)</a:t>
            </a:r>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a:t>
            </a: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1298387681"/>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dirty="0">
                <a:latin typeface="Franklin Gothic Medium" panose="020B0603020102020204" pitchFamily="34" charset="0"/>
              </a:rPr>
              <a:t>2018 NJ Average 17.9%</a:t>
            </a: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Services</a:t>
            </a: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2017-2018</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85013148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a:t>
            </a:r>
            <a:r>
              <a:rPr lang="en-US" sz="3200" b="1" dirty="0" smtClean="0">
                <a:latin typeface="Franklin Gothic Medium"/>
              </a:rPr>
              <a:t>Union </a:t>
            </a:r>
            <a:r>
              <a:rPr lang="en-US" sz="3200" b="1" dirty="0">
                <a:latin typeface="Franklin Gothic Medium"/>
              </a:rPr>
              <a:t>County Service Needs</a:t>
            </a:r>
          </a:p>
        </p:txBody>
      </p:sp>
      <p:pic>
        <p:nvPicPr>
          <p:cNvPr id="2" name="Picture 1"/>
          <p:cNvPicPr>
            <a:picLocks noChangeAspect="1"/>
          </p:cNvPicPr>
          <p:nvPr/>
        </p:nvPicPr>
        <p:blipFill>
          <a:blip r:embed="rId4"/>
          <a:stretch>
            <a:fillRect/>
          </a:stretch>
        </p:blipFill>
        <p:spPr>
          <a:xfrm>
            <a:off x="7246557" y="609600"/>
            <a:ext cx="4861350" cy="5817163"/>
          </a:xfrm>
          <a:prstGeom prst="rect">
            <a:avLst/>
          </a:prstGeom>
        </p:spPr>
      </p:pic>
      <p:pic>
        <p:nvPicPr>
          <p:cNvPr id="4" name="table"/>
          <p:cNvPicPr>
            <a:picLocks noChangeAspect="1"/>
          </p:cNvPicPr>
          <p:nvPr/>
        </p:nvPicPr>
        <p:blipFill>
          <a:blip r:embed="rId5"/>
          <a:stretch>
            <a:fillRect/>
          </a:stretch>
        </p:blipFill>
        <p:spPr>
          <a:xfrm>
            <a:off x="3287726" y="705957"/>
            <a:ext cx="3958830" cy="5720807"/>
          </a:xfrm>
          <a:prstGeom prst="rect">
            <a:avLst/>
          </a:prstGeom>
        </p:spPr>
      </p:pic>
      <p:sp>
        <p:nvSpPr>
          <p:cNvPr id="5" name="TextBox 3">
            <a:extLst>
              <a:ext uri="{FF2B5EF4-FFF2-40B4-BE49-F238E27FC236}">
                <a16:creationId xmlns:a16="http://schemas.microsoft.com/office/drawing/2014/main" id="{CDDCFF91-1C58-4D34-B8C7-9B82799E3EEF}"/>
              </a:ext>
            </a:extLst>
          </p:cNvPr>
          <p:cNvSpPr txBox="1"/>
          <p:nvPr/>
        </p:nvSpPr>
        <p:spPr>
          <a:xfrm>
            <a:off x="7236362" y="699536"/>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a:p>
        </p:txBody>
      </p:sp>
      <p:sp>
        <p:nvSpPr>
          <p:cNvPr id="6" name="TextBox 6"/>
          <p:cNvSpPr txBox="1"/>
          <p:nvPr/>
        </p:nvSpPr>
        <p:spPr>
          <a:xfrm>
            <a:off x="7178400" y="994576"/>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7" name="TextBox 7"/>
          <p:cNvSpPr txBox="1"/>
          <p:nvPr/>
        </p:nvSpPr>
        <p:spPr>
          <a:xfrm>
            <a:off x="10983186" y="100487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0D340-168B-4F55-B349-96AE906ED07C}"/>
              </a:ext>
            </a:extLst>
          </p:cNvPr>
          <p:cNvSpPr/>
          <p:nvPr/>
        </p:nvSpPr>
        <p:spPr>
          <a:xfrm>
            <a:off x="3474720" y="521110"/>
            <a:ext cx="3987964" cy="5889522"/>
          </a:xfrm>
          <a:prstGeom prst="rect">
            <a:avLst/>
          </a:prstGeom>
        </p:spPr>
        <p:txBody>
          <a:bodyPr wrap="square"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Source: Unionresourcenet.org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rPr>
              <a:t>CASA of Union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CCCC of Union County, Inc.</a:t>
            </a:r>
            <a:r>
              <a:rPr kumimoji="0" lang="en-US" sz="1400" b="0" i="0" u="none" strike="noStrike" kern="1200" cap="none" spc="-20" normalizeH="0" baseline="0" noProof="0" dirty="0">
                <a:ln>
                  <a:noFill/>
                </a:ln>
                <a:solidFill>
                  <a:prstClr val="black"/>
                </a:solidFill>
                <a:effectLst/>
                <a:uLnTx/>
                <a:uFillTx/>
                <a:latin typeface="Franklin Gothic Medium"/>
                <a:ea typeface="+mn-ea"/>
                <a:cs typeface="+mn-cs"/>
              </a:rPr>
              <a:t> </a:t>
            </a: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[Childcare]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CarePlus NJ</a:t>
            </a:r>
            <a:r>
              <a:rPr kumimoji="0" lang="en-US" sz="12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[Wraparound and kinship legal guardianship services to non-DCP&amp;P involved relative caregivers]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rPr>
              <a:t>The Arc</a:t>
            </a: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[Developmental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rPr>
              <a:t>Boggs Center</a:t>
            </a:r>
            <a:r>
              <a:rPr kumimoji="0" lang="en-US" sz="1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 </a:t>
            </a: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[Developmental Disabilities]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rPr>
              <a:t>Family Crisis Intervention Unit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Family &amp; Children’s Services </a:t>
            </a:r>
            <a:endPar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Jefferson Park Ministries, Village,  Plainfield and Bayway Family Success Centers</a:t>
            </a:r>
            <a:endParaRPr kumimoji="0" lang="en-US" sz="18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2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NJ Kinship Legal Guardian Resource Center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2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NJ Adoption Resource Clearing House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70C8509-80A0-4964-8BCF-BB574738EFF6}"/>
              </a:ext>
            </a:extLst>
          </p:cNvPr>
          <p:cNvSpPr/>
          <p:nvPr/>
        </p:nvSpPr>
        <p:spPr>
          <a:xfrm>
            <a:off x="8001000" y="602717"/>
            <a:ext cx="3886200" cy="5577840"/>
          </a:xfrm>
          <a:prstGeom prst="rect">
            <a:avLst/>
          </a:prstGeom>
        </p:spPr>
        <p:txBody>
          <a:bodyPr wrap="square"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General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Central Jersey Legal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Legal Services of NJ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ACLU of New Jersey </a:t>
            </a:r>
            <a:endParaRPr kumimoji="0" lang="en-US" sz="1600" b="0" i="0" u="none" strike="noStrike" kern="1200" cap="none" spc="-2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Legal Services of NJ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Immigration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AFSC Immigrant Rights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Centro </a:t>
            </a:r>
            <a:r>
              <a:rPr kumimoji="0" lang="en-US" sz="1600" b="0" i="0" u="none" strike="noStrike" kern="1200" cap="none" spc="-20" normalizeH="0" baseline="0" noProof="0" dirty="0" err="1">
                <a:ln>
                  <a:noFill/>
                </a:ln>
                <a:solidFill>
                  <a:prstClr val="black"/>
                </a:solidFill>
                <a:effectLst/>
                <a:uLnTx/>
                <a:uFillTx/>
                <a:latin typeface="Franklin Gothic Medium"/>
                <a:ea typeface="+mn-ea"/>
                <a:cs typeface="+mn-cs"/>
              </a:rPr>
              <a:t>Comunitario</a:t>
            </a: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CEUS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Disability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Disability Rights NJ</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Education Law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Military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Military Legal Assistance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LGBTQ</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Union County Pride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rPr>
              <a:t>Children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Unchained at Last</a:t>
            </a:r>
            <a:r>
              <a:rPr kumimoji="0" lang="en-US" sz="1200" b="0" i="0" u="none" strike="noStrike" kern="1200" cap="none" spc="0" normalizeH="0" baseline="0" noProof="0" dirty="0">
                <a:ln>
                  <a:noFill/>
                </a:ln>
                <a:solidFill>
                  <a:prstClr val="black"/>
                </a:solidFill>
                <a:effectLst/>
                <a:uLnTx/>
                <a:uFillTx/>
                <a:latin typeface="Franklin Gothic Medium"/>
                <a:ea typeface="+mn-ea"/>
                <a:cs typeface="+mn-cs"/>
              </a:rPr>
              <a:t> </a:t>
            </a: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[Child Marriage]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C00000"/>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C00000"/>
                </a:solidFill>
                <a:effectLst/>
                <a:uLnTx/>
                <a:uFillTx/>
                <a:latin typeface="Franklin Gothic Medium"/>
                <a:ea typeface="+mn-ea"/>
                <a:cs typeface="+mn-cs"/>
              </a:rPr>
              <a:t>Intimate Partner Violence</a:t>
            </a:r>
            <a:endParaRPr kumimoji="0" lang="en-US" sz="18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YWCA of Union County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Unchained At Last</a:t>
            </a:r>
            <a:r>
              <a:rPr kumimoji="0" lang="en-US" sz="1600" b="0" i="0" u="none" strike="noStrike" kern="1200" cap="none" spc="-20" normalizeH="0" baseline="0" noProof="0" dirty="0">
                <a:ln>
                  <a:noFill/>
                </a:ln>
                <a:solidFill>
                  <a:prstClr val="black"/>
                </a:solidFill>
                <a:effectLst/>
                <a:uLnTx/>
                <a:uFillTx/>
                <a:latin typeface="Calibri" panose="020F0502020204030204"/>
                <a:ea typeface="+mn-lt"/>
                <a:cs typeface="Calibri" panose="020F0502020204030204"/>
              </a:rPr>
              <a:t> </a:t>
            </a: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Project Protect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20" normalizeH="0" baseline="0" noProof="0" dirty="0">
                <a:ln>
                  <a:noFill/>
                </a:ln>
                <a:solidFill>
                  <a:prstClr val="black"/>
                </a:solidFill>
                <a:effectLst/>
                <a:uLnTx/>
                <a:uFillTx/>
                <a:latin typeface="Franklin Gothic Medium"/>
                <a:ea typeface="+mn-ea"/>
                <a:cs typeface="+mn-cs"/>
              </a:rPr>
              <a:t>  </a:t>
            </a:r>
            <a:r>
              <a:rPr kumimoji="0" lang="en-US" sz="1600" b="0" i="0" u="none" strike="noStrike" kern="1200" cap="none" spc="-20" normalizeH="0" baseline="0" noProof="0" dirty="0" err="1">
                <a:ln>
                  <a:noFill/>
                </a:ln>
                <a:solidFill>
                  <a:prstClr val="black"/>
                </a:solidFill>
                <a:effectLst/>
                <a:uLnTx/>
                <a:uFillTx/>
                <a:latin typeface="Franklin Gothic Medium"/>
                <a:ea typeface="+mn-ea"/>
                <a:cs typeface="+mn-cs"/>
              </a:rPr>
              <a:t>Manavi</a:t>
            </a: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a:t>
            </a:r>
            <a:endParaRPr kumimoji="0" lang="en-US" sz="16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20" normalizeH="0" baseline="0" noProof="0" dirty="0">
                <a:ln>
                  <a:noFill/>
                </a:ln>
                <a:solidFill>
                  <a:prstClr val="black"/>
                </a:solidFill>
                <a:effectLst/>
                <a:uLnTx/>
                <a:uFillTx/>
                <a:latin typeface="Franklin Gothic Medium"/>
                <a:ea typeface="+mn-ea"/>
                <a:cs typeface="+mn-cs"/>
              </a:rPr>
              <a:t>  Partners for Women &amp; Justice</a:t>
            </a:r>
            <a:endParaRPr kumimoji="0" lang="en-US" sz="1600" b="0" i="0" u="none" strike="noStrike" kern="1200" cap="none" spc="0" normalizeH="0" baseline="0" noProof="0" dirty="0">
              <a:ln>
                <a:noFill/>
              </a:ln>
              <a:solidFill>
                <a:prstClr val="black"/>
              </a:solidFill>
              <a:effectLst/>
              <a:uLnTx/>
              <a:uFillTx/>
              <a:latin typeface="Franklin Gothic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20" normalizeH="0" baseline="0" noProof="0" dirty="0">
              <a:ln>
                <a:noFill/>
              </a:ln>
              <a:solidFill>
                <a:srgbClr val="000000"/>
              </a:solidFill>
              <a:effectLst/>
              <a:uLnTx/>
              <a:uFillTx/>
              <a:latin typeface="Franklin Gothic Medium" panose="020B0603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Franklin Gothic Medium" panose="020B0603020102020204" pitchFamily="34" charset="0"/>
              <a:ea typeface="+mn-ea"/>
              <a:cs typeface="+mn-cs"/>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64f32343721849909a7&quot;,&quot;SmartGridHorizontal&quot;:0,&quot;LinkedExcelSources&quot;:{&quot;5e271508383938077ce0e0d8&quot;:&quot;{{Desktop}}\\Linked Files\\workbooks\\Union_QA_01-15-2020_v06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8420</TotalTime>
  <Words>9547</Words>
  <Application>Microsoft Office PowerPoint</Application>
  <PresentationFormat>Widescreen</PresentationFormat>
  <Paragraphs>847</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1319</cp:revision>
  <dcterms:created xsi:type="dcterms:W3CDTF">2006-08-16T00:00:00Z</dcterms:created>
  <dcterms:modified xsi:type="dcterms:W3CDTF">2020-01-31T22:22:19Z</dcterms:modified>
</cp:coreProperties>
</file>