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4"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42" autoAdjust="0"/>
    <p:restoredTop sz="85662" autoAdjust="0"/>
  </p:normalViewPr>
  <p:slideViewPr>
    <p:cSldViewPr>
      <p:cViewPr varScale="1">
        <p:scale>
          <a:sx n="79" d="100"/>
          <a:sy n="79" d="100"/>
        </p:scale>
        <p:origin x="854" y="163"/>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Sussex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Sussex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'[Sussex_Slider.xlsx]0. Overview'!$A$9,'[Sussex_Slider.xlsx]0. Overview'!$A$30,'[Sussex_Slider.xlsx]0. Overview'!$A$51,'[Sussex_Slider.xlsx]0. Overview'!$A$70,'[Sussex_Slider.xlsx]0. Overview'!$A$111,'[Sussex_Slider.xlsx]0. Overview'!$A$128,'[Sussex_Slider.xlsx]0. Overview'!$A$135,'[Sussex_Slider.xlsx]0. Overview'!$A$158,'[Sussex_Slider.xlsx]0. Overview'!$A$191,'[Sussex_Slider.xlsx]0. Overview'!$A$202,'[Sussex_Slider.xlsx]0. Overview'!$A$231</c:f>
              <c:strCache>
                <c:ptCount val="11"/>
                <c:pt idx="0">
                  <c:v>Sussex </c:v>
                </c:pt>
                <c:pt idx="1">
                  <c:v>Sussex</c:v>
                </c:pt>
                <c:pt idx="2">
                  <c:v>Sussex</c:v>
                </c:pt>
                <c:pt idx="3">
                  <c:v>Sussex</c:v>
                </c:pt>
                <c:pt idx="4">
                  <c:v>Sussex</c:v>
                </c:pt>
                <c:pt idx="5">
                  <c:v>Sussex</c:v>
                </c:pt>
                <c:pt idx="6">
                  <c:v>Sussex</c:v>
                </c:pt>
                <c:pt idx="7">
                  <c:v>Sussex</c:v>
                </c:pt>
                <c:pt idx="8">
                  <c:v>Sussex</c:v>
                </c:pt>
                <c:pt idx="9">
                  <c:v>Sussex</c:v>
                </c:pt>
                <c:pt idx="10">
                  <c:v>Sussex</c:v>
                </c:pt>
              </c:strCache>
            </c:strRef>
          </c:cat>
          <c:val>
            <c:numRef>
              <c:f>'[Sussex_Slider.xlsx]0. Overview'!$C$9,'[Sussex_Slider.xlsx]0. Overview'!$C$30,'[Sussex_Slider.xlsx]0. Overview'!$C$51,'[Sussex_Slider.xlsx]0. Overview'!$C$70,'[Sussex_Slider.xlsx]0. Overview'!$C$111,'[Sussex_Slider.xlsx]0. Overview'!$C$128,'[Sussex_Slider.xlsx]0. Overview'!$C$135,'[Sussex_Slider.xlsx]0. Overview'!$C$158,'[Sussex_Slider.xlsx]0. Overview'!$C$191,'[Sussex_Slider.xlsx]0. Overview'!$C$202,'[Sussex_Slider.xlsx]0. Overview'!$C$231</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9604-462F-B083-CCF34041F22B}"/>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'[Sussex_Slider.xlsx]0. Overview'!$A$9,'[Sussex_Slider.xlsx]0. Overview'!$A$30,'[Sussex_Slider.xlsx]0. Overview'!$A$51,'[Sussex_Slider.xlsx]0. Overview'!$A$70,'[Sussex_Slider.xlsx]0. Overview'!$A$111,'[Sussex_Slider.xlsx]0. Overview'!$A$128,'[Sussex_Slider.xlsx]0. Overview'!$A$135,'[Sussex_Slider.xlsx]0. Overview'!$A$158,'[Sussex_Slider.xlsx]0. Overview'!$A$191,'[Sussex_Slider.xlsx]0. Overview'!$A$202,'[Sussex_Slider.xlsx]0. Overview'!$A$231</c:f>
              <c:strCache>
                <c:ptCount val="11"/>
                <c:pt idx="0">
                  <c:v>Sussex </c:v>
                </c:pt>
                <c:pt idx="1">
                  <c:v>Sussex</c:v>
                </c:pt>
                <c:pt idx="2">
                  <c:v>Sussex</c:v>
                </c:pt>
                <c:pt idx="3">
                  <c:v>Sussex</c:v>
                </c:pt>
                <c:pt idx="4">
                  <c:v>Sussex</c:v>
                </c:pt>
                <c:pt idx="5">
                  <c:v>Sussex</c:v>
                </c:pt>
                <c:pt idx="6">
                  <c:v>Sussex</c:v>
                </c:pt>
                <c:pt idx="7">
                  <c:v>Sussex</c:v>
                </c:pt>
                <c:pt idx="8">
                  <c:v>Sussex</c:v>
                </c:pt>
                <c:pt idx="9">
                  <c:v>Sussex</c:v>
                </c:pt>
                <c:pt idx="10">
                  <c:v>Sussex</c:v>
                </c:pt>
              </c:strCache>
            </c:strRef>
          </c:cat>
          <c:val>
            <c:numRef>
              <c:f>'[Sussex_Slider.xlsx]0. Overview'!$D$9,'[Sussex_Slider.xlsx]0. Overview'!$D$30,'[Sussex_Slider.xlsx]0. Overview'!$D$51,'[Sussex_Slider.xlsx]0. Overview'!$D$70,'[Sussex_Slider.xlsx]0. Overview'!$D$111,'[Sussex_Slider.xlsx]0. Overview'!$D$128,'[Sussex_Slider.xlsx]0. Overview'!$D$135,'[Sussex_Slider.xlsx]0. Overview'!$D$158,'[Sussex_Slider.xlsx]0. Overview'!$D$191,'[Sussex_Slider.xlsx]0. Overview'!$D$202,'[Sussex_Slider.xlsx]0. Overview'!$D$231</c:f>
              <c:numCache>
                <c:formatCode>General</c:formatCode>
                <c:ptCount val="11"/>
                <c:pt idx="0">
                  <c:v>14.875</c:v>
                </c:pt>
                <c:pt idx="1">
                  <c:v>15.875</c:v>
                </c:pt>
                <c:pt idx="2">
                  <c:v>16.875</c:v>
                </c:pt>
                <c:pt idx="3">
                  <c:v>19.875</c:v>
                </c:pt>
                <c:pt idx="4">
                  <c:v>0.875</c:v>
                </c:pt>
                <c:pt idx="5">
                  <c:v>5.875</c:v>
                </c:pt>
                <c:pt idx="6">
                  <c:v>20.875</c:v>
                </c:pt>
                <c:pt idx="7">
                  <c:v>19.875</c:v>
                </c:pt>
                <c:pt idx="8">
                  <c:v>8.875</c:v>
                </c:pt>
                <c:pt idx="9">
                  <c:v>17.875</c:v>
                </c:pt>
                <c:pt idx="10">
                  <c:v>10.875</c:v>
                </c:pt>
              </c:numCache>
            </c:numRef>
          </c:val>
          <c:extLst>
            <c:ext xmlns:c16="http://schemas.microsoft.com/office/drawing/2014/chart" uri="{C3380CC4-5D6E-409C-BE32-E72D297353CC}">
              <c16:uniqueId val="{00000001-9604-462F-B083-CCF34041F22B}"/>
            </c:ext>
          </c:extLst>
        </c:ser>
        <c:ser>
          <c:idx val="3"/>
          <c:order val="2"/>
          <c:spPr>
            <a:solidFill>
              <a:schemeClr val="bg2">
                <a:lumMod val="75000"/>
              </a:schemeClr>
            </a:solidFill>
            <a:ln>
              <a:solidFill>
                <a:schemeClr val="tx1"/>
              </a:solidFill>
            </a:ln>
            <a:effectLst/>
          </c:spPr>
          <c:invertIfNegative val="0"/>
          <c:cat>
            <c:strRef>
              <c:f>'[Sussex_Slider.xlsx]0. Overview'!$A$9,'[Sussex_Slider.xlsx]0. Overview'!$A$30,'[Sussex_Slider.xlsx]0. Overview'!$A$51,'[Sussex_Slider.xlsx]0. Overview'!$A$70,'[Sussex_Slider.xlsx]0. Overview'!$A$111,'[Sussex_Slider.xlsx]0. Overview'!$A$128,'[Sussex_Slider.xlsx]0. Overview'!$A$135,'[Sussex_Slider.xlsx]0. Overview'!$A$158,'[Sussex_Slider.xlsx]0. Overview'!$A$191,'[Sussex_Slider.xlsx]0. Overview'!$A$202,'[Sussex_Slider.xlsx]0. Overview'!$A$231</c:f>
              <c:strCache>
                <c:ptCount val="11"/>
                <c:pt idx="0">
                  <c:v>Sussex </c:v>
                </c:pt>
                <c:pt idx="1">
                  <c:v>Sussex</c:v>
                </c:pt>
                <c:pt idx="2">
                  <c:v>Sussex</c:v>
                </c:pt>
                <c:pt idx="3">
                  <c:v>Sussex</c:v>
                </c:pt>
                <c:pt idx="4">
                  <c:v>Sussex</c:v>
                </c:pt>
                <c:pt idx="5">
                  <c:v>Sussex</c:v>
                </c:pt>
                <c:pt idx="6">
                  <c:v>Sussex</c:v>
                </c:pt>
                <c:pt idx="7">
                  <c:v>Sussex</c:v>
                </c:pt>
                <c:pt idx="8">
                  <c:v>Sussex</c:v>
                </c:pt>
                <c:pt idx="9">
                  <c:v>Sussex</c:v>
                </c:pt>
                <c:pt idx="10">
                  <c:v>Sussex</c:v>
                </c:pt>
              </c:strCache>
            </c:strRef>
          </c:cat>
          <c:val>
            <c:numRef>
              <c:f>'[Sussex_Slider.xlsx]0. Overview'!$E$9,'[Sussex_Slider.xlsx]0. Overview'!$E$30,'[Sussex_Slider.xlsx]0. Overview'!$E$51,'[Sussex_Slider.xlsx]0. Overview'!$E$70,'[Sussex_Slider.xlsx]0. Overview'!$E$111,'[Sussex_Slider.xlsx]0. Overview'!$E$128,'[Sussex_Slider.xlsx]0. Overview'!$E$135,'[Sussex_Slider.xlsx]0. Overview'!$E$158,'[Sussex_Slider.xlsx]0. Overview'!$E$191,'[Sussex_Slider.xlsx]0. Overview'!$E$202,'[Sussex_Slider.xlsx]0. Overview'!$E$231</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9604-462F-B083-CCF34041F22B}"/>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17">
                  <c:v>0.89600000000000002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Walpack </c:v>
                </c:pt>
                <c:pt idx="1">
                  <c:v>Vernon </c:v>
                </c:pt>
                <c:pt idx="2">
                  <c:v>Hopatcong</c:v>
                </c:pt>
              </c:strCache>
            </c:strRef>
          </c:cat>
          <c:val>
            <c:numRef>
              <c:f>Sheet1!$C$2:$C$4</c:f>
              <c:numCache>
                <c:formatCode>0%</c:formatCode>
                <c:ptCount val="3"/>
                <c:pt idx="0">
                  <c:v>0.67800000000000005</c:v>
                </c:pt>
                <c:pt idx="1">
                  <c:v>0.67800000000000005</c:v>
                </c:pt>
                <c:pt idx="2">
                  <c:v>0.67800000000000005</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Sussex avg. 90.5%</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Walpack </c:v>
                </c:pt>
                <c:pt idx="1">
                  <c:v>Vernon </c:v>
                </c:pt>
                <c:pt idx="2">
                  <c:v>Hopatcong</c:v>
                </c:pt>
              </c:strCache>
            </c:strRef>
          </c:cat>
          <c:val>
            <c:numRef>
              <c:f>Sheet1!$D$2:$D$4</c:f>
              <c:numCache>
                <c:formatCode>0%</c:formatCode>
                <c:ptCount val="3"/>
                <c:pt idx="0">
                  <c:v>0.90500000000000003</c:v>
                </c:pt>
                <c:pt idx="1">
                  <c:v>0.90500000000000003</c:v>
                </c:pt>
                <c:pt idx="2">
                  <c:v>0.90500000000000003</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Walpack </c:v>
                </c:pt>
                <c:pt idx="1">
                  <c:v>Vernon </c:v>
                </c:pt>
                <c:pt idx="2">
                  <c:v>Hopatcong</c:v>
                </c:pt>
              </c:strCache>
            </c:strRef>
          </c:cat>
          <c:val>
            <c:numRef>
              <c:f>Sheet1!$B$2:$B$4</c:f>
              <c:numCache>
                <c:formatCode>0%</c:formatCode>
                <c:ptCount val="3"/>
                <c:pt idx="0">
                  <c:v>1</c:v>
                </c:pt>
                <c:pt idx="1">
                  <c:v>0.91800000000000004</c:v>
                </c:pt>
                <c:pt idx="2">
                  <c:v>0.82399999999999995</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681348425196852"/>
          <c:y val="0.81610015895053156"/>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5">
                  <c:v>35460</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4">
                  <c:v>27195</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8">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8">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Sparta </c:v>
                </c:pt>
                <c:pt idx="1">
                  <c:v>Vernon</c:v>
                </c:pt>
                <c:pt idx="2">
                  <c:v>Hopatcong </c:v>
                </c:pt>
                <c:pt idx="3">
                  <c:v>Wantage </c:v>
                </c:pt>
                <c:pt idx="4">
                  <c:v>Hardyston </c:v>
                </c:pt>
                <c:pt idx="5">
                  <c:v>Byram </c:v>
                </c:pt>
                <c:pt idx="6">
                  <c:v>Newton </c:v>
                </c:pt>
                <c:pt idx="7">
                  <c:v>Frankford </c:v>
                </c:pt>
                <c:pt idx="8">
                  <c:v>Andover township</c:v>
                </c:pt>
                <c:pt idx="9">
                  <c:v>Franklin </c:v>
                </c:pt>
                <c:pt idx="10">
                  <c:v>Green </c:v>
                </c:pt>
                <c:pt idx="11">
                  <c:v>Stanhope </c:v>
                </c:pt>
                <c:pt idx="12">
                  <c:v>Hampton </c:v>
                </c:pt>
                <c:pt idx="13">
                  <c:v>Fredon </c:v>
                </c:pt>
                <c:pt idx="14">
                  <c:v>Montague </c:v>
                </c:pt>
                <c:pt idx="15">
                  <c:v>Stillwater </c:v>
                </c:pt>
                <c:pt idx="16">
                  <c:v>Hamburg</c:v>
                </c:pt>
                <c:pt idx="17">
                  <c:v>Lafayette</c:v>
                </c:pt>
                <c:pt idx="18">
                  <c:v>Ogdensburg </c:v>
                </c:pt>
                <c:pt idx="19">
                  <c:v>Sandyston</c:v>
                </c:pt>
              </c:strCache>
            </c:strRef>
          </c:cat>
          <c:val>
            <c:numRef>
              <c:f>Sheet1!$B$2:$B$21</c:f>
              <c:numCache>
                <c:formatCode>0</c:formatCode>
                <c:ptCount val="20"/>
                <c:pt idx="0">
                  <c:v>4675</c:v>
                </c:pt>
                <c:pt idx="1">
                  <c:v>4366</c:v>
                </c:pt>
                <c:pt idx="2">
                  <c:v>2505</c:v>
                </c:pt>
                <c:pt idx="3">
                  <c:v>2311</c:v>
                </c:pt>
                <c:pt idx="4">
                  <c:v>1645</c:v>
                </c:pt>
                <c:pt idx="5">
                  <c:v>1513</c:v>
                </c:pt>
                <c:pt idx="6">
                  <c:v>1239</c:v>
                </c:pt>
                <c:pt idx="7">
                  <c:v>972</c:v>
                </c:pt>
                <c:pt idx="8">
                  <c:v>966</c:v>
                </c:pt>
                <c:pt idx="9">
                  <c:v>928</c:v>
                </c:pt>
                <c:pt idx="10">
                  <c:v>900</c:v>
                </c:pt>
                <c:pt idx="11">
                  <c:v>813</c:v>
                </c:pt>
                <c:pt idx="12">
                  <c:v>805</c:v>
                </c:pt>
                <c:pt idx="13">
                  <c:v>748</c:v>
                </c:pt>
                <c:pt idx="14">
                  <c:v>747</c:v>
                </c:pt>
                <c:pt idx="15">
                  <c:v>719</c:v>
                </c:pt>
                <c:pt idx="16">
                  <c:v>657</c:v>
                </c:pt>
                <c:pt idx="17">
                  <c:v>452</c:v>
                </c:pt>
                <c:pt idx="18">
                  <c:v>416</c:v>
                </c:pt>
                <c:pt idx="19">
                  <c:v>403</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1">
                  <c:v>581</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1">
                  <c:v>581</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26</c:v>
                </c:pt>
                <c:pt idx="1">
                  <c:v>35</c:v>
                </c:pt>
                <c:pt idx="2">
                  <c:v>21</c:v>
                </c:pt>
                <c:pt idx="3">
                  <c:v>18</c:v>
                </c:pt>
                <c:pt idx="4">
                  <c:v>25</c:v>
                </c:pt>
                <c:pt idx="5">
                  <c:v>10</c:v>
                </c:pt>
                <c:pt idx="6">
                  <c:v>16</c:v>
                </c:pt>
                <c:pt idx="7">
                  <c:v>15</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48</c:v>
                </c:pt>
                <c:pt idx="1">
                  <c:v>56</c:v>
                </c:pt>
                <c:pt idx="2">
                  <c:v>50</c:v>
                </c:pt>
                <c:pt idx="3">
                  <c:v>34</c:v>
                </c:pt>
                <c:pt idx="4">
                  <c:v>35</c:v>
                </c:pt>
                <c:pt idx="5">
                  <c:v>38</c:v>
                </c:pt>
                <c:pt idx="6">
                  <c:v>29</c:v>
                </c:pt>
                <c:pt idx="7">
                  <c:v>30</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6" formatCode="0%">
                  <c:v>6.2E-2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79131360934467"/>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5.3999999999999999E-2</c:v>
                </c:pt>
                <c:pt idx="1">
                  <c:v>6.5000000000000002E-2</c:v>
                </c:pt>
                <c:pt idx="2">
                  <c:v>5.6000000000000001E-2</c:v>
                </c:pt>
                <c:pt idx="3">
                  <c:v>5.8000000000000003E-2</c:v>
                </c:pt>
                <c:pt idx="4">
                  <c:v>6.2E-2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Sussex </c:v>
                </c:pt>
                <c:pt idx="1">
                  <c:v>Stillwater </c:v>
                </c:pt>
                <c:pt idx="2">
                  <c:v>Newton </c:v>
                </c:pt>
                <c:pt idx="3">
                  <c:v>Hamburg </c:v>
                </c:pt>
                <c:pt idx="4">
                  <c:v>Fredon </c:v>
                </c:pt>
                <c:pt idx="5">
                  <c:v>Franklin </c:v>
                </c:pt>
                <c:pt idx="6">
                  <c:v>Frankford</c:v>
                </c:pt>
                <c:pt idx="7">
                  <c:v>Lafayette </c:v>
                </c:pt>
                <c:pt idx="8">
                  <c:v>Hampton </c:v>
                </c:pt>
                <c:pt idx="9">
                  <c:v>Ogdensburg </c:v>
                </c:pt>
              </c:strCache>
            </c:strRef>
          </c:cat>
          <c:val>
            <c:numRef>
              <c:f>Sheet1!$B$2:$B$11</c:f>
              <c:numCache>
                <c:formatCode>0%</c:formatCode>
                <c:ptCount val="10"/>
                <c:pt idx="0">
                  <c:v>0.27500000000000002</c:v>
                </c:pt>
                <c:pt idx="1">
                  <c:v>0.217</c:v>
                </c:pt>
                <c:pt idx="2">
                  <c:v>0.186</c:v>
                </c:pt>
                <c:pt idx="3">
                  <c:v>0.16</c:v>
                </c:pt>
                <c:pt idx="4">
                  <c:v>0.11799999999999999</c:v>
                </c:pt>
                <c:pt idx="5">
                  <c:v>0.106</c:v>
                </c:pt>
                <c:pt idx="6">
                  <c:v>0.10100000000000001</c:v>
                </c:pt>
                <c:pt idx="7">
                  <c:v>8.1000000000000003E-2</c:v>
                </c:pt>
                <c:pt idx="8">
                  <c:v>7.5999999999999998E-2</c:v>
                </c:pt>
                <c:pt idx="9">
                  <c:v>7.4999999999999997E-2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Sussex avg. 5.9%</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Sussex </c:v>
                </c:pt>
                <c:pt idx="1">
                  <c:v>Stillwater </c:v>
                </c:pt>
                <c:pt idx="2">
                  <c:v>Newton </c:v>
                </c:pt>
                <c:pt idx="3">
                  <c:v>Hamburg </c:v>
                </c:pt>
                <c:pt idx="4">
                  <c:v>Fredon </c:v>
                </c:pt>
                <c:pt idx="5">
                  <c:v>Franklin </c:v>
                </c:pt>
                <c:pt idx="6">
                  <c:v>Frankford</c:v>
                </c:pt>
                <c:pt idx="7">
                  <c:v>Lafayette </c:v>
                </c:pt>
                <c:pt idx="8">
                  <c:v>Hampton </c:v>
                </c:pt>
                <c:pt idx="9">
                  <c:v>Ogdensburg </c:v>
                </c:pt>
              </c:strCache>
            </c:strRef>
          </c:cat>
          <c:val>
            <c:numRef>
              <c:f>Sheet1!$C$2:$C$11</c:f>
              <c:numCache>
                <c:formatCode>0%</c:formatCode>
                <c:ptCount val="10"/>
                <c:pt idx="0">
                  <c:v>5.8999999999999997E-2</c:v>
                </c:pt>
                <c:pt idx="1">
                  <c:v>5.8999999999999997E-2</c:v>
                </c:pt>
                <c:pt idx="2">
                  <c:v>5.8999999999999997E-2</c:v>
                </c:pt>
                <c:pt idx="3">
                  <c:v>5.8999999999999997E-2</c:v>
                </c:pt>
                <c:pt idx="4">
                  <c:v>5.8999999999999997E-2</c:v>
                </c:pt>
                <c:pt idx="5">
                  <c:v>5.8999999999999997E-2</c:v>
                </c:pt>
                <c:pt idx="6">
                  <c:v>5.8999999999999997E-2</c:v>
                </c:pt>
                <c:pt idx="7">
                  <c:v>5.8999999999999997E-2</c:v>
                </c:pt>
                <c:pt idx="8">
                  <c:v>5.8999999999999997E-2</c:v>
                </c:pt>
                <c:pt idx="9">
                  <c:v>5.8999999999999997E-2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9.6262441881944147E-2"/>
          <c:y val="0.90985882446512367"/>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390989669610285E-3"/>
          <c:y val="3.7357109919705575E-2"/>
          <c:w val="0.94544660757561916"/>
          <c:h val="0.95165550480979277"/>
        </c:manualLayout>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'[Sussex_Slider.xlsx]0. Overview'!$A$248,'[Sussex_Slider.xlsx]0. Overview'!$A$271,'[Sussex_Slider.xlsx]0. Overview'!$A$299,'[Sussex_Slider.xlsx]0. Overview'!$A$315,'[Sussex_Slider.xlsx]0. Overview'!$A$354,'[Sussex_Slider.xlsx]0. Overview'!$A$365,'[Sussex_Slider.xlsx]0. Overview'!$A$392,'[Sussex_Slider.xlsx]0. Overview'!$A$408,'[Sussex_Slider.xlsx]0. Overview'!$A$430</c:f>
              <c:strCache>
                <c:ptCount val="9"/>
                <c:pt idx="0">
                  <c:v>Sussex</c:v>
                </c:pt>
                <c:pt idx="1">
                  <c:v>Sussex</c:v>
                </c:pt>
                <c:pt idx="2">
                  <c:v>Sussex</c:v>
                </c:pt>
                <c:pt idx="3">
                  <c:v>Sussex</c:v>
                </c:pt>
                <c:pt idx="4">
                  <c:v>Sussex</c:v>
                </c:pt>
                <c:pt idx="5">
                  <c:v>Sussex</c:v>
                </c:pt>
                <c:pt idx="6">
                  <c:v>Sussex</c:v>
                </c:pt>
                <c:pt idx="7">
                  <c:v>Sussex</c:v>
                </c:pt>
                <c:pt idx="8">
                  <c:v>Sussex</c:v>
                </c:pt>
              </c:strCache>
            </c:strRef>
          </c:cat>
          <c:val>
            <c:numRef>
              <c:f>'[Sussex_Slider.xlsx]0. Overview'!$C$248,'[Sussex_Slider.xlsx]0. Overview'!$C$271,'[Sussex_Slider.xlsx]0. Overview'!$C$299,'[Sussex_Slider.xlsx]0. Overview'!$C$315,'[Sussex_Slider.xlsx]0. Overview'!$C$354,'[Sussex_Slider.xlsx]0. Overview'!$C$365,'[Sussex_Slider.xlsx]0. Overview'!$C$392,'[Sussex_Slider.xlsx]0. Overview'!$C$408,'[Sussex_Slider.xlsx]0. Overview'!$C$430</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AA11-43D4-B55E-78B23507E148}"/>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'[Sussex_Slider.xlsx]0. Overview'!$A$248,'[Sussex_Slider.xlsx]0. Overview'!$A$271,'[Sussex_Slider.xlsx]0. Overview'!$A$299,'[Sussex_Slider.xlsx]0. Overview'!$A$315,'[Sussex_Slider.xlsx]0. Overview'!$A$354,'[Sussex_Slider.xlsx]0. Overview'!$A$365,'[Sussex_Slider.xlsx]0. Overview'!$A$392,'[Sussex_Slider.xlsx]0. Overview'!$A$408,'[Sussex_Slider.xlsx]0. Overview'!$A$430</c:f>
              <c:strCache>
                <c:ptCount val="9"/>
                <c:pt idx="0">
                  <c:v>Sussex</c:v>
                </c:pt>
                <c:pt idx="1">
                  <c:v>Sussex</c:v>
                </c:pt>
                <c:pt idx="2">
                  <c:v>Sussex</c:v>
                </c:pt>
                <c:pt idx="3">
                  <c:v>Sussex</c:v>
                </c:pt>
                <c:pt idx="4">
                  <c:v>Sussex</c:v>
                </c:pt>
                <c:pt idx="5">
                  <c:v>Sussex</c:v>
                </c:pt>
                <c:pt idx="6">
                  <c:v>Sussex</c:v>
                </c:pt>
                <c:pt idx="7">
                  <c:v>Sussex</c:v>
                </c:pt>
                <c:pt idx="8">
                  <c:v>Sussex</c:v>
                </c:pt>
              </c:strCache>
            </c:strRef>
          </c:cat>
          <c:val>
            <c:numRef>
              <c:f>'[Sussex_Slider.xlsx]0. Overview'!$D$248,'[Sussex_Slider.xlsx]0. Overview'!$D$271,'[Sussex_Slider.xlsx]0. Overview'!$D$299,'[Sussex_Slider.xlsx]0. Overview'!$D$315,'[Sussex_Slider.xlsx]0. Overview'!$D$354,'[Sussex_Slider.xlsx]0. Overview'!$D$365,'[Sussex_Slider.xlsx]0. Overview'!$D$392,'[Sussex_Slider.xlsx]0. Overview'!$D$408,'[Sussex_Slider.xlsx]0. Overview'!$D$430</c:f>
              <c:numCache>
                <c:formatCode>General</c:formatCode>
                <c:ptCount val="9"/>
                <c:pt idx="0">
                  <c:v>19.875</c:v>
                </c:pt>
                <c:pt idx="1">
                  <c:v>18.875</c:v>
                </c:pt>
                <c:pt idx="2">
                  <c:v>12.875</c:v>
                </c:pt>
                <c:pt idx="3">
                  <c:v>18.875</c:v>
                </c:pt>
                <c:pt idx="4">
                  <c:v>2.875</c:v>
                </c:pt>
                <c:pt idx="5">
                  <c:v>13.875</c:v>
                </c:pt>
                <c:pt idx="6">
                  <c:v>8.875</c:v>
                </c:pt>
                <c:pt idx="7">
                  <c:v>16.875</c:v>
                </c:pt>
                <c:pt idx="8">
                  <c:v>16.875</c:v>
                </c:pt>
              </c:numCache>
            </c:numRef>
          </c:val>
          <c:extLst>
            <c:ext xmlns:c16="http://schemas.microsoft.com/office/drawing/2014/chart" uri="{C3380CC4-5D6E-409C-BE32-E72D297353CC}">
              <c16:uniqueId val="{00000001-AA11-43D4-B55E-78B23507E148}"/>
            </c:ext>
          </c:extLst>
        </c:ser>
        <c:ser>
          <c:idx val="3"/>
          <c:order val="2"/>
          <c:spPr>
            <a:solidFill>
              <a:schemeClr val="bg2">
                <a:lumMod val="75000"/>
              </a:schemeClr>
            </a:solidFill>
            <a:ln>
              <a:solidFill>
                <a:schemeClr val="tx1"/>
              </a:solidFill>
            </a:ln>
            <a:effectLst/>
          </c:spPr>
          <c:invertIfNegative val="0"/>
          <c:cat>
            <c:strRef>
              <c:f>'[Sussex_Slider.xlsx]0. Overview'!$A$248,'[Sussex_Slider.xlsx]0. Overview'!$A$271,'[Sussex_Slider.xlsx]0. Overview'!$A$299,'[Sussex_Slider.xlsx]0. Overview'!$A$315,'[Sussex_Slider.xlsx]0. Overview'!$A$354,'[Sussex_Slider.xlsx]0. Overview'!$A$365,'[Sussex_Slider.xlsx]0. Overview'!$A$392,'[Sussex_Slider.xlsx]0. Overview'!$A$408,'[Sussex_Slider.xlsx]0. Overview'!$A$430</c:f>
              <c:strCache>
                <c:ptCount val="9"/>
                <c:pt idx="0">
                  <c:v>Sussex</c:v>
                </c:pt>
                <c:pt idx="1">
                  <c:v>Sussex</c:v>
                </c:pt>
                <c:pt idx="2">
                  <c:v>Sussex</c:v>
                </c:pt>
                <c:pt idx="3">
                  <c:v>Sussex</c:v>
                </c:pt>
                <c:pt idx="4">
                  <c:v>Sussex</c:v>
                </c:pt>
                <c:pt idx="5">
                  <c:v>Sussex</c:v>
                </c:pt>
                <c:pt idx="6">
                  <c:v>Sussex</c:v>
                </c:pt>
                <c:pt idx="7">
                  <c:v>Sussex</c:v>
                </c:pt>
                <c:pt idx="8">
                  <c:v>Sussex</c:v>
                </c:pt>
              </c:strCache>
            </c:strRef>
          </c:cat>
          <c:val>
            <c:numRef>
              <c:f>'[Sussex_Slider.xlsx]0. Overview'!$E$248,'[Sussex_Slider.xlsx]0. Overview'!$E$271,'[Sussex_Slider.xlsx]0. Overview'!$E$299,'[Sussex_Slider.xlsx]0. Overview'!$E$315,'[Sussex_Slider.xlsx]0. Overview'!$E$354,'[Sussex_Slider.xlsx]0. Overview'!$E$365,'[Sussex_Slider.xlsx]0. Overview'!$E$392,'[Sussex_Slider.xlsx]0. Overview'!$E$408,'[Sussex_Slider.xlsx]0. Overview'!$E$430</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AA11-43D4-B55E-78B23507E148}"/>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Sussex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1385</c:v>
                </c:pt>
                <c:pt idx="1">
                  <c:v>906</c:v>
                </c:pt>
                <c:pt idx="2">
                  <c:v>1539</c:v>
                </c:pt>
                <c:pt idx="3">
                  <c:v>1320</c:v>
                </c:pt>
                <c:pt idx="4">
                  <c:v>1125</c:v>
                </c:pt>
                <c:pt idx="5">
                  <c:v>924</c:v>
                </c:pt>
                <c:pt idx="6">
                  <c:v>1203</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4">
                  <c:v>100814</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85086</c:v>
                </c:pt>
                <c:pt idx="1">
                  <c:v>87829</c:v>
                </c:pt>
                <c:pt idx="2">
                  <c:v>90026</c:v>
                </c:pt>
                <c:pt idx="3">
                  <c:v>92818</c:v>
                </c:pt>
                <c:pt idx="4">
                  <c:v>101130</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15" formatCode="_(&quot;$&quot;* #,##0_);_(&quot;$&quot;* \(#,##0\);_(&quot;$&quot;* &quot;-&quot;??_);_(@_)">
                  <c:v>101130</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40500744502893299"/>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Sussex</c:v>
                </c:pt>
                <c:pt idx="1">
                  <c:v>Branchville </c:v>
                </c:pt>
                <c:pt idx="2">
                  <c:v>Andover borough</c:v>
                </c:pt>
                <c:pt idx="3">
                  <c:v>Franklin</c:v>
                </c:pt>
                <c:pt idx="4">
                  <c:v>Newton </c:v>
                </c:pt>
                <c:pt idx="5">
                  <c:v>Montague </c:v>
                </c:pt>
                <c:pt idx="6">
                  <c:v>Hamburg </c:v>
                </c:pt>
                <c:pt idx="7">
                  <c:v>Hampton</c:v>
                </c:pt>
                <c:pt idx="8">
                  <c:v>Sandyston</c:v>
                </c:pt>
                <c:pt idx="9">
                  <c:v>Frankford </c:v>
                </c:pt>
              </c:strCache>
            </c:strRef>
          </c:cat>
          <c:val>
            <c:numRef>
              <c:f>Sheet1!$B$2:$B$11</c:f>
              <c:numCache>
                <c:formatCode>_("$"* #,##0_);_("$"* \(#,##0\);_("$"* "-"??_);_(@_)</c:formatCode>
                <c:ptCount val="10"/>
                <c:pt idx="0">
                  <c:v>54196</c:v>
                </c:pt>
                <c:pt idx="1">
                  <c:v>64474</c:v>
                </c:pt>
                <c:pt idx="2">
                  <c:v>64653</c:v>
                </c:pt>
                <c:pt idx="3">
                  <c:v>65329</c:v>
                </c:pt>
                <c:pt idx="4">
                  <c:v>68365</c:v>
                </c:pt>
                <c:pt idx="5">
                  <c:v>76172</c:v>
                </c:pt>
                <c:pt idx="6">
                  <c:v>76650</c:v>
                </c:pt>
                <c:pt idx="7">
                  <c:v>78403</c:v>
                </c:pt>
                <c:pt idx="8">
                  <c:v>86515</c:v>
                </c:pt>
                <c:pt idx="9">
                  <c:v>87204</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Sussex County Median $94,520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Sussex</c:v>
                </c:pt>
                <c:pt idx="1">
                  <c:v>Branchville </c:v>
                </c:pt>
                <c:pt idx="2">
                  <c:v>Andover borough</c:v>
                </c:pt>
                <c:pt idx="3">
                  <c:v>Franklin</c:v>
                </c:pt>
                <c:pt idx="4">
                  <c:v>Newton </c:v>
                </c:pt>
                <c:pt idx="5">
                  <c:v>Montague </c:v>
                </c:pt>
                <c:pt idx="6">
                  <c:v>Hamburg </c:v>
                </c:pt>
                <c:pt idx="7">
                  <c:v>Hampton</c:v>
                </c:pt>
                <c:pt idx="8">
                  <c:v>Sandyston</c:v>
                </c:pt>
                <c:pt idx="9">
                  <c:v>Frankford </c:v>
                </c:pt>
              </c:strCache>
            </c:strRef>
          </c:cat>
          <c:val>
            <c:numRef>
              <c:f>Sheet1!$C$2:$C$11</c:f>
              <c:numCache>
                <c:formatCode>"$"#,##0</c:formatCode>
                <c:ptCount val="10"/>
                <c:pt idx="0">
                  <c:v>94520</c:v>
                </c:pt>
                <c:pt idx="1">
                  <c:v>94520</c:v>
                </c:pt>
                <c:pt idx="2">
                  <c:v>94520</c:v>
                </c:pt>
                <c:pt idx="3">
                  <c:v>94520</c:v>
                </c:pt>
                <c:pt idx="4">
                  <c:v>94520</c:v>
                </c:pt>
                <c:pt idx="5">
                  <c:v>94520</c:v>
                </c:pt>
                <c:pt idx="6">
                  <c:v>94520</c:v>
                </c:pt>
                <c:pt idx="7">
                  <c:v>94520</c:v>
                </c:pt>
                <c:pt idx="8">
                  <c:v>94520</c:v>
                </c:pt>
                <c:pt idx="9">
                  <c:v>94520</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4853628082594583"/>
          <c:y val="0.9608046931091585"/>
          <c:w val="0.25146594824713348"/>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Sheet1!$B$2:$B$22</c:f>
              <c:numCache>
                <c:formatCode>0%</c:formatCode>
                <c:ptCount val="21"/>
                <c:pt idx="0">
                  <c:v>0.13553594490000001</c:v>
                </c:pt>
                <c:pt idx="1">
                  <c:v>0.1385342551</c:v>
                </c:pt>
                <c:pt idx="2">
                  <c:v>0.13930187459999999</c:v>
                </c:pt>
                <c:pt idx="3">
                  <c:v>0.14153445579000001</c:v>
                </c:pt>
                <c:pt idx="5">
                  <c:v>0.14280635076000001</c:v>
                </c:pt>
                <c:pt idx="6">
                  <c:v>0.14720072195</c:v>
                </c:pt>
                <c:pt idx="7">
                  <c:v>0.16485344937999999</c:v>
                </c:pt>
                <c:pt idx="8">
                  <c:v>0.17056929659</c:v>
                </c:pt>
                <c:pt idx="9">
                  <c:v>0.17180856519000001</c:v>
                </c:pt>
                <c:pt idx="10">
                  <c:v>0.1806347724</c:v>
                </c:pt>
                <c:pt idx="11">
                  <c:v>0.18181075301999999</c:v>
                </c:pt>
                <c:pt idx="12">
                  <c:v>0.18308577693</c:v>
                </c:pt>
                <c:pt idx="13">
                  <c:v>0.19370698132</c:v>
                </c:pt>
                <c:pt idx="14">
                  <c:v>0.19535095162999999</c:v>
                </c:pt>
                <c:pt idx="15">
                  <c:v>0.20591247242999999</c:v>
                </c:pt>
                <c:pt idx="16">
                  <c:v>0.20844871146999999</c:v>
                </c:pt>
                <c:pt idx="17">
                  <c:v>0.21206187985</c:v>
                </c:pt>
                <c:pt idx="18">
                  <c:v>0.22015802783999999</c:v>
                </c:pt>
                <c:pt idx="19">
                  <c:v>0.25126403166</c:v>
                </c:pt>
                <c:pt idx="20">
                  <c:v>0.25300676363000002</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Sheet1!$C$2:$C$22</c:f>
              <c:numCache>
                <c:formatCode>General</c:formatCode>
                <c:ptCount val="21"/>
                <c:pt idx="4">
                  <c:v>0.14162754304</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0.19</c:v>
                </c:pt>
                <c:pt idx="1">
                  <c:v>0.19</c:v>
                </c:pt>
                <c:pt idx="2">
                  <c:v>0.18</c:v>
                </c:pt>
                <c:pt idx="3">
                  <c:v>0.18</c:v>
                </c:pt>
                <c:pt idx="4">
                  <c:v>0.17</c:v>
                </c:pt>
                <c:pt idx="5">
                  <c:v>0.16</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Sheet1!$B$2:$B$22</c:f>
              <c:numCache>
                <c:formatCode>0.0%</c:formatCode>
                <c:ptCount val="21"/>
                <c:pt idx="0">
                  <c:v>5.1999999999999998E-2</c:v>
                </c:pt>
                <c:pt idx="1">
                  <c:v>5.2999999999999999E-2</c:v>
                </c:pt>
                <c:pt idx="2">
                  <c:v>5.2999999999999999E-2</c:v>
                </c:pt>
                <c:pt idx="4">
                  <c:v>6.5000000000000002E-2</c:v>
                </c:pt>
                <c:pt idx="5">
                  <c:v>7.0999999999999994E-2</c:v>
                </c:pt>
                <c:pt idx="6">
                  <c:v>7.2999999999999995E-2</c:v>
                </c:pt>
                <c:pt idx="7">
                  <c:v>7.4999999999999997E-2</c:v>
                </c:pt>
                <c:pt idx="8">
                  <c:v>7.8E-2</c:v>
                </c:pt>
                <c:pt idx="9">
                  <c:v>8.2000000000000003E-2</c:v>
                </c:pt>
                <c:pt idx="10">
                  <c:v>8.2000000000000003E-2</c:v>
                </c:pt>
                <c:pt idx="11">
                  <c:v>8.8999999999999996E-2</c:v>
                </c:pt>
                <c:pt idx="12" formatCode="General">
                  <c:v>8.8999999999999996E-2</c:v>
                </c:pt>
                <c:pt idx="13">
                  <c:v>0.10299999999999999</c:v>
                </c:pt>
                <c:pt idx="14">
                  <c:v>0.104</c:v>
                </c:pt>
                <c:pt idx="15">
                  <c:v>0.109</c:v>
                </c:pt>
                <c:pt idx="16">
                  <c:v>0.113</c:v>
                </c:pt>
                <c:pt idx="17">
                  <c:v>0.114</c:v>
                </c:pt>
                <c:pt idx="18">
                  <c:v>0.11700000000000001</c:v>
                </c:pt>
                <c:pt idx="19">
                  <c:v>0.126</c:v>
                </c:pt>
                <c:pt idx="20">
                  <c:v>0.127</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Sheet1!$C$2:$C$22</c:f>
              <c:numCache>
                <c:formatCode>General</c:formatCode>
                <c:ptCount val="21"/>
                <c:pt idx="3" formatCode="0.0%">
                  <c:v>6.4000000000000001E-2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4012758366141733"/>
          <c:y val="0.88696869658138922"/>
          <c:w val="0.3650572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930</c:v>
                </c:pt>
                <c:pt idx="1">
                  <c:v>864</c:v>
                </c:pt>
                <c:pt idx="2">
                  <c:v>866</c:v>
                </c:pt>
                <c:pt idx="3">
                  <c:v>789</c:v>
                </c:pt>
                <c:pt idx="4">
                  <c:v>734</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2350</c:v>
                </c:pt>
                <c:pt idx="1">
                  <c:v>2239</c:v>
                </c:pt>
                <c:pt idx="2">
                  <c:v>2126</c:v>
                </c:pt>
                <c:pt idx="3">
                  <c:v>2109</c:v>
                </c:pt>
                <c:pt idx="4">
                  <c:v>2185</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Sussex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0.95099999999999996</c:v>
                </c:pt>
                <c:pt idx="1">
                  <c:v>3.1E-2</c:v>
                </c:pt>
                <c:pt idx="2">
                  <c:v>2E-3</c:v>
                </c:pt>
                <c:pt idx="3">
                  <c:v>2.9000000000000001E-2</c:v>
                </c:pt>
                <c:pt idx="4">
                  <c:v>0</c:v>
                </c:pt>
                <c:pt idx="5">
                  <c:v>8.9999999999999993E-3</c:v>
                </c:pt>
                <c:pt idx="6">
                  <c:v>9.1999999999999998E-2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1585</c:v>
                </c:pt>
                <c:pt idx="1">
                  <c:v>1521</c:v>
                </c:pt>
                <c:pt idx="2">
                  <c:v>1417</c:v>
                </c:pt>
                <c:pt idx="3">
                  <c:v>1298</c:v>
                </c:pt>
                <c:pt idx="4">
                  <c:v>1500</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Sussex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956</c:v>
                </c:pt>
                <c:pt idx="1">
                  <c:v>910</c:v>
                </c:pt>
                <c:pt idx="2">
                  <c:v>800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5">
                  <c:v>956.25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15" formatCode="&quot;$&quot;#,##0_);[Red]\(&quot;$&quot;#,##0\)">
                  <c:v>800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4149064747026427"/>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0">
                  <c:v>37.9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36.799999999999997</c:v>
                </c:pt>
                <c:pt idx="1">
                  <c:v>39</c:v>
                </c:pt>
                <c:pt idx="2">
                  <c:v>37.200000000000003</c:v>
                </c:pt>
                <c:pt idx="3" formatCode="0.0">
                  <c:v>37.700000000000003</c:v>
                </c:pt>
                <c:pt idx="4" formatCode="0.0">
                  <c:v>37.9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Hardyston Township</c:v>
                </c:pt>
                <c:pt idx="1">
                  <c:v>Vernon Township</c:v>
                </c:pt>
                <c:pt idx="2">
                  <c:v>Montague Township</c:v>
                </c:pt>
                <c:pt idx="3">
                  <c:v>Byram Township</c:v>
                </c:pt>
                <c:pt idx="4">
                  <c:v>Sandyston Township</c:v>
                </c:pt>
                <c:pt idx="5">
                  <c:v>Sparta Township</c:v>
                </c:pt>
                <c:pt idx="6">
                  <c:v>Hamburg Borough</c:v>
                </c:pt>
                <c:pt idx="7">
                  <c:v>Sussex Borough</c:v>
                </c:pt>
                <c:pt idx="8">
                  <c:v>Wantage Township</c:v>
                </c:pt>
                <c:pt idx="9">
                  <c:v>Hopatcong Borough</c:v>
                </c:pt>
              </c:strCache>
            </c:strRef>
          </c:cat>
          <c:val>
            <c:numRef>
              <c:f>Sheet1!$B$2:$B$11</c:f>
              <c:numCache>
                <c:formatCode>General</c:formatCode>
                <c:ptCount val="10"/>
                <c:pt idx="0">
                  <c:v>47.2</c:v>
                </c:pt>
                <c:pt idx="1">
                  <c:v>43.5</c:v>
                </c:pt>
                <c:pt idx="2">
                  <c:v>40.9</c:v>
                </c:pt>
                <c:pt idx="3" formatCode="0.0">
                  <c:v>39.5</c:v>
                </c:pt>
                <c:pt idx="4">
                  <c:v>39.5</c:v>
                </c:pt>
                <c:pt idx="5">
                  <c:v>39</c:v>
                </c:pt>
                <c:pt idx="6">
                  <c:v>38.9</c:v>
                </c:pt>
                <c:pt idx="7" formatCode="0.0">
                  <c:v>38.5</c:v>
                </c:pt>
                <c:pt idx="8">
                  <c:v>37.799999999999997</c:v>
                </c:pt>
                <c:pt idx="9">
                  <c:v>37</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Sussex County avg. 37.8</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Hardyston Township</c:v>
                </c:pt>
                <c:pt idx="1">
                  <c:v>Vernon Township</c:v>
                </c:pt>
                <c:pt idx="2">
                  <c:v>Montague Township</c:v>
                </c:pt>
                <c:pt idx="3">
                  <c:v>Byram Township</c:v>
                </c:pt>
                <c:pt idx="4">
                  <c:v>Sandyston Township</c:v>
                </c:pt>
                <c:pt idx="5">
                  <c:v>Sparta Township</c:v>
                </c:pt>
                <c:pt idx="6">
                  <c:v>Hamburg Borough</c:v>
                </c:pt>
                <c:pt idx="7">
                  <c:v>Sussex Borough</c:v>
                </c:pt>
                <c:pt idx="8">
                  <c:v>Wantage Township</c:v>
                </c:pt>
                <c:pt idx="9">
                  <c:v>Hopatcong Borough</c:v>
                </c:pt>
              </c:strCache>
            </c:strRef>
          </c:cat>
          <c:val>
            <c:numRef>
              <c:f>Sheet1!$C$2:$C$11</c:f>
              <c:numCache>
                <c:formatCode>General</c:formatCode>
                <c:ptCount val="10"/>
                <c:pt idx="0">
                  <c:v>37.799999999999997</c:v>
                </c:pt>
                <c:pt idx="1">
                  <c:v>37.799999999999997</c:v>
                </c:pt>
                <c:pt idx="2">
                  <c:v>37.799999999999997</c:v>
                </c:pt>
                <c:pt idx="3">
                  <c:v>37.799999999999997</c:v>
                </c:pt>
                <c:pt idx="4">
                  <c:v>37.799999999999997</c:v>
                </c:pt>
                <c:pt idx="5">
                  <c:v>37.799999999999997</c:v>
                </c:pt>
                <c:pt idx="6">
                  <c:v>37.799999999999997</c:v>
                </c:pt>
                <c:pt idx="7">
                  <c:v>37.799999999999997</c:v>
                </c:pt>
                <c:pt idx="8">
                  <c:v>37.799999999999997</c:v>
                </c:pt>
                <c:pt idx="9">
                  <c:v>37.799999999999997</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64696899606299207"/>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6">
                  <c:v>0.23</c:v>
                </c:pt>
                <c:pt idx="7">
                  <c:v>0.22</c:v>
                </c:pt>
                <c:pt idx="8">
                  <c:v>0.22</c:v>
                </c:pt>
                <c:pt idx="9">
                  <c:v>0.21</c:v>
                </c:pt>
                <c:pt idx="10">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5">
                  <c:v>0.23</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6912</c:v>
                </c:pt>
                <c:pt idx="1">
                  <c:v>10139</c:v>
                </c:pt>
                <c:pt idx="2">
                  <c:v>11584</c:v>
                </c:pt>
                <c:pt idx="3">
                  <c:v>11658</c:v>
                </c:pt>
                <c:pt idx="4" formatCode="&quot;$&quot;#,##0_);[Red]\(&quot;$&quot;#,##0\)">
                  <c:v>11672</c:v>
                </c:pt>
                <c:pt idx="5">
                  <c:v>12657</c:v>
                </c:pt>
                <c:pt idx="6">
                  <c:v>12658</c:v>
                </c:pt>
                <c:pt idx="7">
                  <c:v>12680</c:v>
                </c:pt>
                <c:pt idx="8">
                  <c:v>12778</c:v>
                </c:pt>
                <c:pt idx="9">
                  <c:v>12807</c:v>
                </c:pt>
                <c:pt idx="10">
                  <c:v>13524</c:v>
                </c:pt>
                <c:pt idx="11">
                  <c:v>13568</c:v>
                </c:pt>
                <c:pt idx="12">
                  <c:v>13607</c:v>
                </c:pt>
                <c:pt idx="13">
                  <c:v>13686</c:v>
                </c:pt>
                <c:pt idx="14">
                  <c:v>13735</c:v>
                </c:pt>
                <c:pt idx="15">
                  <c:v>13789</c:v>
                </c:pt>
                <c:pt idx="16">
                  <c:v>14173</c:v>
                </c:pt>
                <c:pt idx="17">
                  <c:v>14329</c:v>
                </c:pt>
                <c:pt idx="18">
                  <c:v>14559</c:v>
                </c:pt>
                <c:pt idx="20">
                  <c:v>15283</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19" formatCode="&quot;$&quot;#,##0">
                  <c:v>15068</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0" formatCode="0.0%">
                  <c:v>1.4E-2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1.9E-2</c:v>
                </c:pt>
                <c:pt idx="1">
                  <c:v>1.4E-2</c:v>
                </c:pt>
                <c:pt idx="2">
                  <c:v>2.4E-2</c:v>
                </c:pt>
                <c:pt idx="3">
                  <c:v>1.4999999999999999E-2</c:v>
                </c:pt>
                <c:pt idx="4">
                  <c:v>1.4E-2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0.94399999999999995</c:v>
                </c:pt>
                <c:pt idx="1">
                  <c:v>0.94399999999999995</c:v>
                </c:pt>
                <c:pt idx="2">
                  <c:v>0.92500000000000004</c:v>
                </c:pt>
                <c:pt idx="3">
                  <c:v>0.94499999999999995</c:v>
                </c:pt>
                <c:pt idx="4">
                  <c:v>0.95099999999999996</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2.9000000000000001E-2</c:v>
                </c:pt>
                <c:pt idx="1">
                  <c:v>2.5999999999999999E-2</c:v>
                </c:pt>
                <c:pt idx="2">
                  <c:v>2.9000000000000001E-2</c:v>
                </c:pt>
                <c:pt idx="3">
                  <c:v>2.9000000000000001E-2</c:v>
                </c:pt>
                <c:pt idx="4">
                  <c:v>3.1E-2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5.0000000000000001E-3</c:v>
                </c:pt>
                <c:pt idx="1">
                  <c:v>0</c:v>
                </c:pt>
                <c:pt idx="2">
                  <c:v>4.0000000000000001E-3</c:v>
                </c:pt>
                <c:pt idx="3">
                  <c:v>3.0000000000000001E-3</c:v>
                </c:pt>
                <c:pt idx="4">
                  <c:v>2E-3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2.5999999999999999E-2</c:v>
                </c:pt>
                <c:pt idx="1">
                  <c:v>3.2000000000000001E-2</c:v>
                </c:pt>
                <c:pt idx="2">
                  <c:v>2.9000000000000001E-2</c:v>
                </c:pt>
                <c:pt idx="3">
                  <c:v>2.9000000000000001E-2</c:v>
                </c:pt>
                <c:pt idx="4">
                  <c:v>2.9000000000000001E-2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7.4999999999999997E-2</c:v>
                </c:pt>
                <c:pt idx="1">
                  <c:v>7.8E-2</c:v>
                </c:pt>
                <c:pt idx="2">
                  <c:v>8.2000000000000003E-2</c:v>
                </c:pt>
                <c:pt idx="3">
                  <c:v>8.5999999999999993E-2</c:v>
                </c:pt>
                <c:pt idx="4">
                  <c:v>9.1999999999999998E-2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Sussex </c:v>
                </c:pt>
                <c:pt idx="1">
                  <c:v>Hamburg </c:v>
                </c:pt>
                <c:pt idx="2">
                  <c:v>Vernon </c:v>
                </c:pt>
                <c:pt idx="3">
                  <c:v>Newton </c:v>
                </c:pt>
                <c:pt idx="4">
                  <c:v>Andover township</c:v>
                </c:pt>
                <c:pt idx="5">
                  <c:v>Hardyston </c:v>
                </c:pt>
                <c:pt idx="6">
                  <c:v>Hopatcong </c:v>
                </c:pt>
                <c:pt idx="7">
                  <c:v>Wantage </c:v>
                </c:pt>
                <c:pt idx="8">
                  <c:v>Byram </c:v>
                </c:pt>
                <c:pt idx="9">
                  <c:v>Hampton </c:v>
                </c:pt>
              </c:strCache>
            </c:strRef>
          </c:cat>
          <c:val>
            <c:numRef>
              <c:f>Sheet1!$B$2:$B$11</c:f>
              <c:numCache>
                <c:formatCode>0.0%</c:formatCode>
                <c:ptCount val="10"/>
                <c:pt idx="0">
                  <c:v>6.6000000000000003E-2</c:v>
                </c:pt>
                <c:pt idx="1">
                  <c:v>3.5999999999999997E-2</c:v>
                </c:pt>
                <c:pt idx="2">
                  <c:v>3.5000000000000003E-2</c:v>
                </c:pt>
                <c:pt idx="3">
                  <c:v>3.2000000000000001E-2</c:v>
                </c:pt>
                <c:pt idx="4">
                  <c:v>0.03</c:v>
                </c:pt>
                <c:pt idx="5">
                  <c:v>2.5999999999999999E-2</c:v>
                </c:pt>
                <c:pt idx="6">
                  <c:v>2.5999999999999999E-2</c:v>
                </c:pt>
                <c:pt idx="7">
                  <c:v>2.5999999999999999E-2</c:v>
                </c:pt>
                <c:pt idx="8">
                  <c:v>2.5000000000000001E-2</c:v>
                </c:pt>
                <c:pt idx="9">
                  <c:v>1.7999999999999999E-2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Sussex County avg. 1.90%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Sussex </c:v>
                </c:pt>
                <c:pt idx="1">
                  <c:v>Hamburg </c:v>
                </c:pt>
                <c:pt idx="2">
                  <c:v>Vernon </c:v>
                </c:pt>
                <c:pt idx="3">
                  <c:v>Newton </c:v>
                </c:pt>
                <c:pt idx="4">
                  <c:v>Andover township</c:v>
                </c:pt>
                <c:pt idx="5">
                  <c:v>Hardyston </c:v>
                </c:pt>
                <c:pt idx="6">
                  <c:v>Hopatcong </c:v>
                </c:pt>
                <c:pt idx="7">
                  <c:v>Wantage </c:v>
                </c:pt>
                <c:pt idx="8">
                  <c:v>Byram </c:v>
                </c:pt>
                <c:pt idx="9">
                  <c:v>Hampton </c:v>
                </c:pt>
              </c:strCache>
            </c:strRef>
          </c:cat>
          <c:val>
            <c:numRef>
              <c:f>Sheet1!$C$2:$C$11</c:f>
              <c:numCache>
                <c:formatCode>0.00%</c:formatCode>
                <c:ptCount val="10"/>
                <c:pt idx="0">
                  <c:v>1.9E-2</c:v>
                </c:pt>
                <c:pt idx="1">
                  <c:v>1.9E-2</c:v>
                </c:pt>
                <c:pt idx="2">
                  <c:v>1.9E-2</c:v>
                </c:pt>
                <c:pt idx="3">
                  <c:v>1.9E-2</c:v>
                </c:pt>
                <c:pt idx="4">
                  <c:v>1.9E-2</c:v>
                </c:pt>
                <c:pt idx="5">
                  <c:v>1.9E-2</c:v>
                </c:pt>
                <c:pt idx="6">
                  <c:v>1.9E-2</c:v>
                </c:pt>
                <c:pt idx="7">
                  <c:v>1.9E-2</c:v>
                </c:pt>
                <c:pt idx="8">
                  <c:v>1.9E-2</c:v>
                </c:pt>
                <c:pt idx="9">
                  <c:v>1.9E-2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1.461281988188976E-2"/>
          <c:y val="0.89718582974293437"/>
          <c:w val="0.24264936023622047"/>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3811</c:v>
                </c:pt>
                <c:pt idx="20">
                  <c:v>0</c:v>
                </c:pt>
                <c:pt idx="21">
                  <c:v>0</c:v>
                </c:pt>
              </c:numCache>
            </c:numRef>
          </c:val>
          <c:extLst>
            <c:ext xmlns:c16="http://schemas.microsoft.com/office/drawing/2014/chart" uri="{C3380CC4-5D6E-409C-BE32-E72D297353CC}">
              <c16:uniqueId val="{00000002-DB8A-443F-A07C-677808DD1F5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3-DB8A-443F-A07C-677808DD1F5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4-DB8A-443F-A07C-677808DD1F53}"/>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1056</c:v>
                </c:pt>
                <c:pt idx="20">
                  <c:v>0</c:v>
                </c:pt>
                <c:pt idx="21">
                  <c:v>0</c:v>
                </c:pt>
              </c:numCache>
            </c:numRef>
          </c:val>
          <c:extLst>
            <c:ext xmlns:c16="http://schemas.microsoft.com/office/drawing/2014/chart" uri="{C3380CC4-5D6E-409C-BE32-E72D297353CC}">
              <c16:uniqueId val="{00000005-DB8A-443F-A07C-677808DD1F53}"/>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accent1"/>
            </a:solidFill>
            <a:ln>
              <a:noFill/>
            </a:ln>
            <a:effectLst/>
          </c:spPr>
          <c:invertIfNegative val="0"/>
          <c:dPt>
            <c:idx val="8"/>
            <c:invertIfNegative val="0"/>
            <c:bubble3D val="0"/>
            <c:spPr>
              <a:solidFill>
                <a:schemeClr val="bg1">
                  <a:lumMod val="75000"/>
                </a:schemeClr>
              </a:solidFill>
              <a:ln>
                <a:noFill/>
              </a:ln>
              <a:effectLst/>
            </c:spPr>
            <c:extLst>
              <c:ext xmlns:c16="http://schemas.microsoft.com/office/drawing/2014/chart" uri="{C3380CC4-5D6E-409C-BE32-E72D297353CC}">
                <c16:uniqueId val="{00000005-CDC0-433D-84EC-85847C76C6D7}"/>
              </c:ext>
            </c:extLst>
          </c:dPt>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C0-433D-84EC-85847C76C6D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0%</c:formatCode>
                <c:ptCount val="21"/>
                <c:pt idx="0">
                  <c:v>0</c:v>
                </c:pt>
                <c:pt idx="1">
                  <c:v>0</c:v>
                </c:pt>
                <c:pt idx="2">
                  <c:v>0</c:v>
                </c:pt>
                <c:pt idx="3">
                  <c:v>0</c:v>
                </c:pt>
                <c:pt idx="4">
                  <c:v>0</c:v>
                </c:pt>
                <c:pt idx="5">
                  <c:v>0</c:v>
                </c:pt>
                <c:pt idx="6">
                  <c:v>0</c:v>
                </c:pt>
                <c:pt idx="7">
                  <c:v>0</c:v>
                </c:pt>
                <c:pt idx="8">
                  <c:v>0.94399999999999995</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CDC0-433D-84EC-85847C76C6D7}"/>
            </c:ext>
          </c:extLst>
        </c:ser>
        <c:ser>
          <c:idx val="1"/>
          <c:order val="1"/>
          <c:tx>
            <c:strRef>
              <c:f>Sheet1!$C$1</c:f>
              <c:strCache>
                <c:ptCount val="1"/>
                <c:pt idx="0">
                  <c:v>Immunization Rate Actual</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0%</c:formatCode>
                <c:ptCount val="21"/>
                <c:pt idx="0">
                  <c:v>0.91400000000000003</c:v>
                </c:pt>
                <c:pt idx="1">
                  <c:v>0.91900000000000004</c:v>
                </c:pt>
                <c:pt idx="2">
                  <c:v>0.93100000000000005</c:v>
                </c:pt>
                <c:pt idx="3">
                  <c:v>0.93400000000000005</c:v>
                </c:pt>
                <c:pt idx="4">
                  <c:v>0.93600000000000005</c:v>
                </c:pt>
                <c:pt idx="5">
                  <c:v>0.93600000000000005</c:v>
                </c:pt>
                <c:pt idx="6">
                  <c:v>0.93899999999999995</c:v>
                </c:pt>
                <c:pt idx="7">
                  <c:v>0.94099999999999995</c:v>
                </c:pt>
                <c:pt idx="8">
                  <c:v>0</c:v>
                </c:pt>
                <c:pt idx="9">
                  <c:v>0.94499999999999995</c:v>
                </c:pt>
                <c:pt idx="10">
                  <c:v>0.94599999999999995</c:v>
                </c:pt>
                <c:pt idx="11">
                  <c:v>0.94799999999999995</c:v>
                </c:pt>
                <c:pt idx="12">
                  <c:v>0.95099999999999996</c:v>
                </c:pt>
                <c:pt idx="13">
                  <c:v>0.95299999999999996</c:v>
                </c:pt>
                <c:pt idx="14">
                  <c:v>0.95299999999999996</c:v>
                </c:pt>
                <c:pt idx="15">
                  <c:v>0.95399999999999996</c:v>
                </c:pt>
                <c:pt idx="16">
                  <c:v>0.95599999999999996</c:v>
                </c:pt>
                <c:pt idx="17">
                  <c:v>0.95899999999999996</c:v>
                </c:pt>
                <c:pt idx="18">
                  <c:v>0.96399999999999997</c:v>
                </c:pt>
                <c:pt idx="19">
                  <c:v>0.96599999999999997</c:v>
                </c:pt>
                <c:pt idx="20">
                  <c:v>0.96899999999999997</c:v>
                </c:pt>
              </c:numCache>
            </c:numRef>
          </c:val>
          <c:extLst>
            <c:ext xmlns:c16="http://schemas.microsoft.com/office/drawing/2014/chart" uri="{C3380CC4-5D6E-409C-BE32-E72D297353CC}">
              <c16:uniqueId val="{00000003-CDC0-433D-84EC-85847C76C6D7}"/>
            </c:ext>
          </c:extLst>
        </c:ser>
        <c:ser>
          <c:idx val="2"/>
          <c:order val="2"/>
          <c:tx>
            <c:strRef>
              <c:f>Sheet1!$D$1</c:f>
              <c:strCache>
                <c:ptCount val="1"/>
                <c:pt idx="0">
                  <c:v>NJ avg. 94.4%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General</c:formatCode>
                <c:ptCount val="21"/>
                <c:pt idx="0">
                  <c:v>0.94399999999999995</c:v>
                </c:pt>
                <c:pt idx="1">
                  <c:v>0.94399999999999995</c:v>
                </c:pt>
                <c:pt idx="2">
                  <c:v>0.94399999999999995</c:v>
                </c:pt>
                <c:pt idx="3">
                  <c:v>0.94399999999999995</c:v>
                </c:pt>
                <c:pt idx="4">
                  <c:v>0.94399999999999995</c:v>
                </c:pt>
                <c:pt idx="5">
                  <c:v>0.94399999999999995</c:v>
                </c:pt>
                <c:pt idx="6">
                  <c:v>0.94399999999999995</c:v>
                </c:pt>
                <c:pt idx="7">
                  <c:v>0.94399999999999995</c:v>
                </c:pt>
                <c:pt idx="8">
                  <c:v>0.94399999999999995</c:v>
                </c:pt>
                <c:pt idx="9">
                  <c:v>0.94399999999999995</c:v>
                </c:pt>
                <c:pt idx="10">
                  <c:v>0.94399999999999995</c:v>
                </c:pt>
                <c:pt idx="11">
                  <c:v>0.94399999999999995</c:v>
                </c:pt>
                <c:pt idx="12">
                  <c:v>0.94399999999999995</c:v>
                </c:pt>
                <c:pt idx="13">
                  <c:v>0.94399999999999995</c:v>
                </c:pt>
                <c:pt idx="14">
                  <c:v>0.94399999999999995</c:v>
                </c:pt>
                <c:pt idx="15">
                  <c:v>0.94399999999999995</c:v>
                </c:pt>
                <c:pt idx="16">
                  <c:v>0.94399999999999995</c:v>
                </c:pt>
                <c:pt idx="17">
                  <c:v>0.94399999999999995</c:v>
                </c:pt>
                <c:pt idx="18">
                  <c:v>0.94399999999999995</c:v>
                </c:pt>
                <c:pt idx="19">
                  <c:v>0.94399999999999995</c:v>
                </c:pt>
                <c:pt idx="20">
                  <c:v>0.94399999999999995</c:v>
                </c:pt>
              </c:numCache>
            </c:numRef>
          </c:val>
          <c:extLst>
            <c:ext xmlns:c16="http://schemas.microsoft.com/office/drawing/2014/chart" uri="{C3380CC4-5D6E-409C-BE32-E72D297353CC}">
              <c16:uniqueId val="{00000004-CDC0-433D-84EC-85847C76C6D7}"/>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8648798707853826"/>
          <c:y val="0.25595775689303563"/>
          <c:w val="0.11351201292146174"/>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2.6957062007874014E-2"/>
                  <c:y val="-2.72845739385181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67-4B4F-B417-783945E6C10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General</c:formatCode>
                <c:ptCount val="6"/>
                <c:pt idx="0">
                  <c:v>0.89</c:v>
                </c:pt>
                <c:pt idx="1">
                  <c:v>0.95399999999999996</c:v>
                </c:pt>
                <c:pt idx="2">
                  <c:v>0.90400000000000003</c:v>
                </c:pt>
                <c:pt idx="3">
                  <c:v>0.94499999999999995</c:v>
                </c:pt>
                <c:pt idx="4">
                  <c:v>0.94099999999999995</c:v>
                </c:pt>
                <c:pt idx="5">
                  <c:v>0.94400000000000006</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629C-46BE-903C-ACA6FCA1CE01}"/>
                </c:ext>
              </c:extLst>
            </c:dLbl>
            <c:dLbl>
              <c:idx val="2"/>
              <c:delete val="1"/>
              <c:extLst>
                <c:ext xmlns:c15="http://schemas.microsoft.com/office/drawing/2012/chart" uri="{CE6537A1-D6FC-4f65-9D91-7224C49458BB}"/>
                <c:ext xmlns:c16="http://schemas.microsoft.com/office/drawing/2014/chart" uri="{C3380CC4-5D6E-409C-BE32-E72D297353CC}">
                  <c16:uniqueId val="{00000006-629C-46BE-903C-ACA6FCA1CE01}"/>
                </c:ext>
              </c:extLst>
            </c:dLbl>
            <c:dLbl>
              <c:idx val="3"/>
              <c:delete val="1"/>
              <c:extLst>
                <c:ext xmlns:c15="http://schemas.microsoft.com/office/drawing/2012/chart" uri="{CE6537A1-D6FC-4f65-9D91-7224C49458BB}"/>
                <c:ext xmlns:c16="http://schemas.microsoft.com/office/drawing/2014/chart" uri="{C3380CC4-5D6E-409C-BE32-E72D297353CC}">
                  <c16:uniqueId val="{00000007-629C-46BE-903C-ACA6FCA1CE01}"/>
                </c:ext>
              </c:extLst>
            </c:dLbl>
            <c:dLbl>
              <c:idx val="4"/>
              <c:delete val="1"/>
              <c:extLst>
                <c:ext xmlns:c15="http://schemas.microsoft.com/office/drawing/2012/chart" uri="{CE6537A1-D6FC-4f65-9D91-7224C49458BB}"/>
                <c:ext xmlns:c16="http://schemas.microsoft.com/office/drawing/2014/chart" uri="{C3380CC4-5D6E-409C-BE32-E72D297353CC}">
                  <c16:uniqueId val="{00000009-629C-46BE-903C-ACA6FCA1CE01}"/>
                </c:ext>
              </c:extLst>
            </c:dLbl>
            <c:dLbl>
              <c:idx val="5"/>
              <c:delete val="1"/>
              <c:extLst>
                <c:ext xmlns:c15="http://schemas.microsoft.com/office/drawing/2012/chart" uri="{CE6537A1-D6FC-4f65-9D91-7224C49458BB}"/>
                <c:ext xmlns:c16="http://schemas.microsoft.com/office/drawing/2014/chart" uri="{C3380CC4-5D6E-409C-BE32-E72D297353CC}">
                  <c16:uniqueId val="{0000000A-629C-46BE-903C-ACA6FCA1CE01}"/>
                </c:ext>
              </c:extLst>
            </c:dLbl>
            <c:dLbl>
              <c:idx val="6"/>
              <c:delete val="1"/>
              <c:extLst>
                <c:ext xmlns:c15="http://schemas.microsoft.com/office/drawing/2012/chart" uri="{CE6537A1-D6FC-4f65-9D91-7224C49458BB}"/>
                <c:ext xmlns:c16="http://schemas.microsoft.com/office/drawing/2014/chart" uri="{C3380CC4-5D6E-409C-BE32-E72D297353CC}">
                  <c16:uniqueId val="{0000000B-629C-46BE-903C-ACA6FCA1CE01}"/>
                </c:ext>
              </c:extLst>
            </c:dLbl>
            <c:dLbl>
              <c:idx val="7"/>
              <c:delete val="1"/>
              <c:extLst>
                <c:ext xmlns:c15="http://schemas.microsoft.com/office/drawing/2012/chart" uri="{CE6537A1-D6FC-4f65-9D91-7224C49458BB}"/>
                <c:ext xmlns:c16="http://schemas.microsoft.com/office/drawing/2014/chart" uri="{C3380CC4-5D6E-409C-BE32-E72D297353CC}">
                  <c16:uniqueId val="{0000000C-629C-46BE-903C-ACA6FCA1CE01}"/>
                </c:ext>
              </c:extLst>
            </c:dLbl>
            <c:dLbl>
              <c:idx val="8"/>
              <c:delete val="1"/>
              <c:extLst>
                <c:ext xmlns:c15="http://schemas.microsoft.com/office/drawing/2012/chart" uri="{CE6537A1-D6FC-4f65-9D91-7224C49458BB}"/>
                <c:ext xmlns:c16="http://schemas.microsoft.com/office/drawing/2014/chart" uri="{C3380CC4-5D6E-409C-BE32-E72D297353CC}">
                  <c16:uniqueId val="{0000000D-629C-46BE-903C-ACA6FCA1CE01}"/>
                </c:ext>
              </c:extLst>
            </c:dLbl>
            <c:dLbl>
              <c:idx val="9"/>
              <c:delete val="1"/>
              <c:extLst>
                <c:ext xmlns:c15="http://schemas.microsoft.com/office/drawing/2012/chart" uri="{CE6537A1-D6FC-4f65-9D91-7224C49458BB}"/>
                <c:ext xmlns:c16="http://schemas.microsoft.com/office/drawing/2014/chart" uri="{C3380CC4-5D6E-409C-BE32-E72D297353CC}">
                  <c16:uniqueId val="{0000000E-629C-46BE-903C-ACA6FCA1CE01}"/>
                </c:ext>
              </c:extLst>
            </c:dLbl>
            <c:dLbl>
              <c:idx val="10"/>
              <c:delete val="1"/>
              <c:extLst>
                <c:ext xmlns:c15="http://schemas.microsoft.com/office/drawing/2012/chart" uri="{CE6537A1-D6FC-4f65-9D91-7224C49458BB}"/>
                <c:ext xmlns:c16="http://schemas.microsoft.com/office/drawing/2014/chart" uri="{C3380CC4-5D6E-409C-BE32-E72D297353CC}">
                  <c16:uniqueId val="{0000000F-629C-46BE-903C-ACA6FCA1CE01}"/>
                </c:ext>
              </c:extLst>
            </c:dLbl>
            <c:dLbl>
              <c:idx val="11"/>
              <c:delete val="1"/>
              <c:extLst>
                <c:ext xmlns:c15="http://schemas.microsoft.com/office/drawing/2012/chart" uri="{CE6537A1-D6FC-4f65-9D91-7224C49458BB}"/>
                <c:ext xmlns:c16="http://schemas.microsoft.com/office/drawing/2014/chart" uri="{C3380CC4-5D6E-409C-BE32-E72D297353CC}">
                  <c16:uniqueId val="{00000010-629C-46BE-903C-ACA6FCA1CE01}"/>
                </c:ext>
              </c:extLst>
            </c:dLbl>
            <c:dLbl>
              <c:idx val="12"/>
              <c:delete val="1"/>
              <c:extLst>
                <c:ext xmlns:c15="http://schemas.microsoft.com/office/drawing/2012/chart" uri="{CE6537A1-D6FC-4f65-9D91-7224C49458BB}"/>
                <c:ext xmlns:c16="http://schemas.microsoft.com/office/drawing/2014/chart" uri="{C3380CC4-5D6E-409C-BE32-E72D297353CC}">
                  <c16:uniqueId val="{00000011-629C-46BE-903C-ACA6FCA1CE01}"/>
                </c:ext>
              </c:extLst>
            </c:dLbl>
            <c:dLbl>
              <c:idx val="13"/>
              <c:delete val="1"/>
              <c:extLst>
                <c:ext xmlns:c15="http://schemas.microsoft.com/office/drawing/2012/chart" uri="{CE6537A1-D6FC-4f65-9D91-7224C49458BB}"/>
                <c:ext xmlns:c16="http://schemas.microsoft.com/office/drawing/2014/chart" uri="{C3380CC4-5D6E-409C-BE32-E72D297353CC}">
                  <c16:uniqueId val="{00000012-629C-46BE-903C-ACA6FCA1CE01}"/>
                </c:ext>
              </c:extLst>
            </c:dLbl>
            <c:dLbl>
              <c:idx val="14"/>
              <c:delete val="1"/>
              <c:extLst>
                <c:ext xmlns:c15="http://schemas.microsoft.com/office/drawing/2012/chart" uri="{CE6537A1-D6FC-4f65-9D91-7224C49458BB}"/>
                <c:ext xmlns:c16="http://schemas.microsoft.com/office/drawing/2014/chart" uri="{C3380CC4-5D6E-409C-BE32-E72D297353CC}">
                  <c16:uniqueId val="{00000013-629C-46BE-903C-ACA6FCA1CE01}"/>
                </c:ext>
              </c:extLst>
            </c:dLbl>
            <c:dLbl>
              <c:idx val="15"/>
              <c:delete val="1"/>
              <c:extLst>
                <c:ext xmlns:c15="http://schemas.microsoft.com/office/drawing/2012/chart" uri="{CE6537A1-D6FC-4f65-9D91-7224C49458BB}"/>
                <c:ext xmlns:c16="http://schemas.microsoft.com/office/drawing/2014/chart" uri="{C3380CC4-5D6E-409C-BE32-E72D297353CC}">
                  <c16:uniqueId val="{00000014-629C-46BE-903C-ACA6FCA1CE01}"/>
                </c:ext>
              </c:extLst>
            </c:dLbl>
            <c:dLbl>
              <c:idx val="16"/>
              <c:delete val="1"/>
              <c:extLst>
                <c:ext xmlns:c15="http://schemas.microsoft.com/office/drawing/2012/chart" uri="{CE6537A1-D6FC-4f65-9D91-7224C49458BB}"/>
                <c:ext xmlns:c16="http://schemas.microsoft.com/office/drawing/2014/chart" uri="{C3380CC4-5D6E-409C-BE32-E72D297353CC}">
                  <c16:uniqueId val="{00000015-629C-46BE-903C-ACA6FCA1CE01}"/>
                </c:ext>
              </c:extLst>
            </c:dLbl>
            <c:dLbl>
              <c:idx val="17"/>
              <c:delete val="1"/>
              <c:extLst>
                <c:ext xmlns:c15="http://schemas.microsoft.com/office/drawing/2012/chart" uri="{CE6537A1-D6FC-4f65-9D91-7224C49458BB}"/>
                <c:ext xmlns:c16="http://schemas.microsoft.com/office/drawing/2014/chart" uri="{C3380CC4-5D6E-409C-BE32-E72D297353CC}">
                  <c16:uniqueId val="{00000016-629C-46BE-903C-ACA6FCA1CE01}"/>
                </c:ext>
              </c:extLst>
            </c:dLbl>
            <c:dLbl>
              <c:idx val="18"/>
              <c:delete val="1"/>
              <c:extLst>
                <c:ext xmlns:c15="http://schemas.microsoft.com/office/drawing/2012/chart" uri="{CE6537A1-D6FC-4f65-9D91-7224C49458BB}"/>
                <c:ext xmlns:c16="http://schemas.microsoft.com/office/drawing/2014/chart" uri="{C3380CC4-5D6E-409C-BE32-E72D297353CC}">
                  <c16:uniqueId val="{00000008-629C-46BE-903C-ACA6FCA1CE01}"/>
                </c:ext>
              </c:extLst>
            </c:dLbl>
            <c:dLbl>
              <c:idx val="19"/>
              <c:delete val="1"/>
              <c:extLst>
                <c:ext xmlns:c15="http://schemas.microsoft.com/office/drawing/2012/chart" uri="{CE6537A1-D6FC-4f65-9D91-7224C49458BB}"/>
                <c:ext xmlns:c16="http://schemas.microsoft.com/office/drawing/2014/chart" uri="{C3380CC4-5D6E-409C-BE32-E72D297353CC}">
                  <c16:uniqueId val="{00000017-629C-46BE-903C-ACA6FCA1CE01}"/>
                </c:ext>
              </c:extLst>
            </c:dLbl>
            <c:dLbl>
              <c:idx val="20"/>
              <c:delete val="1"/>
              <c:extLst>
                <c:ext xmlns:c15="http://schemas.microsoft.com/office/drawing/2012/chart" uri="{CE6537A1-D6FC-4f65-9D91-7224C49458BB}"/>
                <c:ext xmlns:c16="http://schemas.microsoft.com/office/drawing/2014/chart" uri="{C3380CC4-5D6E-409C-BE32-E72D297353CC}">
                  <c16:uniqueId val="{00000018-629C-46BE-903C-ACA6FCA1CE01}"/>
                </c:ext>
              </c:extLst>
            </c:dLbl>
            <c:dLbl>
              <c:idx val="21"/>
              <c:delete val="1"/>
              <c:extLst>
                <c:ext xmlns:c15="http://schemas.microsoft.com/office/drawing/2012/chart" uri="{CE6537A1-D6FC-4f65-9D91-7224C49458BB}"/>
                <c:ext xmlns:c16="http://schemas.microsoft.com/office/drawing/2014/chart" uri="{C3380CC4-5D6E-409C-BE32-E72D297353CC}">
                  <c16:uniqueId val="{00000019-629C-46BE-903C-ACA6FCA1CE0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0">
                  <c:v>0</c:v>
                </c:pt>
                <c:pt idx="1">
                  <c:v>44</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numCache>
            </c:numRef>
          </c:val>
          <c:extLst>
            <c:ext xmlns:c16="http://schemas.microsoft.com/office/drawing/2014/chart" uri="{C3380CC4-5D6E-409C-BE32-E72D297353CC}">
              <c16:uniqueId val="{00000000-629C-46BE-903C-ACA6FCA1CE01}"/>
            </c:ext>
          </c:extLst>
        </c:ser>
        <c:ser>
          <c:idx val="1"/>
          <c:order val="1"/>
          <c:tx>
            <c:strRef>
              <c:f>Sheet1!$C$1</c:f>
              <c:strCache>
                <c:ptCount val="1"/>
                <c:pt idx="0">
                  <c:v>2019</c:v>
                </c:pt>
              </c:strCache>
            </c:strRef>
          </c:tx>
          <c:spPr>
            <a:solidFill>
              <a:srgbClr val="C00000"/>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629C-46BE-903C-ACA6FCA1CE01}"/>
                </c:ext>
              </c:extLst>
            </c:dLbl>
            <c:dLbl>
              <c:idx val="20"/>
              <c:delete val="1"/>
              <c:extLst>
                <c:ext xmlns:c15="http://schemas.microsoft.com/office/drawing/2012/chart" uri="{CE6537A1-D6FC-4f65-9D91-7224C49458BB}"/>
                <c:ext xmlns:c16="http://schemas.microsoft.com/office/drawing/2014/chart" uri="{C3380CC4-5D6E-409C-BE32-E72D297353CC}">
                  <c16:uniqueId val="{00000002-629C-46BE-903C-ACA6FCA1CE01}"/>
                </c:ext>
              </c:extLst>
            </c:dLbl>
            <c:dLbl>
              <c:idx val="21"/>
              <c:delete val="1"/>
              <c:extLst>
                <c:ext xmlns:c15="http://schemas.microsoft.com/office/drawing/2012/chart" uri="{CE6537A1-D6FC-4f65-9D91-7224C49458BB}"/>
                <c:ext xmlns:c16="http://schemas.microsoft.com/office/drawing/2014/chart" uri="{C3380CC4-5D6E-409C-BE32-E72D297353CC}">
                  <c16:uniqueId val="{00000003-629C-46BE-903C-ACA6FCA1CE0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0</c:v>
                </c:pt>
                <c:pt idx="2">
                  <c:v>45</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8">
                  <c:v>651</c:v>
                </c:pt>
                <c:pt idx="19">
                  <c:v>1009</c:v>
                </c:pt>
                <c:pt idx="20">
                  <c:v>0</c:v>
                </c:pt>
                <c:pt idx="21">
                  <c:v>0</c:v>
                </c:pt>
              </c:numCache>
            </c:numRef>
          </c:val>
          <c:extLst>
            <c:ext xmlns:c16="http://schemas.microsoft.com/office/drawing/2014/chart" uri="{C3380CC4-5D6E-409C-BE32-E72D297353CC}">
              <c16:uniqueId val="{00000001-629C-46BE-903C-ACA6FCA1CE01}"/>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pt idx="0">
                  <c:v>49</c:v>
                </c:pt>
                <c:pt idx="1">
                  <c:v>32</c:v>
                </c:pt>
                <c:pt idx="2">
                  <c:v>44</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1400</c:v>
                </c:pt>
                <c:pt idx="1">
                  <c:v>1236</c:v>
                </c:pt>
                <c:pt idx="2">
                  <c:v>1216</c:v>
                </c:pt>
                <c:pt idx="3">
                  <c:v>1332</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Sussex</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956</c:v>
                </c:pt>
                <c:pt idx="1">
                  <c:v>918</c:v>
                </c:pt>
                <c:pt idx="2">
                  <c:v>873</c:v>
                </c:pt>
                <c:pt idx="3">
                  <c:v>971</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878</c:v>
                </c:pt>
                <c:pt idx="1">
                  <c:v>905.5</c:v>
                </c:pt>
                <c:pt idx="2">
                  <c:v>929.5</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Sussex</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2.3469884152411982E-2"/>
                  <c:y val="2.85305757776033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35-40C6-9878-ECEAA32D5DDE}"/>
                </c:ext>
              </c:extLst>
            </c:dLbl>
            <c:dLbl>
              <c:idx val="1"/>
              <c:layout>
                <c:manualLayout>
                  <c:x val="-2.346988415241201E-2"/>
                  <c:y val="1.28220404356665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35-40C6-9878-ECEAA32D5DDE}"/>
                </c:ext>
              </c:extLst>
            </c:dLbl>
            <c:dLbl>
              <c:idx val="5"/>
              <c:layout>
                <c:manualLayout>
                  <c:x val="-3.35273554167798E-2"/>
                  <c:y val="-3.1685476366488059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3.6882183908045978E-2"/>
                      <c:h val="3.4571971272758309E-2"/>
                    </c:manualLayout>
                  </c15:layout>
                </c:ext>
                <c:ext xmlns:c16="http://schemas.microsoft.com/office/drawing/2014/chart" uri="{C3380CC4-5D6E-409C-BE32-E72D297353CC}">
                  <c16:uniqueId val="{00000004-A835-40C6-9878-ECEAA32D5DDE}"/>
                </c:ext>
              </c:extLst>
            </c:dLbl>
            <c:dLbl>
              <c:idx val="7"/>
              <c:layout>
                <c:manualLayout>
                  <c:x val="-2.8699769209883246E-2"/>
                  <c:y val="2.32943973302911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835-40C6-9878-ECEAA32D5DDE}"/>
                </c:ext>
              </c:extLst>
            </c:dLbl>
            <c:dLbl>
              <c:idx val="8"/>
              <c:layout>
                <c:manualLayout>
                  <c:x val="-3.013655081907865E-2"/>
                  <c:y val="2.85305757776034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835-40C6-9878-ECEAA32D5DDE}"/>
                </c:ext>
              </c:extLst>
            </c:dLbl>
            <c:dLbl>
              <c:idx val="9"/>
              <c:layout>
                <c:manualLayout>
                  <c:x val="-3.732045886505566E-2"/>
                  <c:y val="3.90029326722280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835-40C6-9878-ECEAA32D5DDE}"/>
                </c:ext>
              </c:extLst>
            </c:dLbl>
            <c:dLbl>
              <c:idx val="10"/>
              <c:layout>
                <c:manualLayout>
                  <c:x val="-4.5941148520228077E-2"/>
                  <c:y val="2.32943973302911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835-40C6-9878-ECEAA32D5DDE}"/>
                </c:ext>
              </c:extLst>
            </c:dLbl>
            <c:dLbl>
              <c:idx val="11"/>
              <c:layout>
                <c:manualLayout>
                  <c:x val="-3.6400918635170712E-2"/>
                  <c:y val="3.6384843448571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835-40C6-9878-ECEAA32D5DD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Sheet1!$B$2:$M$2</c:f>
              <c:numCache>
                <c:formatCode>0.0%</c:formatCode>
                <c:ptCount val="12"/>
                <c:pt idx="0">
                  <c:v>3.2000000000000001E-2</c:v>
                </c:pt>
                <c:pt idx="1">
                  <c:v>3.2000000000000001E-2</c:v>
                </c:pt>
                <c:pt idx="2">
                  <c:v>3.5999999999999997E-2</c:v>
                </c:pt>
                <c:pt idx="3">
                  <c:v>4.5999999999999999E-2</c:v>
                </c:pt>
                <c:pt idx="4">
                  <c:v>4.3999999999999997E-2</c:v>
                </c:pt>
                <c:pt idx="5">
                  <c:v>3.9E-2</c:v>
                </c:pt>
                <c:pt idx="6">
                  <c:v>0.17100000000000001</c:v>
                </c:pt>
                <c:pt idx="7">
                  <c:v>0.15</c:v>
                </c:pt>
                <c:pt idx="8">
                  <c:v>0.158</c:v>
                </c:pt>
                <c:pt idx="9">
                  <c:v>0.13400000000000001</c:v>
                </c:pt>
                <c:pt idx="10">
                  <c:v>0.10299999999999999</c:v>
                </c:pt>
                <c:pt idx="11" formatCode="0.00%">
                  <c:v>5.7000000000000002E-2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0"/>
              <c:layout>
                <c:manualLayout>
                  <c:x val="-2.3329826228617987E-2"/>
                  <c:y val="-4.04886467694635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35-40C6-9878-ECEAA32D5DDE}"/>
                </c:ext>
              </c:extLst>
            </c:dLbl>
            <c:dLbl>
              <c:idx val="1"/>
              <c:layout>
                <c:manualLayout>
                  <c:x val="-3.0513734274594986E-2"/>
                  <c:y val="-3.78705575458072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835-40C6-9878-ECEAA32D5DDE}"/>
                </c:ext>
              </c:extLst>
            </c:dLbl>
            <c:dLbl>
              <c:idx val="6"/>
              <c:layout>
                <c:manualLayout>
                  <c:x val="-1.3767988053217486E-2"/>
                  <c:y val="3.2817851492908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835-40C6-9878-ECEAA32D5DDE}"/>
                </c:ext>
              </c:extLst>
            </c:dLbl>
            <c:dLbl>
              <c:idx val="7"/>
              <c:layout>
                <c:manualLayout>
                  <c:x val="-2.9572585754366911E-2"/>
                  <c:y val="-4.04886467694634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835-40C6-9878-ECEAA32D5DDE}"/>
                </c:ext>
              </c:extLst>
            </c:dLbl>
            <c:dLbl>
              <c:idx val="8"/>
              <c:layout>
                <c:manualLayout>
                  <c:x val="-2.9572585754367015E-2"/>
                  <c:y val="-2.73982006511826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835-40C6-9878-ECEAA32D5DDE}"/>
                </c:ext>
              </c:extLst>
            </c:dLbl>
            <c:dLbl>
              <c:idx val="9"/>
              <c:layout>
                <c:manualLayout>
                  <c:x val="-2.0951896099194602E-2"/>
                  <c:y val="-3.52524683221511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835-40C6-9878-ECEAA32D5DDE}"/>
                </c:ext>
              </c:extLst>
            </c:dLbl>
            <c:dLbl>
              <c:idx val="10"/>
              <c:layout>
                <c:manualLayout>
                  <c:x val="-3.7105167888496697E-3"/>
                  <c:y val="-2.73982006511826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835-40C6-9878-ECEAA32D5DDE}"/>
                </c:ext>
              </c:extLst>
            </c:dLbl>
            <c:dLbl>
              <c:idx val="11"/>
              <c:layout>
                <c:manualLayout>
                  <c:x val="5.4058059552898607E-3"/>
                  <c:y val="-1.95439329802142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835-40C6-9878-ECEAA32D5DD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Sheet1!$B$3:$M$3</c:f>
              <c:numCache>
                <c:formatCode>0.0%</c:formatCode>
                <c:ptCount val="12"/>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c:v>0.111</c:v>
                </c:pt>
                <c:pt idx="11" formatCode="0.00%">
                  <c:v>6.5000000000000002E-2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0.04</c:v>
                </c:pt>
                <c:pt idx="1">
                  <c:v>4.2000000000000003E-2</c:v>
                </c:pt>
                <c:pt idx="2">
                  <c:v>4.3499999999999997E-2</c:v>
                </c:pt>
                <c:pt idx="3">
                  <c:v>4.4999999999999998E-2</c:v>
                </c:pt>
                <c:pt idx="4">
                  <c:v>4.5499999999999999E-2</c:v>
                </c:pt>
                <c:pt idx="5">
                  <c:v>4.8000000000000001E-2</c:v>
                </c:pt>
                <c:pt idx="6">
                  <c:v>4.8000000000000001E-2</c:v>
                </c:pt>
                <c:pt idx="7">
                  <c:v>4.8000000000000001E-2</c:v>
                </c:pt>
                <c:pt idx="8">
                  <c:v>0.05</c:v>
                </c:pt>
                <c:pt idx="9">
                  <c:v>5.1499999999999997E-2</c:v>
                </c:pt>
                <c:pt idx="11">
                  <c:v>5.2999999999999999E-2</c:v>
                </c:pt>
                <c:pt idx="12">
                  <c:v>5.6500000000000002E-2</c:v>
                </c:pt>
                <c:pt idx="13">
                  <c:v>5.6500000000000002E-2</c:v>
                </c:pt>
                <c:pt idx="14">
                  <c:v>5.7000000000000002E-2</c:v>
                </c:pt>
                <c:pt idx="15">
                  <c:v>6.2E-2</c:v>
                </c:pt>
                <c:pt idx="16">
                  <c:v>6.8500000000000005E-2</c:v>
                </c:pt>
                <c:pt idx="17">
                  <c:v>7.0000000000000007E-2</c:v>
                </c:pt>
                <c:pt idx="18">
                  <c:v>7.0499999999999993E-2</c:v>
                </c:pt>
                <c:pt idx="19">
                  <c:v>8.4500000000000006E-2</c:v>
                </c:pt>
                <c:pt idx="20">
                  <c:v>0.11650000000000001</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10" formatCode="0.0">
                  <c:v>5.1499999999999997E-2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5.5%</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7811181643365427"/>
          <c:y val="0.90985015318343054"/>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Stillwater </c:v>
                </c:pt>
                <c:pt idx="1">
                  <c:v>Green </c:v>
                </c:pt>
                <c:pt idx="2">
                  <c:v>Hopatcong</c:v>
                </c:pt>
              </c:strCache>
            </c:strRef>
          </c:cat>
          <c:val>
            <c:numRef>
              <c:f>Sheet1!$B$2:$B$4</c:f>
              <c:numCache>
                <c:formatCode>0%</c:formatCode>
                <c:ptCount val="3"/>
                <c:pt idx="0">
                  <c:v>1</c:v>
                </c:pt>
                <c:pt idx="1">
                  <c:v>0.95599999999999996</c:v>
                </c:pt>
                <c:pt idx="2">
                  <c:v>0.89400000000000002</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Stillwater </c:v>
                </c:pt>
                <c:pt idx="1">
                  <c:v>Green </c:v>
                </c:pt>
                <c:pt idx="2">
                  <c:v>Hopatcong</c:v>
                </c:pt>
              </c:strCache>
            </c:strRef>
          </c:cat>
          <c:val>
            <c:numRef>
              <c:f>Sheet1!$C$2:$C$4</c:f>
              <c:numCache>
                <c:formatCode>0%</c:formatCode>
                <c:ptCount val="3"/>
                <c:pt idx="0">
                  <c:v>0</c:v>
                </c:pt>
                <c:pt idx="1">
                  <c:v>3.7999999999999999E-2</c:v>
                </c:pt>
                <c:pt idx="2">
                  <c:v>5.8999999999999997E-2</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Stillwater </c:v>
                </c:pt>
                <c:pt idx="1">
                  <c:v>Green </c:v>
                </c:pt>
                <c:pt idx="2">
                  <c:v>Hopatcong</c:v>
                </c:pt>
              </c:strCache>
            </c:strRef>
          </c:cat>
          <c:val>
            <c:numRef>
              <c:f>Sheet1!$D$2:$D$4</c:f>
              <c:numCache>
                <c:formatCode>0%</c:formatCode>
                <c:ptCount val="3"/>
                <c:pt idx="0">
                  <c:v>2E-3</c:v>
                </c:pt>
                <c:pt idx="1">
                  <c:v>1E-3</c:v>
                </c:pt>
                <c:pt idx="2">
                  <c:v>5.3999999999999999E-2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Stillwater </c:v>
                </c:pt>
                <c:pt idx="1">
                  <c:v>Green </c:v>
                </c:pt>
                <c:pt idx="2">
                  <c:v>Hopatcong</c:v>
                </c:pt>
              </c:strCache>
            </c:strRef>
          </c:cat>
          <c:val>
            <c:numRef>
              <c:f>Sheet1!$E$2:$E$4</c:f>
              <c:numCache>
                <c:formatCode>0%</c:formatCode>
                <c:ptCount val="3"/>
                <c:pt idx="0">
                  <c:v>2.1000000000000001E-2</c:v>
                </c:pt>
                <c:pt idx="1">
                  <c:v>0.115</c:v>
                </c:pt>
                <c:pt idx="2">
                  <c:v>0.16900000000000001</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5">
                  <c:v>73782</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5">
                  <c:v>57163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Sussex</c:v>
                </c:pt>
                <c:pt idx="1">
                  <c:v>New Jersey</c:v>
                </c:pt>
                <c:pt idx="2">
                  <c:v>United States</c:v>
                </c:pt>
              </c:strCache>
            </c:strRef>
          </c:cat>
          <c:val>
            <c:numRef>
              <c:f>Sheet1!$B$2:$B$4</c:f>
              <c:numCache>
                <c:formatCode>_("$"* #,##0_);_("$"* \(#,##0\);_("$"* "-"??_);_(@_)</c:formatCode>
                <c:ptCount val="3"/>
                <c:pt idx="0">
                  <c:v>73782</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Sussex</c:v>
                </c:pt>
                <c:pt idx="1">
                  <c:v>New Jersey</c:v>
                </c:pt>
                <c:pt idx="2">
                  <c:v>United States</c:v>
                </c:pt>
              </c:strCache>
            </c:strRef>
          </c:cat>
          <c:val>
            <c:numRef>
              <c:f>Sheet1!$C$2:$C$4</c:f>
              <c:numCache>
                <c:formatCode>_("$"* #,##0_);_("$"* \(#,##0\);_("$"* "-"??_);_(@_)</c:formatCode>
                <c:ptCount val="3"/>
                <c:pt idx="0">
                  <c:v>57163</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66786</c:v>
                </c:pt>
                <c:pt idx="1">
                  <c:v>68415</c:v>
                </c:pt>
                <c:pt idx="2">
                  <c:v>71145</c:v>
                </c:pt>
                <c:pt idx="3">
                  <c:v>70453</c:v>
                </c:pt>
                <c:pt idx="4">
                  <c:v>73782</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52082</c:v>
                </c:pt>
                <c:pt idx="1">
                  <c:v>53466</c:v>
                </c:pt>
                <c:pt idx="2">
                  <c:v>51180</c:v>
                </c:pt>
                <c:pt idx="3">
                  <c:v>52243</c:v>
                </c:pt>
                <c:pt idx="4">
                  <c:v>57163</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Sparta </c:v>
                </c:pt>
                <c:pt idx="1">
                  <c:v>Hampton </c:v>
                </c:pt>
                <c:pt idx="2">
                  <c:v>Sussex borough</c:v>
                </c:pt>
              </c:strCache>
            </c:strRef>
          </c:cat>
          <c:val>
            <c:numRef>
              <c:f>Sheet1!$B$2:$B$4</c:f>
              <c:numCache>
                <c:formatCode>_("$"* #,##0_);_("$"* \(#,##0\);_("$"* "-"??_);_(@_)</c:formatCode>
                <c:ptCount val="3"/>
                <c:pt idx="0">
                  <c:v>105445</c:v>
                </c:pt>
                <c:pt idx="1">
                  <c:v>67984</c:v>
                </c:pt>
                <c:pt idx="2">
                  <c:v>49737</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Sparta </c:v>
                </c:pt>
                <c:pt idx="1">
                  <c:v>Hampton </c:v>
                </c:pt>
                <c:pt idx="2">
                  <c:v>Sussex borough</c:v>
                </c:pt>
              </c:strCache>
            </c:strRef>
          </c:cat>
          <c:val>
            <c:numRef>
              <c:f>Sheet1!$C$2:$C$4</c:f>
              <c:numCache>
                <c:formatCode>_("$"* #,##0_);_("$"* \(#,##0\);_("$"* "-"??_);_(@_)</c:formatCode>
                <c:ptCount val="3"/>
                <c:pt idx="0">
                  <c:v>71996</c:v>
                </c:pt>
                <c:pt idx="1">
                  <c:v>63173</c:v>
                </c:pt>
                <c:pt idx="2">
                  <c:v>34044</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2">
                  <c:v>76</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1"/>
              <c:layout>
                <c:manualLayout>
                  <c:x val="-8.4505149158242213E-3"/>
                  <c:y val="1.62037066571352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9E-4326-9BA0-09E910D7A37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0">
                  <c:v>58</c:v>
                </c:pt>
                <c:pt idx="1">
                  <c:v>267</c:v>
                </c:pt>
                <c:pt idx="3">
                  <c:v>183</c:v>
                </c:pt>
                <c:pt idx="4">
                  <c:v>78</c:v>
                </c:pt>
                <c:pt idx="5">
                  <c:v>709</c:v>
                </c:pt>
                <c:pt idx="6">
                  <c:v>555</c:v>
                </c:pt>
                <c:pt idx="7">
                  <c:v>301</c:v>
                </c:pt>
                <c:pt idx="8">
                  <c:v>1059</c:v>
                </c:pt>
                <c:pt idx="9">
                  <c:v>830</c:v>
                </c:pt>
                <c:pt idx="10">
                  <c:v>663</c:v>
                </c:pt>
                <c:pt idx="11">
                  <c:v>161</c:v>
                </c:pt>
                <c:pt idx="12">
                  <c:v>672</c:v>
                </c:pt>
                <c:pt idx="13">
                  <c:v>1578</c:v>
                </c:pt>
                <c:pt idx="14">
                  <c:v>181</c:v>
                </c:pt>
                <c:pt idx="15">
                  <c:v>2275</c:v>
                </c:pt>
                <c:pt idx="16">
                  <c:v>1842</c:v>
                </c:pt>
                <c:pt idx="17">
                  <c:v>1364</c:v>
                </c:pt>
                <c:pt idx="18">
                  <c:v>1924</c:v>
                </c:pt>
                <c:pt idx="19">
                  <c:v>3028</c:v>
                </c:pt>
                <c:pt idx="20">
                  <c:v>631</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5160264057901852E-2"/>
                  <c:y val="-6.361973275582757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0</c:v>
                </c:pt>
                <c:pt idx="1">
                  <c:v>18</c:v>
                </c:pt>
                <c:pt idx="2">
                  <c:v>6</c:v>
                </c:pt>
                <c:pt idx="3">
                  <c:v>52</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2224474532128239E-3"/>
                  <c:y val="1.1986005245262327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104</c:v>
                </c:pt>
                <c:pt idx="1">
                  <c:v>500</c:v>
                </c:pt>
                <c:pt idx="2">
                  <c:v>31</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9">
                  <c:v>9</c:v>
                </c:pt>
                <c:pt idx="10">
                  <c:v>9</c:v>
                </c:pt>
                <c:pt idx="11">
                  <c:v>10</c:v>
                </c:pt>
                <c:pt idx="12">
                  <c:v>10</c:v>
                </c:pt>
                <c:pt idx="13">
                  <c:v>12</c:v>
                </c:pt>
                <c:pt idx="14">
                  <c:v>12</c:v>
                </c:pt>
                <c:pt idx="15">
                  <c:v>15</c:v>
                </c:pt>
                <c:pt idx="16">
                  <c:v>15</c:v>
                </c:pt>
                <c:pt idx="17">
                  <c:v>16</c:v>
                </c:pt>
                <c:pt idx="18">
                  <c:v>17</c:v>
                </c:pt>
                <c:pt idx="19">
                  <c:v>24</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8">
                  <c:v>8</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Sussex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11</c:v>
                </c:pt>
                <c:pt idx="1">
                  <c:v>6</c:v>
                </c:pt>
                <c:pt idx="2">
                  <c:v>6</c:v>
                </c:pt>
                <c:pt idx="3">
                  <c:v>7</c:v>
                </c:pt>
                <c:pt idx="4">
                  <c:v>8</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4554-4322-A9DF-A731BA63148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0">
                  <c:v>2</c:v>
                </c:pt>
                <c:pt idx="1">
                  <c:v>2</c:v>
                </c:pt>
                <c:pt idx="3">
                  <c:v>5</c:v>
                </c:pt>
                <c:pt idx="4">
                  <c:v>5</c:v>
                </c:pt>
                <c:pt idx="5">
                  <c:v>6</c:v>
                </c:pt>
                <c:pt idx="6">
                  <c:v>8</c:v>
                </c:pt>
                <c:pt idx="7">
                  <c:v>10</c:v>
                </c:pt>
                <c:pt idx="8">
                  <c:v>11</c:v>
                </c:pt>
                <c:pt idx="9">
                  <c:v>12</c:v>
                </c:pt>
                <c:pt idx="10">
                  <c:v>13</c:v>
                </c:pt>
                <c:pt idx="11">
                  <c:v>15</c:v>
                </c:pt>
                <c:pt idx="12">
                  <c:v>16</c:v>
                </c:pt>
                <c:pt idx="13">
                  <c:v>16</c:v>
                </c:pt>
                <c:pt idx="14">
                  <c:v>18</c:v>
                </c:pt>
                <c:pt idx="15">
                  <c:v>19</c:v>
                </c:pt>
                <c:pt idx="16">
                  <c:v>19</c:v>
                </c:pt>
                <c:pt idx="17">
                  <c:v>20</c:v>
                </c:pt>
                <c:pt idx="18">
                  <c:v>51</c:v>
                </c:pt>
                <c:pt idx="19">
                  <c:v>59</c:v>
                </c:pt>
                <c:pt idx="20">
                  <c:v>66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2">
                  <c:v>3</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6.9000000000000006E-2</c:v>
                </c:pt>
                <c:pt idx="1">
                  <c:v>8.5000000000000006E-2</c:v>
                </c:pt>
                <c:pt idx="2">
                  <c:v>8.1000000000000003E-2</c:v>
                </c:pt>
                <c:pt idx="3">
                  <c:v>7.0999999999999994E-2</c:v>
                </c:pt>
                <c:pt idx="4">
                  <c:v>7.9000000000000001E-2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Sussex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2</c:v>
                </c:pt>
                <c:pt idx="1">
                  <c:v>0</c:v>
                </c:pt>
                <c:pt idx="2">
                  <c:v>2</c:v>
                </c:pt>
                <c:pt idx="3">
                  <c:v>1</c:v>
                </c:pt>
                <c:pt idx="4">
                  <c:v>0</c:v>
                </c:pt>
                <c:pt idx="5">
                  <c:v>3</c:v>
                </c:pt>
                <c:pt idx="6">
                  <c:v>0</c:v>
                </c:pt>
                <c:pt idx="7">
                  <c:v>2</c:v>
                </c:pt>
                <c:pt idx="8">
                  <c:v>0</c:v>
                </c:pt>
                <c:pt idx="9">
                  <c:v>0</c:v>
                </c:pt>
                <c:pt idx="10">
                  <c:v>0</c:v>
                </c:pt>
                <c:pt idx="11">
                  <c:v>3</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2">
                  <c:v>1265</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4.2336829836829945E-2"/>
                  <c:y val="2.83652787668996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30-4ECA-9373-BDF3F2C7E72A}"/>
                </c:ext>
              </c:extLst>
            </c:dLbl>
            <c:dLbl>
              <c:idx val="4"/>
              <c:layout>
                <c:manualLayout>
                  <c:x val="-4.4580419580421719E-3"/>
                  <c:y val="1.6646529487787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30-4ECA-9373-BDF3F2C7E72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1198</c:v>
                </c:pt>
                <c:pt idx="1">
                  <c:v>1231</c:v>
                </c:pt>
                <c:pt idx="2">
                  <c:v>1214</c:v>
                </c:pt>
                <c:pt idx="3">
                  <c:v>1103</c:v>
                </c:pt>
                <c:pt idx="4">
                  <c:v>1265</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Vernon</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55</c:v>
                </c:pt>
                <c:pt idx="1">
                  <c:v>72</c:v>
                </c:pt>
                <c:pt idx="2">
                  <c:v>123</c:v>
                </c:pt>
                <c:pt idx="3">
                  <c:v>132</c:v>
                </c:pt>
                <c:pt idx="4">
                  <c:v>186</c:v>
                </c:pt>
                <c:pt idx="5">
                  <c:v>181</c:v>
                </c:pt>
                <c:pt idx="6">
                  <c:v>186</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Newton</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87</c:v>
                </c:pt>
                <c:pt idx="1">
                  <c:v>126</c:v>
                </c:pt>
                <c:pt idx="2">
                  <c:v>107</c:v>
                </c:pt>
                <c:pt idx="3">
                  <c:v>170</c:v>
                </c:pt>
                <c:pt idx="4">
                  <c:v>146</c:v>
                </c:pt>
                <c:pt idx="5">
                  <c:v>113</c:v>
                </c:pt>
                <c:pt idx="6">
                  <c:v>178</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Wantage</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106</c:v>
                </c:pt>
                <c:pt idx="1">
                  <c:v>102</c:v>
                </c:pt>
                <c:pt idx="2">
                  <c:v>108</c:v>
                </c:pt>
                <c:pt idx="3">
                  <c:v>111</c:v>
                </c:pt>
                <c:pt idx="4">
                  <c:v>87</c:v>
                </c:pt>
                <c:pt idx="5">
                  <c:v>90</c:v>
                </c:pt>
                <c:pt idx="6">
                  <c:v>115</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Hopatcong</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136</c:v>
                </c:pt>
                <c:pt idx="1">
                  <c:v>155</c:v>
                </c:pt>
                <c:pt idx="2">
                  <c:v>133</c:v>
                </c:pt>
                <c:pt idx="3">
                  <c:v>159</c:v>
                </c:pt>
                <c:pt idx="4">
                  <c:v>136</c:v>
                </c:pt>
                <c:pt idx="5">
                  <c:v>123</c:v>
                </c:pt>
                <c:pt idx="6">
                  <c:v>109</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Franklin Borough</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74</c:v>
                </c:pt>
                <c:pt idx="1">
                  <c:v>89</c:v>
                </c:pt>
                <c:pt idx="2">
                  <c:v>86</c:v>
                </c:pt>
                <c:pt idx="3">
                  <c:v>60</c:v>
                </c:pt>
                <c:pt idx="4">
                  <c:v>67</c:v>
                </c:pt>
                <c:pt idx="5">
                  <c:v>71</c:v>
                </c:pt>
                <c:pt idx="6">
                  <c:v>88</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Hardyston</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114</c:v>
                </c:pt>
                <c:pt idx="1">
                  <c:v>93</c:v>
                </c:pt>
                <c:pt idx="2">
                  <c:v>72</c:v>
                </c:pt>
                <c:pt idx="3">
                  <c:v>69</c:v>
                </c:pt>
                <c:pt idx="4">
                  <c:v>81</c:v>
                </c:pt>
                <c:pt idx="5">
                  <c:v>62</c:v>
                </c:pt>
                <c:pt idx="6">
                  <c:v>72</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Sparta</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50</c:v>
                </c:pt>
                <c:pt idx="1">
                  <c:v>63</c:v>
                </c:pt>
                <c:pt idx="2">
                  <c:v>76</c:v>
                </c:pt>
                <c:pt idx="3">
                  <c:v>67</c:v>
                </c:pt>
                <c:pt idx="4">
                  <c:v>79</c:v>
                </c:pt>
                <c:pt idx="5">
                  <c:v>76</c:v>
                </c:pt>
                <c:pt idx="6">
                  <c:v>71</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Sussex</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69</c:v>
                </c:pt>
                <c:pt idx="1">
                  <c:v>71</c:v>
                </c:pt>
                <c:pt idx="2">
                  <c:v>61</c:v>
                </c:pt>
                <c:pt idx="3">
                  <c:v>83</c:v>
                </c:pt>
                <c:pt idx="4">
                  <c:v>71</c:v>
                </c:pt>
                <c:pt idx="5">
                  <c:v>51</c:v>
                </c:pt>
                <c:pt idx="6">
                  <c:v>71</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Montague</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58</c:v>
                </c:pt>
                <c:pt idx="1">
                  <c:v>47</c:v>
                </c:pt>
                <c:pt idx="2">
                  <c:v>70</c:v>
                </c:pt>
                <c:pt idx="3">
                  <c:v>55</c:v>
                </c:pt>
                <c:pt idx="4">
                  <c:v>52</c:v>
                </c:pt>
                <c:pt idx="5">
                  <c:v>61</c:v>
                </c:pt>
                <c:pt idx="6">
                  <c:v>65</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Frankford Township</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48</c:v>
                </c:pt>
                <c:pt idx="1">
                  <c:v>49</c:v>
                </c:pt>
                <c:pt idx="2">
                  <c:v>49</c:v>
                </c:pt>
                <c:pt idx="3">
                  <c:v>54</c:v>
                </c:pt>
                <c:pt idx="4">
                  <c:v>30</c:v>
                </c:pt>
                <c:pt idx="5">
                  <c:v>43</c:v>
                </c:pt>
                <c:pt idx="6">
                  <c:v>38</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694253014447902"/>
          <c:y val="9.5798600174978127E-2"/>
          <c:w val="0.53664471648102463"/>
          <c:h val="0.76610376202974628"/>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dLbl>
              <c:idx val="14"/>
              <c:layout>
                <c:manualLayout>
                  <c:x val="-7.7831742481117181E-3"/>
                  <c:y val="-0.144847769028871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5C32-4293-8D3D-2F76DA07A176}"/>
                </c:ext>
              </c:extLst>
            </c:dLbl>
            <c:dLbl>
              <c:idx val="15"/>
              <c:layout>
                <c:manualLayout>
                  <c:x val="2.801942729320198E-2"/>
                  <c:y val="0.104444444444444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5C32-4293-8D3D-2F76DA07A176}"/>
                </c:ext>
              </c:extLst>
            </c:dLbl>
            <c:dLbl>
              <c:idx val="16"/>
              <c:layout>
                <c:manualLayout>
                  <c:x val="0.10273790007507387"/>
                  <c:y val="-0.1244444444444444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5C32-4293-8D3D-2F76DA07A176}"/>
                </c:ext>
              </c:extLst>
            </c:dLbl>
            <c:dLbl>
              <c:idx val="17"/>
              <c:layout>
                <c:manualLayout>
                  <c:x val="9.9624630375829262E-2"/>
                  <c:y val="-8.44444444444444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5C32-4293-8D3D-2F76DA07A176}"/>
                </c:ext>
              </c:extLst>
            </c:dLbl>
            <c:dLbl>
              <c:idx val="18"/>
              <c:layout>
                <c:manualLayout>
                  <c:x val="-2.3349522744334984E-2"/>
                  <c:y val="-0.0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#,##0</c:formatCode>
                <c:ptCount val="19"/>
                <c:pt idx="0" formatCode="General">
                  <c:v>39</c:v>
                </c:pt>
                <c:pt idx="1">
                  <c:v>25693</c:v>
                </c:pt>
                <c:pt idx="2">
                  <c:v>2040</c:v>
                </c:pt>
                <c:pt idx="3" formatCode="General">
                  <c:v>26</c:v>
                </c:pt>
                <c:pt idx="4" formatCode="General">
                  <c:v>129</c:v>
                </c:pt>
                <c:pt idx="5" formatCode="General">
                  <c:v>67</c:v>
                </c:pt>
                <c:pt idx="6" formatCode="General">
                  <c:v>224</c:v>
                </c:pt>
                <c:pt idx="7" formatCode="General">
                  <c:v>56</c:v>
                </c:pt>
                <c:pt idx="8" formatCode="General">
                  <c:v>7</c:v>
                </c:pt>
                <c:pt idx="9">
                  <c:v>4092</c:v>
                </c:pt>
                <c:pt idx="10" formatCode="General">
                  <c:v>577</c:v>
                </c:pt>
                <c:pt idx="11" formatCode="General">
                  <c:v>264</c:v>
                </c:pt>
                <c:pt idx="12">
                  <c:v>24679</c:v>
                </c:pt>
                <c:pt idx="13" formatCode="General">
                  <c:v>245</c:v>
                </c:pt>
                <c:pt idx="14" formatCode="General">
                  <c:v>16</c:v>
                </c:pt>
                <c:pt idx="15" formatCode="General">
                  <c:v>2492</c:v>
                </c:pt>
                <c:pt idx="16" formatCode="General">
                  <c:v>56</c:v>
                </c:pt>
                <c:pt idx="17" formatCode="General">
                  <c:v>161</c:v>
                </c:pt>
                <c:pt idx="18" formatCode="General">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rgbClr val="C00000"/>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7.4160023792380028E-2"/>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7241006535099526"/>
                  <c:y val="-3.984374754898207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20161118120709517"/>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5.9753425484150587E-2"/>
                  <c:y val="-6.796874581885177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6.8131898599075674E-2"/>
                  <c:y val="-9.609374408872145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5.4998327753548092E-2"/>
                  <c:y val="7.968749509796409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5897201867464301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3.6829611774385707E-2"/>
                  <c:y val="0.100781243800366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3.0176389091617788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2444600647627094"/>
                  <c:y val="-2.343749855822476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9.4291051961257935E-2"/>
                  <c:y val="-5.39062466839169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6.6446022552203277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2.2191776321805686E-2"/>
                  <c:y val="-8.906249452125394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9.320546055158388E-2"/>
                  <c:y val="5.8593746395561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799997809945434"/>
                  <c:y val="1.171874927911237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6.3616425455842854E-2"/>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0</c:v>
                </c:pt>
                <c:pt idx="1">
                  <c:v>2</c:v>
                </c:pt>
                <c:pt idx="2" formatCode="General">
                  <c:v>2</c:v>
                </c:pt>
                <c:pt idx="3" formatCode="General">
                  <c:v>0</c:v>
                </c:pt>
                <c:pt idx="4" formatCode="General">
                  <c:v>0</c:v>
                </c:pt>
                <c:pt idx="5" formatCode="General">
                  <c:v>5</c:v>
                </c:pt>
                <c:pt idx="6" formatCode="General">
                  <c:v>71</c:v>
                </c:pt>
                <c:pt idx="7" formatCode="General">
                  <c:v>3</c:v>
                </c:pt>
                <c:pt idx="8" formatCode="General">
                  <c:v>0</c:v>
                </c:pt>
                <c:pt idx="9">
                  <c:v>35</c:v>
                </c:pt>
                <c:pt idx="10" formatCode="General">
                  <c:v>0</c:v>
                </c:pt>
                <c:pt idx="11" formatCode="General">
                  <c:v>3</c:v>
                </c:pt>
                <c:pt idx="12">
                  <c:v>0</c:v>
                </c:pt>
                <c:pt idx="13" formatCode="General">
                  <c:v>474</c:v>
                </c:pt>
                <c:pt idx="14" formatCode="General">
                  <c:v>3</c:v>
                </c:pt>
                <c:pt idx="15" formatCode="General">
                  <c:v>0</c:v>
                </c:pt>
                <c:pt idx="16" formatCode="General">
                  <c:v>23</c:v>
                </c:pt>
                <c:pt idx="17" formatCode="General">
                  <c:v>715</c:v>
                </c:pt>
                <c:pt idx="18" formatCode="General">
                  <c:v>8</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25</c:v>
                </c:pt>
                <c:pt idx="1">
                  <c:v>36</c:v>
                </c:pt>
                <c:pt idx="2">
                  <c:v>36</c:v>
                </c:pt>
                <c:pt idx="3">
                  <c:v>35</c:v>
                </c:pt>
                <c:pt idx="4">
                  <c:v>41</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0%</c:formatCode>
                <c:ptCount val="21"/>
                <c:pt idx="0">
                  <c:v>0.38709677419354799</c:v>
                </c:pt>
                <c:pt idx="1">
                  <c:v>0.25531914893617003</c:v>
                </c:pt>
                <c:pt idx="3">
                  <c:v>9.7435897435897395E-2</c:v>
                </c:pt>
                <c:pt idx="4">
                  <c:v>3.3434650455927001E-2</c:v>
                </c:pt>
                <c:pt idx="5">
                  <c:v>3.1847133757961797E-2</c:v>
                </c:pt>
                <c:pt idx="6">
                  <c:v>1.8633540372670801E-2</c:v>
                </c:pt>
                <c:pt idx="7">
                  <c:v>-1.43540669856459E-2</c:v>
                </c:pt>
                <c:pt idx="8">
                  <c:v>-0.02</c:v>
                </c:pt>
                <c:pt idx="9">
                  <c:v>-2.7173913043478298E-2</c:v>
                </c:pt>
                <c:pt idx="10">
                  <c:v>-4.8275862068965503E-2</c:v>
                </c:pt>
                <c:pt idx="11">
                  <c:v>-5.2631578947368397E-2</c:v>
                </c:pt>
                <c:pt idx="12">
                  <c:v>-5.99078341013825E-2</c:v>
                </c:pt>
                <c:pt idx="13">
                  <c:v>-8.5106382978723402E-2</c:v>
                </c:pt>
                <c:pt idx="14">
                  <c:v>-9.6153846153846201E-2</c:v>
                </c:pt>
                <c:pt idx="15">
                  <c:v>-0.12755102040816299</c:v>
                </c:pt>
                <c:pt idx="16">
                  <c:v>-0.15384615384615399</c:v>
                </c:pt>
                <c:pt idx="17">
                  <c:v>-0.19469026548672599</c:v>
                </c:pt>
                <c:pt idx="18">
                  <c:v>-0.21768707482993199</c:v>
                </c:pt>
                <c:pt idx="19">
                  <c:v>-0.33333333333333298</c:v>
                </c:pt>
                <c:pt idx="20">
                  <c:v>-0.35</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2" formatCode="0%">
                  <c:v>0.17142857142857101</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22719785051976252"/>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4">
                  <c:v>2.5752167261601198E-2</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4">
                  <c:v>7.9000000000000001E-2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569755167322835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1.9904694252057067E-2"/>
                  <c:y val="-3.66017164144428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E1-4A34-BAFC-F864316DD339}"/>
                </c:ext>
              </c:extLst>
            </c:dLbl>
            <c:dLbl>
              <c:idx val="2"/>
              <c:layout>
                <c:manualLayout>
                  <c:x val="-1.0183263012429262E-2"/>
                  <c:y val="-4.97885307422800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E1-4A34-BAFC-F864316DD33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8505</c:v>
                </c:pt>
                <c:pt idx="1">
                  <c:v>5720</c:v>
                </c:pt>
                <c:pt idx="2">
                  <c:v>3943</c:v>
                </c:pt>
                <c:pt idx="3" formatCode="#,##0">
                  <c:v>3922</c:v>
                </c:pt>
                <c:pt idx="4" formatCode="#,##0">
                  <c:v>4023</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Sussex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4.6875E-2"/>
                  <c:y val="9.140624437707632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0.35</c:v>
                </c:pt>
                <c:pt idx="1">
                  <c:v>0.44</c:v>
                </c:pt>
                <c:pt idx="2">
                  <c:v>0.04</c:v>
                </c:pt>
                <c:pt idx="3">
                  <c:v>0.04</c:v>
                </c:pt>
                <c:pt idx="4">
                  <c:v>0.1</c:v>
                </c:pt>
                <c:pt idx="5">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0</c:v>
                </c:pt>
                <c:pt idx="3">
                  <c:v>1</c:v>
                </c:pt>
                <c:pt idx="4">
                  <c:v>1</c:v>
                </c:pt>
                <c:pt idx="5">
                  <c:v>1</c:v>
                </c:pt>
                <c:pt idx="6">
                  <c:v>0</c:v>
                </c:pt>
                <c:pt idx="7">
                  <c:v>1</c:v>
                </c:pt>
                <c:pt idx="8">
                  <c:v>0</c:v>
                </c:pt>
                <c:pt idx="9">
                  <c:v>2</c:v>
                </c:pt>
                <c:pt idx="10">
                  <c:v>0</c:v>
                </c:pt>
                <c:pt idx="11">
                  <c:v>1</c:v>
                </c:pt>
                <c:pt idx="12">
                  <c:v>0</c:v>
                </c:pt>
                <c:pt idx="13">
                  <c:v>1</c:v>
                </c:pt>
                <c:pt idx="14">
                  <c:v>1</c:v>
                </c:pt>
                <c:pt idx="15">
                  <c:v>1</c:v>
                </c:pt>
                <c:pt idx="16">
                  <c:v>0</c:v>
                </c:pt>
                <c:pt idx="17">
                  <c:v>2</c:v>
                </c:pt>
                <c:pt idx="18">
                  <c:v>3</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7">
                  <c:v>0.124</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0.114</c:v>
                </c:pt>
                <c:pt idx="1">
                  <c:v>0.09</c:v>
                </c:pt>
                <c:pt idx="2">
                  <c:v>0.06</c:v>
                </c:pt>
                <c:pt idx="3">
                  <c:v>0.13</c:v>
                </c:pt>
                <c:pt idx="4">
                  <c:v>0.124</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0.114</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9.2999999999999999E-2</c:v>
                </c:pt>
                <c:pt idx="1">
                  <c:v>0.16400000000000001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2">
                  <c:v>0.16600000000000001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0.14199999999999999</c:v>
                </c:pt>
                <c:pt idx="1">
                  <c:v>0.14499999999999999</c:v>
                </c:pt>
                <c:pt idx="2">
                  <c:v>0.105</c:v>
                </c:pt>
                <c:pt idx="3">
                  <c:v>0.15</c:v>
                </c:pt>
                <c:pt idx="4">
                  <c:v>0.16600000000000001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0.14799999999999999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Green </c:v>
                </c:pt>
                <c:pt idx="1">
                  <c:v>Newton </c:v>
                </c:pt>
                <c:pt idx="2">
                  <c:v>Hopatcong </c:v>
                </c:pt>
                <c:pt idx="3">
                  <c:v>Byram </c:v>
                </c:pt>
                <c:pt idx="4">
                  <c:v>Hardyston </c:v>
                </c:pt>
                <c:pt idx="5">
                  <c:v>Lafayette </c:v>
                </c:pt>
                <c:pt idx="6">
                  <c:v>Hamburg </c:v>
                </c:pt>
                <c:pt idx="7">
                  <c:v>Ogdensburg</c:v>
                </c:pt>
                <c:pt idx="8">
                  <c:v>Sparta </c:v>
                </c:pt>
                <c:pt idx="9">
                  <c:v>Andover township</c:v>
                </c:pt>
              </c:strCache>
            </c:strRef>
          </c:cat>
          <c:val>
            <c:numRef>
              <c:f>Sheet1!$B$2:$B$11</c:f>
              <c:numCache>
                <c:formatCode>0.00%</c:formatCode>
                <c:ptCount val="10"/>
                <c:pt idx="0">
                  <c:v>0.13300000000000001</c:v>
                </c:pt>
                <c:pt idx="1">
                  <c:v>0.128</c:v>
                </c:pt>
                <c:pt idx="2">
                  <c:v>0.11899999999999999</c:v>
                </c:pt>
                <c:pt idx="3">
                  <c:v>8.8999999999999996E-2</c:v>
                </c:pt>
                <c:pt idx="4">
                  <c:v>8.5999999999999993E-2</c:v>
                </c:pt>
                <c:pt idx="5">
                  <c:v>8.5999999999999993E-2</c:v>
                </c:pt>
                <c:pt idx="6">
                  <c:v>7.5999999999999998E-2</c:v>
                </c:pt>
                <c:pt idx="7">
                  <c:v>7.5999999999999998E-2</c:v>
                </c:pt>
                <c:pt idx="8">
                  <c:v>7.3999999999999996E-2</c:v>
                </c:pt>
                <c:pt idx="9">
                  <c:v>7.0999999999999994E-2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Sussex avg. 7.6%</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Green </c:v>
                </c:pt>
                <c:pt idx="1">
                  <c:v>Newton </c:v>
                </c:pt>
                <c:pt idx="2">
                  <c:v>Hopatcong </c:v>
                </c:pt>
                <c:pt idx="3">
                  <c:v>Byram </c:v>
                </c:pt>
                <c:pt idx="4">
                  <c:v>Hardyston </c:v>
                </c:pt>
                <c:pt idx="5">
                  <c:v>Lafayette </c:v>
                </c:pt>
                <c:pt idx="6">
                  <c:v>Hamburg </c:v>
                </c:pt>
                <c:pt idx="7">
                  <c:v>Ogdensburg</c:v>
                </c:pt>
                <c:pt idx="8">
                  <c:v>Sparta </c:v>
                </c:pt>
                <c:pt idx="9">
                  <c:v>Andover township</c:v>
                </c:pt>
              </c:strCache>
            </c:strRef>
          </c:cat>
          <c:val>
            <c:numRef>
              <c:f>Sheet1!$C$2:$C$11</c:f>
              <c:numCache>
                <c:formatCode>0%</c:formatCode>
                <c:ptCount val="10"/>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705632381889763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0.14099999999999999</c:v>
                </c:pt>
                <c:pt idx="1">
                  <c:v>0.2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4" formatCode="0">
                  <c:v>4284</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General</c:formatCode>
                <c:ptCount val="21"/>
                <c:pt idx="0">
                  <c:v>2056</c:v>
                </c:pt>
                <c:pt idx="1">
                  <c:v>2359</c:v>
                </c:pt>
                <c:pt idx="2">
                  <c:v>2936</c:v>
                </c:pt>
                <c:pt idx="3">
                  <c:v>3529</c:v>
                </c:pt>
                <c:pt idx="4">
                  <c:v>4177</c:v>
                </c:pt>
                <c:pt idx="5">
                  <c:v>4995</c:v>
                </c:pt>
                <c:pt idx="6">
                  <c:v>7577</c:v>
                </c:pt>
                <c:pt idx="7">
                  <c:v>8896</c:v>
                </c:pt>
                <c:pt idx="8">
                  <c:v>9004</c:v>
                </c:pt>
                <c:pt idx="9">
                  <c:v>9860</c:v>
                </c:pt>
                <c:pt idx="10">
                  <c:v>12496</c:v>
                </c:pt>
                <c:pt idx="11">
                  <c:v>13101</c:v>
                </c:pt>
                <c:pt idx="12">
                  <c:v>13284</c:v>
                </c:pt>
                <c:pt idx="13">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4">
                  <c:v>4177</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0">
                  <c:v>75</c:v>
                </c:pt>
                <c:pt idx="1">
                  <c:v>97</c:v>
                </c:pt>
                <c:pt idx="2">
                  <c:v>116</c:v>
                </c:pt>
                <c:pt idx="3">
                  <c:v>126</c:v>
                </c:pt>
                <c:pt idx="5">
                  <c:v>196</c:v>
                </c:pt>
                <c:pt idx="6">
                  <c:v>386</c:v>
                </c:pt>
                <c:pt idx="7">
                  <c:v>404</c:v>
                </c:pt>
                <c:pt idx="8">
                  <c:v>418</c:v>
                </c:pt>
                <c:pt idx="9">
                  <c:v>459</c:v>
                </c:pt>
                <c:pt idx="10">
                  <c:v>509</c:v>
                </c:pt>
                <c:pt idx="11">
                  <c:v>715</c:v>
                </c:pt>
                <c:pt idx="12">
                  <c:v>740</c:v>
                </c:pt>
                <c:pt idx="13">
                  <c:v>904</c:v>
                </c:pt>
                <c:pt idx="14">
                  <c:v>931</c:v>
                </c:pt>
                <c:pt idx="15">
                  <c:v>1036</c:v>
                </c:pt>
                <c:pt idx="16">
                  <c:v>1073</c:v>
                </c:pt>
                <c:pt idx="17">
                  <c:v>1381</c:v>
                </c:pt>
                <c:pt idx="18">
                  <c:v>1401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4">
                  <c:v>171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0.91</c:v>
                </c:pt>
                <c:pt idx="1">
                  <c:v>0.90300000000000002</c:v>
                </c:pt>
                <c:pt idx="2">
                  <c:v>0.90300000000000002</c:v>
                </c:pt>
                <c:pt idx="3">
                  <c:v>0.91500000000000004</c:v>
                </c:pt>
                <c:pt idx="4">
                  <c:v>0.89600000000000002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0.52918</cdr:x>
      <cdr:y>0.7804</cdr:y>
    </cdr:from>
    <cdr:to>
      <cdr:x>0.68338</cdr:x>
      <cdr:y>0.8193</cdr:y>
    </cdr:to>
    <cdr:sp macro="" textlink="">
      <cdr:nvSpPr>
        <cdr:cNvPr id="2" name="TextBox 5"/>
        <cdr:cNvSpPr txBox="1"/>
      </cdr:nvSpPr>
      <cdr:spPr>
        <a:xfrm xmlns:a="http://schemas.openxmlformats.org/drawingml/2006/main">
          <a:off x="3215480" y="4631400"/>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4.3%</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2/15/2021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Revision </a:t>
            </a:r>
            <a:r>
              <a:rPr lang="en-US" dirty="0" smtClean="0"/>
              <a:t>2/13/2021</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Hopatcong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the lowest proportion of residents who speak English-only, while </a:t>
            </a:r>
            <a:r>
              <a:rPr lang="en-US" sz="1200" kern="1200" dirty="0" err="1" smtClean="0">
                <a:solidFill>
                  <a:schemeClr val="tx1"/>
                </a:solidFill>
                <a:effectLst/>
                <a:latin typeface="+mn-lt"/>
                <a:ea typeface="+mn-ea"/>
                <a:cs typeface="+mn-cs"/>
              </a:rPr>
              <a:t>Walpack</a:t>
            </a:r>
            <a:r>
              <a:rPr lang="en-US" sz="1200" kern="1200" dirty="0" smtClean="0">
                <a:solidFill>
                  <a:schemeClr val="tx1"/>
                </a:solidFill>
                <a:effectLst/>
                <a:latin typeface="+mn-lt"/>
                <a:ea typeface="+mn-ea"/>
                <a:cs typeface="+mn-cs"/>
              </a:rPr>
              <a:t> 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5th lowest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Sparta and Vernon have the highest numbers of children.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2019, this county had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536</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45</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40,147 (in-home); 4,458 (out-of-home placement); 44,632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 in 2019 as compared to most previous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is lower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4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t>
            </a:r>
            <a:r>
              <a:rPr lang="en-US" sz="1200" kern="1200" dirty="0" smtClean="0">
                <a:solidFill>
                  <a:schemeClr val="tx1"/>
                </a:solidFill>
                <a:effectLst/>
                <a:latin typeface="+mn-lt"/>
                <a:ea typeface="+mn-ea"/>
                <a:cs typeface="+mn-cs"/>
              </a:rPr>
              <a:t>percentage of families living in poverty has tended to remain mostly steady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Census Bureau’s determination of poverty status: </a:t>
            </a:r>
            <a:r>
              <a:rPr lang="en-US" sz="1200" kern="1200" dirty="0" smtClean="0">
                <a:solidFill>
                  <a:schemeClr val="tx1"/>
                </a:solidFill>
                <a:effectLst/>
                <a:latin typeface="+mn-lt"/>
                <a:ea typeface="+mn-ea"/>
                <a:cs typeface="+mn-cs"/>
              </a:rPr>
              <a:t>Poverty</a:t>
            </a:r>
            <a:r>
              <a:rPr lang="en-US" sz="1200" kern="1200" baseline="0" dirty="0" smtClean="0">
                <a:solidFill>
                  <a:schemeClr val="tx1"/>
                </a:solidFill>
                <a:effectLst/>
                <a:latin typeface="+mn-lt"/>
                <a:ea typeface="+mn-ea"/>
                <a:cs typeface="+mn-cs"/>
              </a:rPr>
              <a:t> status is based on </a:t>
            </a:r>
            <a:r>
              <a:rPr lang="en-US" sz="1200" kern="1200" dirty="0" smtClean="0">
                <a:solidFill>
                  <a:schemeClr val="tx1"/>
                </a:solidFill>
                <a:effectLst/>
                <a:latin typeface="+mn-lt"/>
                <a:ea typeface="+mn-ea"/>
                <a:cs typeface="+mn-cs"/>
              </a:rPr>
              <a:t>total family income in the last 12 months, which is compared to a poverty threshold related to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family size, number of related children,</a:t>
            </a:r>
            <a:r>
              <a:rPr lang="en-US" sz="1200" kern="1200" baseline="0" dirty="0" smtClean="0">
                <a:solidFill>
                  <a:schemeClr val="tx1"/>
                </a:solidFill>
                <a:effectLst/>
                <a:latin typeface="+mn-lt"/>
                <a:ea typeface="+mn-ea"/>
                <a:cs typeface="+mn-cs"/>
              </a:rPr>
              <a:t> and for 1- and 2- person families, age of householder</a:t>
            </a:r>
            <a:r>
              <a:rPr lang="en-US" sz="1200" kern="1200" dirty="0" smtClean="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Sussex and Stillwater have the highest poverty rates.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costly of</a:t>
            </a:r>
            <a:r>
              <a:rPr lang="en-US" sz="1200" kern="1200" baseline="0" dirty="0" smtClean="0">
                <a:solidFill>
                  <a:schemeClr val="tx1"/>
                </a:solidFill>
                <a:effectLst/>
                <a:latin typeface="+mn-lt"/>
                <a:ea typeface="+mn-ea"/>
                <a:cs typeface="+mn-cs"/>
              </a:rPr>
              <a:t> these </a:t>
            </a:r>
            <a:r>
              <a:rPr lang="en-US" sz="1200" kern="1200" dirty="0" smtClean="0">
                <a:solidFill>
                  <a:schemeClr val="tx1"/>
                </a:solidFill>
                <a:effectLst/>
                <a:latin typeface="+mn-lt"/>
                <a:ea typeface="+mn-ea"/>
                <a:cs typeface="+mn-cs"/>
              </a:rPr>
              <a:t>budget components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two-parent,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two-child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increase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Sussex and Branchville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cost burden is lower than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a:t>
            </a:r>
            <a:r>
              <a:rPr lang="en-US" sz="1200" kern="1200" baseline="0" dirty="0" smtClean="0">
                <a:solidFill>
                  <a:schemeClr val="tx1"/>
                </a:solidFill>
                <a:effectLst/>
                <a:latin typeface="+mn-lt"/>
                <a:ea typeface="+mn-ea"/>
                <a:cs typeface="+mn-cs"/>
              </a:rPr>
              <a:t> time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lower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average and is lower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U.S. national average.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2014 and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across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2016 and 2020.</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Infant, toddler, and pre-K median monthly childcare costs in this county tend to be on the middling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compared to the county’s median household income, costs appear lower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expected for infant, toddler, and pre-K childcare.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slightly longer commute time to work as compared to the state average of 33.1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increase slightly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Hardyston Township and Vernon</a:t>
            </a:r>
            <a:r>
              <a:rPr lang="en-US" sz="1200" kern="1200" baseline="0" dirty="0" smtClean="0">
                <a:solidFill>
                  <a:schemeClr val="tx1"/>
                </a:solidFill>
                <a:effectLst/>
                <a:latin typeface="+mn-lt"/>
                <a:ea typeface="+mn-ea"/>
                <a:cs typeface="+mn-cs"/>
              </a:rPr>
              <a:t> Township </a:t>
            </a:r>
            <a:r>
              <a:rPr lang="en-US" sz="1200" kern="1200" dirty="0" smtClean="0">
                <a:solidFill>
                  <a:schemeClr val="tx1"/>
                </a:solidFill>
                <a:effectLst/>
                <a:latin typeface="+mn-lt"/>
                <a:ea typeface="+mn-ea"/>
                <a:cs typeface="+mn-cs"/>
              </a:rPr>
              <a:t>have the longest average commute times.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minors without insurance is lower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tended to vary over time.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Sussex and Hamburg have the largest percentages of minors without insurance.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effectLst/>
                <a:latin typeface="+mn-lt"/>
                <a:ea typeface="+mn-ea"/>
                <a:cs typeface="+mn-cs"/>
              </a:rPr>
              <a:t>Note:</a:t>
            </a:r>
            <a:r>
              <a:rPr lang="en-US" sz="1200" kern="120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tended to vary over time.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lowest reports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varied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tend to earn a lower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weekly wage as compared to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weekly wage has increased slightly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White residents, and lower proportions of Black/African American, American Indian/Alaska Native, Asian, Other minority,</a:t>
            </a:r>
            <a:r>
              <a:rPr lang="en-US" sz="1200" kern="1200" baseline="0" dirty="0" smtClean="0">
                <a:solidFill>
                  <a:schemeClr val="tx1"/>
                </a:solidFill>
                <a:effectLst/>
                <a:latin typeface="+mn-lt"/>
                <a:ea typeface="+mn-ea"/>
                <a:cs typeface="+mn-cs"/>
              </a:rPr>
              <a:t> and Hispanic/Latino </a:t>
            </a:r>
            <a:r>
              <a:rPr lang="en-US" sz="1200" kern="1200" dirty="0" smtClean="0">
                <a:solidFill>
                  <a:schemeClr val="tx1"/>
                </a:solidFill>
                <a:effectLst/>
                <a:latin typeface="+mn-lt"/>
                <a:ea typeface="+mn-ea"/>
                <a:cs typeface="+mn-cs"/>
              </a:rPr>
              <a:t>residents in this county.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county’s unemployment rate tends to be similar to the state's rate, and tends to follow a similar 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Starting in March 2020, unemployment rates tended to increase due to the COVID-19 pandemic</a:t>
            </a:r>
            <a:r>
              <a:rPr lang="en-US" sz="1200" kern="1200" baseline="0" dirty="0" smtClean="0">
                <a:solidFill>
                  <a:schemeClr val="tx1"/>
                </a:solidFill>
                <a:effectLst/>
                <a:latin typeface="+mn-lt"/>
                <a:ea typeface="+mn-ea"/>
                <a:cs typeface="+mn-cs"/>
              </a:rPr>
              <a:t> and associated shutdowns.</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slightly lower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higher median income than the state average, and a higher median income to the national average.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males has increased slightly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females has increased slightly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Men tended to earned about $14K-$20K more than women.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violent crime rate [black line] is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lowest in the state. </a:t>
            </a:r>
          </a:p>
          <a:p>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juvenile arrest rate is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county’s rate has tended to vary over time, and is generally below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rate for NJ.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lowest number of crime guns recovered of the NJ counties.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the year, this county's number of recovered crime guns has varied.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residents has remained steady by race/ethnicity, with White and Hispanic/Latino residents increasing very slightly.</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lowest number of reported domestic violence incidents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NJ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domestic violence incidents in this county has tended to vary over 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Vernon and Newton 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offenses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county, most domestic violence offenses were categorized as harassment and Assault.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17.14% change indicates an increase in suspected overdose deaths across 2018 to 2019.</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2015 and 2019, the number of suspected opioid deaths in this county has tended to increase.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measures indicate overdose deaths relative to the county population.</a:t>
            </a:r>
          </a:p>
          <a:p>
            <a:r>
              <a:rPr lang="en-US" sz="1200" kern="1200" dirty="0" smtClean="0">
                <a:solidFill>
                  <a:schemeClr val="tx1"/>
                </a:solidFill>
                <a:effectLst/>
                <a:latin typeface="+mn-lt"/>
                <a:ea typeface="+mn-ea"/>
                <a:cs typeface="+mn-cs"/>
              </a:rPr>
              <a:t>Across a two-year period (2017 to 2018),  16 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2017 to 2018, the 2.6% change indicates a decreasing trend in overdose deaths as a proportion of the population 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2014-2018, the decreasing line indicates that more people have been dying of overdoses over time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largest numbers of mental health programs available include supportive housing, followed by systems advocacy, supported employment, and outpatient services.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Stillwater, Green,</a:t>
            </a:r>
            <a:r>
              <a:rPr lang="en-US" sz="1200" kern="1200" baseline="0" dirty="0" smtClean="0">
                <a:solidFill>
                  <a:schemeClr val="tx1"/>
                </a:solidFill>
                <a:effectLst/>
                <a:latin typeface="+mn-lt"/>
                <a:ea typeface="+mn-ea"/>
                <a:cs typeface="+mn-cs"/>
              </a:rPr>
              <a:t> and Hopatcong are</a:t>
            </a:r>
            <a:r>
              <a:rPr lang="en-US" sz="1200" kern="1200" dirty="0" smtClean="0">
                <a:solidFill>
                  <a:schemeClr val="tx1"/>
                </a:solidFill>
                <a:effectLst/>
                <a:latin typeface="+mn-lt"/>
                <a:ea typeface="+mn-ea"/>
                <a:cs typeface="+mn-cs"/>
              </a:rPr>
              <a:t> composed of mostly White residents.</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mental health distress in this county is estimated to be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higher rate as compared to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diagnosed depression in this county is estimated to be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depression in this phone survey has tended to increase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endParaRPr lang="en-US" sz="1200" b="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this county, White residents reported diagnosed depression most frequently.</a:t>
            </a:r>
          </a:p>
          <a:p>
            <a:pPr lvl="0"/>
            <a:r>
              <a:rPr lang="en-US" sz="1200" kern="1200" dirty="0" smtClean="0">
                <a:solidFill>
                  <a:schemeClr val="tx1"/>
                </a:solidFill>
                <a:effectLst/>
                <a:latin typeface="+mn-lt"/>
                <a:ea typeface="+mn-ea"/>
                <a:cs typeface="+mn-cs"/>
              </a:rPr>
              <a:t>Diagnosed depression was reported by Women at a higher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rate as compared to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5</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lowest number of children enrolled in Special Ed services of the NJ counties.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children receiving early intervention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4046"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Did not include individual counselors. Is not an exhaustive list. </a:t>
            </a:r>
          </a:p>
          <a:p>
            <a:pPr defTabSz="904046">
              <a:defRPr/>
            </a:pPr>
            <a:endParaRPr lang="en-US" b="1" dirty="0" smtClean="0"/>
          </a:p>
          <a:p>
            <a:pPr defTabSz="904046">
              <a:defRPr/>
            </a:pPr>
            <a:r>
              <a:rPr lang="en-US" b="1" dirty="0" smtClean="0"/>
              <a:t>Source</a:t>
            </a:r>
            <a:r>
              <a:rPr lang="en-US" dirty="0" smtClean="0"/>
              <a:t>: </a:t>
            </a:r>
          </a:p>
          <a:p>
            <a:pPr defTabSz="904046">
              <a:defRPr/>
            </a:pPr>
            <a:r>
              <a:rPr lang="en-US" dirty="0" smtClean="0"/>
              <a:t>16.1. www.morrissussexresourcenet.org/</a:t>
            </a:r>
          </a:p>
          <a:p>
            <a:pPr defTabSz="904046">
              <a:defRPr/>
            </a:pPr>
            <a:r>
              <a:rPr lang="en-US" dirty="0" smtClean="0"/>
              <a:t> </a:t>
            </a:r>
          </a:p>
          <a:p>
            <a:pPr defTabSz="904046">
              <a:defRPr/>
            </a:pPr>
            <a:r>
              <a:rPr lang="en-US" dirty="0" smtClean="0"/>
              <a:t>16.2. </a:t>
            </a:r>
            <a:r>
              <a:rPr lang="en-US" dirty="0" smtClean="0">
                <a:hlinkClick r:id="rId3"/>
              </a:rPr>
              <a:t>https://www.probononj.org/ProviderDirectory.aspx</a:t>
            </a:r>
            <a:endParaRPr lang="en-US" dirty="0" smtClean="0"/>
          </a:p>
          <a:p>
            <a:endParaRPr lang="en-US" b="1" dirty="0" smtClean="0"/>
          </a:p>
          <a:p>
            <a:r>
              <a:rPr lang="en-US" b="1" dirty="0" smtClean="0"/>
              <a:t>Municipality data available? </a:t>
            </a:r>
            <a:r>
              <a:rPr lang="en-US" dirty="0" smtClean="0"/>
              <a:t>No.</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below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has tended to vary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Green and Newton 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tended to remain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For chart 1.7, all counties used 1-year 2019 ACS estimates except </a:t>
            </a:r>
            <a:r>
              <a:rPr lang="en-US" sz="1200" kern="1200" dirty="0" smtClean="0">
                <a:solidFill>
                  <a:schemeClr val="tx1"/>
                </a:solidFill>
                <a:effectLst/>
                <a:latin typeface="+mn-lt"/>
                <a:ea typeface="+mn-ea"/>
                <a:cs typeface="+mn-cs"/>
              </a:rPr>
              <a:t>Salem</a:t>
            </a:r>
            <a:r>
              <a:rPr lang="en-US" sz="1200" kern="1200" baseline="0" dirty="0" smtClean="0">
                <a:solidFill>
                  <a:schemeClr val="tx1"/>
                </a:solidFill>
                <a:effectLst/>
                <a:latin typeface="+mn-lt"/>
                <a:ea typeface="+mn-ea"/>
                <a:cs typeface="+mn-cs"/>
              </a:rPr>
              <a:t> County, which did not have 1-year ACS estimates available. Instead, the 5-year ACS estimate was used for Salem.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itle 1">
            <a:extLst>
              <a:ext uri="{FF2B5EF4-FFF2-40B4-BE49-F238E27FC236}">
                <a16:creationId xmlns:a16="http://schemas.microsoft.com/office/drawing/2014/main" id="{2B545711-6D6F-4809-AD1F-04240C5BB3DA}"/>
              </a:ext>
            </a:extLst>
          </p:cNvPr>
          <p:cNvSpPr txBox="1">
            <a:spLocks/>
          </p:cNvSpPr>
          <p:nvPr userDrawn="1"/>
        </p:nvSpPr>
        <p:spPr>
          <a:xfrm>
            <a:off x="-36095" y="3886200"/>
            <a:ext cx="3246120" cy="2971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Sussex County</a:t>
            </a:r>
          </a:p>
          <a:p>
            <a:pPr>
              <a:lnSpc>
                <a:spcPct val="90000"/>
              </a:lnSpc>
              <a:spcBef>
                <a:spcPts val="600"/>
              </a:spcBef>
            </a:pPr>
            <a:r>
              <a:rPr lang="en-US" sz="2400" spc="-100" dirty="0">
                <a:solidFill>
                  <a:schemeClr val="bg1"/>
                </a:solidFill>
                <a:latin typeface="Franklin Gothic Demi" panose="020B0703020102020204" pitchFamily="34" charset="0"/>
              </a:rPr>
              <a:t>New Jersey</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4" descr="Image result for sussex county new jersey map red">
            <a:extLst>
              <a:ext uri="{FF2B5EF4-FFF2-40B4-BE49-F238E27FC236}">
                <a16:creationId xmlns:a16="http://schemas.microsoft.com/office/drawing/2014/main" id="{34D9BBAE-8431-4C1C-BB79-7781E821AE7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4">
            <a:extLst>
              <a:ext uri="{FF2B5EF4-FFF2-40B4-BE49-F238E27FC236}">
                <a16:creationId xmlns:a16="http://schemas.microsoft.com/office/drawing/2014/main" id="{263C47DC-CEC4-4279-81BF-68D6A0EAA5E2}"/>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5252" y="849884"/>
            <a:ext cx="886043" cy="16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94801" y="4355083"/>
            <a:ext cx="886043" cy="16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7"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01856" y="381761"/>
            <a:ext cx="886043" cy="16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8128" y="381761"/>
            <a:ext cx="886043" cy="16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20159" y="2590211"/>
            <a:ext cx="886043" cy="16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7446" y="439035"/>
            <a:ext cx="886043" cy="16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6348" y="333635"/>
            <a:ext cx="781747" cy="14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95501" y="4812283"/>
            <a:ext cx="886043" cy="16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9901" y="4696922"/>
            <a:ext cx="886043" cy="16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4" descr="Image result for sussex county new jersey map red">
            <a:extLst>
              <a:ext uri="{FF2B5EF4-FFF2-40B4-BE49-F238E27FC236}">
                <a16:creationId xmlns:a16="http://schemas.microsoft.com/office/drawing/2014/main" id="{34D9BBAE-8431-4C1C-BB79-7781E821AE7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4">
            <a:extLst>
              <a:ext uri="{FF2B5EF4-FFF2-40B4-BE49-F238E27FC236}">
                <a16:creationId xmlns:a16="http://schemas.microsoft.com/office/drawing/2014/main" id="{263C47DC-CEC4-4279-81BF-68D6A0EAA5E2}"/>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50513" y="341969"/>
            <a:ext cx="886043" cy="16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15400" y="316485"/>
            <a:ext cx="720153" cy="1363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86800" y="408449"/>
            <a:ext cx="756609" cy="1432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86974" y="679814"/>
            <a:ext cx="886043" cy="16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14676" y="372782"/>
            <a:ext cx="886043" cy="16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29291" y="291393"/>
            <a:ext cx="886043" cy="16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6688" y="849884"/>
            <a:ext cx="886043" cy="16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smtClean="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smtClean="0"/>
              <a:t>6.2: </a:t>
            </a:r>
            <a:r>
              <a:rPr lang="en-US" sz="1200" b="1" dirty="0"/>
              <a:t>Individuals (#) enrolled in WIC nutrition program </a:t>
            </a:r>
            <a:endParaRPr lang="en-US" sz="1200" b="1" dirty="0">
              <a:cs typeface="Calibri"/>
            </a:endParaRPr>
          </a:p>
          <a:p>
            <a:pPr lvl="1"/>
            <a:r>
              <a:rPr lang="en-US" sz="1200" dirty="0" smtClean="0"/>
              <a:t>6.3: </a:t>
            </a:r>
            <a:r>
              <a:rPr lang="en-US" sz="1200" b="1" dirty="0"/>
              <a:t>Children (#) receiving free or reduced lunch</a:t>
            </a:r>
            <a:endParaRPr lang="en-US" sz="1200" dirty="0"/>
          </a:p>
          <a:p>
            <a:pPr lvl="1"/>
            <a:r>
              <a:rPr lang="en-US" sz="1200" dirty="0" smtClean="0"/>
              <a:t>6.4: </a:t>
            </a:r>
            <a:r>
              <a:rPr lang="en-US" sz="1200" b="1" dirty="0"/>
              <a:t>Children (#) receiving NJ SNAP supplemental nutrition assistance</a:t>
            </a:r>
            <a:endParaRPr lang="en-US" sz="1200" b="1" dirty="0">
              <a:cs typeface="Calibri"/>
            </a:endParaRPr>
          </a:p>
        </p:txBody>
      </p:sp>
      <p:pic>
        <p:nvPicPr>
          <p:cNvPr id="7" name="Picture 4" descr="Image result for sussex county new jersey map red">
            <a:extLst>
              <a:ext uri="{FF2B5EF4-FFF2-40B4-BE49-F238E27FC236}">
                <a16:creationId xmlns:a16="http://schemas.microsoft.com/office/drawing/2014/main" id="{34D9BBAE-8431-4C1C-BB79-7781E821AE7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4">
            <a:extLst>
              <a:ext uri="{FF2B5EF4-FFF2-40B4-BE49-F238E27FC236}">
                <a16:creationId xmlns:a16="http://schemas.microsoft.com/office/drawing/2014/main" id="{263C47DC-CEC4-4279-81BF-68D6A0EAA5E2}"/>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4" descr="Image result for sussex county new jersey map red">
            <a:extLst>
              <a:ext uri="{FF2B5EF4-FFF2-40B4-BE49-F238E27FC236}">
                <a16:creationId xmlns:a16="http://schemas.microsoft.com/office/drawing/2014/main" id="{34D9BBAE-8431-4C1C-BB79-7781E821AE7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4">
            <a:extLst>
              <a:ext uri="{FF2B5EF4-FFF2-40B4-BE49-F238E27FC236}">
                <a16:creationId xmlns:a16="http://schemas.microsoft.com/office/drawing/2014/main" id="{263C47DC-CEC4-4279-81BF-68D6A0EAA5E2}"/>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smtClean="0"/>
              <a:t>11.5: </a:t>
            </a:r>
            <a:r>
              <a:rPr lang="en-US" sz="1200" b="1" dirty="0" smtClean="0"/>
              <a:t>Crime guns recovered (#)</a:t>
            </a:r>
            <a:r>
              <a:rPr lang="en-US" sz="1200" b="1" baseline="0" dirty="0" smtClean="0"/>
              <a:t> in NJ (by county) </a:t>
            </a:r>
            <a:endParaRPr lang="en-US" sz="1200" b="1" dirty="0" smtClean="0">
              <a:cs typeface="Calibri"/>
            </a:endParaRPr>
          </a:p>
          <a:p>
            <a:pPr lvl="1"/>
            <a:r>
              <a:rPr lang="en-US" sz="1200" dirty="0" smtClean="0"/>
              <a:t>11.6: </a:t>
            </a:r>
            <a:r>
              <a:rPr lang="en-US" sz="1200" b="1" dirty="0" smtClean="0"/>
              <a:t>Crime</a:t>
            </a:r>
            <a:r>
              <a:rPr lang="en-US" sz="1200" b="1" baseline="0" dirty="0" smtClean="0"/>
              <a:t> guns recovered (#) across 6 months, in county</a:t>
            </a:r>
            <a:r>
              <a:rPr lang="en-US" sz="1200" b="1" dirty="0" smtClean="0"/>
              <a:t> </a:t>
            </a:r>
            <a:endParaRPr lang="en-US" sz="1200" b="1" dirty="0" smtClean="0">
              <a:cs typeface="Calibri"/>
            </a:endParaRPr>
          </a:p>
          <a:p>
            <a:pPr lvl="1"/>
            <a:r>
              <a:rPr lang="en-US" sz="1200" dirty="0" smtClean="0"/>
              <a:t>11.7</a:t>
            </a:r>
            <a:r>
              <a:rPr lang="en-US" sz="1200" dirty="0"/>
              <a:t>:</a:t>
            </a:r>
            <a:r>
              <a:rPr lang="en-US" sz="1200" b="1" dirty="0"/>
              <a:t> </a:t>
            </a:r>
            <a:r>
              <a:rPr lang="en-US" sz="1200" b="1" dirty="0" smtClean="0"/>
              <a:t>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4" descr="Image result for sussex county new jersey map red">
            <a:extLst>
              <a:ext uri="{FF2B5EF4-FFF2-40B4-BE49-F238E27FC236}">
                <a16:creationId xmlns:a16="http://schemas.microsoft.com/office/drawing/2014/main" id="{34D9BBAE-8431-4C1C-BB79-7781E821AE7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4">
            <a:extLst>
              <a:ext uri="{FF2B5EF4-FFF2-40B4-BE49-F238E27FC236}">
                <a16:creationId xmlns:a16="http://schemas.microsoft.com/office/drawing/2014/main" id="{263C47DC-CEC4-4279-81BF-68D6A0EAA5E2}"/>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15.2:</a:t>
            </a:r>
            <a:r>
              <a:rPr lang="en-US" sz="1200" b="1" dirty="0" smtClean="0"/>
              <a:t> </a:t>
            </a:r>
            <a:r>
              <a:rPr lang="en-US" sz="1200" b="1" dirty="0"/>
              <a:t>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4" descr="Image result for sussex county new jersey map red">
            <a:extLst>
              <a:ext uri="{FF2B5EF4-FFF2-40B4-BE49-F238E27FC236}">
                <a16:creationId xmlns:a16="http://schemas.microsoft.com/office/drawing/2014/main" id="{34D9BBAE-8431-4C1C-BB79-7781E821AE7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4">
            <a:extLst>
              <a:ext uri="{FF2B5EF4-FFF2-40B4-BE49-F238E27FC236}">
                <a16:creationId xmlns:a16="http://schemas.microsoft.com/office/drawing/2014/main" id="{263C47DC-CEC4-4279-81BF-68D6A0EAA5E2}"/>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smtClean="0">
                <a:solidFill>
                  <a:schemeClr val="bg1"/>
                </a:solidFill>
                <a:latin typeface="Franklin Gothic Demi" panose="020B0703020102020204" pitchFamily="34" charset="0"/>
              </a:rPr>
              <a:t>Service Needs</a:t>
            </a:r>
          </a:p>
        </p:txBody>
      </p:sp>
      <p:pic>
        <p:nvPicPr>
          <p:cNvPr id="6" name="Picture 4" descr="Image result for sussex county new jersey map red">
            <a:extLst>
              <a:ext uri="{FF2B5EF4-FFF2-40B4-BE49-F238E27FC236}">
                <a16:creationId xmlns:a16="http://schemas.microsoft.com/office/drawing/2014/main" id="{34D9BBAE-8431-4C1C-BB79-7781E821AE7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4">
            <a:extLst>
              <a:ext uri="{FF2B5EF4-FFF2-40B4-BE49-F238E27FC236}">
                <a16:creationId xmlns:a16="http://schemas.microsoft.com/office/drawing/2014/main" id="{263C47DC-CEC4-4279-81BF-68D6A0EAA5E2}"/>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4" name="Picture 4" descr="Image result for sussex county new jersey map red">
            <a:extLst>
              <a:ext uri="{FF2B5EF4-FFF2-40B4-BE49-F238E27FC236}">
                <a16:creationId xmlns:a16="http://schemas.microsoft.com/office/drawing/2014/main" id="{34D9BBAE-8431-4C1C-BB79-7781E821AE7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263C47DC-CEC4-4279-81BF-68D6A0EAA5E2}"/>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4" name="Picture 4" descr="Image result for sussex county new jersey map red">
            <a:extLst>
              <a:ext uri="{FF2B5EF4-FFF2-40B4-BE49-F238E27FC236}">
                <a16:creationId xmlns:a16="http://schemas.microsoft.com/office/drawing/2014/main" id="{34D9BBAE-8431-4C1C-BB79-7781E821AE7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263C47DC-CEC4-4279-81BF-68D6A0EAA5E2}"/>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7.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F2ACA25E-276E-46CC-BB07-94222B695BB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48267" y="-533400"/>
            <a:ext cx="13817600" cy="7772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Sussex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smtClean="0">
                  <a:solidFill>
                    <a:srgbClr val="C00000"/>
                  </a:solidFill>
                  <a:latin typeface="Franklin Gothic Medium Cond" panose="020B0606030402020204" pitchFamily="34" charset="0"/>
                </a:rPr>
                <a:t>A Profile of Family and Community Indicators
Updated February 2021</a:t>
              </a:r>
              <a:endParaRPr lang="en-US" b="1" dirty="0">
                <a:solidFill>
                  <a:srgbClr val="C00000"/>
                </a:solidFill>
                <a:latin typeface="Franklin Gothic Medium Cond" panose="020B0606030402020204" pitchFamily="34" charset="0"/>
              </a:endParaRPr>
            </a:p>
          </p:txBody>
        </p:sp>
      </p:grpSp>
      <p:pic>
        <p:nvPicPr>
          <p:cNvPr id="11" name="Picture 10">
            <a:extLst>
              <a:ext uri="{FF2B5EF4-FFF2-40B4-BE49-F238E27FC236}">
                <a16:creationId xmlns:a16="http://schemas.microsoft.com/office/drawing/2014/main" id="{5AC83569-20C1-4519-9AA4-4AD701F9EF3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834748" y="4702645"/>
            <a:ext cx="937566" cy="1775124"/>
          </a:xfrm>
          <a:prstGeom prst="rect">
            <a:avLst/>
          </a:prstGeom>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dirty="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702299745"/>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2015-19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872960019"/>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dirty="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Three municipalities were selected to illustrate how diversity ranges within the county</a:t>
            </a:r>
          </a:p>
          <a:p>
            <a:pPr algn="just"/>
            <a:r>
              <a:rPr lang="en-US" sz="1000" dirty="0" smtClean="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dirty="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dirty="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dirty="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3977654090"/>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dirty="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4142266931"/>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230249356"/>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smtClean="0">
                <a:latin typeface="Franklin Gothic Book" panose="020B0503020102020204" pitchFamily="34" charset="0"/>
              </a:rPr>
              <a:t>Note: The 10 municipalities with the highest percentage of foreign born are displayed</a:t>
            </a:r>
          </a:p>
          <a:p>
            <a:r>
              <a:rPr lang="en-US" sz="1000" dirty="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638480397"/>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69774361"/>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440455447"/>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dirty="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3841064365"/>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72261590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dirty="0" smtClean="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smtClean="0">
                <a:latin typeface="Franklin Gothic Book"/>
              </a:rPr>
              <a:t>Note. The number of children estimated to be in group settings across the state (6,253 or 0.32%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4001888222"/>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A0787C-6D95-45C1-8795-533626F1AAC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78697" y="173969"/>
            <a:ext cx="6494429" cy="6140729"/>
          </a:xfrm>
          <a:prstGeom prst="rect">
            <a:avLst/>
          </a:prstGeom>
        </p:spPr>
      </p:pic>
      <p:pic>
        <p:nvPicPr>
          <p:cNvPr id="5" name="Picture 4">
            <a:extLst>
              <a:ext uri="{FF2B5EF4-FFF2-40B4-BE49-F238E27FC236}">
                <a16:creationId xmlns:a16="http://schemas.microsoft.com/office/drawing/2014/main" id="{5AC83569-20C1-4519-9AA4-4AD701F9EF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381000"/>
            <a:ext cx="2144960" cy="4061124"/>
          </a:xfrm>
          <a:prstGeom prst="rect">
            <a:avLst/>
          </a:prstGeom>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651595854"/>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1225917869"/>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dirty="0" smtClean="0">
                <a:latin typeface="Franklin Gothic Book"/>
              </a:rPr>
              <a:t>Note: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dirty="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3860196178"/>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dirty="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1871254168"/>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1425335122"/>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2019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smtClean="0">
                <a:latin typeface="Franklin Gothic Book" panose="020B0503020102020204" pitchFamily="34" charset="0"/>
              </a:rPr>
              <a:t> (up to 10 municipalities). Dashed line represents % of families in poverty across the county</a:t>
            </a:r>
          </a:p>
          <a:p>
            <a:pPr algn="just"/>
            <a:r>
              <a:rPr lang="en-US" sz="1000" dirty="0" smtClean="0">
                <a:latin typeface="Franklin Gothic Book" panose="020B0503020102020204" pitchFamily="34" charset="0"/>
              </a:rPr>
              <a:t>Projection errors may reduce the accuracy of some forecasts</a:t>
            </a:r>
          </a:p>
          <a:p>
            <a:pPr algn="just"/>
            <a:r>
              <a:rPr lang="en-US" sz="1000" dirty="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1973871718"/>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Cost of </a:t>
            </a:r>
          </a:p>
          <a:p>
            <a:pPr>
              <a:lnSpc>
                <a:spcPct val="90000"/>
              </a:lnSpc>
            </a:pPr>
            <a:r>
              <a:rPr lang="en-US" spc="-200" dirty="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2929646973"/>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Cost of </a:t>
            </a:r>
          </a:p>
          <a:p>
            <a:pPr>
              <a:lnSpc>
                <a:spcPct val="90000"/>
              </a:lnSpc>
            </a:pPr>
            <a:r>
              <a:rPr lang="en-US" spc="-200" dirty="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1077230467"/>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2019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1-yr American Community Survey estimates, 2019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658567468"/>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3794498251"/>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income in past 12 months, 2019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dirty="0" smtClean="0">
                <a:latin typeface="Franklin Gothic Book"/>
              </a:rPr>
              <a:t>Note: The municipalities with the lowest median income are displayed (up to 10 municipalities). </a:t>
            </a:r>
          </a:p>
          <a:p>
            <a:pPr algn="just"/>
            <a:r>
              <a:rPr lang="en-US" sz="1000" dirty="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1090570509"/>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6588506"/>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2020 data obtained from the County Health Rankings and Roadmaps – Robert Wood Johnson Foundation, American Community Survey (US Census)</a:t>
            </a:r>
            <a:endParaRPr lang="en-US" sz="1200" dirty="0"/>
          </a:p>
        </p:txBody>
      </p:sp>
    </p:spTree>
    <p:extLst>
      <p:ext uri="{BB962C8B-B14F-4D97-AF65-F5344CB8AC3E}">
        <p14:creationId xmlns:p14="http://schemas.microsoft.com/office/powerpoint/2010/main" val="3407605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2020 data obtained from the County Health Rankings and Roadmaps – Robert Wood Johnson Foundation, American Community Survey (US Census)</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dirty="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300549808"/>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smtClean="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4248734574"/>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6.2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6.3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6.4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dirty="0" smtClean="0"/>
              <a:t>Sources: New Jersey Department of Agriculture via Annie E Casey Kids County</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837727774"/>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675662344"/>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066090241"/>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931455510"/>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Rutgers University data collection on behalf of the NJ Department of Human Services, 2017. Median household income is sourced from ACS, Income in the past 12 months (in 2019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843126484"/>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2019</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1-yr American Community Survey estimates, 2015-19</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1320134183"/>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1306216043"/>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038838"/>
            <a:ext cx="1524000" cy="230832"/>
          </a:xfrm>
          <a:prstGeom prst="rect">
            <a:avLst/>
          </a:prstGeom>
          <a:noFill/>
        </p:spPr>
        <p:txBody>
          <a:bodyPr wrap="square" rtlCol="0">
            <a:spAutoFit/>
          </a:bodyPr>
          <a:lstStyle/>
          <a:p>
            <a:r>
              <a:rPr lang="en-US" sz="900" dirty="0" smtClean="0">
                <a:latin typeface="Franklin Gothic Medium" panose="020B0603020102020204" pitchFamily="34" charset="0"/>
              </a:rPr>
              <a:t>NJ avg. 33.1</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027154"/>
            <a:ext cx="1524000" cy="230832"/>
          </a:xfrm>
          <a:prstGeom prst="rect">
            <a:avLst/>
          </a:prstGeom>
          <a:noFill/>
        </p:spPr>
        <p:txBody>
          <a:bodyPr wrap="square" rtlCol="0">
            <a:spAutoFit/>
          </a:bodyPr>
          <a:lstStyle/>
          <a:p>
            <a:r>
              <a:rPr lang="en-US" sz="900" dirty="0" smtClean="0">
                <a:latin typeface="Franklin Gothic Medium" panose="020B0603020102020204" pitchFamily="34" charset="0"/>
              </a:rPr>
              <a:t>US avg. 27.6</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2019</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3776951159"/>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dirty="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Housing and Transportation Affordability Index from Center for Neighborhood Technology, 2017,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dirty="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364248182"/>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Housing and Transportation Affordability Index from Center for Neighborhood Technology, 2020,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dirty="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3640372990"/>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2019</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1-yr American Community Survey estimates, 2015-19</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23769812"/>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46709962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164334" y="51816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2019</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175890153"/>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smtClean="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095249120"/>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The New Jersey Annual Immunization Status Reports, 2019-2020</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19069691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Annual Immunization Status Reports, 2014-2020</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715135433"/>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smtClean="0">
                <a:latin typeface="Franklin Gothic Medium" panose="020B0603020102020204" pitchFamily="34" charset="0"/>
              </a:rPr>
              <a:t>Source: Center for Disease Control and Prevention (2018-2019)</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009323149"/>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2695017835"/>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Wages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2019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2017-2019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dirty="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2875349176"/>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1665293525"/>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10.3: Monthly unemployment rate from Oct 2019-Sept 2020: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2019-2020</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992510533"/>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10.4: Median unemployment rates, Oct 2019-Sept 2020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3784788975"/>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smtClean="0"/>
              <a:t>Source: American Community Survey. Selected economic characteristics. 2019,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936697981"/>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representing median earnings in dollars for full-time, year-round workers in 2019</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606267179"/>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for median earnings for full-time, year-round workers, 2015-19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709571105"/>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for median earnings for full-time, year-round workers, 2019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To illustrate diversity in median income, the highest, the middling, and the lowest median income municipalities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2411813482"/>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321099784"/>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Uniform Crime Reports, 2019</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Uniform Crime Report, 2019</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815225643"/>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3271926863"/>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Annie E Casey Kids Count Data using raw data from NJ Department of Law and Public Safety, Division of NJ State Police, Uniform Crime Reports, updated 5.1.2020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Safety, Division of NJ State Police, Uniform Crime Reports. Updated 5.1.2020</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739874206"/>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2635310498"/>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11.5: Crime guns recovered (#) in NJ (by county)</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NJGUNStat reports, NJ State Police, Office of the Attorney General (October, 2020)</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11.6: Crime guns recovered (#) November 2019-October 2020, in county</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NJGUNStat reports, NJ State Police, Office of the Attorney General (November 2019-October 2020)</a:t>
            </a: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1088168067"/>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982267119"/>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11.7: Municipalities in NJ with most crime guns recovered (#)</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NJGUNStat reports, NJ State Police, Office of the Attorney General (October, 2020)</a:t>
            </a:r>
            <a:endParaRPr lang="en-US" sz="1200" dirty="0"/>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15737874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Police annual domestic violence reports, 2019</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978639241"/>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Police annual domestic violence reports, 2015-2019</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dirty="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3437677574"/>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Policy annual domestic violence reports, 2013-2019</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dirty="0" smtClean="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655632224"/>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Offenses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3240560087"/>
              </p:ext>
            </p:extLst>
          </p:nvPr>
        </p:nvGraphicFramePr>
        <p:xfrm>
          <a:off x="3581400" y="685801"/>
          <a:ext cx="8158625" cy="5715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Offenses countywide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12.5: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547827785"/>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13.1: Change (%) in suspected opioid overdose deaths in NJ (by county) between 2018 and 2019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694976529"/>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4290426964"/>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dirty="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dirty="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3947391102"/>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4293234831"/>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Department of Health Division of Mental Health and Addiction Services Office of Planning, Research, Evaluation and Prevention, September 2019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34968741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408949535"/>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Sussex County Basic Needs</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2527176690"/>
              </p:ext>
            </p:extLst>
          </p:nvPr>
        </p:nvGraphicFramePr>
        <p:xfrm>
          <a:off x="3235258" y="544374"/>
          <a:ext cx="4450403" cy="6230149"/>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smtClean="0">
                          <a:latin typeface="Franklin Gothic Book" panose="020B0503020102020204" pitchFamily="34" charset="0"/>
                        </a:rPr>
                        <a:t>2.1</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Families</a:t>
                      </a:r>
                      <a:r>
                        <a:rPr lang="en-US" sz="1400" baseline="0" dirty="0" smtClean="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smtClean="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Median household income</a:t>
                      </a:r>
                      <a:endParaRPr lang="en-US" sz="1400" baseline="0" dirty="0" smtClean="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488970">
                <a:tc>
                  <a:txBody>
                    <a:bodyPr/>
                    <a:lstStyle/>
                    <a:p>
                      <a:r>
                        <a:rPr lang="en-US" sz="1400" dirty="0" smtClean="0">
                          <a:latin typeface="Franklin Gothic Book" panose="020B0503020102020204" pitchFamily="34" charset="0"/>
                        </a:rPr>
                        <a:t>5.1*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Household income</a:t>
                      </a:r>
                      <a:r>
                        <a:rPr lang="en-US" sz="1400" baseline="0" dirty="0" smtClean="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98529">
                <a:tc>
                  <a:txBody>
                    <a:bodyPr/>
                    <a:lstStyle/>
                    <a:p>
                      <a:r>
                        <a:rPr lang="en-US" sz="1400" dirty="0" smtClean="0">
                          <a:latin typeface="Franklin Gothic Book" panose="020B0503020102020204" pitchFamily="34" charset="0"/>
                        </a:rPr>
                        <a:t>6.1*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smtClean="0">
                          <a:latin typeface="Franklin Gothic Book" panose="020B0503020102020204" pitchFamily="34" charset="0"/>
                        </a:rPr>
                        <a:t>8.1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Average minutes of travel time to work</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smtClean="0">
                          <a:latin typeface="Franklin Gothic Book" panose="020B0503020102020204" pitchFamily="34" charset="0"/>
                        </a:rPr>
                        <a:t>8.4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Cost of transportation</a:t>
                      </a:r>
                      <a:r>
                        <a:rPr lang="en-US" sz="1400" baseline="0" dirty="0" smtClean="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smtClean="0">
                          <a:latin typeface="Franklin Gothic Book" panose="020B0503020102020204" pitchFamily="34" charset="0"/>
                        </a:rPr>
                        <a:t>9.1*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Children</a:t>
                      </a:r>
                      <a:r>
                        <a:rPr lang="en-US" sz="1400" baseline="0" dirty="0" smtClean="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94949">
                <a:tc>
                  <a:txBody>
                    <a:bodyPr/>
                    <a:lstStyle/>
                    <a:p>
                      <a:r>
                        <a:rPr lang="en-US" sz="1400" dirty="0" smtClean="0">
                          <a:latin typeface="Franklin Gothic Book" panose="020B0503020102020204" pitchFamily="34" charset="0"/>
                        </a:rPr>
                        <a:t>9.4*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smtClean="0">
                          <a:latin typeface="Franklin Gothic Book" panose="020B0503020102020204" pitchFamily="34" charset="0"/>
                        </a:rPr>
                        <a:t>NJ Family Care Medicaid Participation (Children only)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smtClean="0">
                          <a:latin typeface="Franklin Gothic Book" panose="020B0503020102020204" pitchFamily="34" charset="0"/>
                        </a:rPr>
                        <a:t>9.5*</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Percent of children meeting all immunization</a:t>
                      </a:r>
                      <a:r>
                        <a:rPr lang="en-US" sz="1400" baseline="0" dirty="0" smtClean="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smtClean="0">
                          <a:latin typeface="Franklin Gothic Book" panose="020B0503020102020204" pitchFamily="34" charset="0"/>
                        </a:rPr>
                        <a:t>9.7*</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smtClean="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smtClean="0">
                          <a:latin typeface="Franklin Gothic Book" panose="020B0503020102020204" pitchFamily="34" charset="0"/>
                        </a:rPr>
                        <a:t>10.4*</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smtClean="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479003988"/>
              </p:ext>
            </p:extLst>
          </p:nvPr>
        </p:nvGraphicFramePr>
        <p:xfrm>
          <a:off x="7543800" y="842686"/>
          <a:ext cx="4648200" cy="62072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327348410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2228074108"/>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dirty="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014243525"/>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72442710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dirty="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dirty="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287244605"/>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938260264"/>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dirty="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894890211"/>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2202585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dirty="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smtClean="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3140786776"/>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15.2: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Early Intervention System, 2018-2019</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96441499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1ACD96-7629-4F3F-89DD-75A4F9B1DD21}"/>
              </a:ext>
            </a:extLst>
          </p:cNvPr>
          <p:cNvSpPr/>
          <p:nvPr/>
        </p:nvSpPr>
        <p:spPr>
          <a:xfrm>
            <a:off x="3474720" y="560439"/>
            <a:ext cx="4343400" cy="5702710"/>
          </a:xfrm>
          <a:prstGeom prst="rect">
            <a:avLst/>
          </a:prstGeom>
        </p:spPr>
        <p:txBody>
          <a:bodyPr wrap="square">
            <a:noAutofit/>
          </a:bodyPr>
          <a:lstStyle/>
          <a:p>
            <a:r>
              <a:rPr lang="en-US" sz="1000" dirty="0">
                <a:latin typeface="Franklin Gothic Medium" panose="020B0603020102020204" pitchFamily="34" charset="0"/>
              </a:rPr>
              <a:t>Source: Sussexresourcenet.org</a:t>
            </a:r>
          </a:p>
          <a:p>
            <a:endParaRPr lang="en-US" sz="1100" dirty="0">
              <a:latin typeface="Franklin Gothic Medium" panose="020B0603020102020204" pitchFamily="34" charset="0"/>
            </a:endParaRPr>
          </a:p>
          <a:p>
            <a:r>
              <a:rPr lang="en-US" sz="1600" spc="-20" dirty="0">
                <a:latin typeface="Franklin Gothic Medium" panose="020B0603020102020204" pitchFamily="34" charset="0"/>
              </a:rPr>
              <a:t>CASA of Morris and Sussex Counties</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NORWESCAP</a:t>
            </a:r>
            <a:r>
              <a:rPr lang="en-US" sz="1400" spc="-20" dirty="0">
                <a:latin typeface="Franklin Gothic Medium" panose="020B0603020102020204" pitchFamily="34" charset="0"/>
              </a:rPr>
              <a:t> </a:t>
            </a:r>
            <a:r>
              <a:rPr lang="en-US" sz="1200" dirty="0">
                <a:solidFill>
                  <a:srgbClr val="C00000"/>
                </a:solidFill>
                <a:latin typeface="Franklin Gothic Medium" panose="020B0603020102020204" pitchFamily="34" charset="0"/>
              </a:rPr>
              <a:t>[Childcare &amp; Family Services]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CarePlus NJ</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Association for Special Children and Families</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[Special Needs]</a:t>
            </a:r>
          </a:p>
          <a:p>
            <a:endParaRPr lang="en-US" sz="1200" dirty="0">
              <a:solidFill>
                <a:srgbClr val="C00000"/>
              </a:solidFill>
              <a:latin typeface="Franklin Gothic Medium" panose="020B0603020102020204" pitchFamily="34" charset="0"/>
            </a:endParaRPr>
          </a:p>
          <a:p>
            <a:r>
              <a:rPr lang="en-US" sz="1600" spc="-20" dirty="0">
                <a:latin typeface="Franklin Gothic Medium" panose="020B0603020102020204" pitchFamily="34" charset="0"/>
              </a:rPr>
              <a:t>Center for Prevention and Counseling</a:t>
            </a:r>
          </a:p>
          <a:p>
            <a:endParaRPr lang="en-US" sz="1200" dirty="0">
              <a:latin typeface="Franklin Gothic Medium" panose="020B0603020102020204" pitchFamily="34" charset="0"/>
            </a:endParaRPr>
          </a:p>
          <a:p>
            <a:r>
              <a:rPr lang="en-US" sz="1600" spc="-20" dirty="0" smtClean="0">
                <a:latin typeface="Franklin Gothic Medium" panose="020B0603020102020204" pitchFamily="34" charset="0"/>
              </a:rPr>
              <a:t>Ginnie’s </a:t>
            </a:r>
            <a:r>
              <a:rPr lang="en-US" sz="1600" spc="-20" dirty="0">
                <a:latin typeface="Franklin Gothic Medium" panose="020B0603020102020204" pitchFamily="34" charset="0"/>
              </a:rPr>
              <a:t>House, Sussex County Child Advocacy Center</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SPAN Parent Advocacy Network</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Sussex County Family Success Center</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Project Self-Sufficiency</a:t>
            </a:r>
          </a:p>
        </p:txBody>
      </p:sp>
      <p:sp>
        <p:nvSpPr>
          <p:cNvPr id="3" name="Rectangle 2">
            <a:extLst>
              <a:ext uri="{FF2B5EF4-FFF2-40B4-BE49-F238E27FC236}">
                <a16:creationId xmlns:a16="http://schemas.microsoft.com/office/drawing/2014/main" id="{2A1066CC-9418-4ED5-A479-69D3E2C660CF}"/>
              </a:ext>
            </a:extLst>
          </p:cNvPr>
          <p:cNvSpPr/>
          <p:nvPr/>
        </p:nvSpPr>
        <p:spPr>
          <a:xfrm>
            <a:off x="8001000" y="622874"/>
            <a:ext cx="3886200" cy="5577840"/>
          </a:xfrm>
          <a:prstGeom prst="rect">
            <a:avLst/>
          </a:prstGeom>
        </p:spPr>
        <p:txBody>
          <a:bodyPr wrap="square" anchor="t">
            <a:noAutofit/>
          </a:bodyPr>
          <a:lstStyle/>
          <a:p>
            <a:r>
              <a:rPr lang="en-US" sz="1200" dirty="0">
                <a:solidFill>
                  <a:srgbClr val="C00000"/>
                </a:solidFill>
                <a:latin typeface="Franklin Gothic Medium" panose="020B0603020102020204" pitchFamily="34" charset="0"/>
              </a:rPr>
              <a:t>General</a:t>
            </a:r>
          </a:p>
          <a:p>
            <a:r>
              <a:rPr lang="en-US" sz="1600" spc="-20" dirty="0">
                <a:latin typeface="Franklin Gothic Medium" panose="020B0603020102020204" pitchFamily="34" charset="0"/>
              </a:rPr>
              <a:t>Legal Services of Northwest Jersey</a:t>
            </a:r>
          </a:p>
          <a:p>
            <a:r>
              <a:rPr lang="en-US" sz="1600" spc="-20" dirty="0">
                <a:latin typeface="Franklin Gothic Medium" panose="020B0603020102020204" pitchFamily="34" charset="0"/>
              </a:rPr>
              <a:t>Legal Services of NJ</a:t>
            </a:r>
          </a:p>
          <a:p>
            <a:r>
              <a:rPr lang="en-US" sz="1600" spc="-20" dirty="0">
                <a:latin typeface="Franklin Gothic Medium" panose="020B0603020102020204" pitchFamily="34" charset="0"/>
              </a:rPr>
              <a:t>Community Health Law Project - North</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Immigration</a:t>
            </a:r>
          </a:p>
          <a:p>
            <a:r>
              <a:rPr lang="en-US" sz="1600" spc="-20" dirty="0">
                <a:latin typeface="Franklin Gothic Medium" panose="020B0603020102020204" pitchFamily="34" charset="0"/>
              </a:rPr>
              <a:t>AFSC Immigrant Rights Program</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Disability</a:t>
            </a:r>
          </a:p>
          <a:p>
            <a:r>
              <a:rPr lang="en-US" sz="1600" spc="-20" dirty="0">
                <a:latin typeface="Franklin Gothic Medium" panose="020B0603020102020204" pitchFamily="34" charset="0"/>
              </a:rPr>
              <a:t>Disability Rights NJ</a:t>
            </a:r>
          </a:p>
          <a:p>
            <a:endParaRPr lang="en-US" sz="9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Education</a:t>
            </a:r>
          </a:p>
          <a:p>
            <a:r>
              <a:rPr lang="en-US" sz="1600" spc="-20" dirty="0">
                <a:latin typeface="Franklin Gothic Medium" panose="020B0603020102020204" pitchFamily="34" charset="0"/>
              </a:rPr>
              <a:t>Education Law Center</a:t>
            </a:r>
          </a:p>
          <a:p>
            <a:endParaRPr lang="en-US" sz="900" dirty="0">
              <a:latin typeface="Franklin Gothic Medium" panose="020B0603020102020204" pitchFamily="34" charset="0"/>
            </a:endParaRPr>
          </a:p>
          <a:p>
            <a:r>
              <a:rPr lang="en-US" sz="1200" dirty="0">
                <a:solidFill>
                  <a:srgbClr val="C00000"/>
                </a:solidFill>
                <a:latin typeface="Franklin Gothic Medium"/>
              </a:rPr>
              <a:t>Military</a:t>
            </a:r>
          </a:p>
          <a:p>
            <a:r>
              <a:rPr lang="en-US" sz="1600" spc="-20" dirty="0">
                <a:latin typeface="Franklin Gothic Medium" panose="020B0603020102020204" pitchFamily="34" charset="0"/>
              </a:rPr>
              <a:t>Military Legal Assistance Program</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LGBTQ</a:t>
            </a:r>
          </a:p>
          <a:p>
            <a:r>
              <a:rPr lang="en-US" sz="1600" spc="-20" dirty="0">
                <a:latin typeface="Franklin Gothic Medium" panose="020B0603020102020204" pitchFamily="34" charset="0"/>
              </a:rPr>
              <a:t>LGBT Bar Association of Greater NY</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Children</a:t>
            </a:r>
          </a:p>
          <a:p>
            <a:r>
              <a:rPr lang="en-US" sz="1600" spc="-20" dirty="0">
                <a:latin typeface="Franklin Gothic Medium" panose="020B0603020102020204" pitchFamily="34" charset="0"/>
              </a:rPr>
              <a:t>Unchained at Last</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[Child Marriage]</a:t>
            </a:r>
          </a:p>
          <a:p>
            <a:endParaRPr lang="en-US" sz="1200" dirty="0">
              <a:solidFill>
                <a:srgbClr val="C00000"/>
              </a:solidFill>
              <a:latin typeface="Franklin Gothic Medium" panose="020B0603020102020204" pitchFamily="34" charset="0"/>
            </a:endParaRPr>
          </a:p>
          <a:p>
            <a:r>
              <a:rPr lang="en-US" sz="1200" dirty="0">
                <a:solidFill>
                  <a:srgbClr val="C00000"/>
                </a:solidFill>
                <a:latin typeface="Franklin Gothic Medium" panose="020B0603020102020204" pitchFamily="34" charset="0"/>
              </a:rPr>
              <a:t>Intimate Partner Violence</a:t>
            </a:r>
          </a:p>
          <a:p>
            <a:r>
              <a:rPr lang="en-US" sz="1600" spc="-20" dirty="0">
                <a:latin typeface="Franklin Gothic Medium"/>
              </a:rPr>
              <a:t>DASI – Domestic Abuse and Assault Intervention Services</a:t>
            </a:r>
            <a:endParaRPr lang="en-US" sz="2000" dirty="0">
              <a:solidFill>
                <a:srgbClr val="C00000"/>
              </a:solidFill>
              <a:latin typeface="Franklin Gothic Medium" panose="020B0603020102020204" pitchFamily="34" charset="0"/>
            </a:endParaRPr>
          </a:p>
          <a:p>
            <a:endParaRPr lang="en-US" sz="2000" dirty="0">
              <a:solidFill>
                <a:srgbClr val="C00000"/>
              </a:solidFill>
              <a:latin typeface="Franklin Gothic Medium" panose="020B0603020102020204" pitchFamily="34" charset="0"/>
            </a:endParaRPr>
          </a:p>
          <a:p>
            <a:endParaRPr lang="en-US" sz="1600" spc="-20" dirty="0">
              <a:solidFill>
                <a:srgbClr val="0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Sussex County Service Needs</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388122080"/>
              </p:ext>
            </p:extLst>
          </p:nvPr>
        </p:nvGraphicFramePr>
        <p:xfrm>
          <a:off x="3214943" y="734876"/>
          <a:ext cx="3944287" cy="596739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51889">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72493">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smtClean="0">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09451">
                <a:tc>
                  <a:txBody>
                    <a:bodyPr/>
                    <a:lstStyle/>
                    <a:p>
                      <a:r>
                        <a:rPr lang="en-US" dirty="0" smtClean="0">
                          <a:latin typeface="Franklin Gothic Book" panose="020B0503020102020204" pitchFamily="34" charset="0"/>
                        </a:rPr>
                        <a:t>11.1*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Violent</a:t>
                      </a:r>
                      <a:r>
                        <a:rPr lang="en-US" baseline="0" dirty="0" smtClean="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09451">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Juvenile</a:t>
                      </a:r>
                      <a:r>
                        <a:rPr lang="en-US" baseline="0" dirty="0" smtClean="0">
                          <a:latin typeface="Franklin Gothic Book" panose="020B0503020102020204" pitchFamily="34" charset="0"/>
                        </a:rPr>
                        <a:t>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94382">
                <a:tc>
                  <a:txBody>
                    <a:bodyPr/>
                    <a:lstStyle/>
                    <a:p>
                      <a:r>
                        <a:rPr lang="en-US" dirty="0" smtClean="0">
                          <a:latin typeface="Franklin Gothic Book" panose="020B0503020102020204" pitchFamily="34" charset="0"/>
                        </a:rPr>
                        <a:t>12.1*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Domestic</a:t>
                      </a:r>
                      <a:r>
                        <a:rPr lang="en-US" baseline="0" dirty="0" smtClean="0">
                          <a:latin typeface="Franklin Gothic Book" panose="020B0503020102020204" pitchFamily="34" charset="0"/>
                        </a:rPr>
                        <a:t>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09451">
                <a:tc>
                  <a:txBody>
                    <a:bodyPr/>
                    <a:lstStyle/>
                    <a:p>
                      <a:r>
                        <a:rPr lang="en-US" dirty="0" smtClean="0">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Change in suspected opioid</a:t>
                      </a:r>
                      <a:r>
                        <a:rPr lang="en-US" baseline="0" dirty="0" smtClean="0">
                          <a:latin typeface="Franklin Gothic Book" panose="020B0503020102020204" pitchFamily="34" charset="0"/>
                        </a:rPr>
                        <a:t>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75736">
                <a:tc>
                  <a:txBody>
                    <a:bodyPr/>
                    <a:lstStyle/>
                    <a:p>
                      <a:r>
                        <a:rPr lang="en-US" dirty="0" smtClean="0">
                          <a:latin typeface="Franklin Gothic Book" panose="020B0503020102020204" pitchFamily="34" charset="0"/>
                        </a:rPr>
                        <a:t>14.2*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Age adjusted frequency of mental</a:t>
                      </a:r>
                      <a:r>
                        <a:rPr lang="en-US" baseline="0" dirty="0" smtClean="0">
                          <a:latin typeface="Franklin Gothic Book" panose="020B0503020102020204" pitchFamily="34" charset="0"/>
                        </a:rPr>
                        <a:t>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72493">
                <a:tc>
                  <a:txBody>
                    <a:bodyPr/>
                    <a:lstStyle/>
                    <a:p>
                      <a:r>
                        <a:rPr lang="en-US" dirty="0" smtClean="0">
                          <a:latin typeface="Franklin Gothic Book" panose="020B0503020102020204" pitchFamily="34" charset="0"/>
                        </a:rPr>
                        <a:t>14.6*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Frequency</a:t>
                      </a:r>
                      <a:r>
                        <a:rPr lang="en-US" baseline="0" dirty="0" smtClean="0">
                          <a:latin typeface="Franklin Gothic Book" panose="020B0503020102020204" pitchFamily="34" charset="0"/>
                        </a:rPr>
                        <a:t>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09451">
                <a:tc>
                  <a:txBody>
                    <a:bodyPr/>
                    <a:lstStyle/>
                    <a:p>
                      <a:r>
                        <a:rPr lang="en-US" dirty="0" smtClean="0">
                          <a:latin typeface="Franklin Gothic Book" panose="020B0503020102020204" pitchFamily="34" charset="0"/>
                        </a:rPr>
                        <a:t>15.1*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Children receiving</a:t>
                      </a:r>
                      <a:r>
                        <a:rPr lang="en-US" baseline="0" dirty="0" smtClean="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09451">
                <a:tc>
                  <a:txBody>
                    <a:bodyPr/>
                    <a:lstStyle/>
                    <a:p>
                      <a:r>
                        <a:rPr lang="en-US" dirty="0" smtClean="0">
                          <a:latin typeface="Franklin Gothic Book" panose="020B0503020102020204" pitchFamily="34" charset="0"/>
                        </a:rPr>
                        <a:t>15.2*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baseline="0" dirty="0" smtClean="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54479580"/>
              </p:ext>
            </p:extLst>
          </p:nvPr>
        </p:nvGraphicFramePr>
        <p:xfrm>
          <a:off x="7159230" y="1078644"/>
          <a:ext cx="5032770" cy="57793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abc94135430960605151&quot;,&quot;SmartGridHorizontal&quot;:0,&quot;LinkedExcelSources&quot;:{&quot;5fe23fb73839382b0c757267&quot;:&quot;{{Desktop}}\\Workbooks (Engage Attached)\\Sussex_County_1-22-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22110</TotalTime>
  <Words>9482</Words>
  <Application>Microsoft Office PowerPoint</Application>
  <PresentationFormat>Widescreen</PresentationFormat>
  <Paragraphs>819</Paragraphs>
  <Slides>88</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1451</cp:revision>
  <dcterms:created xsi:type="dcterms:W3CDTF">2006-08-16T00:00:00Z</dcterms:created>
  <dcterms:modified xsi:type="dcterms:W3CDTF">2021-02-15T17:13:45Z</dcterms:modified>
</cp:coreProperties>
</file>